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29" y="-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02.10.2023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0012717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 smtClean="0">
                <a:solidFill>
                  <a:schemeClr val="bg1"/>
                </a:solidFill>
              </a:rPr>
              <a:t>Opracowanie systemu do zarządzania relacjami z klientami NFZ (CRM)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dirty="0" smtClean="0">
                <a:solidFill>
                  <a:srgbClr val="002060"/>
                </a:solidFill>
              </a:rPr>
              <a:t>Opracowanie </a:t>
            </a:r>
            <a:r>
              <a:rPr lang="pl-PL" sz="9600" b="1" dirty="0">
                <a:solidFill>
                  <a:srgbClr val="002060"/>
                </a:solidFill>
              </a:rPr>
              <a:t>systemu do zarządzania relacjami z klientami NFZ (CRM)</a:t>
            </a:r>
            <a:endParaRPr lang="pl-PL" sz="9600" b="1" dirty="0">
              <a:solidFill>
                <a:srgbClr val="002060"/>
              </a:solidFill>
              <a:cs typeface="Calibri"/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dirty="0" smtClean="0">
                <a:solidFill>
                  <a:srgbClr val="002060"/>
                </a:solidFill>
              </a:rPr>
              <a:t>Wnioskodawca: </a:t>
            </a:r>
            <a:r>
              <a:rPr lang="pl-PL" sz="4900" dirty="0" smtClean="0">
                <a:solidFill>
                  <a:srgbClr val="002060"/>
                </a:solidFill>
              </a:rPr>
              <a:t>Minister Zdrowia.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dirty="0" smtClean="0">
                <a:solidFill>
                  <a:srgbClr val="002060"/>
                </a:solidFill>
              </a:rPr>
              <a:t>Beneficjent: </a:t>
            </a:r>
            <a:r>
              <a:rPr lang="pl-PL" sz="4900" dirty="0" smtClean="0">
                <a:solidFill>
                  <a:srgbClr val="002060"/>
                </a:solidFill>
              </a:rPr>
              <a:t>Narodowy Fundusz Zdrowia.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dirty="0" smtClean="0">
                <a:solidFill>
                  <a:srgbClr val="002060"/>
                </a:solidFill>
              </a:rPr>
              <a:t>Partnerzy: </a:t>
            </a:r>
            <a:r>
              <a:rPr lang="pl-PL" sz="4900" dirty="0" smtClean="0">
                <a:solidFill>
                  <a:srgbClr val="002060"/>
                </a:solidFill>
              </a:rPr>
              <a:t>brak.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dirty="0" smtClean="0">
                <a:solidFill>
                  <a:srgbClr val="002060"/>
                </a:solidFill>
              </a:rPr>
              <a:t>Źródło finansowania: </a:t>
            </a:r>
            <a:r>
              <a:rPr lang="pl-PL" sz="5000" dirty="0">
                <a:solidFill>
                  <a:srgbClr val="002060"/>
                </a:solidFill>
              </a:rPr>
              <a:t>Projekt </a:t>
            </a:r>
            <a:r>
              <a:rPr lang="pl-PL" sz="5000" dirty="0" smtClean="0">
                <a:solidFill>
                  <a:srgbClr val="002060"/>
                </a:solidFill>
              </a:rPr>
              <a:t>finansowany </a:t>
            </a:r>
            <a:r>
              <a:rPr lang="pl-PL" sz="5000" dirty="0">
                <a:solidFill>
                  <a:srgbClr val="002060"/>
                </a:solidFill>
              </a:rPr>
              <a:t>ze środków własnych </a:t>
            </a:r>
            <a:r>
              <a:rPr lang="pl-PL" sz="5000" dirty="0" smtClean="0">
                <a:solidFill>
                  <a:srgbClr val="002060"/>
                </a:solidFill>
              </a:rPr>
              <a:t>NFZ.</a:t>
            </a:r>
            <a:endParaRPr lang="pl-PL" sz="5000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dirty="0" smtClean="0">
                <a:solidFill>
                  <a:srgbClr val="002060"/>
                </a:solidFill>
              </a:rPr>
              <a:t>Całkowity koszt </a:t>
            </a:r>
            <a:r>
              <a:rPr lang="pl-PL" sz="4900" b="1" dirty="0">
                <a:solidFill>
                  <a:srgbClr val="002060"/>
                </a:solidFill>
              </a:rPr>
              <a:t>projektu: </a:t>
            </a:r>
            <a:r>
              <a:rPr lang="pl-PL" sz="4900" dirty="0">
                <a:solidFill>
                  <a:srgbClr val="002060"/>
                </a:solidFill>
              </a:rPr>
              <a:t>8 823 </a:t>
            </a:r>
            <a:r>
              <a:rPr lang="pl-PL" sz="4900" dirty="0" smtClean="0">
                <a:solidFill>
                  <a:srgbClr val="002060"/>
                </a:solidFill>
              </a:rPr>
              <a:t>691,75 zł.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b="1" dirty="0" smtClean="0">
                <a:solidFill>
                  <a:srgbClr val="002060"/>
                </a:solidFill>
              </a:rPr>
              <a:t>Planowany okres realizacji projektu: </a:t>
            </a:r>
            <a:r>
              <a:rPr lang="pl-PL" sz="4900" dirty="0" smtClean="0">
                <a:solidFill>
                  <a:srgbClr val="002060"/>
                </a:solidFill>
              </a:rPr>
              <a:t>październik 2020 r. - grudzień 2026 r.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777468" y="1717027"/>
            <a:ext cx="100947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i="1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Cele projektu:</a:t>
            </a:r>
          </a:p>
          <a:p>
            <a:endParaRPr lang="pl-PL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Usprawnienie procesów biznesowych poprzez centralizację informacji </a:t>
            </a:r>
            <a:r>
              <a:rPr lang="pl-PL" dirty="0" smtClean="0"/>
              <a:t>dot.</a:t>
            </a:r>
            <a:r>
              <a:rPr lang="pl-PL" dirty="0"/>
              <a:t> </a:t>
            </a:r>
            <a:r>
              <a:rPr lang="pl-PL" dirty="0" smtClean="0"/>
              <a:t>rodzaju </a:t>
            </a:r>
            <a:r>
              <a:rPr lang="pl-PL" dirty="0"/>
              <a:t>kontaktu</a:t>
            </a:r>
            <a:r>
              <a:rPr lang="pl-PL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Usprawnienie komunikacji wewnętrznej - </a:t>
            </a:r>
            <a:r>
              <a:rPr lang="pl-PL" dirty="0" smtClean="0"/>
              <a:t>automatyzacja </a:t>
            </a:r>
            <a:r>
              <a:rPr lang="pl-PL" dirty="0" smtClean="0"/>
              <a:t>obiegu informacji</a:t>
            </a:r>
            <a:r>
              <a:rPr lang="pl-PL" dirty="0"/>
              <a:t>.</a:t>
            </a:r>
            <a:endParaRPr lang="pl-PL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Usprawnienie przekazywania informacji klientom na temat </a:t>
            </a:r>
            <a:r>
              <a:rPr lang="pl-PL" dirty="0" smtClean="0"/>
              <a:t>realizowanych spraw.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/>
              <a:t>Zwiększenie liczby klientów kontaktujących się z NFZ za </a:t>
            </a:r>
            <a:r>
              <a:rPr lang="pl-PL" dirty="0" smtClean="0"/>
              <a:t>pośrednictwem kanału </a:t>
            </a:r>
            <a:r>
              <a:rPr lang="pl-PL" dirty="0"/>
              <a:t>elektronicznego </a:t>
            </a:r>
            <a:r>
              <a:rPr lang="pl-PL" dirty="0" smtClean="0"/>
              <a:t>                      i telefonicznego. </a:t>
            </a:r>
          </a:p>
          <a:p>
            <a:pPr marL="342900" indent="-342900">
              <a:buFont typeface="+mj-lt"/>
              <a:buAutoNum type="arabicPeriod"/>
            </a:pPr>
            <a:r>
              <a:rPr lang="pl-PL" dirty="0" smtClean="0"/>
              <a:t>Zwiększenie </a:t>
            </a:r>
            <a:r>
              <a:rPr lang="pl-PL" dirty="0"/>
              <a:t>liczby spraw, których status klient może poznać </a:t>
            </a:r>
            <a:r>
              <a:rPr lang="pl-PL" dirty="0" smtClean="0"/>
              <a:t>przy wykorzystaniu </a:t>
            </a:r>
            <a:r>
              <a:rPr lang="pl-PL" dirty="0"/>
              <a:t>IKP/</a:t>
            </a:r>
            <a:r>
              <a:rPr lang="pl-PL" dirty="0" err="1"/>
              <a:t>mojeIKP</a:t>
            </a:r>
            <a:r>
              <a:rPr lang="pl-PL" dirty="0"/>
              <a:t>.</a:t>
            </a:r>
            <a:endParaRPr lang="pl-PL" i="1" dirty="0">
              <a:solidFill>
                <a:srgbClr val="0070C0"/>
              </a:solidFill>
            </a:endParaRPr>
          </a:p>
          <a:p>
            <a:endParaRPr lang="pl-PL" i="1" dirty="0" smtClean="0">
              <a:solidFill>
                <a:srgbClr val="0070C0"/>
              </a:solidFill>
            </a:endParaRPr>
          </a:p>
          <a:p>
            <a:r>
              <a:rPr lang="pl-PL" b="1" i="1" dirty="0" smtClean="0">
                <a:solidFill>
                  <a:srgbClr val="002060"/>
                </a:solidFill>
              </a:rPr>
              <a:t>Cele strategiczne:</a:t>
            </a:r>
          </a:p>
          <a:p>
            <a:endParaRPr lang="pl-PL" i="1" dirty="0" smtClean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Poprawa obsługi przez </a:t>
            </a:r>
            <a:r>
              <a:rPr lang="pl-PL" dirty="0" smtClean="0"/>
              <a:t>NFZ (Strategia NFZ na lata 2019-2023, Cel 1.1.).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Usprawnienie komunikacji </a:t>
            </a:r>
            <a:r>
              <a:rPr lang="pl-PL" dirty="0" smtClean="0"/>
              <a:t>wewnętrznej </a:t>
            </a:r>
            <a:r>
              <a:rPr lang="pl-PL" dirty="0"/>
              <a:t>(Strategia NFZ na lata </a:t>
            </a:r>
            <a:r>
              <a:rPr lang="pl-PL" dirty="0" smtClean="0"/>
              <a:t>2019-2023, </a:t>
            </a:r>
            <a:r>
              <a:rPr lang="pl-PL" dirty="0"/>
              <a:t>Cel </a:t>
            </a:r>
            <a:r>
              <a:rPr lang="pl-PL" dirty="0" smtClean="0"/>
              <a:t>7.2.).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Optymalizacja procesów </a:t>
            </a:r>
            <a:r>
              <a:rPr lang="pl-PL" dirty="0" smtClean="0"/>
              <a:t>wewnętrznych </a:t>
            </a:r>
            <a:r>
              <a:rPr lang="pl-PL" dirty="0"/>
              <a:t>(Strategia NFZ na lata </a:t>
            </a:r>
            <a:r>
              <a:rPr lang="pl-PL" dirty="0" smtClean="0"/>
              <a:t>2019-2023, </a:t>
            </a:r>
            <a:r>
              <a:rPr lang="pl-PL" dirty="0"/>
              <a:t>Cel </a:t>
            </a:r>
            <a:r>
              <a:rPr lang="pl-PL" dirty="0" smtClean="0"/>
              <a:t>6).</a:t>
            </a:r>
            <a:endParaRPr lang="pl-PL" dirty="0"/>
          </a:p>
          <a:p>
            <a:endParaRPr lang="pl-PL" dirty="0"/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74274" y="1925992"/>
            <a:ext cx="10432562" cy="25907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rgbClr val="002060"/>
                </a:solidFill>
              </a:rPr>
              <a:t>ARCHITEKTURA </a:t>
            </a:r>
            <a:endParaRPr lang="pl-PL" sz="4000" b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rgbClr val="002060"/>
                </a:solidFill>
              </a:rPr>
              <a:t>Widok kooperacji aplikacji </a:t>
            </a:r>
            <a:endParaRPr lang="pl-PL" sz="2900" b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533" y="2203340"/>
            <a:ext cx="5521683" cy="4626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5df3a10b-8748-402e-bef4-aee373db4dbb"/>
    <ds:schemaRef ds:uri="9affde3b-50dd-4e74-9e2c-6b9654ae514a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181</Words>
  <Application>Microsoft Office PowerPoint</Application>
  <PresentationFormat>Panoramiczny</PresentationFormat>
  <Paragraphs>52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Kuczma Justyna</cp:lastModifiedBy>
  <cp:revision>13</cp:revision>
  <dcterms:created xsi:type="dcterms:W3CDTF">2017-01-27T12:50:17Z</dcterms:created>
  <dcterms:modified xsi:type="dcterms:W3CDTF">2023-10-02T06:29:51Z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