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78" r:id="rId2"/>
    <p:sldId id="257" r:id="rId3"/>
    <p:sldId id="273" r:id="rId4"/>
    <p:sldId id="283" r:id="rId5"/>
    <p:sldId id="288" r:id="rId6"/>
    <p:sldId id="286" r:id="rId7"/>
    <p:sldId id="287" r:id="rId8"/>
    <p:sldId id="285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55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943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9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054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972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94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15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29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8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10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C3DCF-E201-44E2-A2EF-FD519062A961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3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5" name="Prostokąt z rogami zaokrąglonymi po przekątnej 4"/>
          <p:cNvSpPr/>
          <p:nvPr/>
        </p:nvSpPr>
        <p:spPr>
          <a:xfrm>
            <a:off x="630521" y="4845946"/>
            <a:ext cx="8605828" cy="63229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6" name="Prostokąt z rogami zaokrąglonymi po przekątnej 5"/>
          <p:cNvSpPr/>
          <p:nvPr/>
        </p:nvSpPr>
        <p:spPr>
          <a:xfrm>
            <a:off x="529626" y="4763470"/>
            <a:ext cx="8605828" cy="63229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30521" y="4647246"/>
            <a:ext cx="10914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chemeClr val="accent1">
                    <a:lumMod val="50000"/>
                  </a:schemeClr>
                </a:solidFill>
              </a:rPr>
              <a:t>Dystrybucja węgla przez samorządy</a:t>
            </a:r>
            <a:endParaRPr lang="pl-PL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29626" y="5694423"/>
            <a:ext cx="995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Ustawa o zakupie preferencyjnym paliwa stałego dla gospodarstw domowych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42211" y="3044822"/>
            <a:ext cx="2948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 smtClean="0">
                <a:solidFill>
                  <a:srgbClr val="052D6B"/>
                </a:solidFill>
                <a:latin typeface="Source Sans Pro" panose="020B0703030403020204" pitchFamily="34" charset="0"/>
              </a:rPr>
              <a:t>mld zł</a:t>
            </a:r>
            <a:endParaRPr lang="pl-PL" sz="7200" dirty="0">
              <a:solidFill>
                <a:srgbClr val="052D6B"/>
              </a:solidFill>
              <a:latin typeface="Source Sans Pro" panose="020B0703030403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184836" y="3906597"/>
            <a:ext cx="45333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800" dirty="0" smtClean="0">
                <a:solidFill>
                  <a:srgbClr val="052D6B"/>
                </a:solidFill>
                <a:latin typeface="Source Sans Pro" panose="020B0703030403020204" pitchFamily="34" charset="0"/>
              </a:rPr>
              <a:t>wzrostu rok do roku</a:t>
            </a:r>
            <a:endParaRPr lang="pl-PL" sz="3800" dirty="0">
              <a:solidFill>
                <a:srgbClr val="052D6B"/>
              </a:solidFill>
              <a:latin typeface="Source Sans Pro" panose="020B0703030403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014705" y="463087"/>
            <a:ext cx="81746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100" spc="400" dirty="0" err="1" smtClean="0">
                <a:solidFill>
                  <a:schemeClr val="bg1"/>
                </a:solidFill>
                <a:latin typeface="Source Sans Pro" panose="020B0703030403020204" pitchFamily="34" charset="0"/>
              </a:rPr>
              <a:t>Lorem</a:t>
            </a:r>
            <a:r>
              <a:rPr lang="pl-PL" sz="5100" spc="400" dirty="0" smtClean="0">
                <a:solidFill>
                  <a:schemeClr val="bg1"/>
                </a:solidFill>
                <a:latin typeface="Source Sans Pro" panose="020B0703030403020204" pitchFamily="34" charset="0"/>
              </a:rPr>
              <a:t> </a:t>
            </a:r>
            <a:r>
              <a:rPr lang="pl-PL" sz="5100" spc="400" dirty="0" err="1" smtClean="0">
                <a:solidFill>
                  <a:schemeClr val="bg1"/>
                </a:solidFill>
                <a:latin typeface="Source Sans Pro" panose="020B0703030403020204" pitchFamily="34" charset="0"/>
              </a:rPr>
              <a:t>Ipsum</a:t>
            </a:r>
            <a:r>
              <a:rPr lang="pl-PL" sz="5100" spc="400" dirty="0" smtClean="0">
                <a:solidFill>
                  <a:schemeClr val="bg1"/>
                </a:solidFill>
                <a:latin typeface="Source Sans Pro" panose="020B0703030403020204" pitchFamily="34" charset="0"/>
              </a:rPr>
              <a:t> </a:t>
            </a:r>
            <a:r>
              <a:rPr lang="pl-PL" sz="5100" spc="400" dirty="0" err="1" smtClean="0">
                <a:solidFill>
                  <a:schemeClr val="bg1"/>
                </a:solidFill>
                <a:latin typeface="Source Sans Pro" panose="020B0703030403020204" pitchFamily="34" charset="0"/>
              </a:rPr>
              <a:t>xxxxxxxx</a:t>
            </a:r>
            <a:endParaRPr lang="pl-PL" sz="5100" spc="400" dirty="0">
              <a:solidFill>
                <a:schemeClr val="bg1"/>
              </a:solidFill>
              <a:latin typeface="Source Sans Pro" panose="020B0703030403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rostokąt z rogami zaokrąglonymi po przekątnej 9"/>
          <p:cNvSpPr/>
          <p:nvPr/>
        </p:nvSpPr>
        <p:spPr>
          <a:xfrm>
            <a:off x="1659291" y="2717775"/>
            <a:ext cx="3482502" cy="147860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5" name="Prostokąt z rogami zaokrąglonymi po przekątnej 14"/>
          <p:cNvSpPr/>
          <p:nvPr/>
        </p:nvSpPr>
        <p:spPr>
          <a:xfrm>
            <a:off x="1558396" y="2635299"/>
            <a:ext cx="3482502" cy="1478604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6" name="Prostokąt z rogami zaokrąglonymi po przekątnej 15"/>
          <p:cNvSpPr/>
          <p:nvPr/>
        </p:nvSpPr>
        <p:spPr>
          <a:xfrm>
            <a:off x="6524758" y="2679588"/>
            <a:ext cx="3482502" cy="147860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7" name="Prostokąt z rogami zaokrąglonymi po przekątnej 16"/>
          <p:cNvSpPr/>
          <p:nvPr/>
        </p:nvSpPr>
        <p:spPr>
          <a:xfrm>
            <a:off x="6417128" y="2597112"/>
            <a:ext cx="3482502" cy="1478604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-1054106" y="2774436"/>
            <a:ext cx="870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 smtClean="0">
                <a:solidFill>
                  <a:schemeClr val="accent1">
                    <a:lumMod val="50000"/>
                  </a:schemeClr>
                </a:solidFill>
              </a:rPr>
              <a:t>1 500 zł</a:t>
            </a:r>
            <a:endParaRPr lang="pl-PL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722380" y="2706268"/>
            <a:ext cx="870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pl-PL" sz="7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7200" b="1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pl-PL" sz="7200" b="1" dirty="0" smtClean="0">
                <a:solidFill>
                  <a:schemeClr val="accent1">
                    <a:lumMod val="50000"/>
                  </a:schemeClr>
                </a:solidFill>
              </a:rPr>
              <a:t>00 zł</a:t>
            </a:r>
            <a:endParaRPr lang="pl-PL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1558396" y="4503190"/>
            <a:ext cx="3459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Maksymalna cena nabycia węgla przez gminę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212339" y="4528746"/>
            <a:ext cx="3892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Maksymalna cena sprzedaży dla mieszkańców przez gminę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24916" y="2448861"/>
            <a:ext cx="1094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</a:rPr>
              <a:t>B</a:t>
            </a:r>
            <a:r>
              <a:rPr lang="pl-PL" sz="4800" b="1" dirty="0" smtClean="0">
                <a:solidFill>
                  <a:schemeClr val="bg1"/>
                </a:solidFill>
              </a:rPr>
              <a:t>ędzie sprzedawany m.in. przez:</a:t>
            </a:r>
            <a:endParaRPr lang="pl-PL" sz="4800" b="1" dirty="0">
              <a:solidFill>
                <a:schemeClr val="bg1"/>
              </a:solidFill>
            </a:endParaRPr>
          </a:p>
          <a:p>
            <a:pPr algn="ctr"/>
            <a:endParaRPr lang="pl-PL" sz="4800" b="1" dirty="0" smtClean="0">
              <a:solidFill>
                <a:schemeClr val="bg1"/>
              </a:solidFill>
            </a:endParaRPr>
          </a:p>
        </p:txBody>
      </p:sp>
      <p:sp>
        <p:nvSpPr>
          <p:cNvPr id="6" name="Prostokąt z rogami zaokrąglonymi po przekątnej 5"/>
          <p:cNvSpPr/>
          <p:nvPr/>
        </p:nvSpPr>
        <p:spPr>
          <a:xfrm>
            <a:off x="3805754" y="1441861"/>
            <a:ext cx="4916556" cy="63229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7" name="Prostokąt z rogami zaokrąglonymi po przekątnej 6"/>
          <p:cNvSpPr/>
          <p:nvPr/>
        </p:nvSpPr>
        <p:spPr>
          <a:xfrm>
            <a:off x="3670853" y="1311463"/>
            <a:ext cx="4916556" cy="63229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113040" y="1238777"/>
            <a:ext cx="8707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accent1">
                    <a:lumMod val="50000"/>
                  </a:schemeClr>
                </a:solidFill>
              </a:rPr>
              <a:t>Węgiel dla gmin</a:t>
            </a:r>
            <a:endParaRPr lang="pl-PL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62894" y="3608994"/>
            <a:ext cx="112662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bg1"/>
                </a:solidFill>
              </a:rPr>
              <a:t>Polską Grupę Górniczą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bg1"/>
                </a:solidFill>
              </a:rPr>
              <a:t>PGE </a:t>
            </a:r>
            <a:r>
              <a:rPr lang="pl-PL" sz="3200" dirty="0">
                <a:solidFill>
                  <a:schemeClr val="bg1"/>
                </a:solidFill>
              </a:rPr>
              <a:t>Paliwa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bg1"/>
                </a:solidFill>
              </a:rPr>
              <a:t>Węglokoks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bg1"/>
                </a:solidFill>
              </a:rPr>
              <a:t>Węglokoks Kraj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bg1"/>
                </a:solidFill>
              </a:rPr>
              <a:t>Lubelski Węgiel „Bogdanka”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bg1"/>
                </a:solidFill>
              </a:rPr>
              <a:t>Tauron Wydobycie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5400" dirty="0" smtClean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52"/>
            <a:ext cx="12192000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86578" y="2196653"/>
            <a:ext cx="113819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Gmina </a:t>
            </a:r>
            <a:r>
              <a:rPr lang="pl-PL" sz="2400" dirty="0" smtClean="0">
                <a:solidFill>
                  <a:schemeClr val="bg1"/>
                </a:solidFill>
              </a:rPr>
              <a:t>do 8 listopada 2022 r. zamieszcza informację na BIP </a:t>
            </a:r>
            <a:r>
              <a:rPr lang="pl-PL" sz="2400" dirty="0" smtClean="0">
                <a:solidFill>
                  <a:schemeClr val="bg1"/>
                </a:solidFill>
              </a:rPr>
              <a:t>o </a:t>
            </a:r>
            <a:r>
              <a:rPr lang="pl-PL" sz="2400" dirty="0">
                <a:solidFill>
                  <a:schemeClr val="bg1"/>
                </a:solidFill>
              </a:rPr>
              <a:t>zamiarze zakupu </a:t>
            </a:r>
            <a:r>
              <a:rPr lang="pl-PL" sz="2400" dirty="0" smtClean="0">
                <a:solidFill>
                  <a:schemeClr val="bg1"/>
                </a:solidFill>
              </a:rPr>
              <a:t>węgla </a:t>
            </a:r>
            <a:endParaRPr lang="pl-PL" sz="24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W </a:t>
            </a:r>
            <a:r>
              <a:rPr lang="pl-PL" sz="2400" dirty="0" smtClean="0">
                <a:solidFill>
                  <a:schemeClr val="bg1"/>
                </a:solidFill>
              </a:rPr>
              <a:t>celu usprawnienia procesu dystrybucji węgla niezbędne jest zarejestrowanie Gminy na stronie internetowej </a:t>
            </a:r>
            <a:r>
              <a:rPr lang="pl-PL" sz="2400" dirty="0" smtClean="0">
                <a:solidFill>
                  <a:prstClr val="white"/>
                </a:solidFill>
              </a:rPr>
              <a:t>cieplo.gov.pl następnie po zalogowaniu</a:t>
            </a:r>
            <a:r>
              <a:rPr lang="pl-PL" sz="2400" dirty="0" smtClean="0">
                <a:solidFill>
                  <a:schemeClr val="bg1"/>
                </a:solidFill>
              </a:rPr>
              <a:t> wypełnienie </a:t>
            </a:r>
            <a:r>
              <a:rPr lang="pl-PL" sz="2400" dirty="0" smtClean="0">
                <a:solidFill>
                  <a:schemeClr val="bg1"/>
                </a:solidFill>
              </a:rPr>
              <a:t>formularza zapotrzebowania</a:t>
            </a:r>
            <a:endParaRPr lang="pl-PL" sz="24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Gmina czeka </a:t>
            </a:r>
            <a:r>
              <a:rPr lang="pl-PL" sz="2400" dirty="0">
                <a:solidFill>
                  <a:schemeClr val="bg1"/>
                </a:solidFill>
              </a:rPr>
              <a:t>na kontakt spółki, która przekaże niezbędne dokumenty do zawarcia umowy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Po zawarciu umowy zostanie ustalony harmonogram i miejsce odbioru węgla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Koszt transportu i wybór sposobu dystrybucji </a:t>
            </a:r>
            <a:r>
              <a:rPr lang="pl-PL" sz="2400" dirty="0">
                <a:solidFill>
                  <a:prstClr val="white"/>
                </a:solidFill>
              </a:rPr>
              <a:t>do gospodarstw domowych leży po stronie Gminy</a:t>
            </a:r>
            <a:endParaRPr lang="pl-PL" sz="24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Płatność do 60 dni od dnia wydania węgla </a:t>
            </a:r>
            <a:endParaRPr lang="pl-PL" sz="2400" dirty="0">
              <a:solidFill>
                <a:schemeClr val="bg1"/>
              </a:solidFill>
            </a:endParaRPr>
          </a:p>
          <a:p>
            <a:pPr lvl="0"/>
            <a:endParaRPr lang="pl-PL" sz="2000" dirty="0" smtClean="0">
              <a:solidFill>
                <a:schemeClr val="bg1"/>
              </a:solidFill>
            </a:endParaRPr>
          </a:p>
          <a:p>
            <a:pPr lvl="0"/>
            <a:endParaRPr lang="pl-PL" sz="2000" dirty="0" smtClean="0">
              <a:solidFill>
                <a:schemeClr val="bg1"/>
              </a:solidFill>
            </a:endParaRP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748747" y="1585162"/>
            <a:ext cx="10479057" cy="63229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632891" y="1500442"/>
            <a:ext cx="10479057" cy="63229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48747" y="1561486"/>
            <a:ext cx="11115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Przebieg procesu 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dostaw węgla </a:t>
            </a: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dla gmin</a:t>
            </a:r>
            <a:endParaRPr lang="pl-P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52"/>
            <a:ext cx="12192000" cy="6858000"/>
          </a:xfrm>
          <a:prstGeom prst="rect">
            <a:avLst/>
          </a:prstGeom>
        </p:spPr>
      </p:pic>
      <p:sp>
        <p:nvSpPr>
          <p:cNvPr id="6" name="Prostokąt z rogami zaokrąglonymi po przekątnej 5"/>
          <p:cNvSpPr/>
          <p:nvPr/>
        </p:nvSpPr>
        <p:spPr>
          <a:xfrm>
            <a:off x="492038" y="1815297"/>
            <a:ext cx="11282418" cy="63229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7" name="Prostokąt z rogami zaokrąglonymi po przekątnej 6"/>
          <p:cNvSpPr/>
          <p:nvPr/>
        </p:nvSpPr>
        <p:spPr>
          <a:xfrm>
            <a:off x="376182" y="1730577"/>
            <a:ext cx="11282418" cy="63229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58417" y="1657036"/>
            <a:ext cx="11675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accent1">
                    <a:lumMod val="50000"/>
                  </a:schemeClr>
                </a:solidFill>
              </a:rPr>
              <a:t>Uprawnieni do zakupu węgla po preferencyjnej cenie</a:t>
            </a:r>
            <a:endParaRPr lang="pl-P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26943" y="3047857"/>
            <a:ext cx="11738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</a:rPr>
              <a:t>Osoba fizyczna, </a:t>
            </a:r>
            <a:r>
              <a:rPr lang="pl-PL" sz="2800" dirty="0">
                <a:solidFill>
                  <a:schemeClr val="bg1"/>
                </a:solidFill>
              </a:rPr>
              <a:t>która spełnia warunki uprawniające do dodatku </a:t>
            </a:r>
            <a:r>
              <a:rPr lang="pl-PL" sz="2800" dirty="0" smtClean="0">
                <a:solidFill>
                  <a:schemeClr val="bg1"/>
                </a:solidFill>
              </a:rPr>
              <a:t>węglowego może kupić węgiel w partiach: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- do </a:t>
            </a:r>
            <a:r>
              <a:rPr lang="pl-PL" sz="2800" dirty="0">
                <a:solidFill>
                  <a:schemeClr val="bg1"/>
                </a:solidFill>
              </a:rPr>
              <a:t>końca 2022 </a:t>
            </a:r>
            <a:r>
              <a:rPr lang="pl-PL" sz="2800" dirty="0" smtClean="0">
                <a:solidFill>
                  <a:schemeClr val="bg1"/>
                </a:solidFill>
              </a:rPr>
              <a:t>r.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- od </a:t>
            </a:r>
            <a:r>
              <a:rPr lang="pl-PL" sz="2800" dirty="0">
                <a:solidFill>
                  <a:schemeClr val="bg1"/>
                </a:solidFill>
              </a:rPr>
              <a:t>1 stycznia do 30 kwietnia 2023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 </a:t>
            </a:r>
            <a:r>
              <a:rPr lang="pl-PL" sz="2800" dirty="0" smtClean="0">
                <a:solidFill>
                  <a:schemeClr val="bg1"/>
                </a:solidFill>
              </a:rPr>
              <a:t>Zgodnie z rozporządzeniem będą to </a:t>
            </a:r>
            <a:r>
              <a:rPr lang="pl-PL" sz="2800" dirty="0" smtClean="0">
                <a:solidFill>
                  <a:schemeClr val="bg1"/>
                </a:solidFill>
              </a:rPr>
              <a:t>dwie partie </a:t>
            </a:r>
            <a:r>
              <a:rPr lang="pl-PL" sz="2800" dirty="0">
                <a:solidFill>
                  <a:schemeClr val="bg1"/>
                </a:solidFill>
              </a:rPr>
              <a:t>po 1,5 </a:t>
            </a:r>
            <a:r>
              <a:rPr lang="pl-PL" sz="2800" dirty="0" smtClean="0">
                <a:solidFill>
                  <a:schemeClr val="bg1"/>
                </a:solidFill>
              </a:rPr>
              <a:t>tony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52"/>
            <a:ext cx="12192000" cy="6858000"/>
          </a:xfrm>
          <a:prstGeom prst="rect">
            <a:avLst/>
          </a:prstGeom>
        </p:spPr>
      </p:pic>
      <p:sp>
        <p:nvSpPr>
          <p:cNvPr id="5" name="Prostokąt z rogami zaokrąglonymi po przekątnej 4"/>
          <p:cNvSpPr/>
          <p:nvPr/>
        </p:nvSpPr>
        <p:spPr>
          <a:xfrm>
            <a:off x="3929269" y="1131643"/>
            <a:ext cx="6995159" cy="63229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6" name="Prostokąt z rogami zaokrąglonymi po przekątnej 5"/>
          <p:cNvSpPr/>
          <p:nvPr/>
        </p:nvSpPr>
        <p:spPr>
          <a:xfrm>
            <a:off x="3813413" y="1046923"/>
            <a:ext cx="6995159" cy="63229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62779" y="953686"/>
            <a:ext cx="8707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accent1">
                    <a:lumMod val="50000"/>
                  </a:schemeClr>
                </a:solidFill>
              </a:rPr>
              <a:t>Dystrybucja na terenie gminy</a:t>
            </a:r>
            <a:endParaRPr lang="pl-P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57200" y="2882348"/>
            <a:ext cx="113902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</a:rPr>
              <a:t>samodzielnie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</a:rPr>
              <a:t>w </a:t>
            </a:r>
            <a:r>
              <a:rPr lang="pl-PL" sz="2800" dirty="0">
                <a:solidFill>
                  <a:schemeClr val="bg1"/>
                </a:solidFill>
              </a:rPr>
              <a:t>ramach umowy z inną </a:t>
            </a:r>
            <a:r>
              <a:rPr lang="pl-PL" sz="2800" dirty="0" smtClean="0">
                <a:solidFill>
                  <a:schemeClr val="bg1"/>
                </a:solidFill>
              </a:rPr>
              <a:t>gminą  </a:t>
            </a:r>
            <a:endParaRPr lang="pl-PL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za pośrednictwem jednostki organizacyjnej </a:t>
            </a:r>
            <a:r>
              <a:rPr lang="pl-PL" sz="2800" dirty="0" smtClean="0">
                <a:solidFill>
                  <a:schemeClr val="bg1"/>
                </a:solidFill>
              </a:rPr>
              <a:t>gminy</a:t>
            </a:r>
            <a:endParaRPr lang="pl-PL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za pośrednictwem spółek komunalnych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w ramach umowy z innym podmiotem (np. </a:t>
            </a:r>
            <a:r>
              <a:rPr lang="pl-PL" sz="2800" dirty="0" smtClean="0">
                <a:solidFill>
                  <a:schemeClr val="bg1"/>
                </a:solidFill>
              </a:rPr>
              <a:t>prywatnym składem lub kilkoma takimi podmiotami)</a:t>
            </a:r>
            <a:endParaRPr lang="pl-PL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1620077" y="1904556"/>
            <a:ext cx="7235687" cy="412640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893092" y="1849266"/>
            <a:ext cx="709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Gmina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może prowadzić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dystrybucję:</a:t>
            </a:r>
            <a:endParaRPr lang="pl-P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1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52"/>
            <a:ext cx="12192000" cy="6858000"/>
          </a:xfrm>
          <a:prstGeom prst="rect">
            <a:avLst/>
          </a:prstGeom>
        </p:spPr>
      </p:pic>
      <p:sp>
        <p:nvSpPr>
          <p:cNvPr id="5" name="Prostokąt z rogami zaokrąglonymi po przekątnej 4"/>
          <p:cNvSpPr/>
          <p:nvPr/>
        </p:nvSpPr>
        <p:spPr>
          <a:xfrm>
            <a:off x="2442314" y="1910345"/>
            <a:ext cx="7212396" cy="96611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6" name="Prostokąt z rogami zaokrąglonymi po przekątnej 5"/>
          <p:cNvSpPr/>
          <p:nvPr/>
        </p:nvSpPr>
        <p:spPr>
          <a:xfrm>
            <a:off x="2326458" y="1825625"/>
            <a:ext cx="7212396" cy="966111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646295" y="1891153"/>
            <a:ext cx="8707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accent1">
                    <a:lumMod val="50000"/>
                  </a:schemeClr>
                </a:solidFill>
              </a:rPr>
              <a:t>Węgiel jest dobrej jakości</a:t>
            </a:r>
            <a:endParaRPr lang="pl-PL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01160" y="3364602"/>
            <a:ext cx="11251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chemeClr val="bg1"/>
                </a:solidFill>
              </a:rPr>
              <a:t>Jakość węgla gwarantuje certyfikat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chemeClr val="bg1"/>
                </a:solidFill>
              </a:rPr>
              <a:t>Węgiel pochodzi od sprawdzonych dostawców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chemeClr val="bg1"/>
                </a:solidFill>
              </a:rPr>
              <a:t>Certyfikaty zostaną przekazane Gminom</a:t>
            </a:r>
          </a:p>
        </p:txBody>
      </p:sp>
    </p:spTree>
    <p:extLst>
      <p:ext uri="{BB962C8B-B14F-4D97-AF65-F5344CB8AC3E}">
        <p14:creationId xmlns:p14="http://schemas.microsoft.com/office/powerpoint/2010/main" val="127634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838200" y="2747751"/>
            <a:ext cx="10989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 </a:t>
            </a:r>
            <a:endParaRPr lang="pl-PL" sz="3600" dirty="0">
              <a:solidFill>
                <a:schemeClr val="bg1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bg1"/>
                </a:solidFill>
              </a:rPr>
              <a:t>utwardzony plac,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bg1"/>
                </a:solidFill>
              </a:rPr>
              <a:t>teren ogrodzony, monitorowany oraz ochrona fizyczna,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bg1"/>
                </a:solidFill>
              </a:rPr>
              <a:t>dostęp do zalegalizowanej wagi samochodowej,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bg1"/>
                </a:solidFill>
              </a:rPr>
              <a:t>dostęp do ładowarki do załadunku węgla</a:t>
            </a:r>
            <a:r>
              <a:rPr lang="pl-PL" sz="3600" dirty="0" smtClean="0">
                <a:solidFill>
                  <a:schemeClr val="bg1"/>
                </a:solidFill>
              </a:rPr>
              <a:t>.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408633" y="2127025"/>
            <a:ext cx="7372975" cy="63229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307738" y="2044549"/>
            <a:ext cx="7372975" cy="63229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307738" y="2101420"/>
            <a:ext cx="7295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Zalecane warunki składowania węgla</a:t>
            </a:r>
          </a:p>
        </p:txBody>
      </p:sp>
    </p:spTree>
    <p:extLst>
      <p:ext uri="{BB962C8B-B14F-4D97-AF65-F5344CB8AC3E}">
        <p14:creationId xmlns:p14="http://schemas.microsoft.com/office/powerpoint/2010/main" val="31644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Panoramiczny</PresentationFormat>
  <Paragraphs>45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Source Sans Pro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2022-10-25T20:03:53Z</dcterms:created>
  <dcterms:modified xsi:type="dcterms:W3CDTF">2022-11-03T18:18:24Z</dcterms:modified>
</cp:coreProperties>
</file>