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74" r:id="rId5"/>
    <p:sldId id="291" r:id="rId6"/>
    <p:sldId id="279" r:id="rId7"/>
    <p:sldId id="290" r:id="rId8"/>
    <p:sldId id="287" r:id="rId9"/>
    <p:sldId id="293" r:id="rId10"/>
    <p:sldId id="297" r:id="rId11"/>
    <p:sldId id="296" r:id="rId12"/>
    <p:sldId id="298" r:id="rId13"/>
    <p:sldId id="299" r:id="rId14"/>
    <p:sldId id="288" r:id="rId15"/>
  </p:sldIdLst>
  <p:sldSz cx="9144000" cy="5143500" type="screen16x9"/>
  <p:notesSz cx="6797675" cy="9926638"/>
  <p:custDataLst>
    <p:tags r:id="rId17"/>
  </p:custDataLst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5" userDrawn="1">
          <p15:clr>
            <a:srgbClr val="A4A3A4"/>
          </p15:clr>
        </p15:guide>
        <p15:guide id="2" pos="295" userDrawn="1">
          <p15:clr>
            <a:srgbClr val="A4A3A4"/>
          </p15:clr>
        </p15:guide>
        <p15:guide id="3" pos="5511" userDrawn="1">
          <p15:clr>
            <a:srgbClr val="A4A3A4"/>
          </p15:clr>
        </p15:guide>
        <p15:guide id="4" orient="horz" pos="849" userDrawn="1">
          <p15:clr>
            <a:srgbClr val="A4A3A4"/>
          </p15:clr>
        </p15:guide>
        <p15:guide id="5" orient="horz" pos="2074" userDrawn="1">
          <p15:clr>
            <a:srgbClr val="A4A3A4"/>
          </p15:clr>
        </p15:guide>
        <p15:guide id="6" pos="54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dalena Dolna" initials="MD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8C4E45-CEC0-4E6E-9F2F-2AFDF151DBA4}" v="84" dt="2020-08-19T20:50:26.1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92" autoAdjust="0"/>
  </p:normalViewPr>
  <p:slideViewPr>
    <p:cSldViewPr>
      <p:cViewPr>
        <p:scale>
          <a:sx n="102" d="100"/>
          <a:sy n="102" d="100"/>
        </p:scale>
        <p:origin x="-456" y="72"/>
      </p:cViewPr>
      <p:guideLst>
        <p:guide orient="horz" pos="305"/>
        <p:guide orient="horz" pos="849"/>
        <p:guide orient="horz" pos="2074"/>
        <p:guide pos="295"/>
        <p:guide pos="5511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alena Dolna" userId="04fb32c1-b8b1-4625-8420-cf9efc373d0f" providerId="ADAL" clId="{8D8C4E45-CEC0-4E6E-9F2F-2AFDF151DBA4}"/>
    <pc:docChg chg="undo custSel modSld">
      <pc:chgData name="Magdalena Dolna" userId="04fb32c1-b8b1-4625-8420-cf9efc373d0f" providerId="ADAL" clId="{8D8C4E45-CEC0-4E6E-9F2F-2AFDF151DBA4}" dt="2020-08-19T20:22:24.701" v="120" actId="113"/>
      <pc:docMkLst>
        <pc:docMk/>
      </pc:docMkLst>
      <pc:sldChg chg="addSp delSp modSp mod addCm delCm">
        <pc:chgData name="Magdalena Dolna" userId="04fb32c1-b8b1-4625-8420-cf9efc373d0f" providerId="ADAL" clId="{8D8C4E45-CEC0-4E6E-9F2F-2AFDF151DBA4}" dt="2020-08-19T20:22:24.701" v="120" actId="113"/>
        <pc:sldMkLst>
          <pc:docMk/>
          <pc:sldMk cId="4184824804" sldId="291"/>
        </pc:sldMkLst>
        <pc:spChg chg="add mod">
          <ac:chgData name="Magdalena Dolna" userId="04fb32c1-b8b1-4625-8420-cf9efc373d0f" providerId="ADAL" clId="{8D8C4E45-CEC0-4E6E-9F2F-2AFDF151DBA4}" dt="2020-08-19T20:22:24.701" v="120" actId="113"/>
          <ac:spMkLst>
            <pc:docMk/>
            <pc:sldMk cId="4184824804" sldId="291"/>
            <ac:spMk id="2" creationId="{48865A9F-C4EF-440C-B4F5-366BA2EEE724}"/>
          </ac:spMkLst>
        </pc:spChg>
        <pc:spChg chg="mod">
          <ac:chgData name="Magdalena Dolna" userId="04fb32c1-b8b1-4625-8420-cf9efc373d0f" providerId="ADAL" clId="{8D8C4E45-CEC0-4E6E-9F2F-2AFDF151DBA4}" dt="2020-08-19T20:21:46.522" v="113" actId="1076"/>
          <ac:spMkLst>
            <pc:docMk/>
            <pc:sldMk cId="4184824804" sldId="291"/>
            <ac:spMk id="7" creationId="{00000000-0000-0000-0000-000000000000}"/>
          </ac:spMkLst>
        </pc:spChg>
        <pc:spChg chg="add mod">
          <ac:chgData name="Magdalena Dolna" userId="04fb32c1-b8b1-4625-8420-cf9efc373d0f" providerId="ADAL" clId="{8D8C4E45-CEC0-4E6E-9F2F-2AFDF151DBA4}" dt="2020-08-19T20:19:40.766" v="100" actId="1076"/>
          <ac:spMkLst>
            <pc:docMk/>
            <pc:sldMk cId="4184824804" sldId="291"/>
            <ac:spMk id="16" creationId="{0B0E4D7B-07DC-4DB8-8285-B38A5DA92748}"/>
          </ac:spMkLst>
        </pc:spChg>
        <pc:spChg chg="add mod">
          <ac:chgData name="Magdalena Dolna" userId="04fb32c1-b8b1-4625-8420-cf9efc373d0f" providerId="ADAL" clId="{8D8C4E45-CEC0-4E6E-9F2F-2AFDF151DBA4}" dt="2020-08-19T20:22:00.991" v="117" actId="1076"/>
          <ac:spMkLst>
            <pc:docMk/>
            <pc:sldMk cId="4184824804" sldId="291"/>
            <ac:spMk id="18" creationId="{5CCD9373-3655-4757-BE01-0B5FBFF2DA99}"/>
          </ac:spMkLst>
        </pc:spChg>
        <pc:picChg chg="add mod">
          <ac:chgData name="Magdalena Dolna" userId="04fb32c1-b8b1-4625-8420-cf9efc373d0f" providerId="ADAL" clId="{8D8C4E45-CEC0-4E6E-9F2F-2AFDF151DBA4}" dt="2020-08-19T20:22:04.670" v="118" actId="14100"/>
          <ac:picMkLst>
            <pc:docMk/>
            <pc:sldMk cId="4184824804" sldId="291"/>
            <ac:picMk id="17" creationId="{3D5A96DC-EAF7-4410-84CF-F352EA7F2505}"/>
          </ac:picMkLst>
        </pc:picChg>
        <pc:picChg chg="add del mod">
          <ac:chgData name="Magdalena Dolna" userId="04fb32c1-b8b1-4625-8420-cf9efc373d0f" providerId="ADAL" clId="{8D8C4E45-CEC0-4E6E-9F2F-2AFDF151DBA4}" dt="2020-08-19T20:21:20.464" v="107" actId="478"/>
          <ac:picMkLst>
            <pc:docMk/>
            <pc:sldMk cId="4184824804" sldId="291"/>
            <ac:picMk id="19" creationId="{E3393A72-FDD6-42C7-9650-8E137FA5B0EA}"/>
          </ac:picMkLst>
        </pc:picChg>
        <pc:picChg chg="add mod">
          <ac:chgData name="Magdalena Dolna" userId="04fb32c1-b8b1-4625-8420-cf9efc373d0f" providerId="ADAL" clId="{8D8C4E45-CEC0-4E6E-9F2F-2AFDF151DBA4}" dt="2020-08-19T20:21:54.912" v="115" actId="14100"/>
          <ac:picMkLst>
            <pc:docMk/>
            <pc:sldMk cId="4184824804" sldId="291"/>
            <ac:picMk id="20" creationId="{C540D01A-8F5E-48C7-AFD2-E99325565562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explosion val="5"/>
          <c:dLbls>
            <c:dLbl>
              <c:idx val="0"/>
              <c:layout>
                <c:manualLayout>
                  <c:x val="-0.18490710314753964"/>
                  <c:y val="3.0948086221732573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koszt pojazdu
45%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B5A-413C-B22A-CC51D1F16C3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1"/>
                      <a:t>koszt utrzymania
16%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B5A-413C-B22A-CC51D1F16C34}"/>
                </c:ext>
              </c:extLst>
            </c:dLbl>
            <c:dLbl>
              <c:idx val="2"/>
              <c:layout>
                <c:manualLayout>
                  <c:x val="0.20840566318183176"/>
                  <c:y val="8.6220125460106711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koszt energii
39%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B5A-413C-B22A-CC51D1F16C3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Arkusz1!$A$2:$A$4</c:f>
              <c:strCache>
                <c:ptCount val="3"/>
                <c:pt idx="0">
                  <c:v>koszt pojazdu</c:v>
                </c:pt>
                <c:pt idx="1">
                  <c:v>koszt utrzymania</c:v>
                </c:pt>
                <c:pt idx="2">
                  <c:v>koszt energii</c:v>
                </c:pt>
              </c:strCache>
            </c:strRef>
          </c:cat>
          <c:val>
            <c:numRef>
              <c:f>Arkusz1!$B$2:$B$4</c:f>
              <c:numCache>
                <c:formatCode>_(* #,##0.00_);_(* \(#,##0.00\);_(* "-"??_);_(@_)</c:formatCode>
                <c:ptCount val="3"/>
                <c:pt idx="0">
                  <c:v>44.81225281950752</c:v>
                </c:pt>
                <c:pt idx="1">
                  <c:v>16.269303910401497</c:v>
                </c:pt>
                <c:pt idx="2">
                  <c:v>38.918443270090975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B5A-413C-B22A-CC51D1F16C3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3FB9BC6-5DCB-4273-ACEC-4F21363E3605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DB37D77-A92D-45AC-A975-C4AED4537AE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7967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B37D77-A92D-45AC-A975-C4AED4537AE8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2996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B37D77-A92D-45AC-A975-C4AED4537AE8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00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6612D-F51B-4FE8-BCA8-333DE48203B9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1D394-0844-4000-B29B-2E54F4938A6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8134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7ECED-EC2D-45B9-8747-2E8FF2D8AE16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1349B-3592-440E-BD40-CF384A04941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566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5C8F0-641F-4F20-84B5-D3108CE1DBDC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F2920-7165-490C-A224-DE67F0AD3E7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1756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AA965-ED8A-47DD-8C17-6E36C8791127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61B46-8168-4DC4-98CA-6ECDBCE87E2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43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A2A6-332E-487E-AF8B-F7BAC50FFC7B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DD583-64EB-4631-B587-EDD5C23EC25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543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7580A-951E-4AF8-80BD-606AB37E7133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7D228-0D81-4759-A070-84ED909AF1B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8675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E8B3C-C414-4069-B59F-F8E9701D2ED6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AA176-E643-4258-9468-B82FA2707BA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666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07B72-1393-46FA-B0DA-E4E57BB909C8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C3652-2B0F-4AD8-8933-6565BBFA1F1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546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4D9BB-0DDB-46C8-91C4-4274751A4493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1FB9E-012F-4192-A932-3074B3D6391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84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293E0-E0AF-4228-9971-C26394D04E03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AFE6-44E5-4B7A-96E0-0666CE13B8A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034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97B5E-417B-4B63-89A9-AACFB0E85839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F35B1-6F65-415A-B7BC-0341B46039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253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iekt 2" hidden="1">
            <a:extLst>
              <a:ext uri="{FF2B5EF4-FFF2-40B4-BE49-F238E27FC236}">
                <a16:creationId xmlns:a16="http://schemas.microsoft.com/office/drawing/2014/main" xmlns="" id="{B474E681-D432-416F-AB64-F932A279F2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5193182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16" imgW="395" imgH="396" progId="TCLayout.ActiveDocument.1">
                  <p:embed/>
                </p:oleObj>
              </mc:Choice>
              <mc:Fallback>
                <p:oleObj name="think-cell Slide" r:id="rId16" imgW="395" imgH="396" progId="TCLayout.ActiveDocument.1">
                  <p:embed/>
                  <p:pic>
                    <p:nvPicPr>
                      <p:cNvPr id="3" name="Obiekt 2" hidden="1">
                        <a:extLst>
                          <a:ext uri="{FF2B5EF4-FFF2-40B4-BE49-F238E27FC236}">
                            <a16:creationId xmlns:a16="http://schemas.microsoft.com/office/drawing/2014/main" xmlns="" id="{B474E681-D432-416F-AB64-F932A279F2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rostokąt 1" hidden="1">
            <a:extLst>
              <a:ext uri="{FF2B5EF4-FFF2-40B4-BE49-F238E27FC236}">
                <a16:creationId xmlns:a16="http://schemas.microsoft.com/office/drawing/2014/main" xmlns="" id="{65424A7F-2FE8-4129-A8A9-6A8C757129B6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pl-PL" sz="4400" b="0" i="0" baseline="0" dirty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FB4C66-50FA-498C-8FE8-AA417688AFC9}" type="datetimeFigureOut">
              <a:rPr lang="pl-PL"/>
              <a:pPr>
                <a:defRPr/>
              </a:pPr>
              <a:t>2020-08-20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9237A2-4A93-4B39-9CE8-065CE84C740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10" Type="http://schemas.openxmlformats.org/officeDocument/2006/relationships/image" Target="../media/image15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12" Type="http://schemas.openxmlformats.org/officeDocument/2006/relationships/image" Target="../media/image12.jpe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11" Type="http://schemas.openxmlformats.org/officeDocument/2006/relationships/image" Target="../media/image11.jpg"/><Relationship Id="rId5" Type="http://schemas.openxmlformats.org/officeDocument/2006/relationships/image" Target="../media/image1.emf"/><Relationship Id="rId10" Type="http://schemas.openxmlformats.org/officeDocument/2006/relationships/image" Target="../media/image10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png"/><Relationship Id="rId11" Type="http://schemas.openxmlformats.org/officeDocument/2006/relationships/image" Target="../media/image14.png"/><Relationship Id="rId5" Type="http://schemas.openxmlformats.org/officeDocument/2006/relationships/image" Target="../media/image1.emf"/><Relationship Id="rId10" Type="http://schemas.openxmlformats.org/officeDocument/2006/relationships/chart" Target="../charts/chart1.xml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056" name="Tytuł 3"/>
          <p:cNvSpPr>
            <a:spLocks noGrp="1"/>
          </p:cNvSpPr>
          <p:nvPr>
            <p:ph type="ctrTitle" sz="quarter"/>
          </p:nvPr>
        </p:nvSpPr>
        <p:spPr>
          <a:xfrm>
            <a:off x="1835150" y="1131888"/>
            <a:ext cx="5437188" cy="2233612"/>
          </a:xfrm>
        </p:spPr>
        <p:txBody>
          <a:bodyPr/>
          <a:lstStyle/>
          <a:p>
            <a:r>
              <a:rPr lang="pl-PL" altLang="pl-PL" sz="3600" b="1" dirty="0"/>
              <a:t>INNORAIL</a:t>
            </a:r>
            <a:r>
              <a:rPr lang="pl-PL" altLang="pl-PL" sz="2800" dirty="0"/>
              <a:t/>
            </a:r>
            <a:br>
              <a:rPr lang="pl-PL" altLang="pl-PL" sz="2800" dirty="0"/>
            </a:br>
            <a:r>
              <a:rPr lang="pl-PL" altLang="pl-PL" sz="2800" dirty="0"/>
              <a:t/>
            </a:r>
            <a:br>
              <a:rPr lang="pl-PL" altLang="pl-PL" sz="2800" dirty="0"/>
            </a:br>
            <a:r>
              <a:rPr lang="pl-PL" altLang="pl-PL" sz="2800" b="1" dirty="0">
                <a:solidFill>
                  <a:srgbClr val="0070C0"/>
                </a:solidFill>
              </a:rPr>
              <a:t>Innowacyjny i zestandaryzowany model rozwoju zakupu kolejowego taboru pasażerskiego</a:t>
            </a:r>
            <a:endParaRPr lang="pl-PL" altLang="pl-PL" sz="2800" b="1" i="1" dirty="0">
              <a:solidFill>
                <a:srgbClr val="0070C0"/>
              </a:solidFill>
            </a:endParaRPr>
          </a:p>
        </p:txBody>
      </p:sp>
      <p:pic>
        <p:nvPicPr>
          <p:cNvPr id="2060" name="Obraz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17463"/>
            <a:ext cx="18732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upa 13">
            <a:extLst>
              <a:ext uri="{FF2B5EF4-FFF2-40B4-BE49-F238E27FC236}">
                <a16:creationId xmlns:a16="http://schemas.microsoft.com/office/drawing/2014/main" xmlns="" id="{961AC78E-F759-4090-A938-9D301A0452B6}"/>
              </a:ext>
            </a:extLst>
          </p:cNvPr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12" name="Obraz 14" descr="ALK_wypukle_PL_3002 (2).bmp">
              <a:extLst>
                <a:ext uri="{FF2B5EF4-FFF2-40B4-BE49-F238E27FC236}">
                  <a16:creationId xmlns:a16="http://schemas.microsoft.com/office/drawing/2014/main" xmlns="" id="{1B0C44F9-861C-4483-B28D-278E505FCF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Obraz 15">
              <a:extLst>
                <a:ext uri="{FF2B5EF4-FFF2-40B4-BE49-F238E27FC236}">
                  <a16:creationId xmlns:a16="http://schemas.microsoft.com/office/drawing/2014/main" xmlns="" id="{E012B135-174A-4273-90A2-094C07C5FD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" name="Obraz 9">
            <a:extLst>
              <a:ext uri="{FF2B5EF4-FFF2-40B4-BE49-F238E27FC236}">
                <a16:creationId xmlns:a16="http://schemas.microsoft.com/office/drawing/2014/main" xmlns="" id="{B9958335-B9A1-4169-8693-C93A18DD0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Obraz 10">
            <a:extLst>
              <a:ext uri="{FF2B5EF4-FFF2-40B4-BE49-F238E27FC236}">
                <a16:creationId xmlns:a16="http://schemas.microsoft.com/office/drawing/2014/main" xmlns="" id="{87E64F73-6C48-4CB8-9A06-8C2A3DB18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iekt 8" hidden="1">
            <a:extLst>
              <a:ext uri="{FF2B5EF4-FFF2-40B4-BE49-F238E27FC236}">
                <a16:creationId xmlns:a16="http://schemas.microsoft.com/office/drawing/2014/main" xmlns="" id="{20F94A65-07B3-462F-A494-3DF6E4F9E2D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9" name="Obiekt 8" hidden="1">
                        <a:extLst>
                          <a:ext uri="{FF2B5EF4-FFF2-40B4-BE49-F238E27FC236}">
                            <a16:creationId xmlns:a16="http://schemas.microsoft.com/office/drawing/2014/main" xmlns="" id="{20F94A65-07B3-462F-A494-3DF6E4F9E2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70" name="Grupa 13"/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15373" name="Obraz 14" descr="ALK_wypukle_PL_3002 (2).bmp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4" name="Obraz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71" name="Obraz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Obraz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Tytuł 4"/>
          <p:cNvSpPr txBox="1">
            <a:spLocks/>
          </p:cNvSpPr>
          <p:nvPr/>
        </p:nvSpPr>
        <p:spPr>
          <a:xfrm>
            <a:off x="395536" y="66704"/>
            <a:ext cx="8392319" cy="5762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altLang="pl-PL" sz="25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Kryteria oceny ofert w postępowaniu przetargowym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xmlns="" id="{6A7C9B35-D6C8-4512-9DAB-A2A5A2E9D7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1142" y="797500"/>
            <a:ext cx="8497190" cy="358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594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7416" name="Prostokąt 1"/>
          <p:cNvSpPr>
            <a:spLocks noChangeArrowheads="1"/>
          </p:cNvSpPr>
          <p:nvPr/>
        </p:nvSpPr>
        <p:spPr bwMode="auto">
          <a:xfrm>
            <a:off x="1403350" y="2211388"/>
            <a:ext cx="62277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pl-PL" altLang="pl-PL" sz="3200" b="1">
                <a:solidFill>
                  <a:srgbClr val="0033CC"/>
                </a:solidFill>
              </a:rPr>
              <a:t>DZIĘKUJĘ ZA UWAGĘ</a:t>
            </a:r>
          </a:p>
        </p:txBody>
      </p:sp>
      <p:grpSp>
        <p:nvGrpSpPr>
          <p:cNvPr id="17417" name="Grupa 10"/>
          <p:cNvGrpSpPr>
            <a:grpSpLocks/>
          </p:cNvGrpSpPr>
          <p:nvPr/>
        </p:nvGrpSpPr>
        <p:grpSpPr bwMode="auto">
          <a:xfrm>
            <a:off x="5522913" y="4413250"/>
            <a:ext cx="3024187" cy="660400"/>
            <a:chOff x="5724127" y="4355518"/>
            <a:chExt cx="3024337" cy="659784"/>
          </a:xfrm>
        </p:grpSpPr>
        <p:pic>
          <p:nvPicPr>
            <p:cNvPr id="17420" name="Obraz 13" descr="ALK_wypukle_PL_3002 (2).bmp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1" name="Obraz 1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7418" name="Obraz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200" y="4525963"/>
            <a:ext cx="1846263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Obraz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598988"/>
            <a:ext cx="2087563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Tytuł 4"/>
          <p:cNvSpPr txBox="1">
            <a:spLocks/>
          </p:cNvSpPr>
          <p:nvPr/>
        </p:nvSpPr>
        <p:spPr>
          <a:xfrm>
            <a:off x="889069" y="1252938"/>
            <a:ext cx="7272337" cy="134761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5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Na torze ku efektywnym procesom zakupowym - czynniki gwarantujące sukces przy zakupie taboru kolejowego</a:t>
            </a:r>
          </a:p>
        </p:txBody>
      </p:sp>
      <p:grpSp>
        <p:nvGrpSpPr>
          <p:cNvPr id="11" name="Grupa 13">
            <a:extLst>
              <a:ext uri="{FF2B5EF4-FFF2-40B4-BE49-F238E27FC236}">
                <a16:creationId xmlns:a16="http://schemas.microsoft.com/office/drawing/2014/main" xmlns="" id="{8386EB1E-8EC5-4D62-9D0E-7308E88A6EFB}"/>
              </a:ext>
            </a:extLst>
          </p:cNvPr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12" name="Obraz 14" descr="ALK_wypukle_PL_3002 (2).bmp">
              <a:extLst>
                <a:ext uri="{FF2B5EF4-FFF2-40B4-BE49-F238E27FC236}">
                  <a16:creationId xmlns:a16="http://schemas.microsoft.com/office/drawing/2014/main" xmlns="" id="{EC93BD2E-9D6B-44EA-9288-A724B87085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Obraz 15">
              <a:extLst>
                <a:ext uri="{FF2B5EF4-FFF2-40B4-BE49-F238E27FC236}">
                  <a16:creationId xmlns:a16="http://schemas.microsoft.com/office/drawing/2014/main" xmlns="" id="{F5C676E3-4037-491A-BB1E-94674C0DDD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" name="Obraz 9">
            <a:extLst>
              <a:ext uri="{FF2B5EF4-FFF2-40B4-BE49-F238E27FC236}">
                <a16:creationId xmlns:a16="http://schemas.microsoft.com/office/drawing/2014/main" xmlns="" id="{E42733E7-E4CB-4D9F-9DC4-5E8141D765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Obraz 10">
            <a:extLst>
              <a:ext uri="{FF2B5EF4-FFF2-40B4-BE49-F238E27FC236}">
                <a16:creationId xmlns:a16="http://schemas.microsoft.com/office/drawing/2014/main" xmlns="" id="{6967CD52-6478-4BBA-A1E5-9DCD0D668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48865A9F-C4EF-440C-B4F5-366BA2EEE724}"/>
              </a:ext>
            </a:extLst>
          </p:cNvPr>
          <p:cNvSpPr txBox="1"/>
          <p:nvPr/>
        </p:nvSpPr>
        <p:spPr>
          <a:xfrm>
            <a:off x="3629252" y="2997251"/>
            <a:ext cx="1517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/>
              <a:t>Opracowanie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xmlns="" id="{0B0E4D7B-07DC-4DB8-8285-B38A5DA92748}"/>
              </a:ext>
            </a:extLst>
          </p:cNvPr>
          <p:cNvSpPr txBox="1"/>
          <p:nvPr/>
        </p:nvSpPr>
        <p:spPr>
          <a:xfrm>
            <a:off x="5348237" y="3901781"/>
            <a:ext cx="45760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Prof. Sebastian Jarzębowski</a:t>
            </a:r>
          </a:p>
        </p:txBody>
      </p:sp>
      <p:pic>
        <p:nvPicPr>
          <p:cNvPr id="17" name="Obraz 14" descr="ALK_wypukle_PL_3002 (2).bmp">
            <a:extLst>
              <a:ext uri="{FF2B5EF4-FFF2-40B4-BE49-F238E27FC236}">
                <a16:creationId xmlns:a16="http://schemas.microsoft.com/office/drawing/2014/main" xmlns="" id="{3D5A96DC-EAF7-4410-84CF-F352EA7F25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318775"/>
            <a:ext cx="907601" cy="66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pole tekstowe 17">
            <a:extLst>
              <a:ext uri="{FF2B5EF4-FFF2-40B4-BE49-F238E27FC236}">
                <a16:creationId xmlns:a16="http://schemas.microsoft.com/office/drawing/2014/main" xmlns="" id="{5CCD9373-3655-4757-BE01-0B5FBFF2DA99}"/>
              </a:ext>
            </a:extLst>
          </p:cNvPr>
          <p:cNvSpPr txBox="1"/>
          <p:nvPr/>
        </p:nvSpPr>
        <p:spPr>
          <a:xfrm>
            <a:off x="1162551" y="3763281"/>
            <a:ext cx="23675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Magdalena Dolna</a:t>
            </a:r>
          </a:p>
          <a:p>
            <a:r>
              <a:rPr lang="pl-PL" dirty="0"/>
              <a:t>Mariusz Krzysztoń</a:t>
            </a:r>
          </a:p>
        </p:txBody>
      </p:sp>
      <p:pic>
        <p:nvPicPr>
          <p:cNvPr id="20" name="Picture 26" descr="http://mfk.edu.pl/wp-content/uploads/2014/02/OPTB1000x1000-300x300.png">
            <a:extLst>
              <a:ext uri="{FF2B5EF4-FFF2-40B4-BE49-F238E27FC236}">
                <a16:creationId xmlns:a16="http://schemas.microsoft.com/office/drawing/2014/main" xmlns="" id="{C540D01A-8F5E-48C7-AFD2-E993255655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216" b="29097"/>
          <a:stretch/>
        </p:blipFill>
        <p:spPr bwMode="auto">
          <a:xfrm>
            <a:off x="1196337" y="3318774"/>
            <a:ext cx="1329370" cy="51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4824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1" name="Tytuł 4"/>
          <p:cNvSpPr txBox="1">
            <a:spLocks/>
          </p:cNvSpPr>
          <p:nvPr/>
        </p:nvSpPr>
        <p:spPr>
          <a:xfrm>
            <a:off x="6674" y="79328"/>
            <a:ext cx="5108575" cy="61118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altLang="pl-PL" sz="2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Potrzeba zmian obecnych praktyk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301625" y="690515"/>
            <a:ext cx="8446839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pl-PL" sz="1600" dirty="0">
                <a:latin typeface="+mn-lt"/>
                <a:cs typeface="+mn-cs"/>
              </a:rPr>
              <a:t>Doświadczenia ostatnich lat w zakresie zakupu, modernizacji oraz eksploatacji taboru kolejowego w Polsce wskazują na istnienie niekorzystnych praktyk i trendów:</a:t>
            </a:r>
          </a:p>
          <a:p>
            <a:pPr marL="82550" fontAlgn="auto">
              <a:spcBef>
                <a:spcPts val="0"/>
              </a:spcBef>
              <a:spcAft>
                <a:spcPts val="600"/>
              </a:spcAft>
              <a:defRPr/>
            </a:pPr>
            <a:endParaRPr lang="pl-PL" sz="500" dirty="0">
              <a:latin typeface="+mn-lt"/>
              <a:cs typeface="+mn-cs"/>
            </a:endParaRP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Różnorodność modeli pozyskiwania taboru w Polsce, która jest wynikiem ograniczeniem w związku z pozyskiwaniem taboru.</a:t>
            </a: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Zakup w reżimie Pzp w trybie przetargu nieograniczonego oraz kryterium ceny jako główny czynnik decyzyjny przy ocenie ofert.</a:t>
            </a: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Nadmierne rozdrobnienie zamawianych typów pojazdów co podnosi ich koszty zakupu i eksploatacji – jest to efekt braku ujednoliconych wytycznych, i specyfikacji.</a:t>
            </a: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Brak konkurencyjności na rynku przewoźników.</a:t>
            </a: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Niedostateczne uwzględnienie aspektów ekonomicznych inwestycji taborowych w całym cyklu życia pojazdu. </a:t>
            </a: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Brak strategii zakupowych u zamawiających.</a:t>
            </a:r>
            <a:endParaRPr lang="pl-PL" sz="1600" dirty="0">
              <a:highlight>
                <a:srgbClr val="FFFF00"/>
              </a:highlight>
              <a:latin typeface="+mn-lt"/>
              <a:cs typeface="+mn-cs"/>
            </a:endParaRPr>
          </a:p>
        </p:txBody>
      </p:sp>
      <p:grpSp>
        <p:nvGrpSpPr>
          <p:cNvPr id="13" name="Grupa 13">
            <a:extLst>
              <a:ext uri="{FF2B5EF4-FFF2-40B4-BE49-F238E27FC236}">
                <a16:creationId xmlns:a16="http://schemas.microsoft.com/office/drawing/2014/main" xmlns="" id="{93373D81-96FD-41DD-BA76-59DE95C0A547}"/>
              </a:ext>
            </a:extLst>
          </p:cNvPr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14" name="Obraz 14" descr="ALK_wypukle_PL_3002 (2).bmp">
              <a:extLst>
                <a:ext uri="{FF2B5EF4-FFF2-40B4-BE49-F238E27FC236}">
                  <a16:creationId xmlns:a16="http://schemas.microsoft.com/office/drawing/2014/main" xmlns="" id="{EB0DB5D3-F30E-4C66-904F-69C142E137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Obraz 15">
              <a:extLst>
                <a:ext uri="{FF2B5EF4-FFF2-40B4-BE49-F238E27FC236}">
                  <a16:creationId xmlns:a16="http://schemas.microsoft.com/office/drawing/2014/main" xmlns="" id="{0B02CACA-8248-4450-8740-3C371EDF7F8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6" name="Obraz 9">
            <a:extLst>
              <a:ext uri="{FF2B5EF4-FFF2-40B4-BE49-F238E27FC236}">
                <a16:creationId xmlns:a16="http://schemas.microsoft.com/office/drawing/2014/main" xmlns="" id="{66EB5AE9-F7DA-4532-BF12-464DA93CA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Obraz 10">
            <a:extLst>
              <a:ext uri="{FF2B5EF4-FFF2-40B4-BE49-F238E27FC236}">
                <a16:creationId xmlns:a16="http://schemas.microsoft.com/office/drawing/2014/main" xmlns="" id="{23B04C36-8DFB-499C-9865-1DE938F2BE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Tytuł 4"/>
          <p:cNvSpPr txBox="1">
            <a:spLocks/>
          </p:cNvSpPr>
          <p:nvPr/>
        </p:nvSpPr>
        <p:spPr>
          <a:xfrm>
            <a:off x="395536" y="219689"/>
            <a:ext cx="8151564" cy="576262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altLang="pl-PL" sz="25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 Polsce zakres i wielkość dofinansowania w dużym stopniu zależą od dostępnych w państwie środków publicznych</a:t>
            </a:r>
          </a:p>
        </p:txBody>
      </p:sp>
      <p:sp>
        <p:nvSpPr>
          <p:cNvPr id="12" name="Tytuł 1"/>
          <p:cNvSpPr txBox="1">
            <a:spLocks/>
          </p:cNvSpPr>
          <p:nvPr/>
        </p:nvSpPr>
        <p:spPr>
          <a:xfrm>
            <a:off x="323528" y="907306"/>
            <a:ext cx="5616624" cy="668128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pl-PL" altLang="pl-PL" sz="1800" b="1" dirty="0"/>
              <a:t>Formy finansowania/ pozyskiwania taboru kolejowego: 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xmlns="" id="{6DF8A6A0-E854-4B29-A4D9-A82A0072F18E}"/>
              </a:ext>
            </a:extLst>
          </p:cNvPr>
          <p:cNvSpPr/>
          <p:nvPr/>
        </p:nvSpPr>
        <p:spPr>
          <a:xfrm>
            <a:off x="696583" y="1660614"/>
            <a:ext cx="769184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Dotacje unijne.</a:t>
            </a: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Konkursy ogłaszane przez Centrum Unijnych Projektów Taborowych.</a:t>
            </a: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Dzierżawa, najem.</a:t>
            </a: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Leasing – sporadyczne przypadki.</a:t>
            </a:r>
          </a:p>
          <a:p>
            <a:pPr marL="450850" indent="-368300" fontAlgn="auto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pl-PL" sz="1600" dirty="0">
                <a:latin typeface="+mn-lt"/>
                <a:cs typeface="+mn-cs"/>
              </a:rPr>
              <a:t>Kredyty inwestycyjne.</a:t>
            </a: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xmlns="" id="{17D5E163-A326-4CBA-8A27-AB59FF357E0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330" y="2312200"/>
            <a:ext cx="3175372" cy="2118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upa 13">
            <a:extLst>
              <a:ext uri="{FF2B5EF4-FFF2-40B4-BE49-F238E27FC236}">
                <a16:creationId xmlns:a16="http://schemas.microsoft.com/office/drawing/2014/main" xmlns="" id="{974BDEB0-CEEF-4E93-960A-A07C1F23161F}"/>
              </a:ext>
            </a:extLst>
          </p:cNvPr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21" name="Obraz 14" descr="ALK_wypukle_PL_3002 (2).bmp">
              <a:extLst>
                <a:ext uri="{FF2B5EF4-FFF2-40B4-BE49-F238E27FC236}">
                  <a16:creationId xmlns:a16="http://schemas.microsoft.com/office/drawing/2014/main" xmlns="" id="{7817F277-9A87-461F-9488-8786837048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Obraz 15">
              <a:extLst>
                <a:ext uri="{FF2B5EF4-FFF2-40B4-BE49-F238E27FC236}">
                  <a16:creationId xmlns:a16="http://schemas.microsoft.com/office/drawing/2014/main" xmlns="" id="{ADD6E2A1-2AEF-441A-A365-9DD7C04D3D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3" name="Obraz 9">
            <a:extLst>
              <a:ext uri="{FF2B5EF4-FFF2-40B4-BE49-F238E27FC236}">
                <a16:creationId xmlns:a16="http://schemas.microsoft.com/office/drawing/2014/main" xmlns="" id="{117F0113-7BCB-4341-BD93-1EC691076F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Obraz 10">
            <a:extLst>
              <a:ext uri="{FF2B5EF4-FFF2-40B4-BE49-F238E27FC236}">
                <a16:creationId xmlns:a16="http://schemas.microsoft.com/office/drawing/2014/main" xmlns="" id="{7BF8CC74-DFC6-41CE-BD16-FF3AA5A94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Tytuł 4"/>
          <p:cNvSpPr txBox="1">
            <a:spLocks/>
          </p:cNvSpPr>
          <p:nvPr/>
        </p:nvSpPr>
        <p:spPr>
          <a:xfrm>
            <a:off x="356394" y="267167"/>
            <a:ext cx="8392319" cy="576262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altLang="pl-PL" sz="25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Możliwe do zastosowania na rynku polskim sposobów organizacji zakupów taboru kolejowego</a:t>
            </a:r>
          </a:p>
        </p:txBody>
      </p:sp>
      <p:sp>
        <p:nvSpPr>
          <p:cNvPr id="15369" name="Prostokąt 7"/>
          <p:cNvSpPr>
            <a:spLocks noChangeArrowheads="1"/>
          </p:cNvSpPr>
          <p:nvPr/>
        </p:nvSpPr>
        <p:spPr bwMode="auto">
          <a:xfrm>
            <a:off x="301625" y="943883"/>
            <a:ext cx="8540750" cy="395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3683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908050" indent="-3683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pl-PL" altLang="pl-PL" dirty="0"/>
              <a:t>Zwiększenie wykorzystania trybu negocjacyjnego z ogłoszeniem.</a:t>
            </a:r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pl-PL" altLang="pl-PL" dirty="0"/>
              <a:t>Zwiększenie wykorzystania dialogu technicznego oraz analizy rynku.</a:t>
            </a:r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pl-PL" altLang="pl-PL" dirty="0"/>
              <a:t>Zwiększenie wykorzystania trybu partnerstwa innowacyjnego oraz analizy rynku.</a:t>
            </a:r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pl-PL" altLang="pl-PL" dirty="0"/>
              <a:t>Opisy przedmiotu zamówienia powinny skłaniać się ku rozwiązaniom standardowym, modułowym, niezawodnym, łatwo-serwisowalnym, z dostępnymi częściami zamiennymi.</a:t>
            </a:r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pl-PL" altLang="pl-PL" dirty="0"/>
              <a:t>Zawieranie umów ramowych oraz przewidywanie opcji pozwalającej na zakup większej ilości pojazdów w ramach tej samej umowy.</a:t>
            </a:r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pl-PL" altLang="pl-PL" dirty="0"/>
              <a:t>Zawieranie umów na dostawę wraz z utrzymaniem w okresach 30, 40 – letnich czy też przez cały okres życia produktu (LLC – life </a:t>
            </a:r>
            <a:r>
              <a:rPr lang="pl-PL" altLang="pl-PL" dirty="0" err="1"/>
              <a:t>cycle</a:t>
            </a:r>
            <a:r>
              <a:rPr lang="pl-PL" altLang="pl-PL" dirty="0"/>
              <a:t> </a:t>
            </a:r>
            <a:r>
              <a:rPr lang="pl-PL" altLang="pl-PL" dirty="0" err="1"/>
              <a:t>costs</a:t>
            </a:r>
            <a:r>
              <a:rPr lang="pl-PL" altLang="pl-PL" dirty="0"/>
              <a:t>)</a:t>
            </a:r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endParaRPr lang="pl-PL" altLang="pl-PL" dirty="0"/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endParaRPr lang="pl-PL" altLang="pl-PL" dirty="0"/>
          </a:p>
        </p:txBody>
      </p:sp>
      <p:grpSp>
        <p:nvGrpSpPr>
          <p:cNvPr id="11" name="Grupa 13">
            <a:extLst>
              <a:ext uri="{FF2B5EF4-FFF2-40B4-BE49-F238E27FC236}">
                <a16:creationId xmlns:a16="http://schemas.microsoft.com/office/drawing/2014/main" xmlns="" id="{6026199D-DDB4-492F-B542-8161B0EA2936}"/>
              </a:ext>
            </a:extLst>
          </p:cNvPr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12" name="Obraz 14" descr="ALK_wypukle_PL_3002 (2).bmp">
              <a:extLst>
                <a:ext uri="{FF2B5EF4-FFF2-40B4-BE49-F238E27FC236}">
                  <a16:creationId xmlns:a16="http://schemas.microsoft.com/office/drawing/2014/main" xmlns="" id="{1508FFA9-68C9-469F-921E-C4FEEFE9A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Obraz 15">
              <a:extLst>
                <a:ext uri="{FF2B5EF4-FFF2-40B4-BE49-F238E27FC236}">
                  <a16:creationId xmlns:a16="http://schemas.microsoft.com/office/drawing/2014/main" xmlns="" id="{952B6343-9A78-49DA-8172-ED4123921B8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" name="Obraz 9">
            <a:extLst>
              <a:ext uri="{FF2B5EF4-FFF2-40B4-BE49-F238E27FC236}">
                <a16:creationId xmlns:a16="http://schemas.microsoft.com/office/drawing/2014/main" xmlns="" id="{0B6E4178-073D-40DD-91B2-BC131666A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Obraz 10">
            <a:extLst>
              <a:ext uri="{FF2B5EF4-FFF2-40B4-BE49-F238E27FC236}">
                <a16:creationId xmlns:a16="http://schemas.microsoft.com/office/drawing/2014/main" xmlns="" id="{A2EFACB9-D377-48BC-931A-B07DF0F0F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Tytuł 4"/>
          <p:cNvSpPr txBox="1">
            <a:spLocks/>
          </p:cNvSpPr>
          <p:nvPr/>
        </p:nvSpPr>
        <p:spPr>
          <a:xfrm>
            <a:off x="356394" y="267167"/>
            <a:ext cx="8392319" cy="576262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altLang="pl-PL" sz="25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Strategia zakupowa jako narzędzie wspomagające efektywność przeprowadzenia postępowania przetargowego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E9EF4EE4-4644-4727-B96B-B2D8810E697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93" y="893570"/>
            <a:ext cx="8439150" cy="3641192"/>
          </a:xfrm>
          <a:prstGeom prst="rect">
            <a:avLst/>
          </a:prstGeom>
        </p:spPr>
      </p:pic>
      <p:grpSp>
        <p:nvGrpSpPr>
          <p:cNvPr id="12" name="Grupa 13">
            <a:extLst>
              <a:ext uri="{FF2B5EF4-FFF2-40B4-BE49-F238E27FC236}">
                <a16:creationId xmlns:a16="http://schemas.microsoft.com/office/drawing/2014/main" xmlns="" id="{9B8B644B-062D-4195-8FFA-81E11216F074}"/>
              </a:ext>
            </a:extLst>
          </p:cNvPr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13" name="Obraz 14" descr="ALK_wypukle_PL_3002 (2).bmp">
              <a:extLst>
                <a:ext uri="{FF2B5EF4-FFF2-40B4-BE49-F238E27FC236}">
                  <a16:creationId xmlns:a16="http://schemas.microsoft.com/office/drawing/2014/main" xmlns="" id="{585B0D01-F3A2-4C4B-AFD5-7C60E2F46B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Obraz 15">
              <a:extLst>
                <a:ext uri="{FF2B5EF4-FFF2-40B4-BE49-F238E27FC236}">
                  <a16:creationId xmlns:a16="http://schemas.microsoft.com/office/drawing/2014/main" xmlns="" id="{F5AFA195-5B5B-4F94-A171-67480E127F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" name="Obraz 9">
            <a:extLst>
              <a:ext uri="{FF2B5EF4-FFF2-40B4-BE49-F238E27FC236}">
                <a16:creationId xmlns:a16="http://schemas.microsoft.com/office/drawing/2014/main" xmlns="" id="{973C0FCB-3DB7-4F46-B541-92017D9A7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Obraz 10">
            <a:extLst>
              <a:ext uri="{FF2B5EF4-FFF2-40B4-BE49-F238E27FC236}">
                <a16:creationId xmlns:a16="http://schemas.microsoft.com/office/drawing/2014/main" xmlns="" id="{5850E674-B719-47D0-9495-F61100F2D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3508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iekt 8" hidden="1">
            <a:extLst>
              <a:ext uri="{FF2B5EF4-FFF2-40B4-BE49-F238E27FC236}">
                <a16:creationId xmlns:a16="http://schemas.microsoft.com/office/drawing/2014/main" xmlns="" id="{20F94A65-07B3-462F-A494-3DF6E4F9E2D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9" name="Obiekt 8" hidden="1">
                        <a:extLst>
                          <a:ext uri="{FF2B5EF4-FFF2-40B4-BE49-F238E27FC236}">
                            <a16:creationId xmlns:a16="http://schemas.microsoft.com/office/drawing/2014/main" xmlns="" id="{20F94A65-07B3-462F-A494-3DF6E4F9E2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70" name="Grupa 13"/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15373" name="Obraz 14" descr="ALK_wypukle_PL_3002 (2).bmp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4" name="Obraz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71" name="Obraz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Obraz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Tytuł 4"/>
          <p:cNvSpPr txBox="1">
            <a:spLocks/>
          </p:cNvSpPr>
          <p:nvPr/>
        </p:nvSpPr>
        <p:spPr>
          <a:xfrm>
            <a:off x="390262" y="110541"/>
            <a:ext cx="8392319" cy="576262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altLang="pl-PL" sz="25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Wnioski z warsztatów przeprowadzonych z producentami taboru kolejowego</a:t>
            </a: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xmlns="" id="{B68C1457-6932-43DD-90C4-189BABF4C306}"/>
              </a:ext>
            </a:extLst>
          </p:cNvPr>
          <p:cNvSpPr/>
          <p:nvPr/>
        </p:nvSpPr>
        <p:spPr>
          <a:xfrm>
            <a:off x="564953" y="1902235"/>
            <a:ext cx="2087464" cy="1700515"/>
          </a:xfrm>
          <a:prstGeom prst="roundRect">
            <a:avLst>
              <a:gd name="adj" fmla="val 16670"/>
            </a:avLst>
          </a:prstGeom>
          <a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0000" r="-50000"/>
            </a:stretch>
          </a:blipFill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l-PL"/>
          </a:p>
        </p:txBody>
      </p: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xmlns="" id="{D0358335-0D5D-45E8-905D-5D57623592D8}"/>
              </a:ext>
            </a:extLst>
          </p:cNvPr>
          <p:cNvSpPr/>
          <p:nvPr/>
        </p:nvSpPr>
        <p:spPr>
          <a:xfrm>
            <a:off x="3517281" y="1862061"/>
            <a:ext cx="2073255" cy="2553189"/>
          </a:xfrm>
          <a:prstGeom prst="roundRect">
            <a:avLst>
              <a:gd name="adj" fmla="val 16670"/>
            </a:avLst>
          </a:prstGeom>
          <a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40000" r="-40000"/>
            </a:stretch>
          </a:blipFill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l-PL"/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xmlns="" id="{1CFE36E9-71A3-40F5-85A6-C8A27E1FF745}"/>
              </a:ext>
            </a:extLst>
          </p:cNvPr>
          <p:cNvSpPr/>
          <p:nvPr/>
        </p:nvSpPr>
        <p:spPr>
          <a:xfrm>
            <a:off x="6469608" y="1912036"/>
            <a:ext cx="2160489" cy="1700515"/>
          </a:xfrm>
          <a:prstGeom prst="roundRect">
            <a:avLst>
              <a:gd name="adj" fmla="val 16670"/>
            </a:avLst>
          </a:prstGeom>
          <a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7000" r="-7000"/>
            </a:stretch>
          </a:blipFill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Prostokąt: zaokrąglone rogi 1">
            <a:extLst>
              <a:ext uri="{FF2B5EF4-FFF2-40B4-BE49-F238E27FC236}">
                <a16:creationId xmlns:a16="http://schemas.microsoft.com/office/drawing/2014/main" xmlns="" id="{75280D2B-54C6-42C1-A2DF-14D3EFD9F5B5}"/>
              </a:ext>
            </a:extLst>
          </p:cNvPr>
          <p:cNvSpPr/>
          <p:nvPr/>
        </p:nvSpPr>
        <p:spPr>
          <a:xfrm>
            <a:off x="579162" y="1161522"/>
            <a:ext cx="2087464" cy="5762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/>
              <a:t>Napędy hybrydowe</a:t>
            </a: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xmlns="" id="{B9D7EF8F-743F-4D7D-9E2E-68502F3889D4}"/>
              </a:ext>
            </a:extLst>
          </p:cNvPr>
          <p:cNvSpPr/>
          <p:nvPr/>
        </p:nvSpPr>
        <p:spPr>
          <a:xfrm>
            <a:off x="3524386" y="1137538"/>
            <a:ext cx="2087464" cy="5762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/>
              <a:t>Pojazdy autonomiczne</a:t>
            </a:r>
          </a:p>
        </p:txBody>
      </p: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xmlns="" id="{23CF3805-519B-40C6-938B-C65AC60E2EFD}"/>
              </a:ext>
            </a:extLst>
          </p:cNvPr>
          <p:cNvSpPr/>
          <p:nvPr/>
        </p:nvSpPr>
        <p:spPr>
          <a:xfrm>
            <a:off x="6469609" y="1144896"/>
            <a:ext cx="2160488" cy="5762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/>
              <a:t>Innowacje to oszczędności</a:t>
            </a:r>
          </a:p>
        </p:txBody>
      </p:sp>
    </p:spTree>
    <p:extLst>
      <p:ext uri="{BB962C8B-B14F-4D97-AF65-F5344CB8AC3E}">
        <p14:creationId xmlns:p14="http://schemas.microsoft.com/office/powerpoint/2010/main" val="1922546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iekt 8" hidden="1">
            <a:extLst>
              <a:ext uri="{FF2B5EF4-FFF2-40B4-BE49-F238E27FC236}">
                <a16:creationId xmlns:a16="http://schemas.microsoft.com/office/drawing/2014/main" xmlns="" id="{20F94A65-07B3-462F-A494-3DF6E4F9E2D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616698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9" name="Obiekt 8" hidden="1">
                        <a:extLst>
                          <a:ext uri="{FF2B5EF4-FFF2-40B4-BE49-F238E27FC236}">
                            <a16:creationId xmlns:a16="http://schemas.microsoft.com/office/drawing/2014/main" xmlns="" id="{20F94A65-07B3-462F-A494-3DF6E4F9E2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70" name="Grupa 13"/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15373" name="Obraz 14" descr="ALK_wypukle_PL_3002 (2).bmp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4" name="Obraz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71" name="Obraz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xmlns="" id="{9F7F3D11-01A2-46C8-975B-77539DB2EE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582" y="478628"/>
            <a:ext cx="8280401" cy="4094537"/>
          </a:xfrm>
          <a:prstGeom prst="rect">
            <a:avLst/>
          </a:prstGeom>
        </p:spPr>
      </p:pic>
      <p:pic>
        <p:nvPicPr>
          <p:cNvPr id="15372" name="Obraz 1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Tytuł 4"/>
          <p:cNvSpPr txBox="1">
            <a:spLocks/>
          </p:cNvSpPr>
          <p:nvPr/>
        </p:nvSpPr>
        <p:spPr>
          <a:xfrm>
            <a:off x="390262" y="110541"/>
            <a:ext cx="8392319" cy="576262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altLang="pl-PL" sz="25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Wnioski z warsztatów przeprowadzonych z producentami taboru kolejowego</a:t>
            </a:r>
          </a:p>
        </p:txBody>
      </p:sp>
    </p:spTree>
    <p:extLst>
      <p:ext uri="{BB962C8B-B14F-4D97-AF65-F5344CB8AC3E}">
        <p14:creationId xmlns:p14="http://schemas.microsoft.com/office/powerpoint/2010/main" val="1307301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iekt 8" hidden="1">
            <a:extLst>
              <a:ext uri="{FF2B5EF4-FFF2-40B4-BE49-F238E27FC236}">
                <a16:creationId xmlns:a16="http://schemas.microsoft.com/office/drawing/2014/main" xmlns="" id="{20F94A65-07B3-462F-A494-3DF6E4F9E2D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9" name="Obiekt 8" hidden="1">
                        <a:extLst>
                          <a:ext uri="{FF2B5EF4-FFF2-40B4-BE49-F238E27FC236}">
                            <a16:creationId xmlns:a16="http://schemas.microsoft.com/office/drawing/2014/main" xmlns="" id="{20F94A65-07B3-462F-A494-3DF6E4F9E2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70" name="Grupa 13"/>
          <p:cNvGrpSpPr>
            <a:grpSpLocks/>
          </p:cNvGrpSpPr>
          <p:nvPr/>
        </p:nvGrpSpPr>
        <p:grpSpPr bwMode="auto">
          <a:xfrm>
            <a:off x="5522913" y="4573165"/>
            <a:ext cx="3024187" cy="578743"/>
            <a:chOff x="5724127" y="4355518"/>
            <a:chExt cx="3024337" cy="659784"/>
          </a:xfrm>
        </p:grpSpPr>
        <p:pic>
          <p:nvPicPr>
            <p:cNvPr id="15373" name="Obraz 14" descr="ALK_wypukle_PL_3002 (2).bmp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376" y="4355518"/>
              <a:ext cx="792088" cy="659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4" name="Obraz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7" y="4396394"/>
              <a:ext cx="1656185" cy="552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71" name="Obraz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97" y="4588095"/>
            <a:ext cx="1656104" cy="54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Obraz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3" y="4630020"/>
            <a:ext cx="1916778" cy="488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rójkąt prostokątny 4"/>
          <p:cNvSpPr/>
          <p:nvPr/>
        </p:nvSpPr>
        <p:spPr>
          <a:xfrm rot="10800000">
            <a:off x="6588224" y="1"/>
            <a:ext cx="2566600" cy="915566"/>
          </a:xfrm>
          <a:prstGeom prst="rtTriangle">
            <a:avLst/>
          </a:prstGeom>
          <a:gradFill flip="none" rotWithShape="1"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Trójkąt prostokątny 5"/>
          <p:cNvSpPr/>
          <p:nvPr/>
        </p:nvSpPr>
        <p:spPr>
          <a:xfrm rot="10800000">
            <a:off x="7871524" y="1"/>
            <a:ext cx="1272476" cy="1347614"/>
          </a:xfrm>
          <a:prstGeom prst="rtTriangle">
            <a:avLst/>
          </a:prstGeom>
          <a:gradFill>
            <a:gsLst>
              <a:gs pos="39000">
                <a:schemeClr val="tx2">
                  <a:lumMod val="40000"/>
                  <a:lumOff val="60000"/>
                  <a:alpha val="5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Tytuł 4"/>
          <p:cNvSpPr txBox="1">
            <a:spLocks/>
          </p:cNvSpPr>
          <p:nvPr/>
        </p:nvSpPr>
        <p:spPr>
          <a:xfrm>
            <a:off x="395536" y="66704"/>
            <a:ext cx="8392319" cy="5762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altLang="pl-PL" sz="25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Koncepcja LCC jako czynnik decyzyjny w procesie zakupowym</a:t>
            </a:r>
          </a:p>
        </p:txBody>
      </p:sp>
      <p:graphicFrame>
        <p:nvGraphicFramePr>
          <p:cNvPr id="14" name="Wykres 13">
            <a:extLst>
              <a:ext uri="{FF2B5EF4-FFF2-40B4-BE49-F238E27FC236}">
                <a16:creationId xmlns:a16="http://schemas.microsoft.com/office/drawing/2014/main" xmlns="" id="{CDABE257-BB81-4380-8659-8E8ACCFE4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4505470"/>
              </p:ext>
            </p:extLst>
          </p:nvPr>
        </p:nvGraphicFramePr>
        <p:xfrm>
          <a:off x="4920839" y="1465126"/>
          <a:ext cx="4127503" cy="289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15" name="Tytuł 1">
            <a:extLst>
              <a:ext uri="{FF2B5EF4-FFF2-40B4-BE49-F238E27FC236}">
                <a16:creationId xmlns:a16="http://schemas.microsoft.com/office/drawing/2014/main" xmlns="" id="{A799AFF0-8575-453D-B976-A22684FA3760}"/>
              </a:ext>
            </a:extLst>
          </p:cNvPr>
          <p:cNvSpPr txBox="1">
            <a:spLocks/>
          </p:cNvSpPr>
          <p:nvPr/>
        </p:nvSpPr>
        <p:spPr>
          <a:xfrm>
            <a:off x="5364932" y="1147426"/>
            <a:ext cx="3239318" cy="668128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pl-PL" altLang="pl-PL" sz="1800" b="1" dirty="0"/>
              <a:t>Struktura kosztów cyklu życia</a:t>
            </a: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xmlns="" id="{42C6F3EE-70ED-41A6-8E44-7148D37B5410}"/>
              </a:ext>
            </a:extLst>
          </p:cNvPr>
          <p:cNvPicPr/>
          <p:nvPr/>
        </p:nvPicPr>
        <p:blipFill>
          <a:blip r:embed="rId11"/>
          <a:stretch>
            <a:fillRect/>
          </a:stretch>
        </p:blipFill>
        <p:spPr>
          <a:xfrm>
            <a:off x="626071" y="1282009"/>
            <a:ext cx="2518135" cy="3096344"/>
          </a:xfrm>
          <a:prstGeom prst="rect">
            <a:avLst/>
          </a:prstGeom>
        </p:spPr>
      </p:pic>
      <p:sp>
        <p:nvSpPr>
          <p:cNvPr id="4" name="Strzałka: w prawo 3">
            <a:extLst>
              <a:ext uri="{FF2B5EF4-FFF2-40B4-BE49-F238E27FC236}">
                <a16:creationId xmlns:a16="http://schemas.microsoft.com/office/drawing/2014/main" xmlns="" id="{AE74B453-8090-4806-B101-F636636F4384}"/>
              </a:ext>
            </a:extLst>
          </p:cNvPr>
          <p:cNvSpPr/>
          <p:nvPr/>
        </p:nvSpPr>
        <p:spPr>
          <a:xfrm>
            <a:off x="4006313" y="2571750"/>
            <a:ext cx="1131373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88240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3v3r6_hwFHVAcrRDighV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241E87ED0BE84DA7DAAAE814F7A2BC" ma:contentTypeVersion="12" ma:contentTypeDescription="Utwórz nowy dokument." ma:contentTypeScope="" ma:versionID="07714facea8ebfebf885098877411e46">
  <xsd:schema xmlns:xsd="http://www.w3.org/2001/XMLSchema" xmlns:xs="http://www.w3.org/2001/XMLSchema" xmlns:p="http://schemas.microsoft.com/office/2006/metadata/properties" xmlns:ns2="72f785d7-4ef3-4b9d-9998-a07da2d52a1d" xmlns:ns3="10ce7a16-33da-4ddd-8f68-3e1d8e8f0fba" targetNamespace="http://schemas.microsoft.com/office/2006/metadata/properties" ma:root="true" ma:fieldsID="261c613aa1086c26ca4461d13bb6b130" ns2:_="" ns3:_="">
    <xsd:import namespace="72f785d7-4ef3-4b9d-9998-a07da2d52a1d"/>
    <xsd:import namespace="10ce7a16-33da-4ddd-8f68-3e1d8e8f0f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785d7-4ef3-4b9d-9998-a07da2d52a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e7a16-33da-4ddd-8f68-3e1d8e8f0fb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993E74-F190-4991-9F84-F8DBDFB23348}">
  <ds:schemaRefs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10ce7a16-33da-4ddd-8f68-3e1d8e8f0fba"/>
    <ds:schemaRef ds:uri="72f785d7-4ef3-4b9d-9998-a07da2d52a1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3993C5E-59F3-407B-809A-0CBFD3DF7E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785d7-4ef3-4b9d-9998-a07da2d52a1d"/>
    <ds:schemaRef ds:uri="10ce7a16-33da-4ddd-8f68-3e1d8e8f0f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BF2F45-BDAA-40AE-9942-B23140A0D0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342</Words>
  <Application>Microsoft Office PowerPoint</Application>
  <PresentationFormat>Pokaz na ekranie (16:9)</PresentationFormat>
  <Paragraphs>44</Paragraphs>
  <Slides>11</Slides>
  <Notes>2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3" baseType="lpstr">
      <vt:lpstr>Motyw pakietu Office</vt:lpstr>
      <vt:lpstr>think-cell Slide</vt:lpstr>
      <vt:lpstr>INNORAIL  Innowacyjny i zestandaryzowany model rozwoju zakupu kolejowego taboru pasażerskiego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gwitkowski</dc:creator>
  <cp:lastModifiedBy>Gosia</cp:lastModifiedBy>
  <cp:revision>75</cp:revision>
  <cp:lastPrinted>2018-02-26T09:22:11Z</cp:lastPrinted>
  <dcterms:created xsi:type="dcterms:W3CDTF">2018-02-23T14:27:10Z</dcterms:created>
  <dcterms:modified xsi:type="dcterms:W3CDTF">2020-08-20T07:10:34Z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0x010100C2241E87ED0BE84DA7DAAAE814F7A2BC</vt:lpwstr>
  </property>
</Properties>
</file>