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1"/>
  </p:notesMasterIdLst>
  <p:sldIdLst>
    <p:sldId id="263" r:id="rId2"/>
    <p:sldId id="278" r:id="rId3"/>
    <p:sldId id="298" r:id="rId4"/>
    <p:sldId id="280" r:id="rId5"/>
    <p:sldId id="299" r:id="rId6"/>
    <p:sldId id="297" r:id="rId7"/>
    <p:sldId id="300" r:id="rId8"/>
    <p:sldId id="292" r:id="rId9"/>
    <p:sldId id="28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4694"/>
  </p:normalViewPr>
  <p:slideViewPr>
    <p:cSldViewPr snapToObjects="1" showGuides="1">
      <p:cViewPr varScale="1">
        <p:scale>
          <a:sx n="108" d="100"/>
          <a:sy n="108" d="100"/>
        </p:scale>
        <p:origin x="81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2023-02-07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Definicje, Deklaracja właściwości użytkowych, znakowanie CE, Obowiązki podmiotów, Normy, Notyfikacje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32F01-D31A-7045-8085-7300E847460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079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19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5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4" y="1628799"/>
            <a:ext cx="10904763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84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2424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13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24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092" r="52286" b="12092"/>
          <a:stretch/>
        </p:blipFill>
        <p:spPr>
          <a:xfrm>
            <a:off x="-20217" y="0"/>
            <a:ext cx="4316017" cy="68580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269119C-744B-CE14-F6F3-98C35185A3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5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55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001" r="36543" b="7109"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286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6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70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25" t="4905" r="15531"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8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43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79" t="30992" r="7119" b="44740"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316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7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80" t="30992" r="6956" b="44740"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015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723" t="13601" r="10987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22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767" t="21233" r="412" b="46828"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79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823" t="20512" r="245" b="13070"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63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7" t="14583" r="35531" b="63452"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10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15D316-715C-0B1D-91F6-892EB353E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6" t="15108" r="-213" b="40647"/>
          <a:stretch/>
        </p:blipFill>
        <p:spPr>
          <a:xfrm>
            <a:off x="0" y="0"/>
            <a:ext cx="5887453" cy="394635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87326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6664CA19-8AE1-DFF9-4726-4A0CAB3F23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EA7F2D-23EE-47AD-5B7F-A6503D9260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0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7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682" r:id="rId6"/>
    <p:sldLayoutId id="2147483712" r:id="rId7"/>
    <p:sldLayoutId id="2147483713" r:id="rId8"/>
    <p:sldLayoutId id="2147483683" r:id="rId9"/>
    <p:sldLayoutId id="2147483684" r:id="rId10"/>
    <p:sldLayoutId id="2147483685" r:id="rId11"/>
    <p:sldLayoutId id="2147483686" r:id="rId12"/>
    <p:sldLayoutId id="2147483692" r:id="rId13"/>
    <p:sldLayoutId id="2147483726" r:id="rId14"/>
    <p:sldLayoutId id="2147483693" r:id="rId15"/>
    <p:sldLayoutId id="2147483727" r:id="rId16"/>
    <p:sldLayoutId id="2147483722" r:id="rId17"/>
    <p:sldLayoutId id="2147483728" r:id="rId18"/>
    <p:sldLayoutId id="2147483710" r:id="rId19"/>
    <p:sldLayoutId id="2147483703" r:id="rId20"/>
    <p:sldLayoutId id="2147483723" r:id="rId21"/>
    <p:sldLayoutId id="2147483690" r:id="rId22"/>
    <p:sldLayoutId id="2147483691" r:id="rId23"/>
    <p:sldLayoutId id="2147483708" r:id="rId24"/>
    <p:sldLayoutId id="2147483694" r:id="rId25"/>
    <p:sldLayoutId id="2147483725" r:id="rId26"/>
    <p:sldLayoutId id="2147483696" r:id="rId27"/>
    <p:sldLayoutId id="2147483711" r:id="rId28"/>
    <p:sldLayoutId id="2147483715" r:id="rId29"/>
    <p:sldLayoutId id="2147483724" r:id="rId30"/>
    <p:sldLayoutId id="2147483695" r:id="rId31"/>
    <p:sldLayoutId id="2147483697" r:id="rId32"/>
    <p:sldLayoutId id="2147483709" r:id="rId33"/>
    <p:sldLayoutId id="2147483714" r:id="rId34"/>
    <p:sldLayoutId id="2147483717" r:id="rId35"/>
    <p:sldLayoutId id="2147483719" r:id="rId36"/>
    <p:sldLayoutId id="2147483718" r:id="rId37"/>
    <p:sldLayoutId id="2147483689" r:id="rId38"/>
    <p:sldLayoutId id="2147483720" r:id="rId39"/>
    <p:sldLayoutId id="2147483721" r:id="rId4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1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tm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3.tmp"/><Relationship Id="rId4" Type="http://schemas.openxmlformats.org/officeDocument/2006/relationships/image" Target="../media/image12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rewizjaCPR@mrit.gov.pl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3200" dirty="0">
                <a:latin typeface="Arial" panose="020B0604020202020204" pitchFamily="34" charset="0"/>
              </a:rPr>
              <a:t>Założenia Rozporządzenia Parlamentu europejskiego i rady w sprawie   </a:t>
            </a:r>
            <a:br>
              <a:rPr lang="pl-PL" sz="3200" dirty="0">
                <a:latin typeface="Arial" panose="020B0604020202020204" pitchFamily="34" charset="0"/>
              </a:rPr>
            </a:br>
            <a:r>
              <a:rPr lang="pl-PL" sz="3200" dirty="0">
                <a:latin typeface="Arial" panose="020B0604020202020204" pitchFamily="34" charset="0"/>
              </a:rPr>
              <a:t>zharmonizowanych wyrobów budowlanych uchylającego rozporządzenie nr 305/2011</a:t>
            </a:r>
          </a:p>
        </p:txBody>
      </p:sp>
    </p:spTree>
    <p:extLst>
      <p:ext uri="{BB962C8B-B14F-4D97-AF65-F5344CB8AC3E}">
        <p14:creationId xmlns:p14="http://schemas.microsoft.com/office/powerpoint/2010/main" val="365758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Wejście w życie rozporządzenia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3563937"/>
            <a:ext cx="5263285" cy="224132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Planowane wejście w życie 2025 r.,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Zmiana podejścia w zakresie współistnienia regulacji,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Pozostawienie 2045 r. jako ostatecznego terminu.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FC7DE5-C4EA-4543-B85B-97EABFD6E63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18915" r="18915"/>
          <a:stretch/>
        </p:blipFill>
        <p:spPr>
          <a:xfrm>
            <a:off x="6638196" y="894555"/>
            <a:ext cx="4858404" cy="5068889"/>
          </a:xfrm>
        </p:spPr>
      </p:pic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0043B734-A1D2-D543-C8D1-5D566A6F9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315" y="894555"/>
            <a:ext cx="5668166" cy="506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37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Kwestia normalizacji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3563937"/>
            <a:ext cx="5263285" cy="224132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Formalne utworzenie grup ekspertów,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Zastąpienie mandatów zleceniami normalizacyjnymi,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Nowe normy zharmonizowane.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FC7DE5-C4EA-4543-B85B-97EABFD6E63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 l="18915" r="18915"/>
          <a:stretch/>
        </p:blipFill>
        <p:spPr>
          <a:xfrm>
            <a:off x="6638196" y="894555"/>
            <a:ext cx="4858404" cy="5068889"/>
          </a:xfrm>
        </p:spPr>
      </p:pic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0043B734-A1D2-D543-C8D1-5D566A6F9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15" y="894555"/>
            <a:ext cx="5668166" cy="5068888"/>
          </a:xfrm>
          <a:prstGeom prst="rect">
            <a:avLst/>
          </a:prstGeom>
        </p:spPr>
      </p:pic>
      <p:pic>
        <p:nvPicPr>
          <p:cNvPr id="5" name="Obraz 4" descr="Obraz zawierający stół">
            <a:extLst>
              <a:ext uri="{FF2B5EF4-FFF2-40B4-BE49-F238E27FC236}">
                <a16:creationId xmlns:a16="http://schemas.microsoft.com/office/drawing/2014/main" id="{92C4DDB3-9FC7-3ABE-D505-49C41247E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912" y="894555"/>
            <a:ext cx="5943570" cy="495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6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0A3C58-8821-7D4F-969C-9E448FF99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5324" y="2576164"/>
            <a:ext cx="9508257" cy="265303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400" dirty="0" err="1"/>
              <a:t>Steering</a:t>
            </a:r>
            <a:r>
              <a:rPr lang="pl-PL" sz="2400" dirty="0"/>
              <a:t> </a:t>
            </a:r>
            <a:r>
              <a:rPr lang="pl-PL" sz="2400" dirty="0" err="1"/>
              <a:t>Group</a:t>
            </a:r>
            <a:r>
              <a:rPr lang="pl-PL" sz="2400" dirty="0"/>
              <a:t> – ustalenia ogólne</a:t>
            </a:r>
            <a:br>
              <a:rPr lang="pl-PL" sz="2400" dirty="0"/>
            </a:br>
            <a:r>
              <a:rPr lang="en-US" sz="2400" dirty="0"/>
              <a:t>Environmental sustainability of construction products</a:t>
            </a:r>
            <a:br>
              <a:rPr lang="pl-PL" sz="2400" dirty="0"/>
            </a:br>
            <a:r>
              <a:rPr lang="en-US" sz="2400" dirty="0"/>
              <a:t>Structural metallic products</a:t>
            </a:r>
            <a:br>
              <a:rPr lang="pl-PL" sz="2400" dirty="0"/>
            </a:br>
            <a:r>
              <a:rPr lang="pl-PL" sz="2400" dirty="0" err="1"/>
              <a:t>Precast</a:t>
            </a:r>
            <a:r>
              <a:rPr lang="pl-PL" sz="2400" dirty="0"/>
              <a:t> </a:t>
            </a:r>
            <a:r>
              <a:rPr lang="pl-PL" sz="2400" dirty="0" err="1"/>
              <a:t>concrete</a:t>
            </a:r>
            <a:r>
              <a:rPr lang="pl-PL" sz="2400" dirty="0"/>
              <a:t> products</a:t>
            </a:r>
            <a:br>
              <a:rPr lang="pl-PL" sz="2400" dirty="0"/>
            </a:br>
            <a:r>
              <a:rPr lang="en-US" sz="2400" dirty="0"/>
              <a:t>Prestressing/Reinforcing steel </a:t>
            </a:r>
            <a:br>
              <a:rPr lang="pl-PL" sz="2400" dirty="0"/>
            </a:br>
            <a:r>
              <a:rPr lang="en-US" sz="2400" dirty="0"/>
              <a:t>Doors, windows, shutters, gates and related building hardware</a:t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pl-PL" sz="24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1941BA8-69A8-254F-9361-68AAD8EA17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sz="2800" dirty="0"/>
              <a:t>Trwający proces CPR </a:t>
            </a:r>
            <a:r>
              <a:rPr lang="pl-PL" sz="2800" dirty="0" err="1"/>
              <a:t>Acquis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487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Akty wykonawcze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3563937"/>
            <a:ext cx="5263285" cy="224132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Uprawnienie dla KE,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Warunki konieczne do realizacji.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FC7DE5-C4EA-4543-B85B-97EABFD6E63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 l="18915" r="18915"/>
          <a:stretch/>
        </p:blipFill>
        <p:spPr>
          <a:xfrm>
            <a:off x="6638196" y="894555"/>
            <a:ext cx="4858404" cy="5068889"/>
          </a:xfrm>
        </p:spPr>
      </p:pic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0043B734-A1D2-D543-C8D1-5D566A6F9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315" y="894555"/>
            <a:ext cx="5668166" cy="5068888"/>
          </a:xfrm>
          <a:prstGeom prst="rect">
            <a:avLst/>
          </a:prstGeom>
        </p:spPr>
      </p:pic>
      <p:pic>
        <p:nvPicPr>
          <p:cNvPr id="5" name="Obraz 4" descr="Obraz zawierający stół">
            <a:extLst>
              <a:ext uri="{FF2B5EF4-FFF2-40B4-BE49-F238E27FC236}">
                <a16:creationId xmlns:a16="http://schemas.microsoft.com/office/drawing/2014/main" id="{92C4DDB3-9FC7-3ABE-D505-49C41247E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912" y="894555"/>
            <a:ext cx="5943570" cy="4953795"/>
          </a:xfrm>
          <a:prstGeom prst="rect">
            <a:avLst/>
          </a:prstGeom>
        </p:spPr>
      </p:pic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371CE1B4-CD44-7401-CE27-C201C771B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9181" y="906883"/>
            <a:ext cx="5963482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0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Declaration of performance and conformity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Wspólna deklaracja odnosząca się do właściwości użytkowych oraz wymagań dotyczących wyrobów.</a:t>
            </a:r>
          </a:p>
        </p:txBody>
      </p:sp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9EA1767B-436F-F699-935A-3FE701390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863" y="4221088"/>
            <a:ext cx="6473896" cy="2016224"/>
          </a:xfrm>
          <a:prstGeom prst="rect">
            <a:avLst/>
          </a:prstGeom>
        </p:spPr>
      </p:pic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FFD89574-D069-26FD-6045-431BD9A85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863" y="2384298"/>
            <a:ext cx="6087325" cy="181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5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Minimalne aspekty środowiskowe wyrobu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err="1"/>
              <a:t>Climate</a:t>
            </a:r>
            <a:r>
              <a:rPr lang="pl-PL" sz="2400" dirty="0"/>
              <a:t> </a:t>
            </a:r>
            <a:r>
              <a:rPr lang="pl-PL" sz="2400" dirty="0" err="1"/>
              <a:t>change</a:t>
            </a:r>
            <a:r>
              <a:rPr lang="pl-PL" sz="2400" dirty="0"/>
              <a:t> </a:t>
            </a:r>
            <a:r>
              <a:rPr lang="pl-PL" sz="2400" dirty="0" err="1"/>
              <a:t>effects</a:t>
            </a:r>
            <a:r>
              <a:rPr lang="pl-PL" sz="2400" dirty="0"/>
              <a:t> – obowiązkowe,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Pozostałe aspekty o ile zostały uwzględnione w normach.</a:t>
            </a:r>
          </a:p>
        </p:txBody>
      </p:sp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4F3A9AF5-9F7B-D0C6-DC29-A8D956191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755" y="3112756"/>
            <a:ext cx="5668166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1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44A1401-44DD-196D-3C08-C57C7150F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813" y="2774601"/>
            <a:ext cx="9144000" cy="1518290"/>
          </a:xfrm>
        </p:spPr>
        <p:txBody>
          <a:bodyPr/>
          <a:lstStyle/>
          <a:p>
            <a:r>
              <a:rPr lang="pl-PL" dirty="0"/>
              <a:t>Kontakt w sprawie zmian CPR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D69E51-4825-FF55-E4DC-CDD7747BA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/>
          <a:lstStyle/>
          <a:p>
            <a:r>
              <a:rPr lang="pl-PL" dirty="0"/>
              <a:t>Mail: </a:t>
            </a:r>
            <a:r>
              <a:rPr lang="pl-PL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rewizjaCPR@mrit.gov.pl</a:t>
            </a:r>
            <a:endParaRPr lang="pl-P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57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/>
          <a:p>
            <a:r>
              <a:rPr lang="pl-PL" dirty="0"/>
              <a:t>Dziękujemy!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FE3E74A-DEB6-F14E-AE2A-00EEFB27A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700"/>
              <a:t>Łukasz Rymarz</a:t>
            </a:r>
          </a:p>
          <a:p>
            <a:pPr>
              <a:lnSpc>
                <a:spcPct val="90000"/>
              </a:lnSpc>
            </a:pPr>
            <a:r>
              <a:rPr lang="pl-PL" sz="1700"/>
              <a:t>Departament Architektury, Budownictwa i Geodezji</a:t>
            </a:r>
          </a:p>
          <a:p>
            <a:pPr>
              <a:lnSpc>
                <a:spcPct val="90000"/>
              </a:lnSpc>
            </a:pPr>
            <a:r>
              <a:rPr lang="pl-PL" sz="1700"/>
              <a:t>Ministerstwo Rozwoju i Technologii</a:t>
            </a:r>
          </a:p>
        </p:txBody>
      </p:sp>
    </p:spTree>
    <p:extLst>
      <p:ext uri="{BB962C8B-B14F-4D97-AF65-F5344CB8AC3E}">
        <p14:creationId xmlns:p14="http://schemas.microsoft.com/office/powerpoint/2010/main" val="607272796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3475</TotalTime>
  <Words>195</Words>
  <Application>Microsoft Office PowerPoint</Application>
  <PresentationFormat>Panoramiczny</PresentationFormat>
  <Paragraphs>27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Lato</vt:lpstr>
      <vt:lpstr>Montserrat</vt:lpstr>
      <vt:lpstr>1_Motyw pakietu Office</vt:lpstr>
      <vt:lpstr>Założenia Rozporządzenia Parlamentu europejskiego i rady w sprawie    zharmonizowanych wyrobów budowlanych uchylającego rozporządzenie nr 305/2011</vt:lpstr>
      <vt:lpstr>Wejście w życie rozporządzenia </vt:lpstr>
      <vt:lpstr>Kwestia normalizacji </vt:lpstr>
      <vt:lpstr>Steering Group – ustalenia ogólne Environmental sustainability of construction products Structural metallic products Precast concrete products Prestressing/Reinforcing steel  Doors, windows, shutters, gates and related building hardware </vt:lpstr>
      <vt:lpstr>Akty wykonawcze </vt:lpstr>
      <vt:lpstr>Declaration of performance and conformity </vt:lpstr>
      <vt:lpstr>Minimalne aspekty środowiskowe wyrobu </vt:lpstr>
      <vt:lpstr>Kontakt w sprawie zmian CPR</vt:lpstr>
      <vt:lpstr>Dziękujemy!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Rymarz Łukasz</cp:lastModifiedBy>
  <cp:revision>51</cp:revision>
  <dcterms:created xsi:type="dcterms:W3CDTF">2022-03-31T12:53:41Z</dcterms:created>
  <dcterms:modified xsi:type="dcterms:W3CDTF">2023-02-07T09:42:16Z</dcterms:modified>
</cp:coreProperties>
</file>