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1"/>
  </p:notesMasterIdLst>
  <p:sldIdLst>
    <p:sldId id="263" r:id="rId2"/>
    <p:sldId id="278" r:id="rId3"/>
    <p:sldId id="298" r:id="rId4"/>
    <p:sldId id="280" r:id="rId5"/>
    <p:sldId id="299" r:id="rId6"/>
    <p:sldId id="297" r:id="rId7"/>
    <p:sldId id="300" r:id="rId8"/>
    <p:sldId id="292" r:id="rId9"/>
    <p:sldId id="28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Objects="1" showGuides="1">
      <p:cViewPr varScale="1">
        <p:scale>
          <a:sx n="108" d="100"/>
          <a:sy n="108" d="100"/>
        </p:scale>
        <p:origin x="8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B3F0-1BF3-0A42-A193-9791671DB746}" type="datetimeFigureOut">
              <a:rPr lang="pl-PL" smtClean="0"/>
              <a:t>2023-02-07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2F01-D31A-7045-8085-7300E84746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8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Definicje, Deklaracja właściwości użytkowych, znakowanie CE, Obowiązki podmiotów, Normy, Notyfikacje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2F01-D31A-7045-8085-7300E847460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07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7F24647-1BE8-824F-AD58-882C9BC86EFF}"/>
              </a:ext>
            </a:extLst>
          </p:cNvPr>
          <p:cNvGrpSpPr/>
          <p:nvPr userDrawn="1"/>
        </p:nvGrpSpPr>
        <p:grpSpPr>
          <a:xfrm>
            <a:off x="1309381" y="2873265"/>
            <a:ext cx="159727" cy="453961"/>
            <a:chOff x="1312556" y="2873265"/>
            <a:chExt cx="159727" cy="453961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3BC28AFF-65A8-E042-9960-8354438005AC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DD986CA9-3126-6B41-95A8-89BD59A746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82609315-3A4D-00E9-9D01-7F5F14793A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2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498DA0F7-B301-1742-8184-9EF0E67A3852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5B41F94-6964-654E-9CBD-7F320E2ECC2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0B88C3E4-057E-2542-880C-1335A48F059F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9408384-0BE5-12B0-CD68-A9AC62143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543AC6C-2737-F646-8244-5C5519D2ADEC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5E241F9C-6BC9-5647-9BCC-CB50E2482402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6718271F-AF7D-6A4C-92B4-0AB60814F50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BA06488D-7450-A46F-4BFA-4CA94452E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id="{AA904441-F3E2-4E43-AB36-8F12600AD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541B2E72-9B68-D948-98FD-F06FFC78F3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B1CDB8-22B6-D24B-9401-514D213E5456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24604B1-20CE-DE49-AEEB-DD1D6DEA4B9F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BC8784C-213B-3945-BDBF-EDF8C1DAA531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1C876CCD-5CF6-6E92-DD79-9715E6E491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63845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D786E8-83D0-0D14-FEA5-31A3007D2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05B014EB-A133-C94B-BEE7-C17DA5AA4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0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63844" y="1628799"/>
            <a:ext cx="10904763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5600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812CE1-D167-5487-0A7E-21E881FE6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0CE644D-5514-25F9-3B61-F4EADF9FF6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2C49D0A-6500-6043-BE30-97C996FB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82" r="24001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399" y="1628799"/>
            <a:ext cx="10832755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2424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33499F-DB68-E591-85AA-FCA37819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1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2632025"/>
            <a:ext cx="3109461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1681163"/>
            <a:ext cx="310946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D5D402-B9B4-4D6B-B68B-32A967A9B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7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3328987"/>
            <a:ext cx="12192000" cy="35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2060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43" r="24040"/>
          <a:stretch/>
        </p:blipFill>
        <p:spPr>
          <a:xfrm>
            <a:off x="0" y="4923047"/>
            <a:ext cx="12192000" cy="1962337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1628799"/>
            <a:ext cx="3426938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399" y="1628799"/>
            <a:ext cx="10832755" cy="381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2025"/>
            <a:ext cx="10515600" cy="2597176"/>
          </a:xfrm>
        </p:spPr>
        <p:txBody>
          <a:bodyPr>
            <a:noAutofit/>
          </a:bodyPr>
          <a:lstStyle>
            <a:lvl1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1pPr>
            <a:lvl2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2pPr>
            <a:lvl3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3pPr>
            <a:lvl4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4pPr>
            <a:lvl5pPr>
              <a:lnSpc>
                <a:spcPts val="1640"/>
              </a:lnSpc>
              <a:spcBef>
                <a:spcPts val="600"/>
              </a:spcBef>
              <a:spcAft>
                <a:spcPts val="0"/>
              </a:spcAft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9EF492-F292-BED6-9179-63A328D58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3C4A254-851E-1742-00A9-B5B4A3871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DBFC9F-E5D7-11CD-9E95-D97ACB37B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4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587C08-A869-AA43-A94E-610941725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092" r="52286" b="12092"/>
          <a:stretch/>
        </p:blipFill>
        <p:spPr>
          <a:xfrm>
            <a:off x="-20217" y="0"/>
            <a:ext cx="4316017" cy="6858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269119C-744B-CE14-F6F3-98C35185A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B4EF2F-8DA0-CA04-78B8-32FCF87260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7176120" y="0"/>
            <a:ext cx="50158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16706" y="894555"/>
            <a:ext cx="5437094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4525072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4525072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AA5E78-3B30-46A8-62DA-F6639F447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7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0" y="0"/>
            <a:ext cx="5916706" cy="236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90720" y="894519"/>
            <a:ext cx="4863080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480" y="2708920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18CD086E-953B-ED41-930F-9D84B513D0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15480" y="3934763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9F342AD6-A557-FC42-B9F3-694E37032B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5480" y="5157192"/>
            <a:ext cx="4501226" cy="1080120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buFontTx/>
              <a:buNone/>
              <a:defRPr sz="1400">
                <a:latin typeface="Lato" panose="020F0502020204030203" pitchFamily="34" charset="-18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D045291-1221-5C7C-B22C-B21B74C84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5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364543-E167-494A-B97D-E49BB35E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01" r="36543" b="7109"/>
          <a:stretch/>
        </p:blipFill>
        <p:spPr>
          <a:xfrm>
            <a:off x="7840067" y="960120"/>
            <a:ext cx="4351933" cy="54102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06C9CE8-55FB-6737-3638-FBCDD9D74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8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83FBE69-F2B3-C742-A96A-2706C5FA795B}"/>
              </a:ext>
            </a:extLst>
          </p:cNvPr>
          <p:cNvSpPr/>
          <p:nvPr userDrawn="1"/>
        </p:nvSpPr>
        <p:spPr>
          <a:xfrm>
            <a:off x="0" y="-14306"/>
            <a:ext cx="12192000" cy="2932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855A0C8-524F-A844-99FD-DE3B84A6AD74}"/>
              </a:ext>
            </a:extLst>
          </p:cNvPr>
          <p:cNvSpPr/>
          <p:nvPr userDrawn="1"/>
        </p:nvSpPr>
        <p:spPr>
          <a:xfrm>
            <a:off x="4377714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E081DF-CFFA-5D47-A503-0C00807C0512}"/>
              </a:ext>
            </a:extLst>
          </p:cNvPr>
          <p:cNvSpPr/>
          <p:nvPr userDrawn="1"/>
        </p:nvSpPr>
        <p:spPr>
          <a:xfrm>
            <a:off x="8101217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AD3FDAA-ECE4-1541-A483-9798E35EF64F}"/>
              </a:ext>
            </a:extLst>
          </p:cNvPr>
          <p:cNvSpPr/>
          <p:nvPr userDrawn="1"/>
        </p:nvSpPr>
        <p:spPr>
          <a:xfrm>
            <a:off x="695400" y="2119763"/>
            <a:ext cx="3426938" cy="346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D755EC-0B70-6C40-BDA8-ABC04994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7937"/>
            <a:ext cx="10515600" cy="823912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C1509CE-8B60-014D-A3B8-A7EFA6CC45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41269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4AF300F9-B386-9443-99FD-AEB3AFBA98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41269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5E46C9-1F39-C749-8758-9EA47604ED3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42751" y="2276871"/>
            <a:ext cx="3109461" cy="641791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C41CFFEF-486F-DB4B-BE61-6913D2DB46E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42751" y="3045613"/>
            <a:ext cx="3109461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2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2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2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2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A24B91-1091-2EF7-6745-AECAE2E24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59C5146-5825-3B7B-060A-373B1CD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7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tx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764703"/>
            <a:ext cx="4523484" cy="14401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4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tx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2492896"/>
            <a:ext cx="4523484" cy="3276844"/>
          </a:xfrm>
        </p:spPr>
        <p:txBody>
          <a:bodyPr>
            <a:noAutofit/>
          </a:bodyPr>
          <a:lstStyle>
            <a:lvl1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lnSpc>
                <a:spcPts val="17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93CA616-8403-0247-B9D0-04921B528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25" t="4905" r="15531"/>
          <a:stretch/>
        </p:blipFill>
        <p:spPr>
          <a:xfrm>
            <a:off x="-24680" y="5604767"/>
            <a:ext cx="12216680" cy="141820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8F4E47F-2219-9337-6A6B-66991328DE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8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4961797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hape 614">
            <a:extLst>
              <a:ext uri="{FF2B5EF4-FFF2-40B4-BE49-F238E27FC236}">
                <a16:creationId xmlns:a16="http://schemas.microsoft.com/office/drawing/2014/main" id="{FF14EB92-1F38-A64F-8FA2-B8116D822EA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38196" y="894555"/>
            <a:ext cx="4715603" cy="5068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latin typeface="Lato" panose="020F0502020204030203" pitchFamily="34" charset="-18"/>
              </a:defRPr>
            </a:lvl1pPr>
          </a:lstStyle>
          <a:p>
            <a:r>
              <a:rPr lang="pl-PL"/>
              <a:t>Kliknij ikonę, aby dodać obraz</a:t>
            </a:r>
            <a:endParaRPr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A04AE33-6D3F-964A-B571-73A4185C3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10" t="14583" r="388" b="63452"/>
          <a:stretch/>
        </p:blipFill>
        <p:spPr>
          <a:xfrm flipV="1">
            <a:off x="6096000" y="4985336"/>
            <a:ext cx="5976664" cy="18726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5E87ADC-F438-B220-DE6C-3687A4A93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07" t="13601" r="10903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A77F605-6252-80EB-7982-5D572F312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F3791520-1557-E443-9BBA-161C2D2965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59D766FC-0B20-6343-9DA4-6B33AE816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E7FAEE-6144-F08A-094F-4598DB871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14D44F0-4599-CB40-9472-F00AC6D17B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5ABB115-4770-F349-9DC6-AEDB63E69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9106" y="1557337"/>
            <a:ext cx="8713787" cy="3743325"/>
          </a:xfrm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algn="ctr">
              <a:defRPr sz="2800" b="1" i="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 algn="ctr">
              <a:defRPr sz="2400" b="1" i="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 algn="ctr">
              <a:defRPr sz="2000" b="1" i="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8DCF6F1-DE47-573F-756B-BEB8AEE4A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4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79" t="30992" r="7119" b="44740"/>
          <a:stretch/>
        </p:blipFill>
        <p:spPr>
          <a:xfrm>
            <a:off x="4964435" y="-171399"/>
            <a:ext cx="4562149" cy="1935486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CDE0803-0EB8-C1F9-B514-12E13E0B7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1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DDC0D-BC7A-4D40-9C31-1FF91DEF6E18}"/>
              </a:ext>
            </a:extLst>
          </p:cNvPr>
          <p:cNvSpPr/>
          <p:nvPr userDrawn="1"/>
        </p:nvSpPr>
        <p:spPr>
          <a:xfrm>
            <a:off x="0" y="0"/>
            <a:ext cx="12192000" cy="3050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2DDD-DFEF-6746-BDA0-AAD2E667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165618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1C7C8-A1C9-2D4C-A3E1-4F103A48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7"/>
            <a:ext cx="4961798" cy="2241327"/>
          </a:xfrm>
        </p:spPr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A756E2C-3BC7-C94C-94E0-0CE54EF108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2002" y="3563937"/>
            <a:ext cx="4961798" cy="2241327"/>
          </a:xfrm>
        </p:spPr>
        <p:txBody>
          <a:bodyPr/>
          <a:lstStyle>
            <a:lvl1pPr>
              <a:defRPr>
                <a:latin typeface="Lato" panose="020F0502020204030203" pitchFamily="34" charset="-18"/>
              </a:defRPr>
            </a:lvl1pPr>
            <a:lvl2pPr>
              <a:defRPr>
                <a:latin typeface="Lato" panose="020F0502020204030203" pitchFamily="34" charset="-18"/>
              </a:defRPr>
            </a:lvl2pPr>
            <a:lvl3pPr>
              <a:defRPr>
                <a:latin typeface="Lato" panose="020F0502020204030203" pitchFamily="34" charset="-18"/>
              </a:defRPr>
            </a:lvl3pPr>
            <a:lvl4pPr>
              <a:defRPr>
                <a:latin typeface="Lato" panose="020F0502020204030203" pitchFamily="34" charset="-18"/>
              </a:defRPr>
            </a:lvl4pPr>
            <a:lvl5pPr>
              <a:defRPr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1A3AC0-8C6C-891E-F43C-1CFFD745F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5120416-34F0-6C46-82CD-41819DC03A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BD6D243-C00D-9748-B0D9-76408DAC1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80" t="30992" r="6956" b="44740"/>
          <a:stretch/>
        </p:blipFill>
        <p:spPr>
          <a:xfrm>
            <a:off x="4752528" y="-1"/>
            <a:ext cx="5382072" cy="2276871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A078A7-4CD4-5B4F-B969-0CD79C19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1576D-3CDB-9A49-A8B2-9FF74194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34B82B4A-8BD9-6E4E-BFC2-CDDFFC91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03"/>
            <a:ext cx="4525072" cy="1440161"/>
          </a:xfrm>
        </p:spPr>
        <p:txBody>
          <a:bodyPr anchor="b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AACBE3AE-CF9E-884B-B7D5-CDCBC49833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28728" y="2403822"/>
            <a:ext cx="4523484" cy="64179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latin typeface="Lato" panose="020F0502020204030203" pitchFamily="34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61CE2210-925C-CA4D-A63F-306FEA3022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28728" y="3172564"/>
            <a:ext cx="4523484" cy="259717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C61EAED-3A6D-744B-7F31-AE88BFC554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7D338BE-B242-5648-993E-C14D314F8DAA}"/>
              </a:ext>
            </a:extLst>
          </p:cNvPr>
          <p:cNvSpPr/>
          <p:nvPr userDrawn="1"/>
        </p:nvSpPr>
        <p:spPr>
          <a:xfrm>
            <a:off x="9840416" y="0"/>
            <a:ext cx="235158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835414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8354144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E0A2F5E-126A-0C4B-80CB-1A4382695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723" t="13601" r="10987" b="7066"/>
          <a:stretch/>
        </p:blipFill>
        <p:spPr>
          <a:xfrm>
            <a:off x="9840416" y="960120"/>
            <a:ext cx="2351584" cy="544068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505C911-ED23-A819-B41A-C36DB87D3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0D159B-65E9-5F41-89D3-96DA61CB1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67" t="21233" r="412" b="46828"/>
          <a:stretch/>
        </p:blipFill>
        <p:spPr>
          <a:xfrm>
            <a:off x="8432968" y="1196752"/>
            <a:ext cx="3791744" cy="253243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BA45DAA-801A-8C74-D438-9FD9E633E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10370368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10370368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DC6699C-795C-51D2-7E6D-F6689FE37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9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74"/>
            <a:ext cx="7202016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67374"/>
            <a:ext cx="7202016" cy="32960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6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6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6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6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ED44634-0678-6C45-8526-3DA8F490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823" t="20512" r="245" b="13070"/>
          <a:stretch/>
        </p:blipFill>
        <p:spPr>
          <a:xfrm>
            <a:off x="8328248" y="1052736"/>
            <a:ext cx="3863752" cy="524448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7B2F08-5722-D6FC-C946-C536F4D1A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14">
            <a:extLst>
              <a:ext uri="{FF2B5EF4-FFF2-40B4-BE49-F238E27FC236}">
                <a16:creationId xmlns:a16="http://schemas.microsoft.com/office/drawing/2014/main" id="{4DEE3495-EA60-0D4A-99D3-C6045BB12EA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3447"/>
            <a:ext cx="5154706" cy="6844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pl-PL" dirty="0"/>
              <a:t>Kliknij ikonę, aby dodać obraz</a:t>
            </a:r>
            <a:endParaRPr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7B5280-794C-8245-A4BC-7690902E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6" y="1206874"/>
            <a:ext cx="5437094" cy="1325563"/>
          </a:xfrm>
        </p:spPr>
        <p:txBody>
          <a:bodyPr anchor="b">
            <a:normAutofit/>
          </a:bodyPr>
          <a:lstStyle>
            <a:lvl1pPr>
              <a:defRPr sz="4000" b="1" i="0"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7AB88D-6FAD-584F-9CB1-51D32AAD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6706" y="2667374"/>
            <a:ext cx="5437094" cy="31142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latin typeface="Lato" panose="020F0502020204030203" pitchFamily="34" charset="-18"/>
              </a:defRPr>
            </a:lvl1pPr>
            <a:lvl2pPr>
              <a:lnSpc>
                <a:spcPct val="100000"/>
              </a:lnSpc>
              <a:defRPr sz="1400">
                <a:latin typeface="Lato" panose="020F0502020204030203" pitchFamily="34" charset="-18"/>
              </a:defRPr>
            </a:lvl2pPr>
            <a:lvl3pPr>
              <a:lnSpc>
                <a:spcPct val="100000"/>
              </a:lnSpc>
              <a:defRPr sz="1400">
                <a:latin typeface="Lato" panose="020F0502020204030203" pitchFamily="34" charset="-18"/>
              </a:defRPr>
            </a:lvl3pPr>
            <a:lvl4pPr>
              <a:lnSpc>
                <a:spcPct val="100000"/>
              </a:lnSpc>
              <a:defRPr sz="1400">
                <a:latin typeface="Lato" panose="020F0502020204030203" pitchFamily="34" charset="-18"/>
              </a:defRPr>
            </a:lvl4pPr>
            <a:lvl5pPr>
              <a:lnSpc>
                <a:spcPct val="100000"/>
              </a:lnSpc>
              <a:defRPr sz="1400">
                <a:latin typeface="Lato" panose="020F0502020204030203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826A2E8-BDAB-BE42-BDE6-4C0DE790B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7" t="14583" r="35531" b="63452"/>
          <a:stretch/>
        </p:blipFill>
        <p:spPr>
          <a:xfrm>
            <a:off x="1487488" y="-315416"/>
            <a:ext cx="5976664" cy="20608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7A1E79-F906-FFF7-3E2B-A6EAFCBCB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1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15D316-715C-0B1D-91F6-892EB353EE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06" t="15108" r="-213" b="40647"/>
          <a:stretch/>
        </p:blipFill>
        <p:spPr>
          <a:xfrm>
            <a:off x="0" y="0"/>
            <a:ext cx="5887453" cy="39463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2774601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873265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6664CA19-8AE1-DFF9-4726-4A0CAB3F2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46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6B737F9-00F7-E146-AA31-52920CCEA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266" t="15163" b="7769"/>
          <a:stretch/>
        </p:blipFill>
        <p:spPr>
          <a:xfrm>
            <a:off x="0" y="0"/>
            <a:ext cx="584944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7436" y="2774601"/>
            <a:ext cx="6435411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Dziękuję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36" y="5445224"/>
            <a:ext cx="4394508" cy="6531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045BA4-C6A5-2D45-BF2B-C98EA8725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0056" y="5449095"/>
            <a:ext cx="4394508" cy="64928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EA7F2D-23EE-47AD-5B7F-A6503D926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6320" y="620688"/>
            <a:ext cx="2638616" cy="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43D589-A9D4-0DBD-307A-FA79088B8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51EB985-CB2F-DA7E-8678-92AA0BA8B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381473-3267-2CDC-0286-765493323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5324" y="2576164"/>
            <a:ext cx="9508257" cy="1419626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podrozdziału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795" y="969002"/>
            <a:ext cx="9972786" cy="85361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Rozdział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2576164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088CB91-6324-6C42-94E8-624A23C1C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C5C8E1-86FE-EB0B-8125-B8F5A73DB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2" y="298160"/>
            <a:ext cx="1381869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778B1E9-CBB0-3146-9E36-78D4F82D1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4B072-4A1D-1C49-BBE6-39589F684F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 rozdziału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C5E9B8-387F-004B-A215-B884A1CF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D998021-8E4F-4E47-8509-511FE271EEFB}"/>
              </a:ext>
            </a:extLst>
          </p:cNvPr>
          <p:cNvGrpSpPr/>
          <p:nvPr userDrawn="1"/>
        </p:nvGrpSpPr>
        <p:grpSpPr>
          <a:xfrm>
            <a:off x="1312556" y="1541770"/>
            <a:ext cx="159727" cy="453961"/>
            <a:chOff x="1312556" y="2873265"/>
            <a:chExt cx="159727" cy="453961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B7C2A1F2-43FC-0947-BC7A-10B59E9A29B7}"/>
                </a:ext>
              </a:extLst>
            </p:cNvPr>
            <p:cNvSpPr/>
            <p:nvPr userDrawn="1"/>
          </p:nvSpPr>
          <p:spPr>
            <a:xfrm>
              <a:off x="1312556" y="3167499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636BDFCF-5F03-4F48-9D1A-77844C110AE3}"/>
                </a:ext>
              </a:extLst>
            </p:cNvPr>
            <p:cNvSpPr/>
            <p:nvPr userDrawn="1"/>
          </p:nvSpPr>
          <p:spPr>
            <a:xfrm>
              <a:off x="1312556" y="2873265"/>
              <a:ext cx="159727" cy="1597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11" name="Obraz 10">
            <a:extLst>
              <a:ext uri="{FF2B5EF4-FFF2-40B4-BE49-F238E27FC236}">
                <a16:creationId xmlns:a16="http://schemas.microsoft.com/office/drawing/2014/main" id="{4D1B8131-C7B3-1B4E-9CF5-D771263FD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850" r="3233"/>
          <a:stretch/>
        </p:blipFill>
        <p:spPr>
          <a:xfrm>
            <a:off x="0" y="4931521"/>
            <a:ext cx="12192000" cy="19623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09F700-552D-B69D-C6E0-65539FC30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203" y="298161"/>
            <a:ext cx="1381868" cy="4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F684EC-2297-404D-8DC2-FDBE899D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64BAE-799A-CA45-8C80-82C44EEEF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28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88" r:id="rId3"/>
    <p:sldLayoutId id="2147483680" r:id="rId4"/>
    <p:sldLayoutId id="2147483681" r:id="rId5"/>
    <p:sldLayoutId id="2147483682" r:id="rId6"/>
    <p:sldLayoutId id="2147483712" r:id="rId7"/>
    <p:sldLayoutId id="2147483713" r:id="rId8"/>
    <p:sldLayoutId id="2147483683" r:id="rId9"/>
    <p:sldLayoutId id="2147483684" r:id="rId10"/>
    <p:sldLayoutId id="2147483685" r:id="rId11"/>
    <p:sldLayoutId id="2147483686" r:id="rId12"/>
    <p:sldLayoutId id="2147483692" r:id="rId13"/>
    <p:sldLayoutId id="2147483726" r:id="rId14"/>
    <p:sldLayoutId id="2147483693" r:id="rId15"/>
    <p:sldLayoutId id="2147483727" r:id="rId16"/>
    <p:sldLayoutId id="2147483722" r:id="rId17"/>
    <p:sldLayoutId id="2147483728" r:id="rId18"/>
    <p:sldLayoutId id="2147483710" r:id="rId19"/>
    <p:sldLayoutId id="2147483703" r:id="rId20"/>
    <p:sldLayoutId id="2147483723" r:id="rId21"/>
    <p:sldLayoutId id="2147483690" r:id="rId22"/>
    <p:sldLayoutId id="2147483691" r:id="rId23"/>
    <p:sldLayoutId id="2147483708" r:id="rId24"/>
    <p:sldLayoutId id="2147483694" r:id="rId25"/>
    <p:sldLayoutId id="2147483725" r:id="rId26"/>
    <p:sldLayoutId id="2147483696" r:id="rId27"/>
    <p:sldLayoutId id="2147483711" r:id="rId28"/>
    <p:sldLayoutId id="2147483715" r:id="rId29"/>
    <p:sldLayoutId id="2147483724" r:id="rId30"/>
    <p:sldLayoutId id="2147483695" r:id="rId31"/>
    <p:sldLayoutId id="2147483697" r:id="rId32"/>
    <p:sldLayoutId id="2147483709" r:id="rId33"/>
    <p:sldLayoutId id="2147483714" r:id="rId34"/>
    <p:sldLayoutId id="2147483717" r:id="rId35"/>
    <p:sldLayoutId id="2147483719" r:id="rId36"/>
    <p:sldLayoutId id="2147483718" r:id="rId37"/>
    <p:sldLayoutId id="2147483689" r:id="rId38"/>
    <p:sldLayoutId id="2147483720" r:id="rId39"/>
    <p:sldLayoutId id="2147483721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000"/>
        </a:spcAft>
        <a:buFontTx/>
        <a:buNone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wizjaCPR@mrit.gov.p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12F1A-E61F-F545-ADA7-0D4F0E605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Arial" panose="020B0604020202020204" pitchFamily="34" charset="0"/>
              </a:rPr>
              <a:t>Założenia Rozporządzenia Parlamentu europejskiego i rady w sprawie   </a:t>
            </a:r>
            <a:br>
              <a:rPr lang="pl-PL" sz="3200" dirty="0">
                <a:latin typeface="Arial" panose="020B0604020202020204" pitchFamily="34" charset="0"/>
              </a:rPr>
            </a:br>
            <a:r>
              <a:rPr lang="pl-PL" sz="3200" dirty="0">
                <a:latin typeface="Arial" panose="020B0604020202020204" pitchFamily="34" charset="0"/>
              </a:rPr>
              <a:t>zharmonizowanych wyrobów budowlanych uchylającego rozporządzenie nr 305/2011</a:t>
            </a:r>
          </a:p>
        </p:txBody>
      </p:sp>
    </p:spTree>
    <p:extLst>
      <p:ext uri="{BB962C8B-B14F-4D97-AF65-F5344CB8AC3E}">
        <p14:creationId xmlns:p14="http://schemas.microsoft.com/office/powerpoint/2010/main" val="36575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Wejście w życie rozporządzenia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3563937"/>
            <a:ext cx="5263285" cy="224132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Planowane wejście w życie 2025 r.,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Zmiana podejścia w zakresie współistnienia regulacji,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Pozostawienie 2045 r. jako ostatecznego terminu.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FC7DE5-C4EA-4543-B85B-97EABFD6E63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18915" r="18915"/>
          <a:stretch/>
        </p:blipFill>
        <p:spPr>
          <a:xfrm>
            <a:off x="6638196" y="894555"/>
            <a:ext cx="4858404" cy="5068889"/>
          </a:xfr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043B734-A1D2-D543-C8D1-5D566A6F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315" y="894555"/>
            <a:ext cx="5668166" cy="50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Kwestia normalizacji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3563937"/>
            <a:ext cx="5263285" cy="224132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Formalne utworzenie grup ekspertów,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Zastąpienie mandatów zleceniami normalizacyjnymi,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Nowe normy zharmonizowane.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FC7DE5-C4EA-4543-B85B-97EABFD6E63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8915" r="18915"/>
          <a:stretch/>
        </p:blipFill>
        <p:spPr>
          <a:xfrm>
            <a:off x="6638196" y="894555"/>
            <a:ext cx="4858404" cy="5068889"/>
          </a:xfr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043B734-A1D2-D543-C8D1-5D566A6F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15" y="894555"/>
            <a:ext cx="5668166" cy="5068888"/>
          </a:xfrm>
          <a:prstGeom prst="rect">
            <a:avLst/>
          </a:prstGeom>
        </p:spPr>
      </p:pic>
      <p:pic>
        <p:nvPicPr>
          <p:cNvPr id="5" name="Obraz 4" descr="Obraz zawierający stół">
            <a:extLst>
              <a:ext uri="{FF2B5EF4-FFF2-40B4-BE49-F238E27FC236}">
                <a16:creationId xmlns:a16="http://schemas.microsoft.com/office/drawing/2014/main" id="{92C4DDB3-9FC7-3ABE-D505-49C41247E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912" y="894555"/>
            <a:ext cx="5943570" cy="49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6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A3C58-8821-7D4F-969C-9E448FF9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24" y="2576164"/>
            <a:ext cx="9508257" cy="26530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400" dirty="0" err="1"/>
              <a:t>Steering</a:t>
            </a:r>
            <a:r>
              <a:rPr lang="pl-PL" sz="2400" dirty="0"/>
              <a:t> </a:t>
            </a:r>
            <a:r>
              <a:rPr lang="pl-PL" sz="2400" dirty="0" err="1"/>
              <a:t>Group</a:t>
            </a:r>
            <a:r>
              <a:rPr lang="pl-PL" sz="2400" dirty="0"/>
              <a:t> – ustalenia ogólne</a:t>
            </a:r>
            <a:br>
              <a:rPr lang="pl-PL" sz="2400" dirty="0"/>
            </a:br>
            <a:r>
              <a:rPr lang="en-US" sz="2400" dirty="0"/>
              <a:t>Environmental sustainability of construction products</a:t>
            </a:r>
            <a:br>
              <a:rPr lang="pl-PL" sz="2400" dirty="0"/>
            </a:br>
            <a:r>
              <a:rPr lang="en-US" sz="2400" dirty="0"/>
              <a:t>Structural metallic products</a:t>
            </a:r>
            <a:br>
              <a:rPr lang="pl-PL" sz="2400" dirty="0"/>
            </a:br>
            <a:r>
              <a:rPr lang="pl-PL" sz="2400" dirty="0" err="1"/>
              <a:t>Precast</a:t>
            </a:r>
            <a:r>
              <a:rPr lang="pl-PL" sz="2400" dirty="0"/>
              <a:t> </a:t>
            </a:r>
            <a:r>
              <a:rPr lang="pl-PL" sz="2400" dirty="0" err="1"/>
              <a:t>concrete</a:t>
            </a:r>
            <a:r>
              <a:rPr lang="pl-PL" sz="2400" dirty="0"/>
              <a:t> products</a:t>
            </a:r>
            <a:br>
              <a:rPr lang="pl-PL" sz="2400" dirty="0"/>
            </a:br>
            <a:r>
              <a:rPr lang="en-US" sz="2400" dirty="0"/>
              <a:t>Prestressing/Reinforcing steel </a:t>
            </a:r>
            <a:br>
              <a:rPr lang="pl-PL" sz="2400" dirty="0"/>
            </a:br>
            <a:r>
              <a:rPr lang="en-US" sz="2400" dirty="0"/>
              <a:t>Doors, windows, shutters, gates and related building hardware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941BA8-69A8-254F-9361-68AAD8EA1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/>
              <a:t>Trwający proces CPR </a:t>
            </a:r>
            <a:r>
              <a:rPr lang="pl-PL" sz="2800" dirty="0" err="1"/>
              <a:t>Acquis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8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Akty wykonawcze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3563937"/>
            <a:ext cx="5263285" cy="22413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Uprawnienie dla KE,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Warunki konieczne do realizacji.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8AFC7DE5-C4EA-4543-B85B-97EABFD6E63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8915" r="18915"/>
          <a:stretch/>
        </p:blipFill>
        <p:spPr>
          <a:xfrm>
            <a:off x="6638196" y="894555"/>
            <a:ext cx="4858404" cy="5068889"/>
          </a:xfr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043B734-A1D2-D543-C8D1-5D566A6F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15" y="894555"/>
            <a:ext cx="5668166" cy="5068888"/>
          </a:xfrm>
          <a:prstGeom prst="rect">
            <a:avLst/>
          </a:prstGeom>
        </p:spPr>
      </p:pic>
      <p:pic>
        <p:nvPicPr>
          <p:cNvPr id="5" name="Obraz 4" descr="Obraz zawierający stół">
            <a:extLst>
              <a:ext uri="{FF2B5EF4-FFF2-40B4-BE49-F238E27FC236}">
                <a16:creationId xmlns:a16="http://schemas.microsoft.com/office/drawing/2014/main" id="{92C4DDB3-9FC7-3ABE-D505-49C41247E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912" y="894555"/>
            <a:ext cx="5943570" cy="4953795"/>
          </a:xfrm>
          <a:prstGeom prst="rect">
            <a:avLst/>
          </a:prstGeom>
        </p:spPr>
      </p:pic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371CE1B4-CD44-7401-CE27-C201C771B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181" y="906883"/>
            <a:ext cx="5963482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0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Declaration of performance and conformity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Wspólna deklaracja odnosząca się do właściwości użytkowych oraz wymagań dotyczących wyrobów.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EA1767B-436F-F699-935A-3FE70139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63" y="4221088"/>
            <a:ext cx="6473896" cy="2016224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FFD89574-D069-26FD-6045-431BD9A8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863" y="2384298"/>
            <a:ext cx="6087325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77EEA-3D5B-CB40-8AE2-0255E091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Minimalne aspekty środowiskowe wyrobu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697B3A-3F71-494A-A34F-A6905CE9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/>
              <a:t>Climate</a:t>
            </a:r>
            <a:r>
              <a:rPr lang="pl-PL" sz="2400" dirty="0"/>
              <a:t> </a:t>
            </a:r>
            <a:r>
              <a:rPr lang="pl-PL" sz="2400" dirty="0" err="1"/>
              <a:t>change</a:t>
            </a:r>
            <a:r>
              <a:rPr lang="pl-PL" sz="2400" dirty="0"/>
              <a:t> </a:t>
            </a:r>
            <a:r>
              <a:rPr lang="pl-PL" sz="2400" dirty="0" err="1"/>
              <a:t>effects</a:t>
            </a:r>
            <a:r>
              <a:rPr lang="pl-PL" sz="2400" dirty="0"/>
              <a:t> – obowiązkowe,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Pozostałe aspekty o ile zostały uwzględnione w normach.</a:t>
            </a: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F3A9AF5-9F7B-D0C6-DC29-A8D95619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55" y="3112756"/>
            <a:ext cx="5668166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4A1401-44DD-196D-3C08-C57C7150F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813" y="2774601"/>
            <a:ext cx="9144000" cy="1518290"/>
          </a:xfrm>
        </p:spPr>
        <p:txBody>
          <a:bodyPr/>
          <a:lstStyle/>
          <a:p>
            <a:r>
              <a:rPr lang="pl-PL" dirty="0"/>
              <a:t>Kontakt w sprawie zmian CPR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D69E51-4825-FF55-E4DC-CDD7747BA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12" y="4580092"/>
            <a:ext cx="6435412" cy="1518290"/>
          </a:xfrm>
        </p:spPr>
        <p:txBody>
          <a:bodyPr/>
          <a:lstStyle/>
          <a:p>
            <a:r>
              <a:rPr lang="pl-PL" dirty="0"/>
              <a:t>Mail: </a:t>
            </a:r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rewizjaCPR@mrit.gov.pl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7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529D39-5509-8443-A307-18076D9F0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813" y="1443106"/>
            <a:ext cx="9144000" cy="1518290"/>
          </a:xfrm>
        </p:spPr>
        <p:txBody>
          <a:bodyPr anchor="t">
            <a:normAutofit/>
          </a:bodyPr>
          <a:lstStyle/>
          <a:p>
            <a:r>
              <a:rPr lang="pl-PL" dirty="0"/>
              <a:t>Dziękujemy!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E3E74A-DEB6-F14E-AE2A-00EEFB27A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555" y="3137460"/>
            <a:ext cx="5359509" cy="15182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/>
              <a:t>Łukasz Rymarz</a:t>
            </a:r>
          </a:p>
          <a:p>
            <a:pPr>
              <a:lnSpc>
                <a:spcPct val="90000"/>
              </a:lnSpc>
            </a:pPr>
            <a:r>
              <a:rPr lang="pl-PL" sz="1700"/>
              <a:t>Departament Architektury, Budownictwa i Geodezji</a:t>
            </a:r>
          </a:p>
          <a:p>
            <a:pPr>
              <a:lnSpc>
                <a:spcPct val="90000"/>
              </a:lnSpc>
            </a:pPr>
            <a:r>
              <a:rPr lang="pl-PL" sz="1700"/>
              <a:t>Ministerstwo Rozwoju i Technologii</a:t>
            </a:r>
          </a:p>
        </p:txBody>
      </p:sp>
    </p:spTree>
    <p:extLst>
      <p:ext uri="{BB962C8B-B14F-4D97-AF65-F5344CB8AC3E}">
        <p14:creationId xmlns:p14="http://schemas.microsoft.com/office/powerpoint/2010/main" val="60727279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36558F">
      <a:dk1>
        <a:srgbClr val="191515"/>
      </a:dk1>
      <a:lt1>
        <a:srgbClr val="FFFFFF"/>
      </a:lt1>
      <a:dk2>
        <a:srgbClr val="282B5E"/>
      </a:dk2>
      <a:lt2>
        <a:srgbClr val="DEE8EF"/>
      </a:lt2>
      <a:accent1>
        <a:srgbClr val="628EC5"/>
      </a:accent1>
      <a:accent2>
        <a:srgbClr val="F05F57"/>
      </a:accent2>
      <a:accent3>
        <a:srgbClr val="DEE8EF"/>
      </a:accent3>
      <a:accent4>
        <a:srgbClr val="AEDABA"/>
      </a:accent4>
      <a:accent5>
        <a:srgbClr val="282B5E"/>
      </a:accent5>
      <a:accent6>
        <a:srgbClr val="36558F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LSK" id="{184D7F73-7FEC-9244-B145-2EBBC464ABFD}" vid="{BC31432A-1D49-A94B-B6BA-6C1C7C3D03A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3475</TotalTime>
  <Words>195</Words>
  <Application>Microsoft Office PowerPoint</Application>
  <PresentationFormat>Panoramiczny</PresentationFormat>
  <Paragraphs>27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Montserrat</vt:lpstr>
      <vt:lpstr>1_Motyw pakietu Office</vt:lpstr>
      <vt:lpstr>Założenia Rozporządzenia Parlamentu europejskiego i rady w sprawie    zharmonizowanych wyrobów budowlanych uchylającego rozporządzenie nr 305/2011</vt:lpstr>
      <vt:lpstr>Wejście w życie rozporządzenia </vt:lpstr>
      <vt:lpstr>Kwestia normalizacji </vt:lpstr>
      <vt:lpstr>Steering Group – ustalenia ogólne Environmental sustainability of construction products Structural metallic products Precast concrete products Prestressing/Reinforcing steel  Doors, windows, shutters, gates and related building hardware </vt:lpstr>
      <vt:lpstr>Akty wykonawcze </vt:lpstr>
      <vt:lpstr>Declaration of performance and conformity </vt:lpstr>
      <vt:lpstr>Minimalne aspekty środowiskowe wyrobu </vt:lpstr>
      <vt:lpstr>Kontakt w sprawie zmian CPR</vt:lpstr>
      <vt:lpstr>Dziękujemy!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</dc:title>
  <dc:creator>Chrostowska Agnieszka</dc:creator>
  <cp:lastModifiedBy>Rymarz Łukasz</cp:lastModifiedBy>
  <cp:revision>51</cp:revision>
  <dcterms:created xsi:type="dcterms:W3CDTF">2022-03-31T12:53:41Z</dcterms:created>
  <dcterms:modified xsi:type="dcterms:W3CDTF">2023-02-07T09:42:16Z</dcterms:modified>
</cp:coreProperties>
</file>