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8" r:id="rId6"/>
    <p:sldId id="269" r:id="rId7"/>
    <p:sldId id="271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1" autoAdjust="0"/>
  </p:normalViewPr>
  <p:slideViewPr>
    <p:cSldViewPr snapToGrid="0">
      <p:cViewPr varScale="1">
        <p:scale>
          <a:sx n="68" d="100"/>
          <a:sy n="68" d="100"/>
        </p:scale>
        <p:origin x="96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9" cy="6857999"/>
          </a:xfrm>
          <a:prstGeom prst="rect">
            <a:avLst/>
          </a:prstGeom>
        </p:spPr>
      </p:pic>
      <p:pic>
        <p:nvPicPr>
          <p:cNvPr id="12" name="Obraz 11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A4800944-8658-FE64-E2D4-FB6384E4EF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7527" y="1122363"/>
            <a:ext cx="9144000" cy="2387600"/>
          </a:xfrm>
        </p:spPr>
        <p:txBody>
          <a:bodyPr anchor="b"/>
          <a:lstStyle>
            <a:lvl1pPr algn="l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97527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 / autor 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5" y="5691446"/>
            <a:ext cx="3888509" cy="1166554"/>
          </a:xfrm>
          <a:prstGeom prst="rect">
            <a:avLst/>
          </a:prstGeom>
        </p:spPr>
      </p:pic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8E491AF9-72D7-F63D-90E8-53A85FB9F004}"/>
              </a:ext>
            </a:extLst>
          </p:cNvPr>
          <p:cNvCxnSpPr>
            <a:cxnSpLocks/>
          </p:cNvCxnSpPr>
          <p:nvPr userDrawn="1"/>
        </p:nvCxnSpPr>
        <p:spPr>
          <a:xfrm>
            <a:off x="785514" y="5691446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37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ozdzia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1BADC175-8897-1137-3775-6EEA06341F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pic>
        <p:nvPicPr>
          <p:cNvPr id="7" name="Obraz 6" descr="Obraz zawierający zrzut ekranu, czarne">
            <a:extLst>
              <a:ext uri="{FF2B5EF4-FFF2-40B4-BE49-F238E27FC236}">
                <a16:creationId xmlns:a16="http://schemas.microsoft.com/office/drawing/2014/main" id="{2D528630-45CD-6E13-236F-8940006D1C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0C81B68-C69A-83AE-3CE4-B2180D322C5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spc="300">
                <a:solidFill>
                  <a:srgbClr val="004994"/>
                </a:solidFill>
              </a:defRPr>
            </a:lvl1pPr>
          </a:lstStyle>
          <a:p>
            <a:r>
              <a:rPr lang="pl-PL" dirty="0"/>
              <a:t>CZĘŚĆ 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84F8B31-87A6-1740-97D9-C68EFD12EED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podtytuł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9BF42059-E150-4962-D52B-D8C130A7F6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91" y="0"/>
            <a:ext cx="3888509" cy="1166554"/>
          </a:xfrm>
          <a:prstGeom prst="rect">
            <a:avLst/>
          </a:prstGeom>
        </p:spPr>
      </p:pic>
      <p:cxnSp>
        <p:nvCxnSpPr>
          <p:cNvPr id="4" name="Łącznik prosty 3">
            <a:extLst>
              <a:ext uri="{FF2B5EF4-FFF2-40B4-BE49-F238E27FC236}">
                <a16:creationId xmlns:a16="http://schemas.microsoft.com/office/drawing/2014/main" id="{A1BC0237-F770-F310-CDFA-C787ADB09FCF}"/>
              </a:ext>
            </a:extLst>
          </p:cNvPr>
          <p:cNvCxnSpPr>
            <a:cxnSpLocks/>
          </p:cNvCxnSpPr>
          <p:nvPr userDrawn="1"/>
        </p:nvCxnSpPr>
        <p:spPr>
          <a:xfrm>
            <a:off x="8447955" y="1166554"/>
            <a:ext cx="35357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1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Grafika, Karmin, projekt graficzny&#10;&#10;Zawartość wygenerowana przez AI może być niepoprawna.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Obraz 10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7AEAE99-3ED9-9852-A0FC-492B0DA95C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12" name="Obraz 11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44F9421-FA05-3C36-272D-5E3A9AC864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EE006FDF-A79B-44F8-9735-F1A13D65057C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61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Obraz 6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CA19575F-ED69-9854-B0F7-0319B46C4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00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906164" cy="1325563"/>
          </a:xfrm>
        </p:spPr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4943764" cy="399644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1D2C9BF7-EB06-701B-5A1C-7A6AF01F3709}"/>
              </a:ext>
            </a:extLst>
          </p:cNvPr>
          <p:cNvCxnSpPr/>
          <p:nvPr userDrawn="1"/>
        </p:nvCxnSpPr>
        <p:spPr>
          <a:xfrm>
            <a:off x="1817255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85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/ podział 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7F75FFE6-8934-B82F-C386-22BB9BACD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" name="Obraz 19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0164D2CF-8C6F-4F9D-49AC-C2121E7F09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1"/>
            <a:ext cx="12192000" cy="6858000"/>
          </a:xfrm>
          <a:prstGeom prst="rect">
            <a:avLst/>
          </a:prstGeom>
        </p:spPr>
      </p:pic>
      <p:pic>
        <p:nvPicPr>
          <p:cNvPr id="22" name="Obraz 21" descr="Obraz zawierający zrzut ekranu, Prostokąt, design&#10;&#10;Zawartość wygenerowana przez AI może być niepoprawna.">
            <a:extLst>
              <a:ext uri="{FF2B5EF4-FFF2-40B4-BE49-F238E27FC236}">
                <a16:creationId xmlns:a16="http://schemas.microsoft.com/office/drawing/2014/main" id="{8BBA30C4-69EA-77A5-A0C1-A97B11DA8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97"/>
          <a:stretch>
            <a:fillRect/>
          </a:stretch>
        </p:blipFill>
        <p:spPr>
          <a:xfrm>
            <a:off x="0" y="0"/>
            <a:ext cx="12192000" cy="1296365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5BF408D-D467-EB4B-67D5-C9728E080B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1006474"/>
          </a:xfrm>
        </p:spPr>
        <p:txBody>
          <a:bodyPr anchor="b">
            <a:normAutofit/>
          </a:bodyPr>
          <a:lstStyle>
            <a:lvl1pPr algn="ctr">
              <a:defRPr sz="4400" spc="300">
                <a:solidFill>
                  <a:schemeClr val="bg2"/>
                </a:solidFill>
              </a:defRPr>
            </a:lvl1pPr>
          </a:lstStyle>
          <a:p>
            <a:r>
              <a:rPr lang="pl-PL" dirty="0"/>
              <a:t>Tutaj wstaw tytuł slajdu</a:t>
            </a:r>
          </a:p>
        </p:txBody>
      </p:sp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14BAF29E-7D25-EB6F-EDD2-2D18092883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10" name="Symbol zastępczy tekstu 2">
            <a:extLst>
              <a:ext uri="{FF2B5EF4-FFF2-40B4-BE49-F238E27FC236}">
                <a16:creationId xmlns:a16="http://schemas.microsoft.com/office/drawing/2014/main" id="{8E6BAD15-863E-B4ED-D024-D51E66041DB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1</a:t>
            </a:r>
          </a:p>
        </p:txBody>
      </p:sp>
      <p:sp>
        <p:nvSpPr>
          <p:cNvPr id="11" name="Symbol zastępczy zawartości 3">
            <a:extLst>
              <a:ext uri="{FF2B5EF4-FFF2-40B4-BE49-F238E27FC236}">
                <a16:creationId xmlns:a16="http://schemas.microsoft.com/office/drawing/2014/main" id="{1BF00E18-E8F1-1B5C-774C-A82A5E12098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07C20FB1-B12B-474A-9F7D-2543587644E1}"/>
              </a:ext>
            </a:extLst>
          </p:cNvPr>
          <p:cNvCxnSpPr/>
          <p:nvPr userDrawn="1"/>
        </p:nvCxnSpPr>
        <p:spPr>
          <a:xfrm>
            <a:off x="4230255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ymbol zastępczy tekstu 2">
            <a:extLst>
              <a:ext uri="{FF2B5EF4-FFF2-40B4-BE49-F238E27FC236}">
                <a16:creationId xmlns:a16="http://schemas.microsoft.com/office/drawing/2014/main" id="{047FCDBE-5170-DF2D-F5FE-B4259DD7288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594730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2</a:t>
            </a:r>
          </a:p>
        </p:txBody>
      </p:sp>
      <p:sp>
        <p:nvSpPr>
          <p:cNvPr id="15" name="Symbol zastępczy zawartości 3">
            <a:extLst>
              <a:ext uri="{FF2B5EF4-FFF2-40B4-BE49-F238E27FC236}">
                <a16:creationId xmlns:a16="http://schemas.microsoft.com/office/drawing/2014/main" id="{F23AA316-DDB1-7C63-B375-DB45D317076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94730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6" name="Łącznik prosty 15">
            <a:extLst>
              <a:ext uri="{FF2B5EF4-FFF2-40B4-BE49-F238E27FC236}">
                <a16:creationId xmlns:a16="http://schemas.microsoft.com/office/drawing/2014/main" id="{9748737D-1B86-E86E-2205-0822435FC8BA}"/>
              </a:ext>
            </a:extLst>
          </p:cNvPr>
          <p:cNvCxnSpPr/>
          <p:nvPr userDrawn="1"/>
        </p:nvCxnSpPr>
        <p:spPr>
          <a:xfrm>
            <a:off x="7985197" y="2004291"/>
            <a:ext cx="0" cy="3906057"/>
          </a:xfrm>
          <a:prstGeom prst="line">
            <a:avLst/>
          </a:prstGeom>
          <a:ln>
            <a:solidFill>
              <a:srgbClr val="00499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E18D47D9-AFB5-AAD9-9421-07B35FA7B86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349672" y="1677987"/>
            <a:ext cx="2993303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/>
              <a:t>Punkt 3</a:t>
            </a:r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D7EA2DFB-A2ED-B237-2A97-F0018B8611A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349672" y="2501899"/>
            <a:ext cx="2993303" cy="331701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Treść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ED2CBFE5-D095-9B45-42E7-065D60F94739}"/>
              </a:ext>
            </a:extLst>
          </p:cNvPr>
          <p:cNvCxnSpPr/>
          <p:nvPr userDrawn="1"/>
        </p:nvCxnSpPr>
        <p:spPr>
          <a:xfrm>
            <a:off x="4732482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6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5" name="Obraz 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73CFFE56-BC5E-39F3-EF96-F46A4D65B0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8486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pic>
        <p:nvPicPr>
          <p:cNvPr id="6" name="Obraz 5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68251F68-747E-100D-673D-A36E834680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A08020D5-B630-5858-9334-08CDDBF622BA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329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F969345D-A77D-101E-F4DC-35CE97081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5" name="Obraz 14" descr="Obraz zawierający zrzut ekranu, czarne&#10;&#10;Zawartość wygenerowana przez AI może być niepoprawna.">
            <a:extLst>
              <a:ext uri="{FF2B5EF4-FFF2-40B4-BE49-F238E27FC236}">
                <a16:creationId xmlns:a16="http://schemas.microsoft.com/office/drawing/2014/main" id="{4DCFF3AA-37B2-2CFE-3256-D17392336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 descr="Obraz zawierający tekst, logo, Grafika, Czcionka&#10;&#10;Zawartość wygenerowana przez AI może być niepoprawna.">
            <a:extLst>
              <a:ext uri="{FF2B5EF4-FFF2-40B4-BE49-F238E27FC236}">
                <a16:creationId xmlns:a16="http://schemas.microsoft.com/office/drawing/2014/main" id="{81C63A9F-3860-F92A-CEC3-79078B3E32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5910348"/>
            <a:ext cx="3158837" cy="94765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F0623E2A-AC36-86EA-62E3-81AEE63368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/>
            </a:lvl1pPr>
          </a:lstStyle>
          <a:p>
            <a:r>
              <a:rPr lang="pl-PL" dirty="0"/>
              <a:t>Tutaj wstaw tytuł slajdu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59F347D-95D8-05F8-6BB0-1E821C616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62695"/>
            <a:ext cx="10515600" cy="86545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C127EAE3-5DC6-0144-3C1B-71AAB0C25F0D}"/>
              </a:ext>
            </a:extLst>
          </p:cNvPr>
          <p:cNvCxnSpPr>
            <a:cxnSpLocks/>
          </p:cNvCxnSpPr>
          <p:nvPr userDrawn="1"/>
        </p:nvCxnSpPr>
        <p:spPr>
          <a:xfrm>
            <a:off x="4708236" y="5910347"/>
            <a:ext cx="272703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8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39D77D6-C5FC-5B7F-15C9-7215A64A7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7B18E6-4C58-6762-B23C-53E502020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0C03F27-A93A-AA09-F8CB-3285D80B7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440394-F47F-4BD2-9235-B641D407DD0D}" type="datetimeFigureOut">
              <a:rPr lang="pl-PL" smtClean="0"/>
              <a:t>25.05.2026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197D987-635B-DD68-271F-FC7DA3DF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15371C-109A-9482-4F8F-4566A7AB0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CD496D-034A-4B51-9267-104EE265CE9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903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0" r:id="rId4"/>
    <p:sldLayoutId id="2147483651" r:id="rId5"/>
    <p:sldLayoutId id="2147483661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Lato" panose="020F050202020403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 descr="Logotyp z hasłem Państwowej Inspekcji Sanitarnej &quot;Chronimy zdrowie z myślą o przyszłości&quot; oraz logo Państwowej Inspekcji Sanitarnej &quot;">
            <a:extLst>
              <a:ext uri="{FF2B5EF4-FFF2-40B4-BE49-F238E27FC236}">
                <a16:creationId xmlns:a16="http://schemas.microsoft.com/office/drawing/2014/main" id="{DA99E27A-80E1-6FE2-713C-A37F577DB02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30158" y="5735637"/>
            <a:ext cx="3545767" cy="1032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40B0D99-A0FF-925F-ACB1-1E6E1A9982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DZIAŁ IT W PSSE ZGORZELEC	</a:t>
            </a:r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A7B9936-7013-B4DB-B6E6-6706C7C7F1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SYSTEMY, PRZEPŁYW INFORMACJI I OCHRONA DANYCH W JEDNOSTCE PSSE ZGORZELEC / MARCIN JANUSZ</a:t>
            </a:r>
          </a:p>
        </p:txBody>
      </p:sp>
    </p:spTree>
    <p:extLst>
      <p:ext uri="{BB962C8B-B14F-4D97-AF65-F5344CB8AC3E}">
        <p14:creationId xmlns:p14="http://schemas.microsoft.com/office/powerpoint/2010/main" val="3676821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AD57F-6832-ABBC-2AAD-496E42E8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dirty="0"/>
              <a:t>Zadania działu informatycznego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16E50F-DCBD-528B-3433-797CE943C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0" y="1825626"/>
            <a:ext cx="5162550" cy="3984866"/>
          </a:xfrm>
        </p:spPr>
        <p:txBody>
          <a:bodyPr>
            <a:normAutofit fontScale="70000" lnSpcReduction="20000"/>
          </a:bodyPr>
          <a:lstStyle/>
          <a:p>
            <a:r>
              <a:rPr lang="pl-PL" b="1" dirty="0"/>
              <a:t>Główne obowiązki</a:t>
            </a:r>
          </a:p>
          <a:p>
            <a:r>
              <a:rPr lang="pl-PL" dirty="0"/>
              <a:t>Administracja komputerami i serwerami.</a:t>
            </a:r>
          </a:p>
          <a:p>
            <a:r>
              <a:rPr lang="pl-PL" dirty="0"/>
              <a:t>Konfiguracja oraz utrzymanie sieci komputerowej.</a:t>
            </a:r>
          </a:p>
          <a:p>
            <a:r>
              <a:rPr lang="pl-PL" dirty="0"/>
              <a:t>Aktualizacja oprogramowania i systemów operacyjnych.</a:t>
            </a:r>
          </a:p>
          <a:p>
            <a:r>
              <a:rPr lang="pl-PL" dirty="0"/>
              <a:t>Tworzenie kopii zapasowych danych.</a:t>
            </a:r>
          </a:p>
          <a:p>
            <a:r>
              <a:rPr lang="pl-PL" dirty="0"/>
              <a:t>Rozwiązywanie problemów technicznych użytkowników.</a:t>
            </a:r>
          </a:p>
          <a:p>
            <a:r>
              <a:rPr lang="pl-PL" b="1" dirty="0"/>
              <a:t>Dodatkowe działania</a:t>
            </a:r>
          </a:p>
          <a:p>
            <a:r>
              <a:rPr lang="pl-PL" dirty="0"/>
              <a:t>Wdrażanie nowych systemów informatycznych.</a:t>
            </a:r>
          </a:p>
          <a:p>
            <a:r>
              <a:rPr lang="pl-PL" dirty="0"/>
              <a:t>Kontrola bezpieczeństwa danych i dostępu.</a:t>
            </a:r>
          </a:p>
          <a:p>
            <a:r>
              <a:rPr lang="pl-PL" dirty="0"/>
              <a:t>Wsparcie podczas awarii oraz incydentów </a:t>
            </a:r>
            <a:r>
              <a:rPr lang="pl-PL" dirty="0" err="1"/>
              <a:t>cyberbezpieczeństwa</a:t>
            </a:r>
            <a:r>
              <a:rPr lang="pl-PL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03F9F78-F59F-9AF0-BC04-F20C4A966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040123" cy="42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17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3C35F-AE7B-FC06-B0B5-BAAC77762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4969F8B-0AAA-FC29-61B5-329EFC19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pl-PL" dirty="0"/>
              <a:t>Narzędzia i technologie</a:t>
            </a:r>
            <a:endParaRPr lang="en-US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7391F1-6EB1-FD92-6F46-917BA374C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5" y="1473704"/>
            <a:ext cx="3083387" cy="4624639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0057D05-C58F-B9DB-EE18-15AAA81B6D0F}"/>
              </a:ext>
            </a:extLst>
          </p:cNvPr>
          <p:cNvSpPr txBox="1"/>
          <p:nvPr/>
        </p:nvSpPr>
        <p:spPr>
          <a:xfrm>
            <a:off x="5570806" y="1856935"/>
            <a:ext cx="5936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/>
              <a:t>Sprzęt wykorzystywany w pracy</a:t>
            </a:r>
          </a:p>
          <a:p>
            <a:r>
              <a:rPr lang="pl-PL"/>
              <a:t>Komputery stacjonarne i laptopy.</a:t>
            </a:r>
          </a:p>
          <a:p>
            <a:r>
              <a:rPr lang="pl-PL"/>
              <a:t>Serwery i urządzenia sieciowe.</a:t>
            </a:r>
          </a:p>
          <a:p>
            <a:r>
              <a:rPr lang="pl-PL"/>
              <a:t>Drukarki oraz sprzęt do archiwizacji danych.</a:t>
            </a:r>
          </a:p>
          <a:p>
            <a:r>
              <a:rPr lang="pl-PL" b="1"/>
              <a:t>Oprogramowanie</a:t>
            </a:r>
          </a:p>
          <a:p>
            <a:r>
              <a:rPr lang="pl-PL"/>
              <a:t>Systemy Windows i Linux.</a:t>
            </a:r>
          </a:p>
          <a:p>
            <a:r>
              <a:rPr lang="pl-PL"/>
              <a:t>Programy biurowe oraz systemy administracyjne.</a:t>
            </a:r>
          </a:p>
          <a:p>
            <a:r>
              <a:rPr lang="pl-PL"/>
              <a:t>Narzędzia do monitorowania sieci i bezpieczeństwa.</a:t>
            </a:r>
          </a:p>
          <a:p>
            <a:r>
              <a:rPr lang="pl-PL"/>
              <a:t>Systemy antywirusowe oraz zapory sieciowe.</a:t>
            </a:r>
          </a:p>
        </p:txBody>
      </p:sp>
    </p:spTree>
    <p:extLst>
      <p:ext uri="{BB962C8B-B14F-4D97-AF65-F5344CB8AC3E}">
        <p14:creationId xmlns:p14="http://schemas.microsoft.com/office/powerpoint/2010/main" val="354397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B5A806-1D05-CDB1-D7FC-8419C897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3A3774-D8E0-5550-A80D-64EF91E1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Znaczenie </a:t>
            </a:r>
            <a:r>
              <a:rPr lang="pl-PL" dirty="0" err="1"/>
              <a:t>cyberbezpieczeństwa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99EF70A-F4C4-657B-1BBC-34A84E76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b="1" dirty="0"/>
              <a:t>Ochrona danych</a:t>
            </a:r>
          </a:p>
          <a:p>
            <a:r>
              <a:rPr lang="pl-PL" dirty="0"/>
              <a:t>Zabezpieczanie danych osobowych i medycznych.</a:t>
            </a:r>
          </a:p>
          <a:p>
            <a:r>
              <a:rPr lang="pl-PL" dirty="0"/>
              <a:t>Ochrona przed wirusami, </a:t>
            </a:r>
            <a:r>
              <a:rPr lang="pl-PL" dirty="0" err="1"/>
              <a:t>phishingiem</a:t>
            </a:r>
            <a:r>
              <a:rPr lang="pl-PL" dirty="0"/>
              <a:t> i atakami </a:t>
            </a:r>
            <a:r>
              <a:rPr lang="pl-PL" dirty="0" err="1"/>
              <a:t>hakerskimi</a:t>
            </a:r>
            <a:r>
              <a:rPr lang="pl-PL" dirty="0"/>
              <a:t>.</a:t>
            </a:r>
          </a:p>
          <a:p>
            <a:r>
              <a:rPr lang="pl-PL" dirty="0"/>
              <a:t>Regularne aktualizacje systemów i tworzenie kopii zapasowych.</a:t>
            </a:r>
          </a:p>
          <a:p>
            <a:r>
              <a:rPr lang="pl-PL" b="1" dirty="0"/>
              <a:t>Edukacja pracowników</a:t>
            </a:r>
          </a:p>
          <a:p>
            <a:r>
              <a:rPr lang="pl-PL" dirty="0"/>
              <a:t>Szkolenia z bezpiecznego korzystania z komputerów.</a:t>
            </a:r>
          </a:p>
          <a:p>
            <a:r>
              <a:rPr lang="pl-PL" dirty="0"/>
              <a:t>Uświadamianie zagrożeń internetowych.</a:t>
            </a:r>
          </a:p>
          <a:p>
            <a:r>
              <a:rPr lang="pl-PL" dirty="0"/>
              <a:t>Procedury reagowania na incydenty.</a:t>
            </a:r>
          </a:p>
        </p:txBody>
      </p:sp>
    </p:spTree>
    <p:extLst>
      <p:ext uri="{BB962C8B-B14F-4D97-AF65-F5344CB8AC3E}">
        <p14:creationId xmlns:p14="http://schemas.microsoft.com/office/powerpoint/2010/main" val="32072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48AD-EDDE-78B2-5953-83FDCDDF7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A0BCA4-29A8-5CF8-32DD-2071E791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25443" cy="1325563"/>
          </a:xfrm>
        </p:spPr>
        <p:txBody>
          <a:bodyPr/>
          <a:lstStyle/>
          <a:p>
            <a:r>
              <a:rPr lang="pl-PL" dirty="0"/>
              <a:t>Przykładowy dzień pracy informatyka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07F6877-9052-6C56-7854-C08D278B9888}"/>
              </a:ext>
            </a:extLst>
          </p:cNvPr>
          <p:cNvSpPr txBox="1"/>
          <p:nvPr/>
        </p:nvSpPr>
        <p:spPr>
          <a:xfrm>
            <a:off x="6096000" y="1237957"/>
            <a:ext cx="4693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Codzienne obowiązki</a:t>
            </a:r>
          </a:p>
          <a:p>
            <a:r>
              <a:rPr lang="pl-PL" dirty="0"/>
              <a:t>Sprawdzanie poprawności działania systemów i sieci.</a:t>
            </a:r>
          </a:p>
          <a:p>
            <a:r>
              <a:rPr lang="pl-PL" dirty="0"/>
              <a:t>Pomoc pracownikom przy problemach technicznych.</a:t>
            </a:r>
          </a:p>
          <a:p>
            <a:r>
              <a:rPr lang="pl-PL" dirty="0"/>
              <a:t>Instalacja oraz konfiguracja nowego sprzętu.</a:t>
            </a:r>
          </a:p>
          <a:p>
            <a:r>
              <a:rPr lang="pl-PL" dirty="0"/>
              <a:t>Aktualizacja systemów i zabezpieczeń.</a:t>
            </a:r>
          </a:p>
          <a:p>
            <a:r>
              <a:rPr lang="pl-PL" dirty="0"/>
              <a:t>Monitorowanie bezpieczeństwa danych.</a:t>
            </a:r>
          </a:p>
          <a:p>
            <a:r>
              <a:rPr lang="pl-PL" b="1" dirty="0"/>
              <a:t>Współpraca z innymi działami</a:t>
            </a:r>
          </a:p>
          <a:p>
            <a:r>
              <a:rPr lang="pl-PL" dirty="0"/>
              <a:t>Kontakt z administracją i laboratoriami.</a:t>
            </a:r>
          </a:p>
          <a:p>
            <a:r>
              <a:rPr lang="pl-PL" dirty="0"/>
              <a:t>Wsparcie podczas wdrażania nowych programów.</a:t>
            </a:r>
          </a:p>
          <a:p>
            <a:r>
              <a:rPr lang="pl-PL" dirty="0"/>
              <a:t>Reagowanie na zgłoszenia awarii.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AB7FAC0-7E28-BDB0-1780-469B0CA9E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4" y="1690688"/>
            <a:ext cx="3724787" cy="43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6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61C64-A617-3896-C884-E86BD384D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C02633-2CB7-D03B-C7D3-5E5EFE54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Umiejętności potrzebne w dziale IT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15DD6D-7CCB-FAFB-B17E-CF86683B4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sz="1600" b="1" dirty="0"/>
              <a:t>Kompetencje techniczne</a:t>
            </a:r>
          </a:p>
          <a:p>
            <a:r>
              <a:rPr lang="pl-PL" sz="1600" dirty="0"/>
              <a:t>Znajomość systemów operacyjnych i sieci komputerowych.</a:t>
            </a:r>
          </a:p>
          <a:p>
            <a:r>
              <a:rPr lang="pl-PL" sz="1600" dirty="0"/>
              <a:t>Umiejętność diagnozowania usterek.</a:t>
            </a:r>
          </a:p>
          <a:p>
            <a:r>
              <a:rPr lang="pl-PL" sz="1600" dirty="0"/>
              <a:t>Podstawy </a:t>
            </a:r>
            <a:r>
              <a:rPr lang="pl-PL" sz="1600" dirty="0" err="1"/>
              <a:t>cyberbezpieczeństwa</a:t>
            </a:r>
            <a:r>
              <a:rPr lang="pl-PL" sz="1600" dirty="0"/>
              <a:t>.</a:t>
            </a:r>
          </a:p>
          <a:p>
            <a:r>
              <a:rPr lang="pl-PL" sz="1600" dirty="0"/>
              <a:t>Obsługa serwerów i baz danych.</a:t>
            </a:r>
          </a:p>
          <a:p>
            <a:r>
              <a:rPr lang="pl-PL" sz="1600" b="1" dirty="0"/>
              <a:t>Kompetencje miękkie</a:t>
            </a:r>
          </a:p>
          <a:p>
            <a:r>
              <a:rPr lang="pl-PL" sz="1600" dirty="0"/>
              <a:t>Komunikatywność i cierpliwość.</a:t>
            </a:r>
          </a:p>
          <a:p>
            <a:r>
              <a:rPr lang="pl-PL" sz="1600" dirty="0"/>
              <a:t>Umiejętność pracy w zespole.</a:t>
            </a:r>
          </a:p>
          <a:p>
            <a:r>
              <a:rPr lang="pl-PL" sz="1600" dirty="0"/>
              <a:t>Dobra organizacja pracy.</a:t>
            </a:r>
          </a:p>
          <a:p>
            <a:r>
              <a:rPr lang="pl-PL" sz="1600" dirty="0"/>
              <a:t>Szybkie reagowanie na problemy.</a:t>
            </a:r>
          </a:p>
        </p:txBody>
      </p:sp>
    </p:spTree>
    <p:extLst>
      <p:ext uri="{BB962C8B-B14F-4D97-AF65-F5344CB8AC3E}">
        <p14:creationId xmlns:p14="http://schemas.microsoft.com/office/powerpoint/2010/main" val="188921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03CD419-6071-3A2C-46D9-BC6E25F02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Powiatowa Stacja Sanitarno-Epidemiologiczna w Zgorzelcu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005128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3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4993"/>
      </a:accent1>
      <a:accent2>
        <a:srgbClr val="E6332A"/>
      </a:accent2>
      <a:accent3>
        <a:srgbClr val="4D94D8"/>
      </a:accent3>
      <a:accent4>
        <a:srgbClr val="F07062"/>
      </a:accent4>
      <a:accent5>
        <a:srgbClr val="7F7F7F"/>
      </a:accent5>
      <a:accent6>
        <a:srgbClr val="D8D8D8"/>
      </a:accent6>
      <a:hlink>
        <a:srgbClr val="467886"/>
      </a:hlink>
      <a:folHlink>
        <a:srgbClr val="96607D"/>
      </a:folHlink>
    </a:clrScheme>
    <a:fontScheme name="Niestandardowy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274</Words>
  <Application>Microsoft Office PowerPoint</Application>
  <PresentationFormat>Panoramiczny</PresentationFormat>
  <Paragraphs>55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0" baseType="lpstr">
      <vt:lpstr>Arial</vt:lpstr>
      <vt:lpstr>Lato</vt:lpstr>
      <vt:lpstr>Motyw pakietu Office</vt:lpstr>
      <vt:lpstr>DZIAŁ IT W PSSE ZGORZELEC </vt:lpstr>
      <vt:lpstr>Zadania działu informatycznego </vt:lpstr>
      <vt:lpstr>Narzędzia i technologie</vt:lpstr>
      <vt:lpstr>Znaczenie cyberbezpieczeństwa</vt:lpstr>
      <vt:lpstr>Przykładowy dzień pracy informatyka</vt:lpstr>
      <vt:lpstr>Umiejętności potrzebne w dziale IT</vt:lpstr>
      <vt:lpstr>Powiatowa Stacja Sanitarno-Epidemiologiczna w Zgorzelcu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Szablon prezentacji-nowe logo</dc:title>
  <dc:creator>GIS - Marcin Szczupak</dc:creator>
  <cp:lastModifiedBy>PSSE Zgorzelec - Marcin Janusz</cp:lastModifiedBy>
  <cp:revision>21</cp:revision>
  <dcterms:created xsi:type="dcterms:W3CDTF">2025-08-07T11:00:28Z</dcterms:created>
  <dcterms:modified xsi:type="dcterms:W3CDTF">2026-05-26T05:35:07Z</dcterms:modified>
</cp:coreProperties>
</file>