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76" r:id="rId3"/>
    <p:sldId id="326" r:id="rId4"/>
    <p:sldId id="323" r:id="rId5"/>
    <p:sldId id="288" r:id="rId6"/>
    <p:sldId id="295" r:id="rId7"/>
    <p:sldId id="307" r:id="rId8"/>
    <p:sldId id="321" r:id="rId9"/>
    <p:sldId id="327" r:id="rId10"/>
    <p:sldId id="328" r:id="rId11"/>
    <p:sldId id="322" r:id="rId12"/>
    <p:sldId id="330" r:id="rId13"/>
    <p:sldId id="329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85" userDrawn="1">
          <p15:clr>
            <a:srgbClr val="9FCC3B"/>
          </p15:clr>
        </p15:guide>
        <p15:guide id="2" pos="694" userDrawn="1">
          <p15:clr>
            <a:srgbClr val="9FCC3B"/>
          </p15:clr>
        </p15:guide>
        <p15:guide id="3" pos="7498" userDrawn="1">
          <p15:clr>
            <a:srgbClr val="9FCC3B"/>
          </p15:clr>
        </p15:guide>
        <p15:guide id="5" pos="4096" userDrawn="1">
          <p15:clr>
            <a:srgbClr val="9FCC3B"/>
          </p15:clr>
        </p15:guide>
        <p15:guide id="7" pos="1374" userDrawn="1">
          <p15:clr>
            <a:srgbClr val="9FCC3B"/>
          </p15:clr>
        </p15:guide>
        <p15:guide id="8" pos="2055" userDrawn="1">
          <p15:clr>
            <a:srgbClr val="9FCC3B"/>
          </p15:clr>
        </p15:guide>
        <p15:guide id="9" pos="2735" userDrawn="1">
          <p15:clr>
            <a:srgbClr val="9FCC3B"/>
          </p15:clr>
        </p15:guide>
        <p15:guide id="10" pos="4776" userDrawn="1">
          <p15:clr>
            <a:srgbClr val="9FCC3B"/>
          </p15:clr>
        </p15:guide>
        <p15:guide id="11" pos="5457" userDrawn="1">
          <p15:clr>
            <a:srgbClr val="9FCC3B"/>
          </p15:clr>
        </p15:guide>
        <p15:guide id="12" pos="6137" userDrawn="1">
          <p15:clr>
            <a:srgbClr val="9FCC3B"/>
          </p15:clr>
        </p15:guide>
        <p15:guide id="13" pos="6818" userDrawn="1">
          <p15:clr>
            <a:srgbClr val="9FCC3B"/>
          </p15:clr>
        </p15:guide>
        <p15:guide id="14" pos="104" userDrawn="1">
          <p15:clr>
            <a:srgbClr val="9FCC3B"/>
          </p15:clr>
        </p15:guide>
        <p15:guide id="15" pos="8088" userDrawn="1">
          <p15:clr>
            <a:srgbClr val="9FCC3B"/>
          </p15:clr>
        </p15:guide>
        <p15:guide id="16" pos="3416" userDrawn="1">
          <p15:clr>
            <a:srgbClr val="9FCC3B"/>
          </p15:clr>
        </p15:guide>
        <p15:guide id="17" orient="horz" pos="78" userDrawn="1">
          <p15:clr>
            <a:srgbClr val="9FCC3B"/>
          </p15:clr>
        </p15:guide>
        <p15:guide id="18" orient="horz" pos="328" userDrawn="1">
          <p15:clr>
            <a:srgbClr val="9FCC3B"/>
          </p15:clr>
        </p15:guide>
        <p15:guide id="20" orient="horz" pos="5680" userDrawn="1">
          <p15:clr>
            <a:srgbClr val="9FCC3B"/>
          </p15:clr>
        </p15:guide>
        <p15:guide id="21" orient="horz" pos="441" userDrawn="1">
          <p15:clr>
            <a:srgbClr val="9FCC3B"/>
          </p15:clr>
        </p15:guide>
        <p15:guide id="22" orient="horz" pos="6066" userDrawn="1">
          <p15:clr>
            <a:srgbClr val="9FCC3B"/>
          </p15:clr>
        </p15:guide>
        <p15:guide id="23" orient="horz" pos="5816" userDrawn="1">
          <p15:clr>
            <a:srgbClr val="9FCC3B"/>
          </p15:clr>
        </p15:guide>
        <p15:guide id="24" pos="898" userDrawn="1">
          <p15:clr>
            <a:srgbClr val="9FCC3B"/>
          </p15:clr>
        </p15:guide>
        <p15:guide id="25" pos="7294" userDrawn="1">
          <p15:clr>
            <a:srgbClr val="9FCC3B"/>
          </p15:clr>
        </p15:guide>
        <p15:guide id="26" orient="horz" pos="5159" userDrawn="1">
          <p15:clr>
            <a:srgbClr val="9FCC3B"/>
          </p15:clr>
        </p15:guide>
        <p15:guide id="27" orient="horz" pos="1530" userDrawn="1">
          <p15:clr>
            <a:srgbClr val="9FCC3B"/>
          </p15:clr>
        </p15:guide>
        <p15:guide id="28" orient="horz" pos="2074" userDrawn="1">
          <p15:clr>
            <a:srgbClr val="9FCC3B"/>
          </p15:clr>
        </p15:guide>
        <p15:guide id="29" orient="horz" pos="2618" userDrawn="1">
          <p15:clr>
            <a:srgbClr val="9FCC3B"/>
          </p15:clr>
        </p15:guide>
        <p15:guide id="30" orient="horz" pos="3163" userDrawn="1">
          <p15:clr>
            <a:srgbClr val="9FCC3B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9292"/>
    <a:srgbClr val="D116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30" autoAdjust="0"/>
    <p:restoredTop sz="94087" autoAdjust="0"/>
  </p:normalViewPr>
  <p:slideViewPr>
    <p:cSldViewPr snapToGrid="0">
      <p:cViewPr>
        <p:scale>
          <a:sx n="75" d="100"/>
          <a:sy n="75" d="100"/>
        </p:scale>
        <p:origin x="-812" y="240"/>
      </p:cViewPr>
      <p:guideLst>
        <p:guide orient="horz" pos="985"/>
        <p:guide orient="horz" pos="78"/>
        <p:guide orient="horz" pos="328"/>
        <p:guide orient="horz" pos="5680"/>
        <p:guide orient="horz" pos="441"/>
        <p:guide orient="horz" pos="6066"/>
        <p:guide orient="horz" pos="5816"/>
        <p:guide orient="horz" pos="5159"/>
        <p:guide orient="horz" pos="1530"/>
        <p:guide orient="horz" pos="2074"/>
        <p:guide orient="horz" pos="2618"/>
        <p:guide orient="horz" pos="3163"/>
        <p:guide pos="694"/>
        <p:guide pos="7498"/>
        <p:guide pos="4096"/>
        <p:guide pos="1374"/>
        <p:guide pos="2055"/>
        <p:guide pos="2735"/>
        <p:guide pos="4776"/>
        <p:guide pos="5457"/>
        <p:guide pos="6137"/>
        <p:guide pos="6818"/>
        <p:guide pos="104"/>
        <p:guide pos="8088"/>
        <p:guide pos="3416"/>
        <p:guide pos="898"/>
        <p:guide pos="7294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1800000" cy="180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2C4719-15B7-4CA7-8781-5BF1E66AF6E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0DFCC4F-4FF2-4C60-A46C-1EE70AFF0C8C}">
      <dgm:prSet phldrT="[Tekst]"/>
      <dgm:spPr/>
      <dgm:t>
        <a:bodyPr/>
        <a:lstStyle/>
        <a:p>
          <a:r>
            <a:rPr lang="pl-PL" dirty="0" smtClean="0"/>
            <a:t>Q3 2019</a:t>
          </a:r>
        </a:p>
        <a:p>
          <a:r>
            <a:rPr lang="pl-PL" dirty="0" smtClean="0"/>
            <a:t>Złożenie wniosku o dofinansowanie do POPC. Otwarcie projektu</a:t>
          </a:r>
          <a:endParaRPr lang="pl-PL" dirty="0"/>
        </a:p>
      </dgm:t>
    </dgm:pt>
    <dgm:pt modelId="{D79FB735-D06C-40B0-ABAF-890E9F67E961}" type="parTrans" cxnId="{D524B972-D828-4387-96AD-5AECC0A4DBDD}">
      <dgm:prSet/>
      <dgm:spPr/>
      <dgm:t>
        <a:bodyPr/>
        <a:lstStyle/>
        <a:p>
          <a:endParaRPr lang="pl-PL"/>
        </a:p>
      </dgm:t>
    </dgm:pt>
    <dgm:pt modelId="{81398C7A-BFFF-497C-BD02-2500204615F1}" type="sibTrans" cxnId="{D524B972-D828-4387-96AD-5AECC0A4DBDD}">
      <dgm:prSet/>
      <dgm:spPr/>
      <dgm:t>
        <a:bodyPr/>
        <a:lstStyle/>
        <a:p>
          <a:endParaRPr lang="pl-PL"/>
        </a:p>
      </dgm:t>
    </dgm:pt>
    <dgm:pt modelId="{7FA0C61C-B2D6-4C56-9C18-3466745B0529}">
      <dgm:prSet/>
      <dgm:spPr/>
      <dgm:t>
        <a:bodyPr/>
        <a:lstStyle/>
        <a:p>
          <a:r>
            <a:rPr lang="pl-PL" dirty="0" smtClean="0"/>
            <a:t>Q4 2019 – Q2 2020 </a:t>
          </a:r>
        </a:p>
        <a:p>
          <a:r>
            <a:rPr lang="pl-PL" dirty="0" smtClean="0"/>
            <a:t>Badania użyteczności z makietami i prototypami interfejsów</a:t>
          </a:r>
          <a:endParaRPr lang="pl-PL" dirty="0"/>
        </a:p>
      </dgm:t>
    </dgm:pt>
    <dgm:pt modelId="{75D8428E-1B31-4DE8-BC15-DBD746F55468}" type="parTrans" cxnId="{C7D89D0C-3D15-4E3F-9136-03FA918303E1}">
      <dgm:prSet/>
      <dgm:spPr/>
      <dgm:t>
        <a:bodyPr/>
        <a:lstStyle/>
        <a:p>
          <a:endParaRPr lang="pl-PL"/>
        </a:p>
      </dgm:t>
    </dgm:pt>
    <dgm:pt modelId="{3C4A5876-6466-48FC-B20C-ABF5837877A1}" type="sibTrans" cxnId="{C7D89D0C-3D15-4E3F-9136-03FA918303E1}">
      <dgm:prSet/>
      <dgm:spPr/>
      <dgm:t>
        <a:bodyPr/>
        <a:lstStyle/>
        <a:p>
          <a:endParaRPr lang="pl-PL"/>
        </a:p>
      </dgm:t>
    </dgm:pt>
    <dgm:pt modelId="{0C4F3D53-2BFF-495C-9EFC-475E100B561E}">
      <dgm:prSet/>
      <dgm:spPr/>
      <dgm:t>
        <a:bodyPr/>
        <a:lstStyle/>
        <a:p>
          <a:r>
            <a:rPr lang="pl-PL" dirty="0" smtClean="0"/>
            <a:t>Q3 2020</a:t>
          </a:r>
        </a:p>
        <a:p>
          <a:r>
            <a:rPr lang="pl-PL" dirty="0" smtClean="0"/>
            <a:t>Opracowanie specyfikacji dokumentów dla usługi faktur specjalizowanych</a:t>
          </a:r>
          <a:endParaRPr lang="pl-PL" dirty="0"/>
        </a:p>
      </dgm:t>
    </dgm:pt>
    <dgm:pt modelId="{9C2201D8-BEA2-476E-903B-5EE811701E34}" type="parTrans" cxnId="{664A295A-54F5-4217-8D1F-1A493588CD6D}">
      <dgm:prSet/>
      <dgm:spPr/>
      <dgm:t>
        <a:bodyPr/>
        <a:lstStyle/>
        <a:p>
          <a:endParaRPr lang="pl-PL"/>
        </a:p>
      </dgm:t>
    </dgm:pt>
    <dgm:pt modelId="{A993F88D-24FF-4898-B58D-B213DB3A4EB6}" type="sibTrans" cxnId="{664A295A-54F5-4217-8D1F-1A493588CD6D}">
      <dgm:prSet/>
      <dgm:spPr/>
      <dgm:t>
        <a:bodyPr/>
        <a:lstStyle/>
        <a:p>
          <a:endParaRPr lang="pl-PL"/>
        </a:p>
      </dgm:t>
    </dgm:pt>
    <dgm:pt modelId="{AB4CBE80-2C5E-46F3-A87F-66B01A30B111}">
      <dgm:prSet/>
      <dgm:spPr/>
      <dgm:t>
        <a:bodyPr/>
        <a:lstStyle/>
        <a:p>
          <a:r>
            <a:rPr lang="pl-PL" dirty="0" smtClean="0"/>
            <a:t>Q4 2020</a:t>
          </a:r>
        </a:p>
        <a:p>
          <a:r>
            <a:rPr lang="pl-PL" dirty="0" smtClean="0"/>
            <a:t>Uruchomienie książki adresowej PEF</a:t>
          </a:r>
          <a:endParaRPr lang="pl-PL" dirty="0"/>
        </a:p>
      </dgm:t>
    </dgm:pt>
    <dgm:pt modelId="{739315AC-79B4-4673-AEDB-F596A9D39938}" type="parTrans" cxnId="{CF827ED4-3752-40CA-944D-87316AF7ECD5}">
      <dgm:prSet/>
      <dgm:spPr/>
      <dgm:t>
        <a:bodyPr/>
        <a:lstStyle/>
        <a:p>
          <a:endParaRPr lang="pl-PL"/>
        </a:p>
      </dgm:t>
    </dgm:pt>
    <dgm:pt modelId="{F42F0952-4A27-44C8-BD32-94B5A10E1284}" type="sibTrans" cxnId="{CF827ED4-3752-40CA-944D-87316AF7ECD5}">
      <dgm:prSet/>
      <dgm:spPr/>
      <dgm:t>
        <a:bodyPr/>
        <a:lstStyle/>
        <a:p>
          <a:endParaRPr lang="pl-PL"/>
        </a:p>
      </dgm:t>
    </dgm:pt>
    <dgm:pt modelId="{9D2F846C-4D84-441D-BC6E-34DC7C4CC8D8}">
      <dgm:prSet/>
      <dgm:spPr/>
      <dgm:t>
        <a:bodyPr/>
        <a:lstStyle/>
        <a:p>
          <a:r>
            <a:rPr lang="pl-PL" dirty="0" smtClean="0"/>
            <a:t>Q1 2021 </a:t>
          </a:r>
        </a:p>
        <a:p>
          <a:r>
            <a:rPr lang="pl-PL" dirty="0" smtClean="0"/>
            <a:t>Wersja testowa usługi faktur specjalizowanych</a:t>
          </a:r>
          <a:endParaRPr lang="pl-PL" dirty="0"/>
        </a:p>
      </dgm:t>
    </dgm:pt>
    <dgm:pt modelId="{037B1C13-0E74-4CA5-A4C7-D69534B36341}" type="parTrans" cxnId="{3032FD61-4125-4AB8-91F9-255A2120E9F3}">
      <dgm:prSet/>
      <dgm:spPr/>
      <dgm:t>
        <a:bodyPr/>
        <a:lstStyle/>
        <a:p>
          <a:endParaRPr lang="pl-PL"/>
        </a:p>
      </dgm:t>
    </dgm:pt>
    <dgm:pt modelId="{A1AF3ABC-AEC0-4452-82DE-5CAF78E5D9B2}" type="sibTrans" cxnId="{3032FD61-4125-4AB8-91F9-255A2120E9F3}">
      <dgm:prSet/>
      <dgm:spPr/>
      <dgm:t>
        <a:bodyPr/>
        <a:lstStyle/>
        <a:p>
          <a:endParaRPr lang="pl-PL"/>
        </a:p>
      </dgm:t>
    </dgm:pt>
    <dgm:pt modelId="{D006DD15-C993-4614-9947-7C5831BB498A}">
      <dgm:prSet/>
      <dgm:spPr/>
      <dgm:t>
        <a:bodyPr/>
        <a:lstStyle/>
        <a:p>
          <a:r>
            <a:rPr lang="pl-PL" dirty="0" smtClean="0"/>
            <a:t>Q1 2021</a:t>
          </a:r>
        </a:p>
        <a:p>
          <a:r>
            <a:rPr lang="pl-PL" dirty="0" smtClean="0"/>
            <a:t>Wyszukiwarka adresów PEF na Portalu PEF</a:t>
          </a:r>
          <a:endParaRPr lang="pl-PL" dirty="0"/>
        </a:p>
      </dgm:t>
    </dgm:pt>
    <dgm:pt modelId="{5DD35C30-9C90-492A-A27F-C42B57333BE3}" type="parTrans" cxnId="{5CFF29EF-01A4-42B1-B2C6-3D82515C83E1}">
      <dgm:prSet/>
      <dgm:spPr/>
      <dgm:t>
        <a:bodyPr/>
        <a:lstStyle/>
        <a:p>
          <a:endParaRPr lang="pl-PL"/>
        </a:p>
      </dgm:t>
    </dgm:pt>
    <dgm:pt modelId="{F6017082-F0AE-4E18-84C9-46F9706D471C}" type="sibTrans" cxnId="{5CFF29EF-01A4-42B1-B2C6-3D82515C83E1}">
      <dgm:prSet/>
      <dgm:spPr/>
      <dgm:t>
        <a:bodyPr/>
        <a:lstStyle/>
        <a:p>
          <a:endParaRPr lang="pl-PL"/>
        </a:p>
      </dgm:t>
    </dgm:pt>
    <dgm:pt modelId="{D2D558B6-C60D-4AD3-B3C6-335A4D33E077}">
      <dgm:prSet/>
      <dgm:spPr/>
      <dgm:t>
        <a:bodyPr/>
        <a:lstStyle/>
        <a:p>
          <a:r>
            <a:rPr lang="pl-PL" dirty="0" smtClean="0"/>
            <a:t>Q3 2021</a:t>
          </a:r>
        </a:p>
        <a:p>
          <a:r>
            <a:rPr lang="pl-PL" dirty="0" smtClean="0"/>
            <a:t>Uruchomiona wersja produkcyjna usługi faktur specjalizowanych</a:t>
          </a:r>
          <a:endParaRPr lang="pl-PL" dirty="0"/>
        </a:p>
      </dgm:t>
    </dgm:pt>
    <dgm:pt modelId="{CACD1CC4-7393-4AD2-9CCA-E50B48E2C038}" type="parTrans" cxnId="{1C87077F-F81A-427D-985E-2C774E122CA4}">
      <dgm:prSet/>
      <dgm:spPr/>
      <dgm:t>
        <a:bodyPr/>
        <a:lstStyle/>
        <a:p>
          <a:endParaRPr lang="pl-PL"/>
        </a:p>
      </dgm:t>
    </dgm:pt>
    <dgm:pt modelId="{649B410C-A546-4298-857F-26DD76FDD6BB}" type="sibTrans" cxnId="{1C87077F-F81A-427D-985E-2C774E122CA4}">
      <dgm:prSet/>
      <dgm:spPr/>
      <dgm:t>
        <a:bodyPr/>
        <a:lstStyle/>
        <a:p>
          <a:endParaRPr lang="pl-PL"/>
        </a:p>
      </dgm:t>
    </dgm:pt>
    <dgm:pt modelId="{B4E1D5EB-F808-461F-B624-C293A613B916}">
      <dgm:prSet/>
      <dgm:spPr/>
      <dgm:t>
        <a:bodyPr/>
        <a:lstStyle/>
        <a:p>
          <a:r>
            <a:rPr lang="pl-PL" dirty="0" smtClean="0"/>
            <a:t>Q4 2021</a:t>
          </a:r>
        </a:p>
        <a:p>
          <a:r>
            <a:rPr lang="pl-PL" dirty="0" smtClean="0"/>
            <a:t>Zakończenie projektu</a:t>
          </a:r>
          <a:endParaRPr lang="pl-PL" dirty="0"/>
        </a:p>
      </dgm:t>
    </dgm:pt>
    <dgm:pt modelId="{6D7ED9D0-1115-4F75-9EEF-C0DC66C4398D}" type="parTrans" cxnId="{A026688E-3EB5-48C1-B523-FF913A978852}">
      <dgm:prSet/>
      <dgm:spPr/>
      <dgm:t>
        <a:bodyPr/>
        <a:lstStyle/>
        <a:p>
          <a:endParaRPr lang="pl-PL"/>
        </a:p>
      </dgm:t>
    </dgm:pt>
    <dgm:pt modelId="{68BF1BAB-B552-49D4-AB38-6BF8FCAA7F32}" type="sibTrans" cxnId="{A026688E-3EB5-48C1-B523-FF913A978852}">
      <dgm:prSet/>
      <dgm:spPr/>
      <dgm:t>
        <a:bodyPr/>
        <a:lstStyle/>
        <a:p>
          <a:endParaRPr lang="pl-PL"/>
        </a:p>
      </dgm:t>
    </dgm:pt>
    <dgm:pt modelId="{3C1A246B-E0D4-4190-82FA-8FD745CBA929}" type="pres">
      <dgm:prSet presAssocID="{022C4719-15B7-4CA7-8781-5BF1E66AF6E5}" presName="CompostProcess" presStyleCnt="0">
        <dgm:presLayoutVars>
          <dgm:dir/>
          <dgm:resizeHandles val="exact"/>
        </dgm:presLayoutVars>
      </dgm:prSet>
      <dgm:spPr/>
    </dgm:pt>
    <dgm:pt modelId="{D29CC202-B696-4739-A271-24880F00CC3E}" type="pres">
      <dgm:prSet presAssocID="{022C4719-15B7-4CA7-8781-5BF1E66AF6E5}" presName="arrow" presStyleLbl="bgShp" presStyleIdx="0" presStyleCnt="1" custAng="20609144" custScaleY="75617" custLinFactNeighborX="10784" custLinFactNeighborY="14684"/>
      <dgm:spPr/>
    </dgm:pt>
    <dgm:pt modelId="{D056E6DF-7916-400A-B692-D925310D2923}" type="pres">
      <dgm:prSet presAssocID="{022C4719-15B7-4CA7-8781-5BF1E66AF6E5}" presName="linearProcess" presStyleCnt="0"/>
      <dgm:spPr/>
    </dgm:pt>
    <dgm:pt modelId="{520EF69E-7848-4B22-B751-B73AE4264B3B}" type="pres">
      <dgm:prSet presAssocID="{40DFCC4F-4FF2-4C60-A46C-1EE70AFF0C8C}" presName="textNode" presStyleLbl="node1" presStyleIdx="0" presStyleCnt="8" custScaleY="83756" custLinFactNeighborX="97859" custLinFactNeighborY="8033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26260E9-DA1D-4DF2-98CB-D89733F174FE}" type="pres">
      <dgm:prSet presAssocID="{81398C7A-BFFF-497C-BD02-2500204615F1}" presName="sibTrans" presStyleCnt="0"/>
      <dgm:spPr/>
    </dgm:pt>
    <dgm:pt modelId="{92190BE0-5E34-4769-B92B-0C781F8DA7F4}" type="pres">
      <dgm:prSet presAssocID="{7FA0C61C-B2D6-4C56-9C18-3466745B0529}" presName="textNode" presStyleLbl="node1" presStyleIdx="1" presStyleCnt="8" custScaleY="84962" custLinFactNeighborX="53803" custLinFactNeighborY="5786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0462BD0-F13E-448C-86E5-FEB81E00E806}" type="pres">
      <dgm:prSet presAssocID="{3C4A5876-6466-48FC-B20C-ABF5837877A1}" presName="sibTrans" presStyleCnt="0"/>
      <dgm:spPr/>
    </dgm:pt>
    <dgm:pt modelId="{09A89353-D693-4682-9988-950EF9DDBA3F}" type="pres">
      <dgm:prSet presAssocID="{0C4F3D53-2BFF-495C-9EFC-475E100B561E}" presName="textNode" presStyleLbl="node1" presStyleIdx="2" presStyleCnt="8" custScaleY="85694" custLinFactNeighborX="7091" custLinFactNeighborY="4101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02C8E4F-C736-4A66-BFC6-3312460282F9}" type="pres">
      <dgm:prSet presAssocID="{A993F88D-24FF-4898-B58D-B213DB3A4EB6}" presName="sibTrans" presStyleCnt="0"/>
      <dgm:spPr/>
    </dgm:pt>
    <dgm:pt modelId="{8A7D78FA-9B9D-48E8-9D2A-38F53216F55B}" type="pres">
      <dgm:prSet presAssocID="{AB4CBE80-2C5E-46F3-A87F-66B01A30B111}" presName="textNode" presStyleLbl="node1" presStyleIdx="3" presStyleCnt="8" custScaleY="83496" custLinFactNeighborX="-39356" custLinFactNeighborY="1940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B905837-62D5-4222-A4A1-E6F06029D1C2}" type="pres">
      <dgm:prSet presAssocID="{F42F0952-4A27-44C8-BD32-94B5A10E1284}" presName="sibTrans" presStyleCnt="0"/>
      <dgm:spPr/>
    </dgm:pt>
    <dgm:pt modelId="{E97FB1A4-BCC4-4366-9BBD-B7726028DBAF}" type="pres">
      <dgm:prSet presAssocID="{9D2F846C-4D84-441D-BC6E-34DC7C4CC8D8}" presName="textNode" presStyleLbl="node1" presStyleIdx="4" presStyleCnt="8" custScaleY="92285" custLinFactNeighborX="-44135" custLinFactNeighborY="-256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BCA6A12-A7BB-4835-AD25-29A46F417071}" type="pres">
      <dgm:prSet presAssocID="{A1AF3ABC-AEC0-4452-82DE-5CAF78E5D9B2}" presName="sibTrans" presStyleCnt="0"/>
      <dgm:spPr/>
    </dgm:pt>
    <dgm:pt modelId="{F9012BBB-B560-49C2-BE73-E9F6949F668D}" type="pres">
      <dgm:prSet presAssocID="{D006DD15-C993-4614-9947-7C5831BB498A}" presName="textNode" presStyleLbl="node1" presStyleIdx="5" presStyleCnt="8" custScaleY="87891" custLinFactNeighborX="9219" custLinFactNeighborY="-2453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BCB9859-FDF2-46B5-9C6A-64915D923668}" type="pres">
      <dgm:prSet presAssocID="{F6017082-F0AE-4E18-84C9-46F9706D471C}" presName="sibTrans" presStyleCnt="0"/>
      <dgm:spPr/>
    </dgm:pt>
    <dgm:pt modelId="{047E85CD-163B-45A1-89E8-FF11E7B93843}" type="pres">
      <dgm:prSet presAssocID="{D2D558B6-C60D-4AD3-B3C6-335A4D33E077}" presName="textNode" presStyleLbl="node1" presStyleIdx="6" presStyleCnt="8" custScaleY="84230" custLinFactNeighborX="18437" custLinFactNeighborY="-4614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63B3592-32C6-48A3-9EC3-C113D10C58A4}" type="pres">
      <dgm:prSet presAssocID="{649B410C-A546-4298-857F-26DD76FDD6BB}" presName="sibTrans" presStyleCnt="0"/>
      <dgm:spPr/>
    </dgm:pt>
    <dgm:pt modelId="{777BD398-AE23-438D-A609-EF7EE34575C4}" type="pres">
      <dgm:prSet presAssocID="{B4E1D5EB-F808-461F-B624-C293A613B916}" presName="textNode" presStyleLbl="node1" presStyleIdx="7" presStyleCnt="8" custScaleY="82534" custLinFactNeighborX="663" custLinFactNeighborY="-7617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3A88EBC-20BF-4439-A06E-A57E425F051E}" type="presOf" srcId="{D2D558B6-C60D-4AD3-B3C6-335A4D33E077}" destId="{047E85CD-163B-45A1-89E8-FF11E7B93843}" srcOrd="0" destOrd="0" presId="urn:microsoft.com/office/officeart/2005/8/layout/hProcess9"/>
    <dgm:cxn modelId="{C7D89D0C-3D15-4E3F-9136-03FA918303E1}" srcId="{022C4719-15B7-4CA7-8781-5BF1E66AF6E5}" destId="{7FA0C61C-B2D6-4C56-9C18-3466745B0529}" srcOrd="1" destOrd="0" parTransId="{75D8428E-1B31-4DE8-BC15-DBD746F55468}" sibTransId="{3C4A5876-6466-48FC-B20C-ABF5837877A1}"/>
    <dgm:cxn modelId="{664A295A-54F5-4217-8D1F-1A493588CD6D}" srcId="{022C4719-15B7-4CA7-8781-5BF1E66AF6E5}" destId="{0C4F3D53-2BFF-495C-9EFC-475E100B561E}" srcOrd="2" destOrd="0" parTransId="{9C2201D8-BEA2-476E-903B-5EE811701E34}" sibTransId="{A993F88D-24FF-4898-B58D-B213DB3A4EB6}"/>
    <dgm:cxn modelId="{D4AF02EB-532B-4503-B66D-5678F7A1F5ED}" type="presOf" srcId="{9D2F846C-4D84-441D-BC6E-34DC7C4CC8D8}" destId="{E97FB1A4-BCC4-4366-9BBD-B7726028DBAF}" srcOrd="0" destOrd="0" presId="urn:microsoft.com/office/officeart/2005/8/layout/hProcess9"/>
    <dgm:cxn modelId="{3032FD61-4125-4AB8-91F9-255A2120E9F3}" srcId="{022C4719-15B7-4CA7-8781-5BF1E66AF6E5}" destId="{9D2F846C-4D84-441D-BC6E-34DC7C4CC8D8}" srcOrd="4" destOrd="0" parTransId="{037B1C13-0E74-4CA5-A4C7-D69534B36341}" sibTransId="{A1AF3ABC-AEC0-4452-82DE-5CAF78E5D9B2}"/>
    <dgm:cxn modelId="{A026688E-3EB5-48C1-B523-FF913A978852}" srcId="{022C4719-15B7-4CA7-8781-5BF1E66AF6E5}" destId="{B4E1D5EB-F808-461F-B624-C293A613B916}" srcOrd="7" destOrd="0" parTransId="{6D7ED9D0-1115-4F75-9EEF-C0DC66C4398D}" sibTransId="{68BF1BAB-B552-49D4-AB38-6BF8FCAA7F32}"/>
    <dgm:cxn modelId="{5CFF29EF-01A4-42B1-B2C6-3D82515C83E1}" srcId="{022C4719-15B7-4CA7-8781-5BF1E66AF6E5}" destId="{D006DD15-C993-4614-9947-7C5831BB498A}" srcOrd="5" destOrd="0" parTransId="{5DD35C30-9C90-492A-A27F-C42B57333BE3}" sibTransId="{F6017082-F0AE-4E18-84C9-46F9706D471C}"/>
    <dgm:cxn modelId="{DB07163C-05C0-4EB6-8221-974936C16EDF}" type="presOf" srcId="{B4E1D5EB-F808-461F-B624-C293A613B916}" destId="{777BD398-AE23-438D-A609-EF7EE34575C4}" srcOrd="0" destOrd="0" presId="urn:microsoft.com/office/officeart/2005/8/layout/hProcess9"/>
    <dgm:cxn modelId="{94C2239A-AB7C-4363-9746-DAF5EA4F20AD}" type="presOf" srcId="{40DFCC4F-4FF2-4C60-A46C-1EE70AFF0C8C}" destId="{520EF69E-7848-4B22-B751-B73AE4264B3B}" srcOrd="0" destOrd="0" presId="urn:microsoft.com/office/officeart/2005/8/layout/hProcess9"/>
    <dgm:cxn modelId="{880F3F65-AE9A-4BFC-9A6F-8C9CEB1ED370}" type="presOf" srcId="{022C4719-15B7-4CA7-8781-5BF1E66AF6E5}" destId="{3C1A246B-E0D4-4190-82FA-8FD745CBA929}" srcOrd="0" destOrd="0" presId="urn:microsoft.com/office/officeart/2005/8/layout/hProcess9"/>
    <dgm:cxn modelId="{0F07F80B-6593-4BD2-92BC-1D3D2A8D676A}" type="presOf" srcId="{D006DD15-C993-4614-9947-7C5831BB498A}" destId="{F9012BBB-B560-49C2-BE73-E9F6949F668D}" srcOrd="0" destOrd="0" presId="urn:microsoft.com/office/officeart/2005/8/layout/hProcess9"/>
    <dgm:cxn modelId="{CF827ED4-3752-40CA-944D-87316AF7ECD5}" srcId="{022C4719-15B7-4CA7-8781-5BF1E66AF6E5}" destId="{AB4CBE80-2C5E-46F3-A87F-66B01A30B111}" srcOrd="3" destOrd="0" parTransId="{739315AC-79B4-4673-AEDB-F596A9D39938}" sibTransId="{F42F0952-4A27-44C8-BD32-94B5A10E1284}"/>
    <dgm:cxn modelId="{AB560448-8A8F-4819-9BB5-81CF5C142A1E}" type="presOf" srcId="{AB4CBE80-2C5E-46F3-A87F-66B01A30B111}" destId="{8A7D78FA-9B9D-48E8-9D2A-38F53216F55B}" srcOrd="0" destOrd="0" presId="urn:microsoft.com/office/officeart/2005/8/layout/hProcess9"/>
    <dgm:cxn modelId="{3AB63D67-8094-4C7F-B2B0-DA2E64BC1904}" type="presOf" srcId="{7FA0C61C-B2D6-4C56-9C18-3466745B0529}" destId="{92190BE0-5E34-4769-B92B-0C781F8DA7F4}" srcOrd="0" destOrd="0" presId="urn:microsoft.com/office/officeart/2005/8/layout/hProcess9"/>
    <dgm:cxn modelId="{D524B972-D828-4387-96AD-5AECC0A4DBDD}" srcId="{022C4719-15B7-4CA7-8781-5BF1E66AF6E5}" destId="{40DFCC4F-4FF2-4C60-A46C-1EE70AFF0C8C}" srcOrd="0" destOrd="0" parTransId="{D79FB735-D06C-40B0-ABAF-890E9F67E961}" sibTransId="{81398C7A-BFFF-497C-BD02-2500204615F1}"/>
    <dgm:cxn modelId="{53B4337F-89EF-447C-9D75-9C78C30BBBC5}" type="presOf" srcId="{0C4F3D53-2BFF-495C-9EFC-475E100B561E}" destId="{09A89353-D693-4682-9988-950EF9DDBA3F}" srcOrd="0" destOrd="0" presId="urn:microsoft.com/office/officeart/2005/8/layout/hProcess9"/>
    <dgm:cxn modelId="{1C87077F-F81A-427D-985E-2C774E122CA4}" srcId="{022C4719-15B7-4CA7-8781-5BF1E66AF6E5}" destId="{D2D558B6-C60D-4AD3-B3C6-335A4D33E077}" srcOrd="6" destOrd="0" parTransId="{CACD1CC4-7393-4AD2-9CCA-E50B48E2C038}" sibTransId="{649B410C-A546-4298-857F-26DD76FDD6BB}"/>
    <dgm:cxn modelId="{FB99D454-E37C-456F-940A-5827A687D6D6}" type="presParOf" srcId="{3C1A246B-E0D4-4190-82FA-8FD745CBA929}" destId="{D29CC202-B696-4739-A271-24880F00CC3E}" srcOrd="0" destOrd="0" presId="urn:microsoft.com/office/officeart/2005/8/layout/hProcess9"/>
    <dgm:cxn modelId="{977546C5-1FFF-43C5-870A-BA21256DB017}" type="presParOf" srcId="{3C1A246B-E0D4-4190-82FA-8FD745CBA929}" destId="{D056E6DF-7916-400A-B692-D925310D2923}" srcOrd="1" destOrd="0" presId="urn:microsoft.com/office/officeart/2005/8/layout/hProcess9"/>
    <dgm:cxn modelId="{C62F9AF3-CA62-4358-B372-A050DCA23AEF}" type="presParOf" srcId="{D056E6DF-7916-400A-B692-D925310D2923}" destId="{520EF69E-7848-4B22-B751-B73AE4264B3B}" srcOrd="0" destOrd="0" presId="urn:microsoft.com/office/officeart/2005/8/layout/hProcess9"/>
    <dgm:cxn modelId="{539C1942-ED2D-4ADB-A074-54FC2C704F41}" type="presParOf" srcId="{D056E6DF-7916-400A-B692-D925310D2923}" destId="{026260E9-DA1D-4DF2-98CB-D89733F174FE}" srcOrd="1" destOrd="0" presId="urn:microsoft.com/office/officeart/2005/8/layout/hProcess9"/>
    <dgm:cxn modelId="{68D22DB6-2CCB-42EF-8111-146D1EAD67DA}" type="presParOf" srcId="{D056E6DF-7916-400A-B692-D925310D2923}" destId="{92190BE0-5E34-4769-B92B-0C781F8DA7F4}" srcOrd="2" destOrd="0" presId="urn:microsoft.com/office/officeart/2005/8/layout/hProcess9"/>
    <dgm:cxn modelId="{4EE7A95E-07F6-4904-92BF-2C20CD963362}" type="presParOf" srcId="{D056E6DF-7916-400A-B692-D925310D2923}" destId="{40462BD0-F13E-448C-86E5-FEB81E00E806}" srcOrd="3" destOrd="0" presId="urn:microsoft.com/office/officeart/2005/8/layout/hProcess9"/>
    <dgm:cxn modelId="{3C3A8E4B-8E75-4439-A4A9-964ECE103C70}" type="presParOf" srcId="{D056E6DF-7916-400A-B692-D925310D2923}" destId="{09A89353-D693-4682-9988-950EF9DDBA3F}" srcOrd="4" destOrd="0" presId="urn:microsoft.com/office/officeart/2005/8/layout/hProcess9"/>
    <dgm:cxn modelId="{9DC493E8-8974-4C00-9376-F1A40A1BE938}" type="presParOf" srcId="{D056E6DF-7916-400A-B692-D925310D2923}" destId="{C02C8E4F-C736-4A66-BFC6-3312460282F9}" srcOrd="5" destOrd="0" presId="urn:microsoft.com/office/officeart/2005/8/layout/hProcess9"/>
    <dgm:cxn modelId="{34E03F6C-2F67-40A9-B82F-08E61649A583}" type="presParOf" srcId="{D056E6DF-7916-400A-B692-D925310D2923}" destId="{8A7D78FA-9B9D-48E8-9D2A-38F53216F55B}" srcOrd="6" destOrd="0" presId="urn:microsoft.com/office/officeart/2005/8/layout/hProcess9"/>
    <dgm:cxn modelId="{ED0F6DAC-93B1-498D-9200-F8D0219EDDF9}" type="presParOf" srcId="{D056E6DF-7916-400A-B692-D925310D2923}" destId="{AB905837-62D5-4222-A4A1-E6F06029D1C2}" srcOrd="7" destOrd="0" presId="urn:microsoft.com/office/officeart/2005/8/layout/hProcess9"/>
    <dgm:cxn modelId="{67CA6D81-9663-4234-BD82-565174EE0A02}" type="presParOf" srcId="{D056E6DF-7916-400A-B692-D925310D2923}" destId="{E97FB1A4-BCC4-4366-9BBD-B7726028DBAF}" srcOrd="8" destOrd="0" presId="urn:microsoft.com/office/officeart/2005/8/layout/hProcess9"/>
    <dgm:cxn modelId="{2293E6C6-524E-40B3-A9CD-256EEA111720}" type="presParOf" srcId="{D056E6DF-7916-400A-B692-D925310D2923}" destId="{0BCA6A12-A7BB-4835-AD25-29A46F417071}" srcOrd="9" destOrd="0" presId="urn:microsoft.com/office/officeart/2005/8/layout/hProcess9"/>
    <dgm:cxn modelId="{061511A1-E272-431A-9A12-29FBDDDF3BD8}" type="presParOf" srcId="{D056E6DF-7916-400A-B692-D925310D2923}" destId="{F9012BBB-B560-49C2-BE73-E9F6949F668D}" srcOrd="10" destOrd="0" presId="urn:microsoft.com/office/officeart/2005/8/layout/hProcess9"/>
    <dgm:cxn modelId="{F14A5ECE-95C0-4168-8AD5-FD590D1AF2DB}" type="presParOf" srcId="{D056E6DF-7916-400A-B692-D925310D2923}" destId="{9BCB9859-FDF2-46B5-9C6A-64915D923668}" srcOrd="11" destOrd="0" presId="urn:microsoft.com/office/officeart/2005/8/layout/hProcess9"/>
    <dgm:cxn modelId="{208B4E89-4571-4B1A-A2AB-0E72993A547B}" type="presParOf" srcId="{D056E6DF-7916-400A-B692-D925310D2923}" destId="{047E85CD-163B-45A1-89E8-FF11E7B93843}" srcOrd="12" destOrd="0" presId="urn:microsoft.com/office/officeart/2005/8/layout/hProcess9"/>
    <dgm:cxn modelId="{F439B1D8-EB4F-4716-A85B-C502C35F970C}" type="presParOf" srcId="{D056E6DF-7916-400A-B692-D925310D2923}" destId="{263B3592-32C6-48A3-9EC3-C113D10C58A4}" srcOrd="13" destOrd="0" presId="urn:microsoft.com/office/officeart/2005/8/layout/hProcess9"/>
    <dgm:cxn modelId="{AD37DFA2-ED48-48B6-8083-A3A55E3544B5}" type="presParOf" srcId="{D056E6DF-7916-400A-B692-D925310D2923}" destId="{777BD398-AE23-438D-A609-EF7EE34575C4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CC202-B696-4739-A271-24880F00CC3E}">
      <dsp:nvSpPr>
        <dsp:cNvPr id="0" name=""/>
        <dsp:cNvSpPr/>
      </dsp:nvSpPr>
      <dsp:spPr>
        <a:xfrm rot="20609144">
          <a:off x="1403547" y="1553379"/>
          <a:ext cx="10272791" cy="437059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EF69E-7848-4B22-B751-B73AE4264B3B}">
      <dsp:nvSpPr>
        <dsp:cNvPr id="0" name=""/>
        <dsp:cNvSpPr/>
      </dsp:nvSpPr>
      <dsp:spPr>
        <a:xfrm>
          <a:off x="71293" y="3778952"/>
          <a:ext cx="1447266" cy="19364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Q3 2019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Złożenie wniosku o dofinansowanie do POPC. Otwarcie projektu</a:t>
          </a:r>
          <a:endParaRPr lang="pl-PL" sz="1200" kern="1200" dirty="0"/>
        </a:p>
      </dsp:txBody>
      <dsp:txXfrm>
        <a:off x="141943" y="3849602"/>
        <a:ext cx="1305966" cy="1795108"/>
      </dsp:txXfrm>
    </dsp:sp>
    <dsp:sp modelId="{92190BE0-5E34-4769-B92B-0C781F8DA7F4}">
      <dsp:nvSpPr>
        <dsp:cNvPr id="0" name=""/>
        <dsp:cNvSpPr/>
      </dsp:nvSpPr>
      <dsp:spPr>
        <a:xfrm>
          <a:off x="1559043" y="3245558"/>
          <a:ext cx="1447266" cy="19642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Q4 2019 – Q2 2020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Badania użyteczności z makietami i prototypami interfejsów</a:t>
          </a:r>
          <a:endParaRPr lang="pl-PL" sz="1200" kern="1200" dirty="0"/>
        </a:p>
      </dsp:txBody>
      <dsp:txXfrm>
        <a:off x="1629693" y="3316208"/>
        <a:ext cx="1305966" cy="1822991"/>
      </dsp:txXfrm>
    </dsp:sp>
    <dsp:sp modelId="{09A89353-D693-4682-9988-950EF9DDBA3F}">
      <dsp:nvSpPr>
        <dsp:cNvPr id="0" name=""/>
        <dsp:cNvSpPr/>
      </dsp:nvSpPr>
      <dsp:spPr>
        <a:xfrm>
          <a:off x="3044871" y="2847623"/>
          <a:ext cx="1447266" cy="19812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Q3 2020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Opracowanie specyfikacji dokumentów dla usługi faktur specjalizowanych</a:t>
          </a:r>
          <a:endParaRPr lang="pl-PL" sz="1200" kern="1200" dirty="0"/>
        </a:p>
      </dsp:txBody>
      <dsp:txXfrm>
        <a:off x="3115521" y="2918273"/>
        <a:ext cx="1305966" cy="1839914"/>
      </dsp:txXfrm>
    </dsp:sp>
    <dsp:sp modelId="{8A7D78FA-9B9D-48E8-9D2A-38F53216F55B}">
      <dsp:nvSpPr>
        <dsp:cNvPr id="0" name=""/>
        <dsp:cNvSpPr/>
      </dsp:nvSpPr>
      <dsp:spPr>
        <a:xfrm>
          <a:off x="4530890" y="2373485"/>
          <a:ext cx="1447266" cy="19303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Q4 2020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Uruchomienie książki adresowej PEF</a:t>
          </a:r>
          <a:endParaRPr lang="pl-PL" sz="1200" kern="1200" dirty="0"/>
        </a:p>
      </dsp:txBody>
      <dsp:txXfrm>
        <a:off x="4601540" y="2444135"/>
        <a:ext cx="1305966" cy="1789097"/>
      </dsp:txXfrm>
    </dsp:sp>
    <dsp:sp modelId="{E97FB1A4-BCC4-4366-9BBD-B7726028DBAF}">
      <dsp:nvSpPr>
        <dsp:cNvPr id="0" name=""/>
        <dsp:cNvSpPr/>
      </dsp:nvSpPr>
      <dsp:spPr>
        <a:xfrm>
          <a:off x="6047062" y="1763901"/>
          <a:ext cx="1447266" cy="21335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Q1 2021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Wersja testowa usługi faktur specjalizowanych</a:t>
          </a:r>
          <a:endParaRPr lang="pl-PL" sz="1200" kern="1200" dirty="0"/>
        </a:p>
      </dsp:txBody>
      <dsp:txXfrm>
        <a:off x="6117712" y="1834551"/>
        <a:ext cx="1305966" cy="1992296"/>
      </dsp:txXfrm>
    </dsp:sp>
    <dsp:sp modelId="{F9012BBB-B560-49C2-BE73-E9F6949F668D}">
      <dsp:nvSpPr>
        <dsp:cNvPr id="0" name=""/>
        <dsp:cNvSpPr/>
      </dsp:nvSpPr>
      <dsp:spPr>
        <a:xfrm>
          <a:off x="7605301" y="1306687"/>
          <a:ext cx="1447266" cy="20320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Q1 2021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Wyszukiwarka adresów PEF na Portalu PEF</a:t>
          </a:r>
          <a:endParaRPr lang="pl-PL" sz="1200" kern="1200" dirty="0"/>
        </a:p>
      </dsp:txBody>
      <dsp:txXfrm>
        <a:off x="7675951" y="1377337"/>
        <a:ext cx="1305966" cy="1890708"/>
      </dsp:txXfrm>
    </dsp:sp>
    <dsp:sp modelId="{047E85CD-163B-45A1-89E8-FF11E7B93843}">
      <dsp:nvSpPr>
        <dsp:cNvPr id="0" name=""/>
        <dsp:cNvSpPr/>
      </dsp:nvSpPr>
      <dsp:spPr>
        <a:xfrm>
          <a:off x="9131602" y="849485"/>
          <a:ext cx="1447266" cy="1947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Q3 2021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Uruchomiona wersja produkcyjna usługi faktur specjalizowanych</a:t>
          </a:r>
          <a:endParaRPr lang="pl-PL" sz="1200" kern="1200" dirty="0"/>
        </a:p>
      </dsp:txBody>
      <dsp:txXfrm>
        <a:off x="9202252" y="920135"/>
        <a:ext cx="1305966" cy="1806067"/>
      </dsp:txXfrm>
    </dsp:sp>
    <dsp:sp modelId="{777BD398-AE23-438D-A609-EF7EE34575C4}">
      <dsp:nvSpPr>
        <dsp:cNvPr id="0" name=""/>
        <dsp:cNvSpPr/>
      </dsp:nvSpPr>
      <dsp:spPr>
        <a:xfrm>
          <a:off x="10638370" y="174807"/>
          <a:ext cx="1447266" cy="1908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Q4 2021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200" kern="1200" dirty="0" smtClean="0"/>
            <a:t>Zakończenie projektu</a:t>
          </a:r>
          <a:endParaRPr lang="pl-PL" sz="1200" kern="1200" dirty="0"/>
        </a:p>
      </dsp:txBody>
      <dsp:txXfrm>
        <a:off x="10709020" y="245457"/>
        <a:ext cx="1305966" cy="17668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0351398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2175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8016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7451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 tytułowy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Tekst tytułowy</a:t>
            </a:r>
          </a:p>
        </p:txBody>
      </p:sp>
      <p:sp>
        <p:nvSpPr>
          <p:cNvPr id="12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3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y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anek Jabłonka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–Janek Jabłonka</a:t>
            </a:r>
          </a:p>
        </p:txBody>
      </p:sp>
      <p:sp>
        <p:nvSpPr>
          <p:cNvPr id="94" name="„Wpisz tu cytat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„Wpisz tu cytat.” </a:t>
            </a:r>
          </a:p>
        </p:txBody>
      </p:sp>
      <p:sp>
        <p:nvSpPr>
          <p:cNvPr id="9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Obrazek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 (poziom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razek"/>
          <p:cNvSpPr>
            <a:spLocks noGrp="1"/>
          </p:cNvSpPr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kst tytułowy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Tekst tytułowy</a:t>
            </a:r>
          </a:p>
        </p:txBody>
      </p:sp>
      <p:sp>
        <p:nvSpPr>
          <p:cNvPr id="22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23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(na środku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 tytułowy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31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 (pionow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brazek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kst tytułowy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Tekst tytułowy</a:t>
            </a:r>
          </a:p>
        </p:txBody>
      </p:sp>
      <p:sp>
        <p:nvSpPr>
          <p:cNvPr id="40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1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(na górz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49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57" name="Treść - poziom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58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 ze zdjęc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Obrazek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67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6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76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 (3 sztuki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razek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Obrazek"/>
          <p:cNvSpPr>
            <a:spLocks noGrp="1"/>
          </p:cNvSpPr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Obrazek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 tytułowy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Tekst tytułowy</a:t>
            </a:r>
          </a:p>
        </p:txBody>
      </p:sp>
      <p:sp>
        <p:nvSpPr>
          <p:cNvPr id="3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rostokąt"/>
          <p:cNvSpPr/>
          <p:nvPr/>
        </p:nvSpPr>
        <p:spPr>
          <a:xfrm>
            <a:off x="163486" y="673099"/>
            <a:ext cx="12672000" cy="95040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20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pic>
        <p:nvPicPr>
          <p:cNvPr id="121" name="Obrazek" descr="Obrazek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Biznes w Polsce"/>
          <p:cNvSpPr txBox="1"/>
          <p:nvPr/>
        </p:nvSpPr>
        <p:spPr>
          <a:xfrm>
            <a:off x="1348792" y="683443"/>
            <a:ext cx="3573094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err="1"/>
              <a:t>e</a:t>
            </a:r>
            <a:r>
              <a:rPr lang="pl-PL" dirty="0" err="1" smtClean="0"/>
              <a:t>Fakturowanie</a:t>
            </a:r>
            <a:r>
              <a:rPr dirty="0" smtClean="0"/>
              <a:t> </a:t>
            </a:r>
            <a:r>
              <a:rPr dirty="0"/>
              <a:t>w </a:t>
            </a:r>
            <a:r>
              <a:rPr dirty="0" err="1"/>
              <a:t>Polsce</a:t>
            </a:r>
            <a:endParaRPr dirty="0"/>
          </a:p>
        </p:txBody>
      </p:sp>
      <p:sp>
        <p:nvSpPr>
          <p:cNvPr id="123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/>
              <a:t>Dla</a:t>
            </a:r>
            <a:r>
              <a:rPr dirty="0"/>
              <a:t> </a:t>
            </a:r>
            <a:r>
              <a:rPr lang="pl-PL" dirty="0" smtClean="0"/>
              <a:t>wykonawców i zamawiających</a:t>
            </a:r>
            <a:endParaRPr dirty="0"/>
          </a:p>
        </p:txBody>
      </p:sp>
      <p:sp>
        <p:nvSpPr>
          <p:cNvPr id="124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2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941272" y="371217"/>
            <a:ext cx="88166" cy="18466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1</a:t>
            </a:fld>
            <a:endParaRPr dirty="0"/>
          </a:p>
        </p:txBody>
      </p:sp>
      <p:sp>
        <p:nvSpPr>
          <p:cNvPr id="126" name="Strona"/>
          <p:cNvSpPr txBox="1"/>
          <p:nvPr/>
        </p:nvSpPr>
        <p:spPr>
          <a:xfrm>
            <a:off x="11292380" y="371218"/>
            <a:ext cx="455253" cy="1846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128" name="Stan przedsiębiorstw w Polsce na podstawie wpisów do CEIDG"/>
          <p:cNvSpPr txBox="1"/>
          <p:nvPr/>
        </p:nvSpPr>
        <p:spPr>
          <a:xfrm>
            <a:off x="1101725" y="3476090"/>
            <a:ext cx="10795522" cy="24370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36000" anchor="t">
            <a:spAutoFit/>
          </a:bodyPr>
          <a:lstStyle>
            <a:lvl1pPr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/>
              <a:t>E-faktury specjalizowane - rozbudowa Platformy Elektronicznego Fakturowania</a:t>
            </a:r>
            <a:endParaRPr sz="4400" dirty="0"/>
          </a:p>
        </p:txBody>
      </p:sp>
      <p:sp>
        <p:nvSpPr>
          <p:cNvPr id="14" name="23.06.2018 Anna Galubińska"/>
          <p:cNvSpPr txBox="1"/>
          <p:nvPr/>
        </p:nvSpPr>
        <p:spPr>
          <a:xfrm>
            <a:off x="1093261" y="6007320"/>
            <a:ext cx="10801350" cy="5366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000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pl-PL" sz="3200" b="0" dirty="0" smtClean="0">
                <a:solidFill>
                  <a:schemeClr val="bg1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Prezentacja publiczna projektu informatycznego</a:t>
            </a:r>
            <a:endParaRPr lang="pl-PL" sz="3200" b="0" dirty="0">
              <a:solidFill>
                <a:schemeClr val="bg1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-109182" y="2584689"/>
            <a:ext cx="4571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" name="23.06.2018 Anna Galubińska"/>
          <p:cNvSpPr txBox="1"/>
          <p:nvPr/>
        </p:nvSpPr>
        <p:spPr>
          <a:xfrm>
            <a:off x="1101725" y="8511931"/>
            <a:ext cx="10801350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000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rPr lang="pl-PL" b="0" dirty="0" smtClean="0">
                <a:latin typeface="Roboto Medium" panose="02000000000000000000" pitchFamily="2" charset="0"/>
                <a:ea typeface="Roboto Medium" panose="02000000000000000000" pitchFamily="2" charset="0"/>
              </a:rPr>
              <a:t>22.07.2019 Ministerstwo Przedsiębiorczości i Technologii</a:t>
            </a:r>
            <a:endParaRPr lang="pl-PL" b="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17" name="z 23"/>
          <p:cNvSpPr txBox="1"/>
          <p:nvPr/>
        </p:nvSpPr>
        <p:spPr>
          <a:xfrm>
            <a:off x="12062727" y="319922"/>
            <a:ext cx="436017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"/>
          <p:cNvSpPr/>
          <p:nvPr/>
        </p:nvSpPr>
        <p:spPr>
          <a:xfrm>
            <a:off x="165100" y="123825"/>
            <a:ext cx="12672000" cy="95040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93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94" name="Obrazek" descr="Obrazek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Biznes w Polsce"/>
          <p:cNvSpPr txBox="1"/>
          <p:nvPr/>
        </p:nvSpPr>
        <p:spPr>
          <a:xfrm>
            <a:off x="1348792" y="683443"/>
            <a:ext cx="3573094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err="1" smtClean="0"/>
              <a:t>eFakturowanie</a:t>
            </a:r>
            <a:r>
              <a:rPr dirty="0" smtClean="0"/>
              <a:t> </a:t>
            </a:r>
            <a:r>
              <a:rPr dirty="0"/>
              <a:t>w </a:t>
            </a:r>
            <a:r>
              <a:rPr dirty="0" err="1"/>
              <a:t>Polsce</a:t>
            </a:r>
            <a:endParaRPr dirty="0"/>
          </a:p>
        </p:txBody>
      </p:sp>
      <p:sp>
        <p:nvSpPr>
          <p:cNvPr id="196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 smtClean="0"/>
              <a:t>Dla</a:t>
            </a:r>
            <a:r>
              <a:rPr lang="pl-PL" dirty="0" smtClean="0"/>
              <a:t> wykonawców i zamawiających</a:t>
            </a:r>
            <a:endParaRPr dirty="0"/>
          </a:p>
        </p:txBody>
      </p:sp>
      <p:sp>
        <p:nvSpPr>
          <p:cNvPr id="197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9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10</a:t>
            </a:fld>
            <a:endParaRPr/>
          </a:p>
        </p:txBody>
      </p:sp>
      <p:sp>
        <p:nvSpPr>
          <p:cNvPr id="199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202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7258050" y="2440516"/>
            <a:ext cx="4321175" cy="44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>
              <a:sym typeface="Roboto Light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323832"/>
              </p:ext>
            </p:extLst>
          </p:nvPr>
        </p:nvGraphicFramePr>
        <p:xfrm>
          <a:off x="1425575" y="3699164"/>
          <a:ext cx="10172246" cy="530995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030311">
                  <a:extLst>
                    <a:ext uri="{9D8B030D-6E8A-4147-A177-3AD203B41FA5}">
                      <a16:colId xmlns:a16="http://schemas.microsoft.com/office/drawing/2014/main" xmlns="" val="2346309817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xmlns="" val="1163195209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xmlns="" val="95907211"/>
                    </a:ext>
                  </a:extLst>
                </a:gridCol>
                <a:gridCol w="3546021">
                  <a:extLst>
                    <a:ext uri="{9D8B030D-6E8A-4147-A177-3AD203B41FA5}">
                      <a16:colId xmlns:a16="http://schemas.microsoft.com/office/drawing/2014/main" xmlns="" val="1852512790"/>
                    </a:ext>
                  </a:extLst>
                </a:gridCol>
              </a:tblGrid>
              <a:tr h="769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Nazwa ryzyka</a:t>
                      </a: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Siła oddziaływania</a:t>
                      </a: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Prawdopodobieństwo wystąpienia ryzyka</a:t>
                      </a: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Sposób zarzadzania ryzykiem</a:t>
                      </a: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4460023"/>
                  </a:ext>
                </a:extLst>
              </a:tr>
              <a:tr h="12490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Oddanie do użytku produktów niespełniających oczekiwań głównych użytkowników, ze względu  niekompletną lub błędną analiza potrzeb interesariuszy</a:t>
                      </a: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Duża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Niskie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Zaangażowanie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interesariuszy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w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realizację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produktów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.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Wykorzystanie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analizy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UX w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procesie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projektowania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rozwiązania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Ostateczne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specyfikowanie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produktów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na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podstawie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obserwacji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z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etapu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pilotażu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.</a:t>
                      </a:r>
                      <a:endParaRPr lang="pl-PL" sz="1400" b="0" i="0" u="none" strike="noStrike" cap="none" spc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62907460"/>
                  </a:ext>
                </a:extLst>
              </a:tr>
              <a:tr h="12490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Problem z określeniem specyfikacji faktur specjalizowanych umożliwiających jak najpowszechniejsze wykorzystanie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Duża</a:t>
                      </a:r>
                      <a:endParaRPr lang="pl-PL" sz="1300" b="0" i="0" kern="5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Niskie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Zaangażowanie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końcowych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użytkowników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w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określenie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zakresu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informacji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na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fakturze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ramach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różnych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grup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roboczych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.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Konsultacje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specyfikacji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w 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ramach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OpenPEPPOL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82568056"/>
                  </a:ext>
                </a:extLst>
              </a:tr>
              <a:tr h="16689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Wytworzenie usługi korzystającej z rozwiązań technologicznych, mającej odmienne interfejsy użytkownika i niekompatybilnych w stosunku do obecnie funkcjonujących usług na PEF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Duża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Wysokie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Zlecenie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prac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na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uruchomienie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nowej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usługi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obecnym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</a:t>
                      </a:r>
                      <a:r>
                        <a:rPr lang="en-US" sz="1400" b="0" i="0" u="none" strike="noStrike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wykonawcom</a:t>
                      </a:r>
                      <a:r>
                        <a:rPr lang="en-US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 PEF 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742521005"/>
                  </a:ext>
                </a:extLst>
              </a:tr>
            </a:tbl>
          </a:graphicData>
        </a:graphic>
      </p:graphicFrame>
      <p:sp>
        <p:nvSpPr>
          <p:cNvPr id="15" name="Pierwszy kwartał 2018 roku"/>
          <p:cNvSpPr txBox="1"/>
          <p:nvPr/>
        </p:nvSpPr>
        <p:spPr>
          <a:xfrm>
            <a:off x="1444171" y="1788430"/>
            <a:ext cx="10153649" cy="1600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/>
              <a:t>Ryzyka wpływające na realizację projektu</a:t>
            </a:r>
            <a:endParaRPr dirty="0"/>
          </a:p>
        </p:txBody>
      </p:sp>
      <p:sp>
        <p:nvSpPr>
          <p:cNvPr id="22" name="z 23"/>
          <p:cNvSpPr txBox="1"/>
          <p:nvPr/>
        </p:nvSpPr>
        <p:spPr>
          <a:xfrm>
            <a:off x="12062726" y="319922"/>
            <a:ext cx="43601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617688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ostokąt"/>
          <p:cNvSpPr/>
          <p:nvPr/>
        </p:nvSpPr>
        <p:spPr>
          <a:xfrm>
            <a:off x="165100" y="123825"/>
            <a:ext cx="12672000" cy="95040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93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94" name="Obrazek" descr="Obrazek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Biznes w Polsce"/>
          <p:cNvSpPr txBox="1"/>
          <p:nvPr/>
        </p:nvSpPr>
        <p:spPr>
          <a:xfrm>
            <a:off x="1348792" y="683443"/>
            <a:ext cx="3573094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err="1" smtClean="0"/>
              <a:t>eFakturowanie</a:t>
            </a:r>
            <a:r>
              <a:rPr dirty="0" smtClean="0"/>
              <a:t> </a:t>
            </a:r>
            <a:r>
              <a:rPr dirty="0"/>
              <a:t>w </a:t>
            </a:r>
            <a:r>
              <a:rPr dirty="0" err="1"/>
              <a:t>Polsce</a:t>
            </a:r>
            <a:endParaRPr dirty="0"/>
          </a:p>
        </p:txBody>
      </p:sp>
      <p:sp>
        <p:nvSpPr>
          <p:cNvPr id="196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/>
              <a:t>Dla</a:t>
            </a:r>
            <a:r>
              <a:rPr dirty="0"/>
              <a:t> </a:t>
            </a:r>
            <a:r>
              <a:rPr lang="pl-PL" dirty="0" smtClean="0"/>
              <a:t>wykonawców i zamawiających</a:t>
            </a:r>
            <a:endParaRPr dirty="0"/>
          </a:p>
        </p:txBody>
      </p:sp>
      <p:sp>
        <p:nvSpPr>
          <p:cNvPr id="197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9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11</a:t>
            </a:fld>
            <a:endParaRPr/>
          </a:p>
        </p:txBody>
      </p:sp>
      <p:sp>
        <p:nvSpPr>
          <p:cNvPr id="199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202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7258050" y="2440516"/>
            <a:ext cx="4321175" cy="44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>
              <a:sym typeface="Roboto Light"/>
            </a:endParaRPr>
          </a:p>
        </p:txBody>
      </p:sp>
      <p:sp>
        <p:nvSpPr>
          <p:cNvPr id="13" name="Pierwszy kwartał 2018 roku"/>
          <p:cNvSpPr txBox="1"/>
          <p:nvPr/>
        </p:nvSpPr>
        <p:spPr>
          <a:xfrm>
            <a:off x="1444171" y="1788430"/>
            <a:ext cx="10153649" cy="1600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/>
              <a:t>Ryzyka wpływające na </a:t>
            </a:r>
            <a:r>
              <a:rPr lang="pl-PL" dirty="0" smtClean="0"/>
              <a:t>utrzymanie efektów</a:t>
            </a:r>
            <a:endParaRPr dirty="0"/>
          </a:p>
        </p:txBody>
      </p:sp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91702"/>
              </p:ext>
            </p:extLst>
          </p:nvPr>
        </p:nvGraphicFramePr>
        <p:xfrm>
          <a:off x="1413934" y="3699164"/>
          <a:ext cx="10183888" cy="326800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041953">
                  <a:extLst>
                    <a:ext uri="{9D8B030D-6E8A-4147-A177-3AD203B41FA5}">
                      <a16:colId xmlns:a16="http://schemas.microsoft.com/office/drawing/2014/main" xmlns="" val="2346309817"/>
                    </a:ext>
                  </a:extLst>
                </a:gridCol>
                <a:gridCol w="1500414">
                  <a:extLst>
                    <a:ext uri="{9D8B030D-6E8A-4147-A177-3AD203B41FA5}">
                      <a16:colId xmlns:a16="http://schemas.microsoft.com/office/drawing/2014/main" xmlns="" val="1163195209"/>
                    </a:ext>
                  </a:extLst>
                </a:gridCol>
                <a:gridCol w="2084614">
                  <a:extLst>
                    <a:ext uri="{9D8B030D-6E8A-4147-A177-3AD203B41FA5}">
                      <a16:colId xmlns:a16="http://schemas.microsoft.com/office/drawing/2014/main" xmlns="" val="95907211"/>
                    </a:ext>
                  </a:extLst>
                </a:gridCol>
                <a:gridCol w="3556907">
                  <a:extLst>
                    <a:ext uri="{9D8B030D-6E8A-4147-A177-3AD203B41FA5}">
                      <a16:colId xmlns:a16="http://schemas.microsoft.com/office/drawing/2014/main" xmlns="" val="1852512790"/>
                    </a:ext>
                  </a:extLst>
                </a:gridCol>
              </a:tblGrid>
              <a:tr h="769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Nazwa ryzyka</a:t>
                      </a: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Siła oddziaływania</a:t>
                      </a: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Prawdopodobieństwo </a:t>
                      </a:r>
                      <a:r>
                        <a:rPr lang="pl-PL" sz="1400" b="1" i="0" kern="50" dirty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wystąpienia ryzyka</a:t>
                      </a: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Sposób zarzadzania ryzykiem</a:t>
                      </a: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4460023"/>
                  </a:ext>
                </a:extLst>
              </a:tr>
              <a:tr h="1249062">
                <a:tc>
                  <a:txBody>
                    <a:bodyPr/>
                    <a:lstStyle/>
                    <a:p>
                      <a:pPr marL="0" marR="0" indent="0" algn="l" defTabSz="58420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Problem z dotarciem do grup docelowych i niewystarczający poziom wykorzystania udostępnionych usług.</a:t>
                      </a:r>
                      <a:endParaRPr lang="pl-PL" sz="1300" b="0" i="0" u="none" strike="noStrike" kern="5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Duża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Średnie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58420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Utrzymywanie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społeczności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urzędników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uczestniczących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w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procesach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fakturowania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w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urzędach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poprzez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organizację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szkoleń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, w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celu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wymiany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doświadczeń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i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dobrych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praktyk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w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zakresie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 PEF.</a:t>
                      </a:r>
                      <a:endParaRPr lang="pl-PL" sz="1300" b="0" i="0" u="none" strike="noStrike" kern="5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62907460"/>
                  </a:ext>
                </a:extLst>
              </a:tr>
              <a:tr h="1249062">
                <a:tc>
                  <a:txBody>
                    <a:bodyPr/>
                    <a:lstStyle/>
                    <a:p>
                      <a:pPr marL="0" marR="0" indent="0" algn="l" defTabSz="58420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Niechęć dostawców usług do korzystania z usług faktur specjalizowanych</a:t>
                      </a:r>
                      <a:endParaRPr lang="pl-PL" sz="1300" b="0" i="0" u="none" strike="noStrike" kern="5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Średnia</a:t>
                      </a:r>
                      <a:endParaRPr lang="pl-PL" sz="1300" b="0" i="0" kern="5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Niskie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58420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Analiza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wymagań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interesariuszy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i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dostosowanie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usług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do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ich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potrzeb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.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Wypracowanie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z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interesariuszami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zakresu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informacyjnego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przesyłanych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faktur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</a:t>
                      </a:r>
                      <a:r>
                        <a:rPr lang="en-US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specjalizowanych</a:t>
                      </a:r>
                      <a:r>
                        <a:rPr lang="en-US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. </a:t>
                      </a:r>
                      <a:endParaRPr lang="pl-PL" sz="1300" b="0" i="0" u="none" strike="noStrike" kern="5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82568056"/>
                  </a:ext>
                </a:extLst>
              </a:tr>
            </a:tbl>
          </a:graphicData>
        </a:graphic>
      </p:graphicFrame>
      <p:sp>
        <p:nvSpPr>
          <p:cNvPr id="21" name="z 23"/>
          <p:cNvSpPr txBox="1"/>
          <p:nvPr/>
        </p:nvSpPr>
        <p:spPr>
          <a:xfrm>
            <a:off x="12062726" y="319922"/>
            <a:ext cx="43601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14757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ostokąt"/>
          <p:cNvSpPr/>
          <p:nvPr/>
        </p:nvSpPr>
        <p:spPr>
          <a:xfrm>
            <a:off x="165100" y="123825"/>
            <a:ext cx="12672000" cy="95040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93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94" name="Obrazek" descr="Obrazek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Biznes w Polsce"/>
          <p:cNvSpPr txBox="1"/>
          <p:nvPr/>
        </p:nvSpPr>
        <p:spPr>
          <a:xfrm>
            <a:off x="1348792" y="683443"/>
            <a:ext cx="3573094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err="1" smtClean="0"/>
              <a:t>eFakturowanie</a:t>
            </a:r>
            <a:r>
              <a:rPr dirty="0" smtClean="0"/>
              <a:t> </a:t>
            </a:r>
            <a:r>
              <a:rPr dirty="0"/>
              <a:t>w </a:t>
            </a:r>
            <a:r>
              <a:rPr dirty="0" err="1"/>
              <a:t>Polsce</a:t>
            </a:r>
            <a:endParaRPr dirty="0"/>
          </a:p>
        </p:txBody>
      </p:sp>
      <p:sp>
        <p:nvSpPr>
          <p:cNvPr id="196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/>
              <a:t>Dla</a:t>
            </a:r>
            <a:r>
              <a:rPr dirty="0"/>
              <a:t> </a:t>
            </a:r>
            <a:r>
              <a:rPr lang="pl-PL" dirty="0" smtClean="0"/>
              <a:t>wykonawców i zamawiających</a:t>
            </a:r>
            <a:endParaRPr dirty="0"/>
          </a:p>
        </p:txBody>
      </p:sp>
      <p:sp>
        <p:nvSpPr>
          <p:cNvPr id="197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9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12</a:t>
            </a:fld>
            <a:endParaRPr/>
          </a:p>
        </p:txBody>
      </p:sp>
      <p:sp>
        <p:nvSpPr>
          <p:cNvPr id="199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202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7258050" y="2440516"/>
            <a:ext cx="4321175" cy="44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>
              <a:sym typeface="Roboto Light"/>
            </a:endParaRPr>
          </a:p>
        </p:txBody>
      </p:sp>
      <p:sp>
        <p:nvSpPr>
          <p:cNvPr id="13" name="Pierwszy kwartał 2018 roku"/>
          <p:cNvSpPr txBox="1"/>
          <p:nvPr/>
        </p:nvSpPr>
        <p:spPr>
          <a:xfrm>
            <a:off x="1444171" y="1788430"/>
            <a:ext cx="10153649" cy="800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smtClean="0"/>
              <a:t>Wskaźniki do osiągnięcia</a:t>
            </a:r>
            <a:endParaRPr dirty="0"/>
          </a:p>
        </p:txBody>
      </p:sp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125328"/>
              </p:ext>
            </p:extLst>
          </p:nvPr>
        </p:nvGraphicFramePr>
        <p:xfrm>
          <a:off x="1413934" y="3699164"/>
          <a:ext cx="10183888" cy="201894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041953">
                  <a:extLst>
                    <a:ext uri="{9D8B030D-6E8A-4147-A177-3AD203B41FA5}">
                      <a16:colId xmlns:a16="http://schemas.microsoft.com/office/drawing/2014/main" xmlns="" val="2346309817"/>
                    </a:ext>
                  </a:extLst>
                </a:gridCol>
                <a:gridCol w="1500414">
                  <a:extLst>
                    <a:ext uri="{9D8B030D-6E8A-4147-A177-3AD203B41FA5}">
                      <a16:colId xmlns:a16="http://schemas.microsoft.com/office/drawing/2014/main" xmlns="" val="1163195209"/>
                    </a:ext>
                  </a:extLst>
                </a:gridCol>
                <a:gridCol w="2084614">
                  <a:extLst>
                    <a:ext uri="{9D8B030D-6E8A-4147-A177-3AD203B41FA5}">
                      <a16:colId xmlns:a16="http://schemas.microsoft.com/office/drawing/2014/main" xmlns="" val="95907211"/>
                    </a:ext>
                  </a:extLst>
                </a:gridCol>
                <a:gridCol w="3556907">
                  <a:extLst>
                    <a:ext uri="{9D8B030D-6E8A-4147-A177-3AD203B41FA5}">
                      <a16:colId xmlns:a16="http://schemas.microsoft.com/office/drawing/2014/main" xmlns="" val="1852512790"/>
                    </a:ext>
                  </a:extLst>
                </a:gridCol>
              </a:tblGrid>
              <a:tr h="769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Wskaźnik produktu</a:t>
                      </a:r>
                      <a:endParaRPr lang="pl-PL" sz="1400" b="1" i="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Wartość bazowa</a:t>
                      </a:r>
                      <a:endParaRPr lang="pl-PL" sz="1400" b="1" i="0" kern="5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Wartość docelowa</a:t>
                      </a:r>
                      <a:endParaRPr lang="pl-PL" sz="1400" b="1" i="0" kern="5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 err="1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Jm</a:t>
                      </a:r>
                      <a:r>
                        <a:rPr lang="pl-PL" sz="1400" b="1" i="0" kern="5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.</a:t>
                      </a:r>
                      <a:endParaRPr lang="pl-PL" sz="1400" b="1" i="0" kern="5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4460023"/>
                  </a:ext>
                </a:extLst>
              </a:tr>
              <a:tr h="1249062">
                <a:tc>
                  <a:txBody>
                    <a:bodyPr/>
                    <a:lstStyle/>
                    <a:p>
                      <a:pPr marL="0" marR="0" indent="0" algn="l" defTabSz="58420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Liczba uruchomionych usług (faktur specjalizowanych)</a:t>
                      </a:r>
                      <a:endParaRPr lang="pl-PL" sz="1300" b="0" i="0" u="none" strike="noStrike" kern="5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0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1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58420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szt.</a:t>
                      </a:r>
                      <a:endParaRPr lang="pl-PL" sz="1300" b="0" i="0" u="none" strike="noStrike" kern="5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62907460"/>
                  </a:ext>
                </a:extLst>
              </a:tr>
            </a:tbl>
          </a:graphicData>
        </a:graphic>
      </p:graphicFrame>
      <p:sp>
        <p:nvSpPr>
          <p:cNvPr id="21" name="z 23"/>
          <p:cNvSpPr txBox="1"/>
          <p:nvPr/>
        </p:nvSpPr>
        <p:spPr>
          <a:xfrm>
            <a:off x="12062726" y="319922"/>
            <a:ext cx="43601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979103"/>
              </p:ext>
            </p:extLst>
          </p:nvPr>
        </p:nvGraphicFramePr>
        <p:xfrm>
          <a:off x="1524001" y="6518564"/>
          <a:ext cx="10183888" cy="201894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041953">
                  <a:extLst>
                    <a:ext uri="{9D8B030D-6E8A-4147-A177-3AD203B41FA5}">
                      <a16:colId xmlns:a16="http://schemas.microsoft.com/office/drawing/2014/main" xmlns="" val="2346309817"/>
                    </a:ext>
                  </a:extLst>
                </a:gridCol>
                <a:gridCol w="1500414">
                  <a:extLst>
                    <a:ext uri="{9D8B030D-6E8A-4147-A177-3AD203B41FA5}">
                      <a16:colId xmlns:a16="http://schemas.microsoft.com/office/drawing/2014/main" xmlns="" val="1163195209"/>
                    </a:ext>
                  </a:extLst>
                </a:gridCol>
                <a:gridCol w="2084614">
                  <a:extLst>
                    <a:ext uri="{9D8B030D-6E8A-4147-A177-3AD203B41FA5}">
                      <a16:colId xmlns:a16="http://schemas.microsoft.com/office/drawing/2014/main" xmlns="" val="95907211"/>
                    </a:ext>
                  </a:extLst>
                </a:gridCol>
                <a:gridCol w="3556907">
                  <a:extLst>
                    <a:ext uri="{9D8B030D-6E8A-4147-A177-3AD203B41FA5}">
                      <a16:colId xmlns:a16="http://schemas.microsoft.com/office/drawing/2014/main" xmlns="" val="1852512790"/>
                    </a:ext>
                  </a:extLst>
                </a:gridCol>
              </a:tblGrid>
              <a:tr h="769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Wskaźnik rezultatu</a:t>
                      </a:r>
                      <a:endParaRPr lang="pl-PL" sz="1400" b="1" i="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Wartość bazowa</a:t>
                      </a:r>
                      <a:endParaRPr lang="pl-PL" sz="1400" b="1" i="0" kern="5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Wartość docelowa</a:t>
                      </a:r>
                      <a:endParaRPr lang="pl-PL" sz="1400" b="1" i="0" kern="5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 err="1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Jm</a:t>
                      </a:r>
                      <a:r>
                        <a:rPr lang="pl-PL" sz="1400" b="1" i="0" kern="5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.</a:t>
                      </a:r>
                      <a:endParaRPr lang="pl-PL" sz="1400" b="1" i="0" kern="5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4460023"/>
                  </a:ext>
                </a:extLst>
              </a:tr>
              <a:tr h="1249062">
                <a:tc>
                  <a:txBody>
                    <a:bodyPr/>
                    <a:lstStyle/>
                    <a:p>
                      <a:pPr marL="0" marR="0" indent="0" algn="l" defTabSz="58420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Liczba załatwionych spraw poprzez usługę on-</a:t>
                      </a:r>
                      <a:r>
                        <a:rPr lang="pl-PL" sz="1300" b="0" i="0" u="none" strike="noStrike" kern="50" cap="none" spc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line</a:t>
                      </a:r>
                      <a:r>
                        <a:rPr lang="pl-PL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 (faktur specjalizowanych)</a:t>
                      </a:r>
                      <a:endParaRPr lang="pl-PL" sz="1300" b="0" i="0" u="none" strike="noStrike" kern="5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0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33</a:t>
                      </a:r>
                      <a:r>
                        <a:rPr lang="pl-PL" sz="1300" b="0" i="0" kern="0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000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58420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300" b="0" i="0" u="none" strike="noStrike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  <a:sym typeface="Helvetica Neue Light"/>
                        </a:rPr>
                        <a:t>szt.</a:t>
                      </a:r>
                      <a:endParaRPr lang="pl-PL" sz="1300" b="0" i="0" u="none" strike="noStrike" kern="5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62907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2819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ostokąt"/>
          <p:cNvSpPr/>
          <p:nvPr/>
        </p:nvSpPr>
        <p:spPr>
          <a:xfrm>
            <a:off x="165100" y="123825"/>
            <a:ext cx="12672000" cy="95040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93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94" name="Obrazek" descr="Obrazek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Biznes w Polsce"/>
          <p:cNvSpPr txBox="1"/>
          <p:nvPr/>
        </p:nvSpPr>
        <p:spPr>
          <a:xfrm>
            <a:off x="1348792" y="683443"/>
            <a:ext cx="3573094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err="1" smtClean="0"/>
              <a:t>eFakturowanie</a:t>
            </a:r>
            <a:r>
              <a:rPr dirty="0" smtClean="0"/>
              <a:t> </a:t>
            </a:r>
            <a:r>
              <a:rPr dirty="0"/>
              <a:t>w </a:t>
            </a:r>
            <a:r>
              <a:rPr dirty="0" err="1"/>
              <a:t>Polsce</a:t>
            </a:r>
            <a:endParaRPr dirty="0"/>
          </a:p>
        </p:txBody>
      </p:sp>
      <p:sp>
        <p:nvSpPr>
          <p:cNvPr id="196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/>
              <a:t>Dla</a:t>
            </a:r>
            <a:r>
              <a:rPr dirty="0"/>
              <a:t> </a:t>
            </a:r>
            <a:r>
              <a:rPr lang="pl-PL" dirty="0" smtClean="0"/>
              <a:t>wykonawców i zamawiających</a:t>
            </a:r>
            <a:endParaRPr dirty="0"/>
          </a:p>
        </p:txBody>
      </p:sp>
      <p:sp>
        <p:nvSpPr>
          <p:cNvPr id="197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9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13</a:t>
            </a:fld>
            <a:endParaRPr/>
          </a:p>
        </p:txBody>
      </p:sp>
      <p:sp>
        <p:nvSpPr>
          <p:cNvPr id="199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202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7258050" y="2440516"/>
            <a:ext cx="4321175" cy="44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>
              <a:sym typeface="Roboto Light"/>
            </a:endParaRPr>
          </a:p>
        </p:txBody>
      </p:sp>
      <p:sp>
        <p:nvSpPr>
          <p:cNvPr id="21" name="z 23"/>
          <p:cNvSpPr txBox="1"/>
          <p:nvPr/>
        </p:nvSpPr>
        <p:spPr>
          <a:xfrm>
            <a:off x="12062726" y="319922"/>
            <a:ext cx="43601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  <p:sp>
        <p:nvSpPr>
          <p:cNvPr id="2" name="pole tekstowe 1"/>
          <p:cNvSpPr txBox="1"/>
          <p:nvPr/>
        </p:nvSpPr>
        <p:spPr>
          <a:xfrm>
            <a:off x="2923933" y="4170938"/>
            <a:ext cx="7154333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Ministerstwo Przedsiębiorczości i Technologii</a:t>
            </a:r>
            <a:endParaRPr kumimoji="0" lang="pl-PL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6504232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"/>
          <p:cNvSpPr/>
          <p:nvPr/>
        </p:nvSpPr>
        <p:spPr>
          <a:xfrm>
            <a:off x="165100" y="136525"/>
            <a:ext cx="12672000" cy="95040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93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94" name="Obrazek" descr="Obrazek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Biznes w Polsce"/>
          <p:cNvSpPr txBox="1"/>
          <p:nvPr/>
        </p:nvSpPr>
        <p:spPr>
          <a:xfrm>
            <a:off x="1348792" y="721915"/>
            <a:ext cx="2883803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sz="2000" dirty="0" err="1"/>
              <a:t>eFakturowanie</a:t>
            </a:r>
            <a:r>
              <a:rPr lang="pl-PL" sz="2000" dirty="0"/>
              <a:t> w </a:t>
            </a:r>
            <a:r>
              <a:rPr lang="pl-PL" sz="2000" dirty="0" smtClean="0"/>
              <a:t>Polsce</a:t>
            </a:r>
            <a:endParaRPr sz="2000" dirty="0"/>
          </a:p>
        </p:txBody>
      </p:sp>
      <p:sp>
        <p:nvSpPr>
          <p:cNvPr id="196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/>
              <a:t>Dla</a:t>
            </a:r>
            <a:r>
              <a:rPr dirty="0"/>
              <a:t> </a:t>
            </a:r>
            <a:r>
              <a:rPr lang="pl-PL" dirty="0" smtClean="0"/>
              <a:t>wykonawców i zamawiających</a:t>
            </a:r>
            <a:endParaRPr dirty="0"/>
          </a:p>
        </p:txBody>
      </p:sp>
      <p:sp>
        <p:nvSpPr>
          <p:cNvPr id="197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9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199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201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1430710" y="2439007"/>
            <a:ext cx="4316040" cy="48628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1600" b="0" dirty="0">
                <a:solidFill>
                  <a:srgbClr val="929292"/>
                </a:solidFill>
                <a:latin typeface="Roboto Medium" panose="02000000000000000000" pitchFamily="2" charset="0"/>
                <a:ea typeface="Roboto Medium" panose="02000000000000000000" pitchFamily="2" charset="0"/>
                <a:sym typeface="Roboto Light"/>
              </a:rPr>
              <a:t>Źródło </a:t>
            </a:r>
            <a:r>
              <a:rPr lang="pl-PL" sz="1600" b="0" dirty="0" smtClean="0">
                <a:solidFill>
                  <a:srgbClr val="929292"/>
                </a:solidFill>
                <a:latin typeface="Roboto Medium" panose="02000000000000000000" pitchFamily="2" charset="0"/>
                <a:ea typeface="Roboto Medium" panose="02000000000000000000" pitchFamily="2" charset="0"/>
                <a:sym typeface="Roboto Light"/>
              </a:rPr>
              <a:t>finansowania</a:t>
            </a: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dirty="0" smtClean="0"/>
              <a:t>Program </a:t>
            </a:r>
            <a:r>
              <a:rPr lang="pl-PL" dirty="0"/>
              <a:t>Operacyjny Polska Cyfrowa na lata 2014 – 2020,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II </a:t>
            </a:r>
            <a:r>
              <a:rPr lang="pl-PL" dirty="0"/>
              <a:t>Oś </a:t>
            </a:r>
            <a:r>
              <a:rPr lang="pl-PL" dirty="0" smtClean="0"/>
              <a:t>Priorytetowa</a:t>
            </a: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dirty="0"/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1600" dirty="0" smtClean="0">
                <a:solidFill>
                  <a:schemeClr val="tx1"/>
                </a:solidFill>
                <a:latin typeface="Roboto Light"/>
                <a:ea typeface="Roboto Light italic" panose="02000000000000000000" pitchFamily="2" charset="0"/>
              </a:rPr>
              <a:t>„E-administracja i otwarty rząd”, </a:t>
            </a:r>
            <a:br>
              <a:rPr lang="pl-PL" sz="1600" dirty="0" smtClean="0">
                <a:solidFill>
                  <a:schemeClr val="tx1"/>
                </a:solidFill>
                <a:latin typeface="Roboto Light"/>
                <a:ea typeface="Roboto Light italic" panose="02000000000000000000" pitchFamily="2" charset="0"/>
              </a:rPr>
            </a:br>
            <a:r>
              <a:rPr lang="pl-PL" sz="1600" dirty="0" smtClean="0">
                <a:solidFill>
                  <a:schemeClr val="tx1"/>
                </a:solidFill>
                <a:latin typeface="Roboto Light"/>
                <a:ea typeface="Roboto Light italic" panose="02000000000000000000" pitchFamily="2" charset="0"/>
              </a:rPr>
              <a:t>Działanie </a:t>
            </a:r>
            <a:r>
              <a:rPr lang="pl-PL" sz="1600" dirty="0">
                <a:solidFill>
                  <a:schemeClr val="tx1"/>
                </a:solidFill>
                <a:latin typeface="Roboto Light"/>
                <a:ea typeface="Roboto Light italic" panose="02000000000000000000" pitchFamily="2" charset="0"/>
              </a:rPr>
              <a:t>2.1 „Wysoka dostępność i jakość </a:t>
            </a:r>
            <a:r>
              <a:rPr lang="pl-PL" sz="1600" dirty="0" smtClean="0">
                <a:solidFill>
                  <a:schemeClr val="tx1"/>
                </a:solidFill>
                <a:latin typeface="Roboto Light"/>
                <a:ea typeface="Roboto Light italic" panose="02000000000000000000" pitchFamily="2" charset="0"/>
              </a:rPr>
              <a:t/>
            </a:r>
            <a:br>
              <a:rPr lang="pl-PL" sz="1600" dirty="0" smtClean="0">
                <a:solidFill>
                  <a:schemeClr val="tx1"/>
                </a:solidFill>
                <a:latin typeface="Roboto Light"/>
                <a:ea typeface="Roboto Light italic" panose="02000000000000000000" pitchFamily="2" charset="0"/>
              </a:rPr>
            </a:br>
            <a:r>
              <a:rPr lang="pl-PL" sz="1600" dirty="0" smtClean="0">
                <a:solidFill>
                  <a:schemeClr val="tx1"/>
                </a:solidFill>
                <a:latin typeface="Roboto Light"/>
                <a:ea typeface="Roboto Light italic" panose="02000000000000000000" pitchFamily="2" charset="0"/>
              </a:rPr>
              <a:t>e-usług </a:t>
            </a:r>
            <a:r>
              <a:rPr lang="pl-PL" sz="1600" dirty="0">
                <a:solidFill>
                  <a:schemeClr val="tx1"/>
                </a:solidFill>
                <a:latin typeface="Roboto Light"/>
                <a:ea typeface="Roboto Light italic" panose="02000000000000000000" pitchFamily="2" charset="0"/>
              </a:rPr>
              <a:t>publicznych</a:t>
            </a:r>
            <a:r>
              <a:rPr lang="pl-PL" sz="1600" dirty="0" smtClean="0">
                <a:solidFill>
                  <a:schemeClr val="tx1"/>
                </a:solidFill>
                <a:latin typeface="Roboto Light"/>
                <a:ea typeface="Roboto Light italic" panose="02000000000000000000" pitchFamily="2" charset="0"/>
              </a:rPr>
              <a:t>”</a:t>
            </a: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 smtClean="0">
              <a:sym typeface="Roboto Light"/>
            </a:endParaRP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 smtClean="0">
              <a:sym typeface="Roboto Light"/>
            </a:endParaRPr>
          </a:p>
          <a:p>
            <a:pPr lvl="0"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1600" b="0" dirty="0">
                <a:solidFill>
                  <a:srgbClr val="929292"/>
                </a:solidFill>
                <a:latin typeface="Roboto Medium" panose="02000000000000000000" pitchFamily="2" charset="0"/>
                <a:ea typeface="Roboto Medium" panose="02000000000000000000" pitchFamily="2" charset="0"/>
                <a:sym typeface="Roboto Light"/>
              </a:rPr>
              <a:t>Planowany koszt projektu</a:t>
            </a:r>
          </a:p>
          <a:p>
            <a:pPr lvl="0"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2200" b="0" dirty="0" smtClean="0">
                <a:latin typeface="Roboto Light"/>
                <a:ea typeface="Roboto Light"/>
                <a:sym typeface="Roboto Light"/>
              </a:rPr>
              <a:t>10 035 820 zł</a:t>
            </a:r>
            <a:endParaRPr lang="pl-PL" sz="2200" b="0" dirty="0">
              <a:latin typeface="Roboto Light"/>
              <a:ea typeface="Roboto Light"/>
              <a:sym typeface="Roboto Light"/>
            </a:endParaRPr>
          </a:p>
          <a:p>
            <a:pPr lvl="0"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b="0" dirty="0" smtClean="0">
              <a:latin typeface="Roboto Light"/>
              <a:ea typeface="Roboto Light"/>
              <a:sym typeface="Roboto Light"/>
            </a:endParaRPr>
          </a:p>
          <a:p>
            <a:pPr lvl="0"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b="0" dirty="0" smtClean="0">
              <a:latin typeface="Roboto Light"/>
              <a:ea typeface="Roboto Light"/>
              <a:sym typeface="Roboto Light"/>
            </a:endParaRPr>
          </a:p>
          <a:p>
            <a:pPr lvl="0"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1600" b="0" dirty="0" smtClean="0">
                <a:solidFill>
                  <a:srgbClr val="929292"/>
                </a:solidFill>
                <a:latin typeface="Roboto Medium" panose="02000000000000000000" pitchFamily="2" charset="0"/>
                <a:ea typeface="Roboto Medium" panose="02000000000000000000" pitchFamily="2" charset="0"/>
                <a:sym typeface="Roboto Light"/>
              </a:rPr>
              <a:t>Planowany </a:t>
            </a:r>
            <a:r>
              <a:rPr lang="pl-PL" sz="1600" b="0" dirty="0">
                <a:solidFill>
                  <a:srgbClr val="929292"/>
                </a:solidFill>
                <a:latin typeface="Roboto Medium" panose="02000000000000000000" pitchFamily="2" charset="0"/>
                <a:ea typeface="Roboto Medium" panose="02000000000000000000" pitchFamily="2" charset="0"/>
                <a:sym typeface="Roboto Light"/>
              </a:rPr>
              <a:t>okres realizacji projektu</a:t>
            </a:r>
          </a:p>
          <a:p>
            <a:pPr lvl="0"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2200" b="0" dirty="0" smtClean="0">
                <a:latin typeface="Roboto Light"/>
                <a:ea typeface="Roboto Light"/>
                <a:sym typeface="Roboto Light"/>
              </a:rPr>
              <a:t>11.2019 –10.2021</a:t>
            </a:r>
            <a:endParaRPr lang="pl-PL" sz="2200" b="0" dirty="0">
              <a:latin typeface="Roboto Light"/>
              <a:ea typeface="Roboto Light"/>
              <a:sym typeface="Roboto Light"/>
            </a:endParaRPr>
          </a:p>
        </p:txBody>
      </p:sp>
      <p:sp>
        <p:nvSpPr>
          <p:cNvPr id="202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7258050" y="2439007"/>
            <a:ext cx="4321175" cy="44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>
              <a:sym typeface="Roboto Light"/>
            </a:endParaRPr>
          </a:p>
        </p:txBody>
      </p:sp>
      <p:sp>
        <p:nvSpPr>
          <p:cNvPr id="16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7263185" y="2439007"/>
            <a:ext cx="4316040" cy="44319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lvl="0"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1600" b="0" dirty="0" smtClean="0">
                <a:solidFill>
                  <a:srgbClr val="929292"/>
                </a:solidFill>
                <a:latin typeface="Roboto Medium" panose="02000000000000000000" pitchFamily="2" charset="0"/>
                <a:ea typeface="Roboto Medium" panose="02000000000000000000" pitchFamily="2" charset="0"/>
                <a:sym typeface="Roboto Light"/>
              </a:rPr>
              <a:t>Wnioskodawca</a:t>
            </a:r>
            <a:endParaRPr lang="pl-PL" sz="1600" b="0" dirty="0">
              <a:solidFill>
                <a:srgbClr val="929292"/>
              </a:solidFill>
              <a:latin typeface="Roboto Medium" panose="02000000000000000000" pitchFamily="2" charset="0"/>
              <a:ea typeface="Roboto Medium" panose="02000000000000000000" pitchFamily="2" charset="0"/>
              <a:sym typeface="Roboto Light"/>
            </a:endParaRPr>
          </a:p>
          <a:p>
            <a:pPr lvl="0"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2200" b="0" dirty="0" smtClean="0">
                <a:latin typeface="Roboto Light"/>
                <a:ea typeface="Roboto Light"/>
                <a:sym typeface="Roboto Light"/>
              </a:rPr>
              <a:t>Jadwiga </a:t>
            </a:r>
            <a:r>
              <a:rPr lang="pl-PL" sz="2200" b="0" dirty="0" err="1" smtClean="0">
                <a:latin typeface="Roboto Light"/>
                <a:ea typeface="Roboto Light"/>
                <a:sym typeface="Roboto Light"/>
              </a:rPr>
              <a:t>Emilewicz</a:t>
            </a:r>
            <a:endParaRPr lang="pl-PL" sz="2200" b="0" dirty="0" smtClean="0">
              <a:latin typeface="Roboto Light"/>
              <a:ea typeface="Roboto Light"/>
              <a:sym typeface="Roboto Light"/>
            </a:endParaRPr>
          </a:p>
          <a:p>
            <a:pPr lvl="0"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b="0" dirty="0" smtClean="0">
              <a:latin typeface="Roboto Light"/>
              <a:ea typeface="Roboto Light"/>
              <a:sym typeface="Roboto Light"/>
            </a:endParaRP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1600" dirty="0" smtClean="0">
                <a:latin typeface="Roboto Light"/>
                <a:ea typeface="Roboto Light italic" panose="02000000000000000000" pitchFamily="2" charset="0"/>
              </a:rPr>
              <a:t>Minister Przedsiębiorczości </a:t>
            </a:r>
            <a:r>
              <a:rPr lang="pl-PL" sz="1600" dirty="0">
                <a:latin typeface="Roboto Light"/>
                <a:ea typeface="Roboto Light italic" panose="02000000000000000000" pitchFamily="2" charset="0"/>
              </a:rPr>
              <a:t>i </a:t>
            </a:r>
            <a:r>
              <a:rPr lang="pl-PL" sz="1600" dirty="0" smtClean="0">
                <a:latin typeface="Roboto Light"/>
                <a:ea typeface="Roboto Light italic" panose="02000000000000000000" pitchFamily="2" charset="0"/>
              </a:rPr>
              <a:t>Technologii</a:t>
            </a: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1600" b="0" dirty="0" smtClean="0">
              <a:solidFill>
                <a:srgbClr val="929292"/>
              </a:solidFill>
              <a:latin typeface="Roboto Bold" panose="02000000000000000000" pitchFamily="2" charset="0"/>
              <a:ea typeface="Roboto Bold" panose="02000000000000000000" pitchFamily="2" charset="0"/>
              <a:sym typeface="Roboto Light"/>
            </a:endParaRP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1600" b="0" dirty="0" smtClean="0">
              <a:solidFill>
                <a:srgbClr val="929292"/>
              </a:solidFill>
              <a:latin typeface="Roboto Bold" panose="02000000000000000000" pitchFamily="2" charset="0"/>
              <a:ea typeface="Roboto Bold" panose="02000000000000000000" pitchFamily="2" charset="0"/>
              <a:sym typeface="Roboto Light"/>
            </a:endParaRP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1600" b="0" dirty="0">
              <a:solidFill>
                <a:srgbClr val="929292"/>
              </a:solidFill>
              <a:latin typeface="Roboto Bold" panose="02000000000000000000" pitchFamily="2" charset="0"/>
              <a:ea typeface="Roboto Bold" panose="02000000000000000000" pitchFamily="2" charset="0"/>
              <a:sym typeface="Roboto Light"/>
            </a:endParaRP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1600" b="0" dirty="0" smtClean="0">
                <a:solidFill>
                  <a:srgbClr val="929292"/>
                </a:solidFill>
                <a:latin typeface="Roboto Medium" panose="02000000000000000000" pitchFamily="2" charset="0"/>
                <a:ea typeface="Roboto Medium" panose="02000000000000000000" pitchFamily="2" charset="0"/>
                <a:sym typeface="Roboto Light"/>
              </a:rPr>
              <a:t>Beneficjent</a:t>
            </a: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dirty="0" smtClean="0"/>
              <a:t>Ministerstwo Przedsiębiorczości </a:t>
            </a:r>
            <a:br>
              <a:rPr lang="pl-PL" dirty="0" smtClean="0"/>
            </a:br>
            <a:r>
              <a:rPr lang="pl-PL" dirty="0" smtClean="0"/>
              <a:t>i Technologii</a:t>
            </a: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 smtClean="0">
              <a:sym typeface="Roboto Light"/>
            </a:endParaRPr>
          </a:p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 smtClean="0">
              <a:sym typeface="Roboto Light"/>
            </a:endParaRPr>
          </a:p>
          <a:p>
            <a:pPr lvl="0"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1600" b="0" dirty="0" smtClean="0">
                <a:solidFill>
                  <a:srgbClr val="929292"/>
                </a:solidFill>
                <a:latin typeface="Roboto Medium" panose="02000000000000000000" pitchFamily="2" charset="0"/>
                <a:ea typeface="Roboto Medium" panose="02000000000000000000" pitchFamily="2" charset="0"/>
                <a:sym typeface="Roboto Light"/>
              </a:rPr>
              <a:t>Partnerzy</a:t>
            </a:r>
            <a:endParaRPr lang="pl-PL" sz="1600" b="0" dirty="0">
              <a:solidFill>
                <a:srgbClr val="929292"/>
              </a:solidFill>
              <a:latin typeface="Roboto Medium" panose="02000000000000000000" pitchFamily="2" charset="0"/>
              <a:ea typeface="Roboto Medium" panose="02000000000000000000" pitchFamily="2" charset="0"/>
              <a:sym typeface="Roboto Light"/>
            </a:endParaRPr>
          </a:p>
          <a:p>
            <a:pPr lvl="0"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2200" b="0" dirty="0" smtClean="0">
                <a:latin typeface="Roboto Light"/>
                <a:ea typeface="Roboto Light"/>
                <a:sym typeface="Roboto Light"/>
              </a:rPr>
              <a:t>Sieć Łukasiewicz - Instytut Logistyki i Magazynowania</a:t>
            </a:r>
            <a:endParaRPr lang="pl-PL" sz="2200" b="0" dirty="0">
              <a:latin typeface="Roboto Light"/>
              <a:ea typeface="Roboto Light"/>
              <a:sym typeface="Roboto Light"/>
            </a:endParaRPr>
          </a:p>
        </p:txBody>
      </p:sp>
      <p:sp>
        <p:nvSpPr>
          <p:cNvPr id="19" name="z 23"/>
          <p:cNvSpPr txBox="1"/>
          <p:nvPr/>
        </p:nvSpPr>
        <p:spPr>
          <a:xfrm>
            <a:off x="12106008" y="319922"/>
            <a:ext cx="392736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60067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"/>
          <p:cNvSpPr/>
          <p:nvPr/>
        </p:nvSpPr>
        <p:spPr>
          <a:xfrm>
            <a:off x="165100" y="136525"/>
            <a:ext cx="12674600" cy="950595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68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69" name="Obrazek" descr="Obrazek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Biznes w Polsce"/>
          <p:cNvSpPr txBox="1"/>
          <p:nvPr/>
        </p:nvSpPr>
        <p:spPr>
          <a:xfrm>
            <a:off x="1348792" y="683443"/>
            <a:ext cx="3573094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err="1" smtClean="0"/>
              <a:t>eFakturowanie</a:t>
            </a:r>
            <a:r>
              <a:rPr dirty="0" smtClean="0"/>
              <a:t> </a:t>
            </a:r>
            <a:r>
              <a:rPr dirty="0"/>
              <a:t>w </a:t>
            </a:r>
            <a:r>
              <a:rPr dirty="0" err="1"/>
              <a:t>Polsce</a:t>
            </a:r>
            <a:endParaRPr dirty="0"/>
          </a:p>
        </p:txBody>
      </p:sp>
      <p:sp>
        <p:nvSpPr>
          <p:cNvPr id="171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/>
              <a:t>Dla</a:t>
            </a:r>
            <a:r>
              <a:rPr dirty="0"/>
              <a:t> </a:t>
            </a:r>
            <a:r>
              <a:rPr lang="pl-PL" dirty="0" smtClean="0"/>
              <a:t>wykonawców i zamawiających</a:t>
            </a:r>
            <a:endParaRPr dirty="0"/>
          </a:p>
        </p:txBody>
      </p:sp>
      <p:sp>
        <p:nvSpPr>
          <p:cNvPr id="172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73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174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176" name="Pierwszy kwartał 2018 roku"/>
          <p:cNvSpPr txBox="1"/>
          <p:nvPr/>
        </p:nvSpPr>
        <p:spPr>
          <a:xfrm>
            <a:off x="1444171" y="1788430"/>
            <a:ext cx="10153649" cy="800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smtClean="0"/>
              <a:t>Cel projektu</a:t>
            </a:r>
            <a:endParaRPr dirty="0"/>
          </a:p>
        </p:txBody>
      </p:sp>
      <p:sp>
        <p:nvSpPr>
          <p:cNvPr id="177" name="Dane przedsiębiorstw za lata 2016 i 2017 na podstawie wyciągów z baz danych Centralnej Ewidencji Działalności Gospodarczej"/>
          <p:cNvSpPr txBox="1"/>
          <p:nvPr/>
        </p:nvSpPr>
        <p:spPr>
          <a:xfrm>
            <a:off x="1440089" y="3218231"/>
            <a:ext cx="10622637" cy="23083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3400" b="0">
                <a:latin typeface="Roboto Light"/>
                <a:ea typeface="Roboto Light"/>
                <a:cs typeface="Roboto Light"/>
                <a:sym typeface="Roboto Light"/>
              </a:defRPr>
            </a:lvl1pPr>
          </a:lstStyle>
          <a:p>
            <a:pPr marL="450000" indent="-450000" algn="just">
              <a:buFont typeface="Wingdings" panose="05000000000000000000" pitchFamily="2" charset="2"/>
              <a:buChar char="§"/>
            </a:pPr>
            <a:r>
              <a:rPr lang="en-US" sz="3000" dirty="0" err="1"/>
              <a:t>Umożliwienie</a:t>
            </a:r>
            <a:r>
              <a:rPr lang="en-US" sz="3000" dirty="0"/>
              <a:t> </a:t>
            </a:r>
            <a:r>
              <a:rPr lang="en-US" sz="3000" dirty="0" err="1"/>
              <a:t>przesyłania</a:t>
            </a:r>
            <a:r>
              <a:rPr lang="en-US" sz="3000" dirty="0"/>
              <a:t> </a:t>
            </a:r>
            <a:r>
              <a:rPr lang="en-US" sz="3000" dirty="0" err="1"/>
              <a:t>faktur</a:t>
            </a:r>
            <a:r>
              <a:rPr lang="pl-PL" sz="3000" dirty="0"/>
              <a:t> </a:t>
            </a:r>
            <a:r>
              <a:rPr lang="en-US" sz="3000" dirty="0" err="1"/>
              <a:t>specjalizowanych</a:t>
            </a:r>
            <a:r>
              <a:rPr lang="pl-PL" sz="3000" dirty="0"/>
              <a:t>,</a:t>
            </a:r>
            <a:r>
              <a:rPr lang="en-US" sz="3000" dirty="0"/>
              <a:t> </a:t>
            </a:r>
            <a:r>
              <a:rPr lang="en-US" sz="3000" dirty="0" err="1"/>
              <a:t>między</a:t>
            </a:r>
            <a:r>
              <a:rPr lang="en-US" sz="3000" dirty="0"/>
              <a:t> </a:t>
            </a:r>
            <a:r>
              <a:rPr lang="en-US" sz="3000" dirty="0" err="1"/>
              <a:t>innymi</a:t>
            </a:r>
            <a:r>
              <a:rPr lang="en-US" sz="3000" dirty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dostawy</a:t>
            </a:r>
            <a:r>
              <a:rPr lang="en-US" sz="3000" dirty="0"/>
              <a:t> </a:t>
            </a:r>
            <a:r>
              <a:rPr lang="en-US" sz="3000" dirty="0" err="1"/>
              <a:t>energii</a:t>
            </a:r>
            <a:r>
              <a:rPr lang="en-US" sz="3000" dirty="0"/>
              <a:t>, </a:t>
            </a:r>
            <a:r>
              <a:rPr lang="en-US" sz="3000" dirty="0" err="1"/>
              <a:t>wody</a:t>
            </a:r>
            <a:r>
              <a:rPr lang="en-US" sz="3000" dirty="0"/>
              <a:t>, </a:t>
            </a:r>
            <a:r>
              <a:rPr lang="en-US" sz="3000" dirty="0" err="1"/>
              <a:t>gazu</a:t>
            </a:r>
            <a:r>
              <a:rPr lang="en-US" sz="3000" dirty="0"/>
              <a:t>, </a:t>
            </a:r>
            <a:r>
              <a:rPr lang="en-US" sz="3000" dirty="0" err="1"/>
              <a:t>usług</a:t>
            </a:r>
            <a:r>
              <a:rPr lang="en-US" sz="3000" dirty="0"/>
              <a:t> </a:t>
            </a:r>
            <a:r>
              <a:rPr lang="en-US" sz="3000" dirty="0" err="1"/>
              <a:t>telekomunikacyjnych</a:t>
            </a:r>
            <a:r>
              <a:rPr lang="pl-PL" sz="3000" dirty="0"/>
              <a:t> </a:t>
            </a:r>
          </a:p>
          <a:p>
            <a:pPr marL="450000" indent="-450000">
              <a:buFont typeface="Wingdings" panose="05000000000000000000" pitchFamily="2" charset="2"/>
              <a:buChar char="§"/>
            </a:pPr>
            <a:endParaRPr lang="pl-PL" sz="3000" dirty="0"/>
          </a:p>
          <a:p>
            <a:pPr marL="450000" indent="-450000">
              <a:buFont typeface="Wingdings" panose="05000000000000000000" pitchFamily="2" charset="2"/>
              <a:buChar char="§"/>
            </a:pPr>
            <a:r>
              <a:rPr lang="pl-PL" sz="3000" dirty="0" smtClean="0"/>
              <a:t>Udostępnienie Książki Adresowej PEF</a:t>
            </a:r>
            <a:endParaRPr sz="3000" dirty="0"/>
          </a:p>
        </p:txBody>
      </p:sp>
      <p:sp>
        <p:nvSpPr>
          <p:cNvPr id="14" name="z 23"/>
          <p:cNvSpPr txBox="1"/>
          <p:nvPr/>
        </p:nvSpPr>
        <p:spPr>
          <a:xfrm>
            <a:off x="12062726" y="319922"/>
            <a:ext cx="43601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911314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"/>
          <p:cNvSpPr/>
          <p:nvPr/>
        </p:nvSpPr>
        <p:spPr>
          <a:xfrm>
            <a:off x="165100" y="123825"/>
            <a:ext cx="12674600" cy="950595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68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69" name="Obrazek" descr="Obrazek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Biznes w Polsce"/>
          <p:cNvSpPr txBox="1"/>
          <p:nvPr/>
        </p:nvSpPr>
        <p:spPr>
          <a:xfrm>
            <a:off x="1348792" y="683443"/>
            <a:ext cx="3573094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err="1" smtClean="0"/>
              <a:t>eFakturowanie</a:t>
            </a:r>
            <a:r>
              <a:rPr dirty="0" smtClean="0"/>
              <a:t> </a:t>
            </a:r>
            <a:r>
              <a:rPr dirty="0"/>
              <a:t>w </a:t>
            </a:r>
            <a:r>
              <a:rPr dirty="0" err="1"/>
              <a:t>Polsce</a:t>
            </a:r>
            <a:endParaRPr dirty="0"/>
          </a:p>
        </p:txBody>
      </p:sp>
      <p:sp>
        <p:nvSpPr>
          <p:cNvPr id="171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/>
              <a:t>Dla</a:t>
            </a:r>
            <a:r>
              <a:rPr dirty="0"/>
              <a:t> </a:t>
            </a:r>
            <a:r>
              <a:rPr lang="pl-PL" dirty="0" smtClean="0"/>
              <a:t>wykonawców i zamawiających</a:t>
            </a:r>
            <a:endParaRPr dirty="0"/>
          </a:p>
        </p:txBody>
      </p:sp>
      <p:sp>
        <p:nvSpPr>
          <p:cNvPr id="172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73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174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176" name="Pierwszy kwartał 2018 roku"/>
          <p:cNvSpPr txBox="1"/>
          <p:nvPr/>
        </p:nvSpPr>
        <p:spPr>
          <a:xfrm>
            <a:off x="1444171" y="1458230"/>
            <a:ext cx="10153649" cy="800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smtClean="0"/>
              <a:t>Produkty projektu</a:t>
            </a:r>
            <a:endParaRPr dirty="0"/>
          </a:p>
        </p:txBody>
      </p:sp>
      <p:sp>
        <p:nvSpPr>
          <p:cNvPr id="177" name="Dane przedsiębiorstw za lata 2016 i 2017 na podstawie wyciągów z baz danych Centralnej Ewidencji Działalności Gospodarczej"/>
          <p:cNvSpPr txBox="1"/>
          <p:nvPr/>
        </p:nvSpPr>
        <p:spPr>
          <a:xfrm>
            <a:off x="1681389" y="2697531"/>
            <a:ext cx="9735911" cy="1107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3400" b="0">
                <a:latin typeface="Roboto Light"/>
                <a:ea typeface="Roboto Light"/>
                <a:cs typeface="Roboto Light"/>
                <a:sym typeface="Roboto Light"/>
              </a:defRPr>
            </a:lvl1pPr>
          </a:lstStyle>
          <a:p>
            <a:r>
              <a:rPr lang="pl-PL" sz="2400" b="1" dirty="0" smtClean="0"/>
              <a:t>Usługa przesyłania </a:t>
            </a:r>
            <a:r>
              <a:rPr lang="pl-PL" sz="2400" b="1" dirty="0"/>
              <a:t>faktur specjalizowanych o dużym potencjale </a:t>
            </a:r>
            <a:r>
              <a:rPr lang="pl-PL" sz="2400" b="1" dirty="0" smtClean="0"/>
              <a:t>wykorzystania</a:t>
            </a:r>
            <a:r>
              <a:rPr lang="pl-PL" sz="2400" dirty="0" smtClean="0"/>
              <a:t>.</a:t>
            </a:r>
          </a:p>
          <a:p>
            <a:endParaRPr lang="pl-PL" sz="2400" dirty="0"/>
          </a:p>
        </p:txBody>
      </p:sp>
      <p:sp>
        <p:nvSpPr>
          <p:cNvPr id="16" name="z 23"/>
          <p:cNvSpPr txBox="1"/>
          <p:nvPr/>
        </p:nvSpPr>
        <p:spPr>
          <a:xfrm>
            <a:off x="12062726" y="319922"/>
            <a:ext cx="43601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  <p:sp>
        <p:nvSpPr>
          <p:cNvPr id="17" name="Pierwszy kwartał 2018 roku"/>
          <p:cNvSpPr txBox="1"/>
          <p:nvPr/>
        </p:nvSpPr>
        <p:spPr>
          <a:xfrm>
            <a:off x="1368425" y="4082431"/>
            <a:ext cx="10153649" cy="800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smtClean="0"/>
              <a:t>Efekty projektu</a:t>
            </a:r>
            <a:endParaRPr dirty="0"/>
          </a:p>
        </p:txBody>
      </p:sp>
      <p:sp>
        <p:nvSpPr>
          <p:cNvPr id="18" name="Dane przedsiębiorstw za lata 2016 i 2017 na podstawie wyciągów z baz danych Centralnej Ewidencji Działalności Gospodarczej"/>
          <p:cNvSpPr txBox="1"/>
          <p:nvPr/>
        </p:nvSpPr>
        <p:spPr>
          <a:xfrm>
            <a:off x="2762833" y="4952286"/>
            <a:ext cx="9735911" cy="4247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3400" b="0">
                <a:latin typeface="Roboto Light"/>
                <a:ea typeface="Roboto Light"/>
                <a:cs typeface="Roboto Light"/>
                <a:sym typeface="Roboto Light"/>
              </a:defRPr>
            </a:lvl1pPr>
          </a:lstStyle>
          <a:p>
            <a:pPr marL="457200" indent="-450000">
              <a:lnSpc>
                <a:spcPct val="150000"/>
              </a:lnSpc>
              <a:buFont typeface="Wingdings" panose="05000000000000000000" pitchFamily="2" charset="2"/>
              <a:buChar char="ü"/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2400" dirty="0" smtClean="0"/>
              <a:t>Umożliwienie przesyłania faktur specjalizowanych, m.in. za dostawy energii, wody, gazu, usługi telekomunikacyjne</a:t>
            </a:r>
            <a:endParaRPr lang="pl-PL" sz="2400" dirty="0"/>
          </a:p>
          <a:p>
            <a:pPr marL="457200" indent="-450000">
              <a:lnSpc>
                <a:spcPct val="150000"/>
              </a:lnSpc>
              <a:buFont typeface="Wingdings" panose="05000000000000000000" pitchFamily="2" charset="2"/>
              <a:buChar char="ü"/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2400" dirty="0" smtClean="0"/>
              <a:t>Umożliwienie przesyłania faktury korygującej do faktury specjalizowanej</a:t>
            </a:r>
            <a:endParaRPr lang="pl-PL" sz="2400" dirty="0"/>
          </a:p>
          <a:p>
            <a:pPr marL="457200" indent="-450000">
              <a:lnSpc>
                <a:spcPct val="150000"/>
              </a:lnSpc>
              <a:buFont typeface="Wingdings" panose="05000000000000000000" pitchFamily="2" charset="2"/>
              <a:buChar char="ü"/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2400" dirty="0"/>
              <a:t>Umożliwienie przesyłania </a:t>
            </a:r>
            <a:r>
              <a:rPr lang="pl-PL" sz="2400" dirty="0" smtClean="0"/>
              <a:t>noty księgowej do wszystkich faktur ustrukturyzowanych</a:t>
            </a:r>
          </a:p>
          <a:p>
            <a:pPr marL="457200" indent="-450000">
              <a:lnSpc>
                <a:spcPct val="150000"/>
              </a:lnSpc>
              <a:buFont typeface="Wingdings" panose="05000000000000000000" pitchFamily="2" charset="2"/>
              <a:buChar char="ü"/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2400" dirty="0" smtClean="0"/>
              <a:t>Książka Adresowa PEF.</a:t>
            </a:r>
          </a:p>
          <a:p>
            <a:pPr marL="7200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400" dirty="0"/>
          </a:p>
        </p:txBody>
      </p:sp>
      <p:sp>
        <p:nvSpPr>
          <p:cNvPr id="4" name="Strzałka wygięta w górę 3"/>
          <p:cNvSpPr/>
          <p:nvPr/>
        </p:nvSpPr>
        <p:spPr>
          <a:xfrm rot="5400000">
            <a:off x="1132504" y="6168126"/>
            <a:ext cx="1297720" cy="1264374"/>
          </a:xfrm>
          <a:prstGeom prst="bentUpArrow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rtlCol="0" anchor="ctr"/>
          <a:lstStyle/>
          <a:p>
            <a:pPr algn="ctr" defTabSz="821531"/>
            <a:endParaRPr lang="pl-PL" sz="3000" b="0">
              <a:solidFill>
                <a:srgbClr val="FFFFFF"/>
              </a:solidFill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3213400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"/>
          <p:cNvSpPr/>
          <p:nvPr/>
        </p:nvSpPr>
        <p:spPr>
          <a:xfrm>
            <a:off x="168388" y="133350"/>
            <a:ext cx="12674600" cy="950595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68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69" name="Obrazek" descr="Obrazek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Biznes w Polsce"/>
          <p:cNvSpPr txBox="1"/>
          <p:nvPr/>
        </p:nvSpPr>
        <p:spPr>
          <a:xfrm>
            <a:off x="1348792" y="683443"/>
            <a:ext cx="3573094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err="1" smtClean="0"/>
              <a:t>eFakturowanie</a:t>
            </a:r>
            <a:r>
              <a:rPr dirty="0" smtClean="0"/>
              <a:t> </a:t>
            </a:r>
            <a:r>
              <a:rPr dirty="0"/>
              <a:t>w </a:t>
            </a:r>
            <a:r>
              <a:rPr dirty="0" err="1"/>
              <a:t>Polsce</a:t>
            </a:r>
            <a:endParaRPr dirty="0"/>
          </a:p>
        </p:txBody>
      </p:sp>
      <p:sp>
        <p:nvSpPr>
          <p:cNvPr id="171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/>
              <a:t>Dla</a:t>
            </a:r>
            <a:r>
              <a:rPr dirty="0"/>
              <a:t> </a:t>
            </a:r>
            <a:r>
              <a:rPr lang="pl-PL" dirty="0" smtClean="0"/>
              <a:t>wykonawców i zamawiających</a:t>
            </a:r>
            <a:endParaRPr dirty="0"/>
          </a:p>
        </p:txBody>
      </p:sp>
      <p:sp>
        <p:nvSpPr>
          <p:cNvPr id="172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73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174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176" name="Pierwszy kwartał 2018 roku"/>
          <p:cNvSpPr txBox="1"/>
          <p:nvPr/>
        </p:nvSpPr>
        <p:spPr>
          <a:xfrm>
            <a:off x="2345095" y="1957807"/>
            <a:ext cx="10153649" cy="1107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sz="3600" b="1" dirty="0"/>
              <a:t>Usługa przesyłania faktur specjalizowanych o dużym potencjale wykorzystania</a:t>
            </a:r>
            <a:r>
              <a:rPr lang="pl-PL" sz="3600" dirty="0"/>
              <a:t>.</a:t>
            </a:r>
          </a:p>
        </p:txBody>
      </p:sp>
      <p:sp>
        <p:nvSpPr>
          <p:cNvPr id="177" name="Dane przedsiębiorstw za lata 2016 i 2017 na podstawie wyciągów z baz danych Centralnej Ewidencji Działalności Gospodarczej"/>
          <p:cNvSpPr txBox="1"/>
          <p:nvPr/>
        </p:nvSpPr>
        <p:spPr>
          <a:xfrm>
            <a:off x="2354489" y="3546475"/>
            <a:ext cx="8302399" cy="23083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3400" b="0">
                <a:latin typeface="Roboto Light"/>
                <a:ea typeface="Roboto Light"/>
                <a:cs typeface="Roboto Light"/>
                <a:sym typeface="Roboto Light"/>
              </a:defRPr>
            </a:lvl1pPr>
          </a:lstStyle>
          <a:p>
            <a:r>
              <a:rPr lang="pl-PL" sz="3000" cap="small" dirty="0" smtClean="0">
                <a:solidFill>
                  <a:schemeClr val="bg1">
                    <a:lumMod val="65000"/>
                  </a:schemeClr>
                </a:solidFill>
              </a:rPr>
              <a:t>Realizacja poprzez:</a:t>
            </a:r>
          </a:p>
          <a:p>
            <a:r>
              <a:rPr lang="pl-PL" sz="2400" dirty="0" smtClean="0"/>
              <a:t>Uruchomienie elektronicznej obsługi </a:t>
            </a:r>
            <a:r>
              <a:rPr lang="pl-PL" sz="2400" dirty="0"/>
              <a:t>procesów fakturowania związanych z realizacją dostaw np. energii, gazu, wody, usług telekomunikacyjnych i innych tzw. usług masowych, w których uczestniczą jednostki sektora finansów publicznych realizujące zamówienia publiczne.</a:t>
            </a:r>
            <a:endParaRPr sz="2400" dirty="0"/>
          </a:p>
        </p:txBody>
      </p:sp>
      <p:sp>
        <p:nvSpPr>
          <p:cNvPr id="14" name="z 23"/>
          <p:cNvSpPr txBox="1"/>
          <p:nvPr/>
        </p:nvSpPr>
        <p:spPr>
          <a:xfrm>
            <a:off x="12062726" y="319922"/>
            <a:ext cx="43601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  <p:sp>
        <p:nvSpPr>
          <p:cNvPr id="16" name="Pierwszy kwartał 2018 roku"/>
          <p:cNvSpPr txBox="1"/>
          <p:nvPr/>
        </p:nvSpPr>
        <p:spPr>
          <a:xfrm>
            <a:off x="258298" y="1957807"/>
            <a:ext cx="2044700" cy="17697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pPr algn="ctr"/>
            <a:endParaRPr sz="115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Pierwszy kwartał 2018 roku"/>
          <p:cNvSpPr txBox="1"/>
          <p:nvPr/>
        </p:nvSpPr>
        <p:spPr>
          <a:xfrm>
            <a:off x="216201" y="1818881"/>
            <a:ext cx="2044700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pPr algn="ctr"/>
            <a:r>
              <a:rPr lang="pl-PL" sz="2800" b="1" dirty="0" smtClean="0">
                <a:solidFill>
                  <a:schemeClr val="bg1">
                    <a:lumMod val="65000"/>
                  </a:schemeClr>
                </a:solidFill>
              </a:rPr>
              <a:t>PRODUKT</a:t>
            </a:r>
            <a:endParaRPr sz="28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28700" y="6489720"/>
            <a:ext cx="6022975" cy="314958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457200" indent="-450000" algn="l">
              <a:buFont typeface="Wingdings" panose="05000000000000000000" pitchFamily="2" charset="2"/>
              <a:buChar char="§"/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2200" b="0" dirty="0" smtClean="0">
                <a:sym typeface="Roboto Light"/>
              </a:rPr>
              <a:t>z</a:t>
            </a:r>
            <a:r>
              <a:rPr lang="en-US" sz="2200" b="0" dirty="0" err="1" smtClean="0">
                <a:sym typeface="Roboto Light"/>
              </a:rPr>
              <a:t>mniejszenie</a:t>
            </a:r>
            <a:r>
              <a:rPr lang="en-US" sz="2200" b="0" dirty="0" smtClean="0">
                <a:sym typeface="Roboto Light"/>
              </a:rPr>
              <a:t> </a:t>
            </a:r>
            <a:r>
              <a:rPr lang="en-US" sz="2200" b="0" dirty="0" err="1">
                <a:sym typeface="Roboto Light"/>
              </a:rPr>
              <a:t>kosztów</a:t>
            </a:r>
            <a:r>
              <a:rPr lang="en-US" sz="2200" b="0" dirty="0">
                <a:sym typeface="Roboto Light"/>
              </a:rPr>
              <a:t> </a:t>
            </a:r>
            <a:r>
              <a:rPr lang="en-US" sz="2200" b="0" dirty="0" err="1">
                <a:sym typeface="Roboto Light"/>
              </a:rPr>
              <a:t>obsługi</a:t>
            </a:r>
            <a:r>
              <a:rPr lang="en-US" sz="2200" b="0" dirty="0">
                <a:sym typeface="Roboto Light"/>
              </a:rPr>
              <a:t> </a:t>
            </a:r>
            <a:r>
              <a:rPr lang="en-US" sz="2200" b="0" dirty="0" err="1">
                <a:sym typeface="Roboto Light"/>
              </a:rPr>
              <a:t>procesów</a:t>
            </a:r>
            <a:r>
              <a:rPr lang="en-US" sz="2200" b="0" dirty="0">
                <a:sym typeface="Roboto Light"/>
              </a:rPr>
              <a:t> </a:t>
            </a:r>
            <a:r>
              <a:rPr lang="en-US" sz="2200" b="0" dirty="0" err="1">
                <a:sym typeface="Roboto Light"/>
              </a:rPr>
              <a:t>fakturowania</a:t>
            </a:r>
            <a:r>
              <a:rPr lang="en-US" sz="2200" b="0" dirty="0">
                <a:sym typeface="Roboto Light"/>
              </a:rPr>
              <a:t> i </a:t>
            </a:r>
            <a:r>
              <a:rPr lang="pl-PL" sz="2200" b="0" dirty="0" smtClean="0">
                <a:sym typeface="Roboto Light"/>
              </a:rPr>
              <a:t>procesów </a:t>
            </a:r>
            <a:r>
              <a:rPr lang="en-US" sz="2200" b="0" dirty="0" err="1" smtClean="0">
                <a:sym typeface="Roboto Light"/>
              </a:rPr>
              <a:t>finansowo-księgowych</a:t>
            </a:r>
            <a:r>
              <a:rPr lang="pl-PL" b="0" dirty="0" smtClean="0">
                <a:sym typeface="Roboto Light"/>
              </a:rPr>
              <a:t>,</a:t>
            </a:r>
            <a:endParaRPr lang="pl-PL" b="0" dirty="0">
              <a:sym typeface="Roboto Light"/>
            </a:endParaRPr>
          </a:p>
          <a:p>
            <a:pPr marL="457200" indent="-450000" algn="l">
              <a:buFont typeface="Wingdings" panose="05000000000000000000" pitchFamily="2" charset="2"/>
              <a:buChar char="§"/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b="0" dirty="0" smtClean="0">
                <a:sym typeface="Roboto Light"/>
              </a:rPr>
              <a:t>Ułatwienie procesu wystawiania dokumentów księgowych,</a:t>
            </a:r>
            <a:endParaRPr lang="pl-PL" b="0" dirty="0">
              <a:sym typeface="Roboto Light"/>
            </a:endParaRPr>
          </a:p>
          <a:p>
            <a:pPr marL="457200" indent="-450000" algn="l">
              <a:buFont typeface="Wingdings" panose="05000000000000000000" pitchFamily="2" charset="2"/>
              <a:buChar char="§"/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en-US" sz="2200" b="0" dirty="0" err="1">
                <a:sym typeface="Roboto Light"/>
              </a:rPr>
              <a:t>Umożliwienie</a:t>
            </a:r>
            <a:r>
              <a:rPr lang="en-US" sz="2200" b="0" dirty="0">
                <a:sym typeface="Roboto Light"/>
              </a:rPr>
              <a:t> </a:t>
            </a:r>
            <a:r>
              <a:rPr lang="en-US" sz="2200" b="0" dirty="0" err="1">
                <a:sym typeface="Roboto Light"/>
              </a:rPr>
              <a:t>udostępniania</a:t>
            </a:r>
            <a:r>
              <a:rPr lang="en-US" sz="2200" b="0" dirty="0">
                <a:sym typeface="Roboto Light"/>
              </a:rPr>
              <a:t> </a:t>
            </a:r>
            <a:r>
              <a:rPr lang="en-US" sz="2200" b="0" dirty="0" err="1">
                <a:sym typeface="Roboto Light"/>
              </a:rPr>
              <a:t>otrzymanych</a:t>
            </a:r>
            <a:r>
              <a:rPr lang="en-US" sz="2200" b="0" dirty="0">
                <a:sym typeface="Roboto Light"/>
              </a:rPr>
              <a:t> </a:t>
            </a:r>
            <a:r>
              <a:rPr lang="en-US" sz="2200" b="0" dirty="0" err="1">
                <a:sym typeface="Roboto Light"/>
              </a:rPr>
              <a:t>faktur</a:t>
            </a:r>
            <a:r>
              <a:rPr lang="en-US" sz="2200" b="0" dirty="0">
                <a:sym typeface="Roboto Light"/>
              </a:rPr>
              <a:t> </a:t>
            </a:r>
            <a:r>
              <a:rPr lang="pl-PL" sz="2200" b="0" dirty="0" smtClean="0">
                <a:sym typeface="Roboto Light"/>
              </a:rPr>
              <a:t>innym</a:t>
            </a:r>
            <a:r>
              <a:rPr lang="en-US" sz="2200" b="0" dirty="0" smtClean="0">
                <a:sym typeface="Roboto Light"/>
              </a:rPr>
              <a:t> </a:t>
            </a:r>
            <a:r>
              <a:rPr lang="en-US" sz="2200" b="0" dirty="0" err="1">
                <a:sym typeface="Roboto Light"/>
              </a:rPr>
              <a:t>podmiotom</a:t>
            </a:r>
            <a:r>
              <a:rPr lang="en-US" sz="2200" b="0" dirty="0">
                <a:sym typeface="Roboto Light"/>
              </a:rPr>
              <a:t> </a:t>
            </a:r>
            <a:r>
              <a:rPr lang="pl-PL" sz="2200" b="0" dirty="0" smtClean="0">
                <a:sym typeface="Roboto Light"/>
              </a:rPr>
              <a:t>- </a:t>
            </a:r>
            <a:r>
              <a:rPr lang="en-US" sz="2200" b="0" dirty="0" err="1" smtClean="0">
                <a:sym typeface="Roboto Light"/>
              </a:rPr>
              <a:t>wykorzystywane</a:t>
            </a:r>
            <a:r>
              <a:rPr lang="en-US" sz="2200" b="0" dirty="0" smtClean="0">
                <a:sym typeface="Roboto Light"/>
              </a:rPr>
              <a:t> </a:t>
            </a:r>
            <a:r>
              <a:rPr lang="en-US" sz="2200" b="0" dirty="0">
                <a:sym typeface="Roboto Light"/>
              </a:rPr>
              <a:t>w </a:t>
            </a:r>
            <a:r>
              <a:rPr lang="en-US" sz="2200" b="0" dirty="0" err="1">
                <a:sym typeface="Roboto Light"/>
              </a:rPr>
              <a:t>przypadku</a:t>
            </a:r>
            <a:r>
              <a:rPr lang="en-US" sz="2200" b="0" dirty="0">
                <a:sym typeface="Roboto Light"/>
              </a:rPr>
              <a:t> </a:t>
            </a:r>
            <a:r>
              <a:rPr lang="en-US" sz="2200" b="0" dirty="0" err="1">
                <a:sym typeface="Roboto Light"/>
              </a:rPr>
              <a:t>rozliczeń</a:t>
            </a:r>
            <a:r>
              <a:rPr lang="en-US" sz="2200" b="0" dirty="0">
                <a:sym typeface="Roboto Light"/>
              </a:rPr>
              <a:t> </a:t>
            </a:r>
            <a:r>
              <a:rPr lang="en-US" sz="2200" b="0" dirty="0" err="1">
                <a:sym typeface="Roboto Light"/>
              </a:rPr>
              <a:t>faktur</a:t>
            </a:r>
            <a:r>
              <a:rPr lang="en-US" sz="2200" b="0" dirty="0">
                <a:sym typeface="Roboto Light"/>
              </a:rPr>
              <a:t> </a:t>
            </a:r>
            <a:r>
              <a:rPr lang="en-US" sz="2200" b="0" dirty="0" err="1" smtClean="0">
                <a:sym typeface="Roboto Light"/>
              </a:rPr>
              <a:t>leasingowych</a:t>
            </a:r>
            <a:r>
              <a:rPr lang="pl-PL" sz="2200" b="0" dirty="0" smtClean="0">
                <a:sym typeface="Roboto Light"/>
              </a:rPr>
              <a:t> lub</a:t>
            </a:r>
            <a:r>
              <a:rPr lang="en-US" sz="2200" b="0" dirty="0" smtClean="0">
                <a:sym typeface="Roboto Light"/>
              </a:rPr>
              <a:t> </a:t>
            </a:r>
            <a:r>
              <a:rPr lang="en-US" sz="2200" b="0" dirty="0">
                <a:sym typeface="Roboto Light"/>
              </a:rPr>
              <a:t>w </a:t>
            </a:r>
            <a:r>
              <a:rPr lang="en-US" sz="2200" b="0" dirty="0" err="1" smtClean="0">
                <a:sym typeface="Roboto Light"/>
              </a:rPr>
              <a:t>faktoringu</a:t>
            </a:r>
            <a:r>
              <a:rPr lang="pl-PL" sz="2200" b="0" dirty="0">
                <a:sym typeface="Roboto Light"/>
              </a:rPr>
              <a:t>.</a:t>
            </a:r>
            <a:endParaRPr lang="pl-PL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6757561" y="6997551"/>
            <a:ext cx="5854587" cy="17953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dirty="0" smtClean="0"/>
              <a:t>automatyzacja procesów związanych z obsługą faktur za usługi masowe,</a:t>
            </a:r>
            <a:endParaRPr lang="pl-PL" dirty="0"/>
          </a:p>
          <a:p>
            <a:pPr marL="457200" indent="-457200" algn="l">
              <a:buFont typeface="Wingdings" panose="05000000000000000000" pitchFamily="2" charset="2"/>
              <a:buChar char="§"/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dirty="0" smtClean="0"/>
              <a:t>umożliwienie potwierdzania dokumentów księgowych,</a:t>
            </a:r>
          </a:p>
          <a:p>
            <a:pPr marL="457200" indent="-457200" algn="l">
              <a:buFont typeface="Wingdings" panose="05000000000000000000" pitchFamily="2" charset="2"/>
              <a:buChar char="§"/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dirty="0" smtClean="0"/>
              <a:t>umożliwienie przesyłania noty korygującej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546630" y="5854799"/>
            <a:ext cx="2244440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3600" b="0" cap="small" dirty="0" smtClean="0">
                <a:solidFill>
                  <a:schemeClr val="bg1">
                    <a:lumMod val="65000"/>
                  </a:schemeClr>
                </a:solidFill>
              </a:rPr>
              <a:t>Dla firm</a:t>
            </a:r>
            <a:endParaRPr kumimoji="0" lang="pl-PL" sz="3600" b="0" i="0" u="none" strike="noStrike" cap="small" spc="0" normalizeH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sym typeface="Helvetica Neue"/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7087129" y="5854799"/>
            <a:ext cx="368474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3600" b="0" cap="small" dirty="0" smtClean="0">
                <a:solidFill>
                  <a:schemeClr val="bg1">
                    <a:lumMod val="65000"/>
                  </a:schemeClr>
                </a:solidFill>
              </a:rPr>
              <a:t>Dla urzędników</a:t>
            </a:r>
            <a:endParaRPr kumimoji="0" lang="pl-PL" sz="3600" b="0" i="0" u="none" strike="noStrike" cap="small" spc="0" normalizeH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FillTx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205079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"/>
          <p:cNvSpPr/>
          <p:nvPr/>
        </p:nvSpPr>
        <p:spPr>
          <a:xfrm>
            <a:off x="165100" y="123825"/>
            <a:ext cx="12672000" cy="95040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93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94" name="Obrazek" descr="Obrazek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Biznes w Polsce"/>
          <p:cNvSpPr txBox="1"/>
          <p:nvPr/>
        </p:nvSpPr>
        <p:spPr>
          <a:xfrm>
            <a:off x="1348792" y="683443"/>
            <a:ext cx="3573094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err="1" smtClean="0"/>
              <a:t>eFakturowanie</a:t>
            </a:r>
            <a:r>
              <a:rPr dirty="0" smtClean="0"/>
              <a:t> </a:t>
            </a:r>
            <a:r>
              <a:rPr dirty="0"/>
              <a:t>w </a:t>
            </a:r>
            <a:r>
              <a:rPr dirty="0" err="1"/>
              <a:t>Polsce</a:t>
            </a:r>
            <a:endParaRPr dirty="0"/>
          </a:p>
        </p:txBody>
      </p:sp>
      <p:sp>
        <p:nvSpPr>
          <p:cNvPr id="196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/>
              <a:t>Dla</a:t>
            </a:r>
            <a:r>
              <a:rPr dirty="0"/>
              <a:t> </a:t>
            </a:r>
            <a:r>
              <a:rPr lang="pl-PL" dirty="0" smtClean="0"/>
              <a:t>wykonawców i zamawiających</a:t>
            </a:r>
            <a:endParaRPr dirty="0"/>
          </a:p>
        </p:txBody>
      </p:sp>
      <p:sp>
        <p:nvSpPr>
          <p:cNvPr id="197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9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199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202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7258050" y="2440516"/>
            <a:ext cx="4321175" cy="44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>
              <a:sym typeface="Roboto Light"/>
            </a:endParaRPr>
          </a:p>
        </p:txBody>
      </p:sp>
      <p:sp>
        <p:nvSpPr>
          <p:cNvPr id="18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1440088" y="6149135"/>
            <a:ext cx="10040712" cy="1015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marL="450000" lvl="0" indent="-450000" algn="just">
              <a:buFont typeface="Wingdings" panose="05000000000000000000" pitchFamily="2" charset="2"/>
              <a:buChar char="§"/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r>
              <a:rPr lang="pl-PL" sz="2200" b="0" dirty="0" smtClean="0">
                <a:sym typeface="Roboto Light"/>
              </a:rPr>
              <a:t>Ustawy </a:t>
            </a:r>
            <a:r>
              <a:rPr lang="pl-PL" sz="2200" b="0" dirty="0">
                <a:sym typeface="Roboto Light"/>
              </a:rPr>
              <a:t>z dnia 9 listopada 2018 </a:t>
            </a:r>
            <a:r>
              <a:rPr lang="pl-PL" sz="2200" b="0" dirty="0" smtClean="0">
                <a:sym typeface="Roboto Light"/>
              </a:rPr>
              <a:t>r. o </a:t>
            </a:r>
            <a:r>
              <a:rPr lang="pl-PL" sz="2200" b="0" dirty="0">
                <a:sym typeface="Roboto Light"/>
              </a:rPr>
              <a:t>elektronicznym fakturowaniu </a:t>
            </a:r>
            <a:br>
              <a:rPr lang="pl-PL" sz="2200" b="0" dirty="0">
                <a:sym typeface="Roboto Light"/>
              </a:rPr>
            </a:br>
            <a:r>
              <a:rPr lang="pl-PL" sz="2200" b="0" dirty="0">
                <a:sym typeface="Roboto Light"/>
              </a:rPr>
              <a:t>w zamówieniach publicznych, koncesjach na roboty budowlane lub usługi oraz partnerstwie </a:t>
            </a:r>
            <a:r>
              <a:rPr lang="pl-PL" sz="2200" b="0" dirty="0" smtClean="0">
                <a:sym typeface="Roboto Light"/>
              </a:rPr>
              <a:t>publiczno-prywatnym</a:t>
            </a:r>
            <a:endParaRPr lang="pl-PL" sz="2200" b="0" dirty="0">
              <a:latin typeface="Roboto Light"/>
              <a:ea typeface="Roboto Light"/>
              <a:sym typeface="Roboto Light"/>
            </a:endParaRPr>
          </a:p>
        </p:txBody>
      </p:sp>
      <p:sp>
        <p:nvSpPr>
          <p:cNvPr id="21" name="Pierwszy kwartał 2018 roku"/>
          <p:cNvSpPr txBox="1"/>
          <p:nvPr/>
        </p:nvSpPr>
        <p:spPr>
          <a:xfrm>
            <a:off x="1444171" y="1788430"/>
            <a:ext cx="10153649" cy="800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smtClean="0"/>
              <a:t>Otoczenie prawne</a:t>
            </a:r>
            <a:endParaRPr dirty="0"/>
          </a:p>
        </p:txBody>
      </p:sp>
      <p:sp>
        <p:nvSpPr>
          <p:cNvPr id="22" name="Dane przedsiębiorstw za lata 2016 i 2017 na podstawie wyciągów z baz danych Centralnej Ewidencji Działalności Gospodarczej"/>
          <p:cNvSpPr txBox="1"/>
          <p:nvPr/>
        </p:nvSpPr>
        <p:spPr>
          <a:xfrm>
            <a:off x="1440089" y="3217467"/>
            <a:ext cx="10457156" cy="1846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3400" b="0">
                <a:latin typeface="Roboto Light"/>
                <a:ea typeface="Roboto Light"/>
                <a:cs typeface="Roboto Light"/>
                <a:sym typeface="Roboto Light"/>
              </a:defRPr>
            </a:lvl1pPr>
          </a:lstStyle>
          <a:p>
            <a:r>
              <a:rPr lang="pl-PL" sz="3000" dirty="0"/>
              <a:t>Obecnie obowiązujące przepisy prawa pozwalają na realizację Projektu i uruchomienie jego funkcjonalności. </a:t>
            </a:r>
            <a:r>
              <a:rPr lang="pl-PL" sz="3000" dirty="0" smtClean="0"/>
              <a:t>Realizacja </a:t>
            </a:r>
            <a:r>
              <a:rPr lang="pl-PL" sz="3000" dirty="0"/>
              <a:t>Projektu odbywać się będzie głównie na podstawie przepisów:</a:t>
            </a:r>
            <a:endParaRPr sz="3000" dirty="0"/>
          </a:p>
        </p:txBody>
      </p:sp>
      <p:sp>
        <p:nvSpPr>
          <p:cNvPr id="23" name="z 23"/>
          <p:cNvSpPr txBox="1"/>
          <p:nvPr/>
        </p:nvSpPr>
        <p:spPr>
          <a:xfrm>
            <a:off x="12062726" y="319922"/>
            <a:ext cx="43601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422345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ostokąt"/>
          <p:cNvSpPr/>
          <p:nvPr/>
        </p:nvSpPr>
        <p:spPr>
          <a:xfrm>
            <a:off x="165100" y="123825"/>
            <a:ext cx="12672000" cy="95040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93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94" name="Obrazek" descr="Obrazek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97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9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199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202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7258050" y="2440516"/>
            <a:ext cx="4321175" cy="44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>
              <a:sym typeface="Roboto Light"/>
            </a:endParaRPr>
          </a:p>
        </p:txBody>
      </p:sp>
      <p:sp>
        <p:nvSpPr>
          <p:cNvPr id="22" name="z 23"/>
          <p:cNvSpPr txBox="1"/>
          <p:nvPr/>
        </p:nvSpPr>
        <p:spPr>
          <a:xfrm>
            <a:off x="12062727" y="319922"/>
            <a:ext cx="436017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  <p:sp>
        <p:nvSpPr>
          <p:cNvPr id="11" name="Pierwszy kwartał 2018 roku"/>
          <p:cNvSpPr txBox="1"/>
          <p:nvPr/>
        </p:nvSpPr>
        <p:spPr>
          <a:xfrm>
            <a:off x="1699079" y="711200"/>
            <a:ext cx="10153649" cy="800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smtClean="0"/>
              <a:t>Architektura systemu</a:t>
            </a:r>
            <a:endParaRPr dirty="0"/>
          </a:p>
        </p:txBody>
      </p:sp>
      <p:pic>
        <p:nvPicPr>
          <p:cNvPr id="12" name="Obraz 11" descr="C:\Users\pzebrows\AppData\Local\Temp\notesF405A3\PEF2-fiszka-rysunki-draw-io-Kooperacja aplikacji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896533"/>
            <a:ext cx="9296400" cy="6375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78753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"/>
          <p:cNvSpPr/>
          <p:nvPr/>
        </p:nvSpPr>
        <p:spPr>
          <a:xfrm>
            <a:off x="165100" y="123825"/>
            <a:ext cx="12672000" cy="95040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93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94" name="Obrazek" descr="Obrazek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Biznes w Polsce"/>
          <p:cNvSpPr txBox="1"/>
          <p:nvPr/>
        </p:nvSpPr>
        <p:spPr>
          <a:xfrm>
            <a:off x="1348792" y="683443"/>
            <a:ext cx="3573094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err="1" smtClean="0"/>
              <a:t>eFakturowanie</a:t>
            </a:r>
            <a:r>
              <a:rPr dirty="0" smtClean="0"/>
              <a:t> </a:t>
            </a:r>
            <a:r>
              <a:rPr dirty="0"/>
              <a:t>w </a:t>
            </a:r>
            <a:r>
              <a:rPr dirty="0" err="1"/>
              <a:t>Polsce</a:t>
            </a:r>
            <a:endParaRPr dirty="0"/>
          </a:p>
        </p:txBody>
      </p:sp>
      <p:sp>
        <p:nvSpPr>
          <p:cNvPr id="196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 smtClean="0"/>
              <a:t>Dla</a:t>
            </a:r>
            <a:r>
              <a:rPr lang="pl-PL" dirty="0" smtClean="0"/>
              <a:t> wykonawców i zamawiających</a:t>
            </a:r>
            <a:endParaRPr dirty="0"/>
          </a:p>
        </p:txBody>
      </p:sp>
      <p:sp>
        <p:nvSpPr>
          <p:cNvPr id="197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9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199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202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7258050" y="2440516"/>
            <a:ext cx="4321175" cy="44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>
              <a:sym typeface="Roboto Light"/>
            </a:endParaRPr>
          </a:p>
        </p:txBody>
      </p:sp>
      <p:sp>
        <p:nvSpPr>
          <p:cNvPr id="15" name="Pierwszy kwartał 2018 roku"/>
          <p:cNvSpPr txBox="1"/>
          <p:nvPr/>
        </p:nvSpPr>
        <p:spPr>
          <a:xfrm>
            <a:off x="1444171" y="1271963"/>
            <a:ext cx="10153649" cy="8002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pPr algn="ctr"/>
            <a:r>
              <a:rPr lang="pl-PL" dirty="0" smtClean="0"/>
              <a:t>Harmonogram projektu</a:t>
            </a:r>
            <a:endParaRPr dirty="0"/>
          </a:p>
        </p:txBody>
      </p:sp>
      <p:sp>
        <p:nvSpPr>
          <p:cNvPr id="22" name="z 23"/>
          <p:cNvSpPr txBox="1"/>
          <p:nvPr/>
        </p:nvSpPr>
        <p:spPr>
          <a:xfrm>
            <a:off x="12062726" y="319922"/>
            <a:ext cx="43601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283148377"/>
              </p:ext>
            </p:extLst>
          </p:nvPr>
        </p:nvGraphicFramePr>
        <p:xfrm>
          <a:off x="546630" y="2333978"/>
          <a:ext cx="12085637" cy="577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44445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"/>
          <p:cNvSpPr/>
          <p:nvPr/>
        </p:nvSpPr>
        <p:spPr>
          <a:xfrm>
            <a:off x="165100" y="123825"/>
            <a:ext cx="12672000" cy="95040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93" name="Prostokąt"/>
          <p:cNvSpPr/>
          <p:nvPr/>
        </p:nvSpPr>
        <p:spPr>
          <a:xfrm>
            <a:off x="0" y="711200"/>
            <a:ext cx="1093261" cy="859495"/>
          </a:xfrm>
          <a:prstGeom prst="rect">
            <a:avLst/>
          </a:prstGeom>
          <a:solidFill>
            <a:srgbClr val="D11632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0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94" name="Obrazek" descr="Obrazek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700" y="816419"/>
            <a:ext cx="562537" cy="62598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Biznes w Polsce"/>
          <p:cNvSpPr txBox="1"/>
          <p:nvPr/>
        </p:nvSpPr>
        <p:spPr>
          <a:xfrm>
            <a:off x="1348792" y="683443"/>
            <a:ext cx="3573094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5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err="1" smtClean="0"/>
              <a:t>eFakturowanie</a:t>
            </a:r>
            <a:r>
              <a:rPr dirty="0" smtClean="0"/>
              <a:t> </a:t>
            </a:r>
            <a:r>
              <a:rPr dirty="0"/>
              <a:t>w </a:t>
            </a:r>
            <a:r>
              <a:rPr dirty="0" err="1"/>
              <a:t>Polsce</a:t>
            </a:r>
            <a:endParaRPr dirty="0"/>
          </a:p>
        </p:txBody>
      </p:sp>
      <p:sp>
        <p:nvSpPr>
          <p:cNvPr id="196" name="Dla przedsiębiorców i inwestorów"/>
          <p:cNvSpPr txBox="1"/>
          <p:nvPr/>
        </p:nvSpPr>
        <p:spPr>
          <a:xfrm>
            <a:off x="1368425" y="319922"/>
            <a:ext cx="2436564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 err="1" smtClean="0"/>
              <a:t>Dla</a:t>
            </a:r>
            <a:r>
              <a:rPr lang="pl-PL" dirty="0" smtClean="0"/>
              <a:t> wykonawców i zamawiających</a:t>
            </a:r>
            <a:endParaRPr dirty="0"/>
          </a:p>
        </p:txBody>
      </p:sp>
      <p:sp>
        <p:nvSpPr>
          <p:cNvPr id="197" name="gov.pl"/>
          <p:cNvSpPr txBox="1"/>
          <p:nvPr/>
        </p:nvSpPr>
        <p:spPr>
          <a:xfrm>
            <a:off x="356344" y="222250"/>
            <a:ext cx="79283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2000"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r>
              <a:t>gov.pl</a:t>
            </a:r>
          </a:p>
        </p:txBody>
      </p:sp>
      <p:sp>
        <p:nvSpPr>
          <p:cNvPr id="19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897245" y="323850"/>
            <a:ext cx="201737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>
              <a:defRPr sz="1200" b="1">
                <a:solidFill>
                  <a:srgbClr val="929292"/>
                </a:solidFill>
                <a:latin typeface="Roboto"/>
                <a:ea typeface="Roboto"/>
                <a:cs typeface="Roboto"/>
                <a:sym typeface="Roboto"/>
              </a:defRPr>
            </a:lvl1pPr>
          </a:lstStyle>
          <a:p>
            <a:fld id="{86CB4B4D-7CA3-9044-876B-883B54F8677D}" type="slidenum">
              <a:t>9</a:t>
            </a:fld>
            <a:endParaRPr/>
          </a:p>
        </p:txBody>
      </p:sp>
      <p:sp>
        <p:nvSpPr>
          <p:cNvPr id="199" name="Strona"/>
          <p:cNvSpPr txBox="1"/>
          <p:nvPr/>
        </p:nvSpPr>
        <p:spPr>
          <a:xfrm>
            <a:off x="11255350" y="323850"/>
            <a:ext cx="561827" cy="27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t>Strona</a:t>
            </a:r>
          </a:p>
        </p:txBody>
      </p:sp>
      <p:sp>
        <p:nvSpPr>
          <p:cNvPr id="202" name="UWAGA! Wszelkie czynności związane z wpisem do Centralnej Ewidencji i Informacji o Działalności Gospodarczej (CEIDG) - prowadzonej przez Ministra Przedsiębiorczości i Technologii są BEZPŁATNE.…"/>
          <p:cNvSpPr txBox="1"/>
          <p:nvPr/>
        </p:nvSpPr>
        <p:spPr>
          <a:xfrm>
            <a:off x="7258050" y="2440516"/>
            <a:ext cx="4321175" cy="44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>
            <a:spAutoFit/>
          </a:bodyPr>
          <a:lstStyle/>
          <a:p>
            <a:pPr algn="l">
              <a:defRPr sz="2200" b="0">
                <a:latin typeface="Roboto Light"/>
                <a:ea typeface="Roboto Light"/>
                <a:cs typeface="Roboto Light"/>
                <a:sym typeface="Roboto Light"/>
              </a:defRPr>
            </a:pPr>
            <a:endParaRPr lang="pl-PL" sz="2200" dirty="0">
              <a:sym typeface="Roboto Light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118721"/>
              </p:ext>
            </p:extLst>
          </p:nvPr>
        </p:nvGraphicFramePr>
        <p:xfrm>
          <a:off x="1425574" y="3504430"/>
          <a:ext cx="10172246" cy="568952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030311">
                  <a:extLst>
                    <a:ext uri="{9D8B030D-6E8A-4147-A177-3AD203B41FA5}">
                      <a16:colId xmlns:a16="http://schemas.microsoft.com/office/drawing/2014/main" xmlns="" val="2346309817"/>
                    </a:ext>
                  </a:extLst>
                </a:gridCol>
                <a:gridCol w="1462314">
                  <a:extLst>
                    <a:ext uri="{9D8B030D-6E8A-4147-A177-3AD203B41FA5}">
                      <a16:colId xmlns:a16="http://schemas.microsoft.com/office/drawing/2014/main" xmlns="" val="1163195209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xmlns="" val="95907211"/>
                    </a:ext>
                  </a:extLst>
                </a:gridCol>
                <a:gridCol w="3546021">
                  <a:extLst>
                    <a:ext uri="{9D8B030D-6E8A-4147-A177-3AD203B41FA5}">
                      <a16:colId xmlns:a16="http://schemas.microsoft.com/office/drawing/2014/main" xmlns="" val="1852512790"/>
                    </a:ext>
                  </a:extLst>
                </a:gridCol>
              </a:tblGrid>
              <a:tr h="74098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Zamówienia</a:t>
                      </a:r>
                      <a:endParaRPr lang="pl-PL" sz="1400" b="1" i="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Przewidywany termin ogłoszenia</a:t>
                      </a:r>
                      <a:endParaRPr lang="pl-PL" sz="1400" b="1" i="0" kern="5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Wartość szacunkowa [PLN brutto]</a:t>
                      </a:r>
                      <a:endParaRPr lang="pl-PL" sz="1400" b="1" i="0" kern="5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50" dirty="0" smtClean="0">
                          <a:solidFill>
                            <a:schemeClr val="tx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Arial" panose="020B0604020202020204" pitchFamily="34" charset="0"/>
                        </a:rPr>
                        <a:t>Charakter zamówienia</a:t>
                      </a:r>
                      <a:endParaRPr lang="pl-PL" sz="1400" b="1" i="0" kern="50" dirty="0">
                        <a:solidFill>
                          <a:schemeClr val="tx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4460023"/>
                  </a:ext>
                </a:extLst>
              </a:tr>
              <a:tr h="786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Uruchomienie usługi faktur specjalizowanych</a:t>
                      </a: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Q4</a:t>
                      </a:r>
                      <a:r>
                        <a:rPr lang="pl-PL" sz="1300" b="0" i="0" kern="50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2019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pl-PL" sz="1300" b="0" i="0" kern="0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900 tys.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Umowy z dwoma wykonawcami</a:t>
                      </a: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62907460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Utworzenie książki adresowej PEF wraz z API i wyszukiwarką na Portalu PEF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Q1</a:t>
                      </a:r>
                      <a:r>
                        <a:rPr lang="pl-PL" sz="1300" b="0" i="0" kern="50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2020</a:t>
                      </a:r>
                      <a:endParaRPr lang="pl-PL" sz="1300" b="0" i="0" kern="5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600</a:t>
                      </a:r>
                      <a:r>
                        <a:rPr lang="pl-PL" sz="1300" b="0" i="0" kern="50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tys.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Umowa z jednym wykonawcą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82568056"/>
                  </a:ext>
                </a:extLst>
              </a:tr>
              <a:tr h="7857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Badania UX i audyty UX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Q1 2020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245 tys.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Umowa z jednym wykonawcą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742521005"/>
                  </a:ext>
                </a:extLst>
              </a:tr>
              <a:tr h="7373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Audyt bezpieczeństwa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Q1</a:t>
                      </a:r>
                      <a:r>
                        <a:rPr lang="pl-PL" sz="1300" b="0" i="0" kern="50" baseline="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2020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120 tys.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5842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Umowa z jednym wykonawcą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865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Obsługa szkoleń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Q1 2020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190 tys.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Umowa z jednym wykonawcą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636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Promocja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Q1 2020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300" b="0" i="0" kern="50" dirty="0" smtClean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115 tys.</a:t>
                      </a:r>
                      <a:endParaRPr lang="pl-PL" sz="1300" b="0" i="0" kern="50" dirty="0">
                        <a:solidFill>
                          <a:schemeClr val="tx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4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Umowa z jednym wykonawcą</a:t>
                      </a:r>
                      <a:endParaRPr lang="pl-PL" sz="14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Neue Light"/>
                      </a:endParaRPr>
                    </a:p>
                  </a:txBody>
                  <a:tcPr marL="0" marR="180000" marT="90000" marB="9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" name="Pierwszy kwartał 2018 roku"/>
          <p:cNvSpPr txBox="1"/>
          <p:nvPr/>
        </p:nvSpPr>
        <p:spPr>
          <a:xfrm>
            <a:off x="1444171" y="1788430"/>
            <a:ext cx="10153649" cy="1600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5200" b="0">
                <a:latin typeface="PT Serif Caption"/>
                <a:ea typeface="PT Serif Caption"/>
                <a:cs typeface="PT Serif Caption"/>
                <a:sym typeface="PT Serif Caption"/>
              </a:defRPr>
            </a:lvl1pPr>
          </a:lstStyle>
          <a:p>
            <a:r>
              <a:rPr lang="pl-PL" dirty="0" smtClean="0"/>
              <a:t>Zamówienia publiczne</a:t>
            </a:r>
          </a:p>
          <a:p>
            <a:endParaRPr dirty="0"/>
          </a:p>
        </p:txBody>
      </p:sp>
      <p:sp>
        <p:nvSpPr>
          <p:cNvPr id="22" name="z 23"/>
          <p:cNvSpPr txBox="1"/>
          <p:nvPr/>
        </p:nvSpPr>
        <p:spPr>
          <a:xfrm>
            <a:off x="12062726" y="319922"/>
            <a:ext cx="43601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1200" b="0">
                <a:solidFill>
                  <a:srgbClr val="929292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</a:lstStyle>
          <a:p>
            <a:r>
              <a:rPr dirty="0"/>
              <a:t>z </a:t>
            </a:r>
            <a:r>
              <a:rPr lang="pl-PL" dirty="0" smtClean="0"/>
              <a:t>10</a:t>
            </a:r>
            <a:r>
              <a:rPr dirty="0" smtClean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737755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BEBEB"/>
        </a:solidFill>
        <a:ln w="12700">
          <a:miter lim="400000"/>
        </a:ln>
      </a:spPr>
      <a:bodyPr lIns="71437" tIns="71437" rIns="71437" bIns="71437" anchor="ctr"/>
      <a:lstStyle>
        <a:defPPr defTabSz="821531">
          <a:defRPr sz="3000" b="0">
            <a:solidFill>
              <a:srgbClr val="FFFFFF"/>
            </a:solidFill>
            <a:latin typeface="+mn-lt"/>
            <a:ea typeface="+mn-ea"/>
            <a:cs typeface="+mn-cs"/>
            <a:sym typeface="Helvetica Neue Medium"/>
          </a:defRPr>
        </a:defPPr>
      </a:lst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816</Words>
  <Application>Microsoft Office PowerPoint</Application>
  <PresentationFormat>Niestandardowy</PresentationFormat>
  <Paragraphs>225</Paragraphs>
  <Slides>13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White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Mirosław Sharel</dc:creator>
  <cp:lastModifiedBy>Marek Miazkiewicz</cp:lastModifiedBy>
  <cp:revision>92</cp:revision>
  <dcterms:modified xsi:type="dcterms:W3CDTF">2019-07-22T08:41:04Z</dcterms:modified>
</cp:coreProperties>
</file>