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97" r:id="rId2"/>
    <p:sldId id="310" r:id="rId3"/>
    <p:sldId id="321" r:id="rId4"/>
    <p:sldId id="322" r:id="rId5"/>
    <p:sldId id="323" r:id="rId6"/>
    <p:sldId id="324" r:id="rId7"/>
    <p:sldId id="313" r:id="rId8"/>
    <p:sldId id="325" r:id="rId9"/>
    <p:sldId id="326" r:id="rId10"/>
    <p:sldId id="314" r:id="rId11"/>
    <p:sldId id="327" r:id="rId12"/>
    <p:sldId id="315" r:id="rId13"/>
    <p:sldId id="316" r:id="rId14"/>
    <p:sldId id="328" r:id="rId15"/>
    <p:sldId id="317" r:id="rId16"/>
    <p:sldId id="319" r:id="rId17"/>
    <p:sldId id="318" r:id="rId18"/>
    <p:sldId id="329" r:id="rId19"/>
    <p:sldId id="334" r:id="rId20"/>
    <p:sldId id="332" r:id="rId21"/>
    <p:sldId id="330" r:id="rId22"/>
    <p:sldId id="331" r:id="rId23"/>
    <p:sldId id="333" r:id="rId24"/>
    <p:sldId id="311" r:id="rId25"/>
    <p:sldId id="341" r:id="rId26"/>
    <p:sldId id="335" r:id="rId27"/>
    <p:sldId id="336" r:id="rId28"/>
    <p:sldId id="337" r:id="rId29"/>
    <p:sldId id="338" r:id="rId30"/>
    <p:sldId id="339" r:id="rId31"/>
    <p:sldId id="296"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527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5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09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375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844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9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81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4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4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1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95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60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39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4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91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12/11/2018</a:t>
            </a:fld>
            <a:endParaRPr lang="en-US" dirty="0"/>
          </a:p>
        </p:txBody>
      </p:sp>
    </p:spTree>
    <p:extLst>
      <p:ext uri="{BB962C8B-B14F-4D97-AF65-F5344CB8AC3E}">
        <p14:creationId xmlns:p14="http://schemas.microsoft.com/office/powerpoint/2010/main" val="56552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384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enior.gov.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w.olsztyn.pl/" TargetMode="External"/><Relationship Id="rId2" Type="http://schemas.openxmlformats.org/officeDocument/2006/relationships/hyperlink" Target="http://www.mrpips.gov.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w.olsztyn.pl/" TargetMode="External"/><Relationship Id="rId2" Type="http://schemas.openxmlformats.org/officeDocument/2006/relationships/hyperlink" Target="http://www.mrpips.gov.p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w.olsztyn.pl/" TargetMode="External"/><Relationship Id="rId2" Type="http://schemas.openxmlformats.org/officeDocument/2006/relationships/hyperlink" Target="http://www.gov.pl/rodzin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w.olsztyn.p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92666" y="2238402"/>
            <a:ext cx="8534400" cy="1507067"/>
          </a:xfrm>
        </p:spPr>
        <p:txBody>
          <a:bodyPr>
            <a:normAutofit fontScale="90000"/>
          </a:bodyPr>
          <a:lstStyle/>
          <a:p>
            <a:pPr algn="ctr"/>
            <a:r>
              <a:rPr lang="pl-PL" b="1" dirty="0">
                <a:solidFill>
                  <a:srgbClr val="002060"/>
                </a:solidFill>
                <a:latin typeface="Cambria" panose="02040503050406030204" pitchFamily="18" charset="0"/>
                <a:ea typeface="Cambria" panose="02040503050406030204" pitchFamily="18" charset="0"/>
                <a:cs typeface="Arial" panose="020B0604020202020204" pitchFamily="34" charset="0"/>
              </a:rPr>
              <a:t>Wybrane programy rządowe i resortowe z zakresu pomocy społecznej i wspierania rodziny w roku 2019</a:t>
            </a:r>
            <a:br>
              <a:rPr lang="pl-PL" b="1" dirty="0">
                <a:solidFill>
                  <a:srgbClr val="002060"/>
                </a:solidFill>
                <a:latin typeface="Cambria" panose="02040503050406030204" pitchFamily="18" charset="0"/>
                <a:ea typeface="Cambria" panose="02040503050406030204" pitchFamily="18" charset="0"/>
                <a:cs typeface="Arial" panose="020B0604020202020204" pitchFamily="34" charset="0"/>
              </a:rPr>
            </a:br>
            <a:r>
              <a:rPr lang="pl-PL" b="1" dirty="0">
                <a:solidFill>
                  <a:srgbClr val="002060"/>
                </a:solidFill>
                <a:latin typeface="Arial" panose="020B0604020202020204" pitchFamily="34" charset="0"/>
                <a:cs typeface="Arial" panose="020B0604020202020204" pitchFamily="34" charset="0"/>
              </a:rPr>
              <a:t/>
            </a:r>
            <a:br>
              <a:rPr lang="pl-PL" b="1" dirty="0">
                <a:solidFill>
                  <a:srgbClr val="002060"/>
                </a:solidFill>
                <a:latin typeface="Arial" panose="020B0604020202020204" pitchFamily="34" charset="0"/>
                <a:cs typeface="Arial" panose="020B0604020202020204" pitchFamily="34" charset="0"/>
              </a:rPr>
            </a:br>
            <a:r>
              <a:rPr lang="pl-PL" b="1" dirty="0">
                <a:solidFill>
                  <a:srgbClr val="002060"/>
                </a:solidFill>
                <a:latin typeface="Arial" panose="020B0604020202020204" pitchFamily="34" charset="0"/>
                <a:cs typeface="Arial" panose="020B0604020202020204" pitchFamily="34" charset="0"/>
              </a:rPr>
              <a:t/>
            </a:r>
            <a:br>
              <a:rPr lang="pl-PL" b="1" dirty="0">
                <a:solidFill>
                  <a:srgbClr val="002060"/>
                </a:solidFill>
                <a:latin typeface="Arial" panose="020B0604020202020204" pitchFamily="34" charset="0"/>
                <a:cs typeface="Arial" panose="020B0604020202020204" pitchFamily="34" charset="0"/>
              </a:rPr>
            </a:br>
            <a:r>
              <a:rPr lang="pl-PL" b="1" dirty="0">
                <a:solidFill>
                  <a:srgbClr val="002060"/>
                </a:solidFill>
                <a:latin typeface="Arial" panose="020B0604020202020204" pitchFamily="34" charset="0"/>
                <a:cs typeface="Arial" panose="020B0604020202020204" pitchFamily="34" charset="0"/>
              </a:rPr>
              <a:t/>
            </a:r>
            <a:br>
              <a:rPr lang="pl-PL" b="1" dirty="0">
                <a:solidFill>
                  <a:srgbClr val="002060"/>
                </a:solidFill>
                <a:latin typeface="Arial" panose="020B0604020202020204" pitchFamily="34" charset="0"/>
                <a:cs typeface="Arial" panose="020B0604020202020204" pitchFamily="34" charset="0"/>
              </a:rPr>
            </a:br>
            <a:r>
              <a:rPr lang="pl-PL" b="1" dirty="0">
                <a:solidFill>
                  <a:srgbClr val="002060"/>
                </a:solidFill>
                <a:latin typeface="Arial" panose="020B0604020202020204" pitchFamily="34" charset="0"/>
                <a:cs typeface="Arial" panose="020B0604020202020204" pitchFamily="34" charset="0"/>
              </a:rPr>
              <a:t/>
            </a:r>
            <a:br>
              <a:rPr lang="pl-PL" b="1" dirty="0">
                <a:solidFill>
                  <a:srgbClr val="002060"/>
                </a:solidFill>
                <a:latin typeface="Arial" panose="020B0604020202020204" pitchFamily="34" charset="0"/>
                <a:cs typeface="Arial" panose="020B0604020202020204" pitchFamily="34" charset="0"/>
              </a:rPr>
            </a:br>
            <a:r>
              <a:rPr lang="pl-PL" sz="1300" b="1" cap="none" dirty="0">
                <a:solidFill>
                  <a:srgbClr val="002060"/>
                </a:solidFill>
                <a:latin typeface="Cambria" panose="02040503050406030204" pitchFamily="18" charset="0"/>
                <a:ea typeface="Cambria" panose="02040503050406030204" pitchFamily="18" charset="0"/>
                <a:cs typeface="Arial" panose="020B0604020202020204" pitchFamily="34" charset="0"/>
              </a:rPr>
              <a:t>Olsztyn, 6 grudnia 2018r.</a:t>
            </a:r>
            <a:endParaRPr lang="pl-PL"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837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5DCB31E1-F618-4F75-A702-8FEDA35687B9}"/>
              </a:ext>
            </a:extLst>
          </p:cNvPr>
          <p:cNvSpPr>
            <a:spLocks noGrp="1"/>
          </p:cNvSpPr>
          <p:nvPr>
            <p:ph idx="1"/>
          </p:nvPr>
        </p:nvSpPr>
        <p:spPr>
          <a:xfrm>
            <a:off x="486690" y="125045"/>
            <a:ext cx="9485741" cy="6463324"/>
          </a:xfrm>
        </p:spPr>
        <p:txBody>
          <a:bodyPr>
            <a:normAutofit/>
          </a:bodyPr>
          <a:lstStyle/>
          <a:p>
            <a:pPr marL="0" indent="0">
              <a:buNone/>
            </a:pPr>
            <a:r>
              <a:rPr lang="pl-PL" sz="3600" dirty="0">
                <a:solidFill>
                  <a:srgbClr val="002060"/>
                </a:solidFill>
                <a:latin typeface="Cambria" panose="02040503050406030204" pitchFamily="18" charset="0"/>
                <a:ea typeface="Cambria" panose="02040503050406030204" pitchFamily="18" charset="0"/>
              </a:rPr>
              <a:t>Realizacja programu „Senior+”</a:t>
            </a:r>
          </a:p>
          <a:p>
            <a:pPr marL="0" indent="0" algn="ctr">
              <a:buNone/>
            </a:pPr>
            <a:endParaRPr lang="pl-PL" sz="2000" b="1" dirty="0">
              <a:solidFill>
                <a:srgbClr val="002060"/>
              </a:solidFill>
              <a:latin typeface="Cambria" panose="02040503050406030204" pitchFamily="18" charset="0"/>
              <a:ea typeface="Cambria" panose="02040503050406030204" pitchFamily="18" charset="0"/>
            </a:endParaRPr>
          </a:p>
          <a:p>
            <a:pPr algn="just"/>
            <a:r>
              <a:rPr lang="pl-PL" sz="2000" dirty="0">
                <a:solidFill>
                  <a:srgbClr val="002060"/>
                </a:solidFill>
                <a:latin typeface="Cambria" panose="02040503050406030204" pitchFamily="18" charset="0"/>
                <a:ea typeface="Cambria" panose="02040503050406030204" pitchFamily="18" charset="0"/>
              </a:rPr>
              <a:t>Celem strategicznym Programu jest zwiększenie aktywnego uczestnictwa w życiu społecznym seniorów poprzez rozbudowę infrastruktury ośrodków wsparcia w środowisku lokalnym oraz zwiększenie miejsc w placówkach „Senior +” przy dofinansowaniu działań jednostek samorządu w rozwoju na ich terenie sieci Dziennych Domów „Senior +” i Klubów „Senior +”.</a:t>
            </a:r>
          </a:p>
          <a:p>
            <a:pPr marL="0" indent="0" algn="just">
              <a:buNone/>
            </a:pPr>
            <a:r>
              <a:rPr lang="pl-PL" sz="2000" dirty="0">
                <a:solidFill>
                  <a:srgbClr val="002060"/>
                </a:solidFill>
                <a:latin typeface="Cambria" panose="02040503050406030204" pitchFamily="18" charset="0"/>
                <a:ea typeface="Cambria" panose="02040503050406030204" pitchFamily="18" charset="0"/>
              </a:rPr>
              <a:t> </a:t>
            </a:r>
            <a:br>
              <a:rPr lang="pl-PL" sz="2000" dirty="0">
                <a:solidFill>
                  <a:srgbClr val="002060"/>
                </a:solidFill>
                <a:latin typeface="Cambria" panose="02040503050406030204" pitchFamily="18" charset="0"/>
                <a:ea typeface="Cambria" panose="02040503050406030204" pitchFamily="18" charset="0"/>
              </a:rPr>
            </a:br>
            <a:r>
              <a:rPr lang="pl-PL" sz="2000" dirty="0">
                <a:solidFill>
                  <a:srgbClr val="002060"/>
                </a:solidFill>
                <a:latin typeface="Cambria" panose="02040503050406030204" pitchFamily="18" charset="0"/>
                <a:ea typeface="Cambria" panose="02040503050406030204" pitchFamily="18" charset="0"/>
              </a:rPr>
              <a:t>Placówki typu Dzienny Dom „Senior+” to miejsca, w których osoby starsze nie tylko mogą spędzać czas korzystając z oferty kulturalnej czy zajęć sportowych, ale również mają zapewnione posiłki oraz opiekę i pomoc w czynnościach dnia codziennego. Kluby „Senior +” działają w uproszczonej formule, żeby z programu mogły skorzystać również mniejsze gminy.</a:t>
            </a:r>
          </a:p>
        </p:txBody>
      </p:sp>
    </p:spTree>
    <p:extLst>
      <p:ext uri="{BB962C8B-B14F-4D97-AF65-F5344CB8AC3E}">
        <p14:creationId xmlns:p14="http://schemas.microsoft.com/office/powerpoint/2010/main" val="246507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261F205B-22BE-4031-9E19-5B3C413426CC}"/>
              </a:ext>
            </a:extLst>
          </p:cNvPr>
          <p:cNvSpPr>
            <a:spLocks noGrp="1"/>
          </p:cNvSpPr>
          <p:nvPr>
            <p:ph idx="1"/>
          </p:nvPr>
        </p:nvSpPr>
        <p:spPr>
          <a:xfrm>
            <a:off x="288758" y="192505"/>
            <a:ext cx="11538284" cy="6533148"/>
          </a:xfrm>
        </p:spPr>
        <p:txBody>
          <a:bodyPr/>
          <a:lstStyle/>
          <a:p>
            <a:pPr marL="0" indent="0" algn="just">
              <a:buNone/>
            </a:pPr>
            <a:r>
              <a:rPr lang="pl-PL" dirty="0">
                <a:solidFill>
                  <a:srgbClr val="002060"/>
                </a:solidFill>
                <a:latin typeface="Cambria" panose="02040503050406030204" pitchFamily="18" charset="0"/>
                <a:ea typeface="Cambria" panose="02040503050406030204" pitchFamily="18" charset="0"/>
              </a:rPr>
              <a:t>W latach 2015 – 2017 na terenie województwa utworzono łącznie 14 placówek typu Senior +, w tym: 9 Dziennych domów i 5 Klubów Senior+</a:t>
            </a:r>
          </a:p>
          <a:p>
            <a:pPr marL="0" indent="0" algn="just">
              <a:buNone/>
            </a:pPr>
            <a:r>
              <a:rPr lang="pl-PL" dirty="0">
                <a:solidFill>
                  <a:srgbClr val="002060"/>
                </a:solidFill>
                <a:latin typeface="Cambria" panose="02040503050406030204" pitchFamily="18" charset="0"/>
                <a:ea typeface="Cambria" panose="02040503050406030204" pitchFamily="18" charset="0"/>
              </a:rPr>
              <a:t>W roku 2018 tworzonych jest kolejnych 14 jednostek, z tego 3 Dzienne Domy i 11 Klubów</a:t>
            </a:r>
          </a:p>
          <a:p>
            <a:endParaRPr lang="pl-PL" dirty="0"/>
          </a:p>
        </p:txBody>
      </p:sp>
      <p:grpSp>
        <p:nvGrpSpPr>
          <p:cNvPr id="4" name="Grupa 3">
            <a:extLst>
              <a:ext uri="{FF2B5EF4-FFF2-40B4-BE49-F238E27FC236}">
                <a16:creationId xmlns:a16="http://schemas.microsoft.com/office/drawing/2014/main" xmlns="" id="{1E39159F-4FC6-43E4-ACC3-E7040196074F}"/>
              </a:ext>
            </a:extLst>
          </p:cNvPr>
          <p:cNvGrpSpPr/>
          <p:nvPr/>
        </p:nvGrpSpPr>
        <p:grpSpPr>
          <a:xfrm>
            <a:off x="316652" y="1201152"/>
            <a:ext cx="10716305" cy="5656847"/>
            <a:chOff x="0" y="-67176"/>
            <a:chExt cx="9768840" cy="5524500"/>
          </a:xfrm>
        </p:grpSpPr>
        <p:pic>
          <p:nvPicPr>
            <p:cNvPr id="5" name="Obraz 4" descr="C:\Users\JKOZLO~1\AppData\Local\Temp\pobierzJpgMapki.jpg">
              <a:extLst>
                <a:ext uri="{FF2B5EF4-FFF2-40B4-BE49-F238E27FC236}">
                  <a16:creationId xmlns:a16="http://schemas.microsoft.com/office/drawing/2014/main" xmlns="" id="{55F86E9E-E541-4F90-B8D3-6CBEF3A5AD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452"/>
            <a:stretch/>
          </p:blipFill>
          <p:spPr bwMode="auto">
            <a:xfrm>
              <a:off x="0" y="-67176"/>
              <a:ext cx="9768840" cy="5524500"/>
            </a:xfrm>
            <a:prstGeom prst="rect">
              <a:avLst/>
            </a:prstGeom>
            <a:noFill/>
            <a:ln>
              <a:noFill/>
            </a:ln>
            <a:extLst>
              <a:ext uri="{53640926-AAD7-44D8-BBD7-CCE9431645EC}">
                <a14:shadowObscured xmlns:a14="http://schemas.microsoft.com/office/drawing/2010/main"/>
              </a:ext>
            </a:extLst>
          </p:spPr>
        </p:pic>
        <p:sp>
          <p:nvSpPr>
            <p:cNvPr id="6" name="Owal 5">
              <a:extLst>
                <a:ext uri="{FF2B5EF4-FFF2-40B4-BE49-F238E27FC236}">
                  <a16:creationId xmlns:a16="http://schemas.microsoft.com/office/drawing/2014/main" xmlns="" id="{0805B902-D499-4E4D-8B73-7DB8066D9359}"/>
                </a:ext>
              </a:extLst>
            </p:cNvPr>
            <p:cNvSpPr/>
            <p:nvPr/>
          </p:nvSpPr>
          <p:spPr>
            <a:xfrm>
              <a:off x="2181726" y="4588042"/>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 name="Owal 6">
              <a:extLst>
                <a:ext uri="{FF2B5EF4-FFF2-40B4-BE49-F238E27FC236}">
                  <a16:creationId xmlns:a16="http://schemas.microsoft.com/office/drawing/2014/main" xmlns="" id="{5F40C747-B81D-467D-BBA7-BF2731B878CD}"/>
                </a:ext>
              </a:extLst>
            </p:cNvPr>
            <p:cNvSpPr/>
            <p:nvPr/>
          </p:nvSpPr>
          <p:spPr>
            <a:xfrm>
              <a:off x="3128210" y="4491789"/>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8" name="Owal 7">
              <a:extLst>
                <a:ext uri="{FF2B5EF4-FFF2-40B4-BE49-F238E27FC236}">
                  <a16:creationId xmlns:a16="http://schemas.microsoft.com/office/drawing/2014/main" xmlns="" id="{A7D021A9-A126-4258-AA7E-A1ABDA2B8583}"/>
                </a:ext>
              </a:extLst>
            </p:cNvPr>
            <p:cNvSpPr/>
            <p:nvPr/>
          </p:nvSpPr>
          <p:spPr>
            <a:xfrm>
              <a:off x="7523747" y="1700463"/>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9" name="Owal 8">
              <a:extLst>
                <a:ext uri="{FF2B5EF4-FFF2-40B4-BE49-F238E27FC236}">
                  <a16:creationId xmlns:a16="http://schemas.microsoft.com/office/drawing/2014/main" xmlns="" id="{37886E88-210D-48EB-BB4C-5E6BFDBAD0EE}"/>
                </a:ext>
              </a:extLst>
            </p:cNvPr>
            <p:cNvSpPr/>
            <p:nvPr/>
          </p:nvSpPr>
          <p:spPr>
            <a:xfrm>
              <a:off x="4026568" y="737937"/>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0" name="Owal 9">
              <a:extLst>
                <a:ext uri="{FF2B5EF4-FFF2-40B4-BE49-F238E27FC236}">
                  <a16:creationId xmlns:a16="http://schemas.microsoft.com/office/drawing/2014/main" xmlns="" id="{C9A18BBF-40E9-45E5-8EC4-126F20568624}"/>
                </a:ext>
              </a:extLst>
            </p:cNvPr>
            <p:cNvSpPr/>
            <p:nvPr/>
          </p:nvSpPr>
          <p:spPr>
            <a:xfrm>
              <a:off x="2967789" y="368968"/>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1" name="Owal 10">
              <a:extLst>
                <a:ext uri="{FF2B5EF4-FFF2-40B4-BE49-F238E27FC236}">
                  <a16:creationId xmlns:a16="http://schemas.microsoft.com/office/drawing/2014/main" xmlns="" id="{FFC4E4E6-3C4F-48B7-9E27-F95C5738D0BE}"/>
                </a:ext>
              </a:extLst>
            </p:cNvPr>
            <p:cNvSpPr/>
            <p:nvPr/>
          </p:nvSpPr>
          <p:spPr>
            <a:xfrm>
              <a:off x="3529263" y="2358189"/>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2" name="Owal 11">
              <a:extLst>
                <a:ext uri="{FF2B5EF4-FFF2-40B4-BE49-F238E27FC236}">
                  <a16:creationId xmlns:a16="http://schemas.microsoft.com/office/drawing/2014/main" xmlns="" id="{A81E2B2E-03C8-43FB-A00F-1927F6147318}"/>
                </a:ext>
              </a:extLst>
            </p:cNvPr>
            <p:cNvSpPr/>
            <p:nvPr/>
          </p:nvSpPr>
          <p:spPr>
            <a:xfrm>
              <a:off x="2117558" y="2711116"/>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3" name="Owal 12">
              <a:extLst>
                <a:ext uri="{FF2B5EF4-FFF2-40B4-BE49-F238E27FC236}">
                  <a16:creationId xmlns:a16="http://schemas.microsoft.com/office/drawing/2014/main" xmlns="" id="{568EB23E-9F58-4EE5-B976-30B8282DC372}"/>
                </a:ext>
              </a:extLst>
            </p:cNvPr>
            <p:cNvSpPr/>
            <p:nvPr/>
          </p:nvSpPr>
          <p:spPr>
            <a:xfrm>
              <a:off x="4780547" y="2053389"/>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 name="Owal 13">
              <a:extLst>
                <a:ext uri="{FF2B5EF4-FFF2-40B4-BE49-F238E27FC236}">
                  <a16:creationId xmlns:a16="http://schemas.microsoft.com/office/drawing/2014/main" xmlns="" id="{62136C14-90D7-4199-9E52-7826848D8F03}"/>
                </a:ext>
              </a:extLst>
            </p:cNvPr>
            <p:cNvSpPr/>
            <p:nvPr/>
          </p:nvSpPr>
          <p:spPr>
            <a:xfrm>
              <a:off x="3208421" y="3160295"/>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 name="Owal 14">
              <a:extLst>
                <a:ext uri="{FF2B5EF4-FFF2-40B4-BE49-F238E27FC236}">
                  <a16:creationId xmlns:a16="http://schemas.microsoft.com/office/drawing/2014/main" xmlns="" id="{CAE799B9-EA41-4F32-B832-BC9CDBB2315B}"/>
                </a:ext>
              </a:extLst>
            </p:cNvPr>
            <p:cNvSpPr/>
            <p:nvPr/>
          </p:nvSpPr>
          <p:spPr>
            <a:xfrm>
              <a:off x="3240505" y="1652337"/>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6" name="Owal 15">
              <a:extLst>
                <a:ext uri="{FF2B5EF4-FFF2-40B4-BE49-F238E27FC236}">
                  <a16:creationId xmlns:a16="http://schemas.microsoft.com/office/drawing/2014/main" xmlns="" id="{7354D05B-E802-4D9E-979C-16C8123EBD91}"/>
                </a:ext>
              </a:extLst>
            </p:cNvPr>
            <p:cNvSpPr/>
            <p:nvPr/>
          </p:nvSpPr>
          <p:spPr>
            <a:xfrm>
              <a:off x="2406316" y="3962400"/>
              <a:ext cx="252484" cy="9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7" name="Owal 16">
              <a:extLst>
                <a:ext uri="{FF2B5EF4-FFF2-40B4-BE49-F238E27FC236}">
                  <a16:creationId xmlns:a16="http://schemas.microsoft.com/office/drawing/2014/main" xmlns="" id="{633D221B-CD25-4981-A31F-1B516A35D623}"/>
                </a:ext>
              </a:extLst>
            </p:cNvPr>
            <p:cNvSpPr/>
            <p:nvPr/>
          </p:nvSpPr>
          <p:spPr>
            <a:xfrm>
              <a:off x="3112168" y="4652210"/>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8" name="Owal 17">
              <a:extLst>
                <a:ext uri="{FF2B5EF4-FFF2-40B4-BE49-F238E27FC236}">
                  <a16:creationId xmlns:a16="http://schemas.microsoft.com/office/drawing/2014/main" xmlns="" id="{53B0F929-E5C7-4E1D-B7BE-16491AD196C6}"/>
                </a:ext>
              </a:extLst>
            </p:cNvPr>
            <p:cNvSpPr/>
            <p:nvPr/>
          </p:nvSpPr>
          <p:spPr>
            <a:xfrm>
              <a:off x="8630653" y="2181726"/>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9" name="Owal 18">
              <a:extLst>
                <a:ext uri="{FF2B5EF4-FFF2-40B4-BE49-F238E27FC236}">
                  <a16:creationId xmlns:a16="http://schemas.microsoft.com/office/drawing/2014/main" xmlns="" id="{A476CC49-307B-45AA-A815-D92391D31FDB}"/>
                </a:ext>
              </a:extLst>
            </p:cNvPr>
            <p:cNvSpPr/>
            <p:nvPr/>
          </p:nvSpPr>
          <p:spPr>
            <a:xfrm>
              <a:off x="1732547" y="3192379"/>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0" name="Owal 19">
              <a:extLst>
                <a:ext uri="{FF2B5EF4-FFF2-40B4-BE49-F238E27FC236}">
                  <a16:creationId xmlns:a16="http://schemas.microsoft.com/office/drawing/2014/main" xmlns="" id="{AC7772FC-F050-46E2-B7B2-8A05908D636A}"/>
                </a:ext>
              </a:extLst>
            </p:cNvPr>
            <p:cNvSpPr/>
            <p:nvPr/>
          </p:nvSpPr>
          <p:spPr>
            <a:xfrm>
              <a:off x="2358189" y="2695074"/>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1" name="Owal 20">
              <a:extLst>
                <a:ext uri="{FF2B5EF4-FFF2-40B4-BE49-F238E27FC236}">
                  <a16:creationId xmlns:a16="http://schemas.microsoft.com/office/drawing/2014/main" xmlns="" id="{9739A710-939A-463E-81D6-56E4016DCAD2}"/>
                </a:ext>
              </a:extLst>
            </p:cNvPr>
            <p:cNvSpPr/>
            <p:nvPr/>
          </p:nvSpPr>
          <p:spPr>
            <a:xfrm>
              <a:off x="2229853" y="3769895"/>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2" name="Owal 21">
              <a:extLst>
                <a:ext uri="{FF2B5EF4-FFF2-40B4-BE49-F238E27FC236}">
                  <a16:creationId xmlns:a16="http://schemas.microsoft.com/office/drawing/2014/main" xmlns="" id="{30BCCE74-716A-4AD1-A209-1711CF1A6DF2}"/>
                </a:ext>
              </a:extLst>
            </p:cNvPr>
            <p:cNvSpPr/>
            <p:nvPr/>
          </p:nvSpPr>
          <p:spPr>
            <a:xfrm>
              <a:off x="5694947" y="2005263"/>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3" name="Owal 22">
              <a:extLst>
                <a:ext uri="{FF2B5EF4-FFF2-40B4-BE49-F238E27FC236}">
                  <a16:creationId xmlns:a16="http://schemas.microsoft.com/office/drawing/2014/main" xmlns="" id="{75C464B9-1917-4FCE-91DB-F8E117C90C22}"/>
                </a:ext>
              </a:extLst>
            </p:cNvPr>
            <p:cNvSpPr/>
            <p:nvPr/>
          </p:nvSpPr>
          <p:spPr>
            <a:xfrm>
              <a:off x="7283116" y="609600"/>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4" name="Owal 23">
              <a:extLst>
                <a:ext uri="{FF2B5EF4-FFF2-40B4-BE49-F238E27FC236}">
                  <a16:creationId xmlns:a16="http://schemas.microsoft.com/office/drawing/2014/main" xmlns="" id="{612886F9-2FE1-4455-A6DC-42F387DC1AA3}"/>
                </a:ext>
              </a:extLst>
            </p:cNvPr>
            <p:cNvSpPr/>
            <p:nvPr/>
          </p:nvSpPr>
          <p:spPr>
            <a:xfrm>
              <a:off x="1283368" y="2711116"/>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5" name="Owal 24">
              <a:extLst>
                <a:ext uri="{FF2B5EF4-FFF2-40B4-BE49-F238E27FC236}">
                  <a16:creationId xmlns:a16="http://schemas.microsoft.com/office/drawing/2014/main" xmlns="" id="{71080559-2CE4-4971-8DA9-F1136A85C32F}"/>
                </a:ext>
              </a:extLst>
            </p:cNvPr>
            <p:cNvSpPr/>
            <p:nvPr/>
          </p:nvSpPr>
          <p:spPr>
            <a:xfrm>
              <a:off x="3416968" y="4106779"/>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6" name="Owal 25">
              <a:extLst>
                <a:ext uri="{FF2B5EF4-FFF2-40B4-BE49-F238E27FC236}">
                  <a16:creationId xmlns:a16="http://schemas.microsoft.com/office/drawing/2014/main" xmlns="" id="{29E6B33A-E116-4BC0-A27C-E9C91614785D}"/>
                </a:ext>
              </a:extLst>
            </p:cNvPr>
            <p:cNvSpPr/>
            <p:nvPr/>
          </p:nvSpPr>
          <p:spPr>
            <a:xfrm>
              <a:off x="5229726" y="2085474"/>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7" name="Owal 26">
              <a:extLst>
                <a:ext uri="{FF2B5EF4-FFF2-40B4-BE49-F238E27FC236}">
                  <a16:creationId xmlns:a16="http://schemas.microsoft.com/office/drawing/2014/main" xmlns="" id="{C4C7643C-D0A2-4459-B82E-555757C2C0C0}"/>
                </a:ext>
              </a:extLst>
            </p:cNvPr>
            <p:cNvSpPr/>
            <p:nvPr/>
          </p:nvSpPr>
          <p:spPr>
            <a:xfrm>
              <a:off x="2662989" y="4555958"/>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8" name="Owal 27">
              <a:extLst>
                <a:ext uri="{FF2B5EF4-FFF2-40B4-BE49-F238E27FC236}">
                  <a16:creationId xmlns:a16="http://schemas.microsoft.com/office/drawing/2014/main" xmlns="" id="{BD8D5109-3AE2-4A4D-9A42-38590A790B27}"/>
                </a:ext>
              </a:extLst>
            </p:cNvPr>
            <p:cNvSpPr/>
            <p:nvPr/>
          </p:nvSpPr>
          <p:spPr>
            <a:xfrm>
              <a:off x="5149516" y="3224463"/>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9" name="Owal 28">
              <a:extLst>
                <a:ext uri="{FF2B5EF4-FFF2-40B4-BE49-F238E27FC236}">
                  <a16:creationId xmlns:a16="http://schemas.microsoft.com/office/drawing/2014/main" xmlns="" id="{31A06915-D546-4C73-93D3-C1DA68B0EDCE}"/>
                </a:ext>
              </a:extLst>
            </p:cNvPr>
            <p:cNvSpPr/>
            <p:nvPr/>
          </p:nvSpPr>
          <p:spPr>
            <a:xfrm>
              <a:off x="4010526" y="2759242"/>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30" name="Owal 29">
              <a:extLst>
                <a:ext uri="{FF2B5EF4-FFF2-40B4-BE49-F238E27FC236}">
                  <a16:creationId xmlns:a16="http://schemas.microsoft.com/office/drawing/2014/main" xmlns="" id="{2E78B90F-2267-48D4-A856-9377E2248F80}"/>
                </a:ext>
              </a:extLst>
            </p:cNvPr>
            <p:cNvSpPr/>
            <p:nvPr/>
          </p:nvSpPr>
          <p:spPr>
            <a:xfrm>
              <a:off x="1219200" y="3818021"/>
              <a:ext cx="252484" cy="9553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spTree>
    <p:extLst>
      <p:ext uri="{BB962C8B-B14F-4D97-AF65-F5344CB8AC3E}">
        <p14:creationId xmlns:p14="http://schemas.microsoft.com/office/powerpoint/2010/main" val="370945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452BFB58-6C6C-4EE3-888A-4CE300718779}"/>
              </a:ext>
            </a:extLst>
          </p:cNvPr>
          <p:cNvSpPr>
            <a:spLocks noGrp="1"/>
          </p:cNvSpPr>
          <p:nvPr>
            <p:ph idx="1"/>
          </p:nvPr>
        </p:nvSpPr>
        <p:spPr>
          <a:xfrm>
            <a:off x="101600" y="0"/>
            <a:ext cx="11738708" cy="6858000"/>
          </a:xfrm>
        </p:spPr>
        <p:txBody>
          <a:bodyPr>
            <a:normAutofit/>
          </a:bodyPr>
          <a:lstStyle/>
          <a:p>
            <a:pPr marL="0" indent="0">
              <a:buNone/>
            </a:pPr>
            <a:r>
              <a:rPr lang="pl-PL" sz="3200" dirty="0">
                <a:solidFill>
                  <a:srgbClr val="002060"/>
                </a:solidFill>
                <a:latin typeface="Cambria" panose="02040503050406030204" pitchFamily="18" charset="0"/>
                <a:ea typeface="Cambria" panose="02040503050406030204" pitchFamily="18" charset="0"/>
              </a:rPr>
              <a:t>Program Senior +  - Edycja 2019</a:t>
            </a:r>
          </a:p>
          <a:p>
            <a:pPr marL="0" indent="0" algn="just">
              <a:buNone/>
            </a:pPr>
            <a:endParaRPr lang="pl-PL" sz="2400" b="1" dirty="0">
              <a:solidFill>
                <a:srgbClr val="002060"/>
              </a:solidFill>
              <a:latin typeface="Cambria" panose="02040503050406030204" pitchFamily="18" charset="0"/>
              <a:ea typeface="Cambria" panose="02040503050406030204" pitchFamily="18" charset="0"/>
            </a:endParaRPr>
          </a:p>
          <a:p>
            <a:pPr marL="0" indent="0" algn="just">
              <a:buNone/>
            </a:pPr>
            <a:r>
              <a:rPr lang="pl-PL" sz="2400" b="1" dirty="0">
                <a:solidFill>
                  <a:srgbClr val="002060"/>
                </a:solidFill>
                <a:latin typeface="Cambria" panose="02040503050406030204" pitchFamily="18" charset="0"/>
                <a:ea typeface="Cambria" panose="02040503050406030204" pitchFamily="18" charset="0"/>
              </a:rPr>
              <a:t>Od 26 listopada 2018r. </a:t>
            </a:r>
            <a:r>
              <a:rPr lang="pl-PL" sz="2400" dirty="0">
                <a:solidFill>
                  <a:srgbClr val="002060"/>
                </a:solidFill>
                <a:latin typeface="Cambria" panose="02040503050406030204" pitchFamily="18" charset="0"/>
                <a:ea typeface="Cambria" panose="02040503050406030204" pitchFamily="18" charset="0"/>
              </a:rPr>
              <a:t>można składać oferty w otwartym konkursie nowej edycji wieloletniego programu „Senior +”, w ramach którego samorządy mogą ubiegać się o dotacje na utworzenie lub wsparcie Dziennych Domów i Klubów dla seniorów.</a:t>
            </a:r>
          </a:p>
          <a:p>
            <a:pPr marL="0" indent="0" algn="just">
              <a:buNone/>
            </a:pPr>
            <a:r>
              <a:rPr lang="pl-PL" sz="2400" dirty="0">
                <a:solidFill>
                  <a:srgbClr val="002060"/>
                </a:solidFill>
                <a:latin typeface="Cambria" panose="02040503050406030204" pitchFamily="18" charset="0"/>
                <a:ea typeface="Cambria" panose="02040503050406030204" pitchFamily="18" charset="0"/>
              </a:rPr>
              <a:t>Dokumenty można składać </a:t>
            </a:r>
            <a:r>
              <a:rPr lang="pl-PL" sz="2400" b="1" dirty="0">
                <a:solidFill>
                  <a:srgbClr val="002060"/>
                </a:solidFill>
                <a:latin typeface="Cambria" panose="02040503050406030204" pitchFamily="18" charset="0"/>
                <a:ea typeface="Cambria" panose="02040503050406030204" pitchFamily="18" charset="0"/>
              </a:rPr>
              <a:t>do 4 stycznia 2019 roku, do godziny 16</a:t>
            </a:r>
            <a:r>
              <a:rPr lang="pl-PL" sz="2400" dirty="0">
                <a:solidFill>
                  <a:srgbClr val="002060"/>
                </a:solidFill>
                <a:latin typeface="Cambria" panose="02040503050406030204" pitchFamily="18" charset="0"/>
                <a:ea typeface="Cambria" panose="02040503050406030204" pitchFamily="18" charset="0"/>
              </a:rPr>
              <a:t>.</a:t>
            </a:r>
            <a:r>
              <a:rPr lang="pl-PL" sz="2400" b="1" dirty="0">
                <a:solidFill>
                  <a:srgbClr val="002060"/>
                </a:solidFill>
                <a:latin typeface="Cambria" panose="02040503050406030204" pitchFamily="18" charset="0"/>
                <a:ea typeface="Cambria" panose="02040503050406030204" pitchFamily="18" charset="0"/>
              </a:rPr>
              <a:t> Ofertę należy wypełnić i złożyć w generatorze ofert, dostępnym na stronie</a:t>
            </a:r>
          </a:p>
          <a:p>
            <a:pPr marL="0" indent="0" algn="just">
              <a:buNone/>
            </a:pPr>
            <a:r>
              <a:rPr lang="pl-PL" sz="2400" b="1" dirty="0">
                <a:solidFill>
                  <a:srgbClr val="002060"/>
                </a:solidFill>
                <a:latin typeface="Cambria" panose="02040503050406030204" pitchFamily="18" charset="0"/>
                <a:ea typeface="Cambria" panose="02040503050406030204" pitchFamily="18" charset="0"/>
              </a:rPr>
              <a:t> </a:t>
            </a:r>
          </a:p>
          <a:p>
            <a:pPr marL="0" indent="0" algn="ctr">
              <a:buNone/>
            </a:pPr>
            <a:r>
              <a:rPr lang="pl-PL" sz="3200" dirty="0">
                <a:solidFill>
                  <a:srgbClr val="7030A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xmlns="" val="tx"/>
                    </a:ext>
                  </a:extLst>
                </a:hlinkClick>
              </a:rPr>
              <a:t>www.senior.gov.pl</a:t>
            </a:r>
            <a:r>
              <a:rPr lang="pl-PL" sz="3200" dirty="0">
                <a:solidFill>
                  <a:srgbClr val="7030A0"/>
                </a:solidFill>
                <a:latin typeface="Cambria" panose="02040503050406030204" pitchFamily="18" charset="0"/>
                <a:ea typeface="Cambria" panose="02040503050406030204" pitchFamily="18" charset="0"/>
              </a:rPr>
              <a:t> </a:t>
            </a:r>
          </a:p>
          <a:p>
            <a:pPr marL="0" indent="0" algn="ctr">
              <a:buNone/>
            </a:pPr>
            <a:endParaRPr lang="pl-PL" sz="3200" dirty="0">
              <a:solidFill>
                <a:srgbClr val="7030A0"/>
              </a:solidFill>
              <a:latin typeface="Cambria" panose="02040503050406030204" pitchFamily="18" charset="0"/>
              <a:ea typeface="Cambria" panose="02040503050406030204" pitchFamily="18" charset="0"/>
            </a:endParaRPr>
          </a:p>
          <a:p>
            <a:pPr marL="0" indent="0" algn="just">
              <a:buNone/>
            </a:pPr>
            <a:r>
              <a:rPr lang="pl-PL" sz="2400" b="1" dirty="0">
                <a:solidFill>
                  <a:srgbClr val="002060"/>
                </a:solidFill>
                <a:latin typeface="Cambria" panose="02040503050406030204" pitchFamily="18" charset="0"/>
                <a:ea typeface="Cambria" panose="02040503050406030204" pitchFamily="18" charset="0"/>
              </a:rPr>
              <a:t> </a:t>
            </a:r>
            <a:r>
              <a:rPr lang="pl-PL" sz="2400" dirty="0">
                <a:solidFill>
                  <a:srgbClr val="002060"/>
                </a:solidFill>
                <a:latin typeface="Cambria" panose="02040503050406030204" pitchFamily="18" charset="0"/>
                <a:ea typeface="Cambria" panose="02040503050406030204" pitchFamily="18" charset="0"/>
              </a:rPr>
              <a:t>Wyniki konkursu zostaną ogłoszone najpóźniej do 28 lutego 2019 roku. </a:t>
            </a:r>
          </a:p>
          <a:p>
            <a:pPr marL="0" indent="0">
              <a:buNone/>
            </a:pPr>
            <a:endParaRPr lang="pl-PL"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42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672A822-6591-41D4-92DB-8A80EF6F42E2}"/>
              </a:ext>
            </a:extLst>
          </p:cNvPr>
          <p:cNvSpPr>
            <a:spLocks noGrp="1"/>
          </p:cNvSpPr>
          <p:nvPr>
            <p:ph idx="1"/>
          </p:nvPr>
        </p:nvSpPr>
        <p:spPr>
          <a:xfrm>
            <a:off x="574431" y="84015"/>
            <a:ext cx="11043138" cy="5855678"/>
          </a:xfrm>
        </p:spPr>
        <p:txBody>
          <a:bodyPr>
            <a:normAutofit fontScale="92500" lnSpcReduction="20000"/>
          </a:bodyPr>
          <a:lstStyle/>
          <a:p>
            <a:pPr marL="0" indent="0">
              <a:buNone/>
            </a:pPr>
            <a:r>
              <a:rPr lang="pl-PL" sz="3500" dirty="0">
                <a:solidFill>
                  <a:srgbClr val="002060"/>
                </a:solidFill>
                <a:latin typeface="Cambria" panose="02040503050406030204" pitchFamily="18" charset="0"/>
                <a:ea typeface="Cambria" panose="02040503050406030204" pitchFamily="18" charset="0"/>
              </a:rPr>
              <a:t>Program Senior +  - Edycja 2019 c.d.</a:t>
            </a:r>
          </a:p>
          <a:p>
            <a:pPr marL="0" indent="0">
              <a:buNone/>
            </a:pPr>
            <a:endParaRPr lang="pl-PL" b="1" dirty="0">
              <a:solidFill>
                <a:srgbClr val="002060"/>
              </a:solidFill>
              <a:latin typeface="Cambria" panose="02040503050406030204" pitchFamily="18" charset="0"/>
              <a:ea typeface="Cambria" panose="02040503050406030204" pitchFamily="18" charset="0"/>
            </a:endParaRPr>
          </a:p>
          <a:p>
            <a:pPr marL="0" indent="0" algn="just">
              <a:buNone/>
            </a:pPr>
            <a:r>
              <a:rPr lang="pl-PL" b="1" dirty="0">
                <a:solidFill>
                  <a:srgbClr val="002060"/>
                </a:solidFill>
                <a:latin typeface="Cambria" panose="02040503050406030204" pitchFamily="18" charset="0"/>
                <a:ea typeface="Cambria" panose="02040503050406030204" pitchFamily="18" charset="0"/>
              </a:rPr>
              <a:t>Dotacja może być przeznaczona na utworzenie lub wyposażenie Dziennych Domów i Klubów „Senior +”. </a:t>
            </a:r>
            <a:endParaRPr lang="pl-PL" dirty="0">
              <a:solidFill>
                <a:srgbClr val="002060"/>
              </a:solidFill>
              <a:latin typeface="Cambria" panose="02040503050406030204" pitchFamily="18" charset="0"/>
              <a:ea typeface="Cambria" panose="02040503050406030204" pitchFamily="18" charset="0"/>
            </a:endParaRPr>
          </a:p>
          <a:p>
            <a:pPr algn="just"/>
            <a:r>
              <a:rPr lang="pl-PL" dirty="0">
                <a:solidFill>
                  <a:srgbClr val="002060"/>
                </a:solidFill>
                <a:latin typeface="Cambria" panose="02040503050406030204" pitchFamily="18" charset="0"/>
                <a:ea typeface="Cambria" panose="02040503050406030204" pitchFamily="18" charset="0"/>
              </a:rPr>
              <a:t>W pierwszym przypadku dofinansowanie może wynieść maksymalnie </a:t>
            </a:r>
            <a:r>
              <a:rPr lang="pl-PL" b="1" dirty="0">
                <a:solidFill>
                  <a:srgbClr val="002060"/>
                </a:solidFill>
                <a:latin typeface="Cambria" panose="02040503050406030204" pitchFamily="18" charset="0"/>
                <a:ea typeface="Cambria" panose="02040503050406030204" pitchFamily="18" charset="0"/>
              </a:rPr>
              <a:t>300 tys. złotych</a:t>
            </a:r>
          </a:p>
          <a:p>
            <a:pPr algn="just"/>
            <a:r>
              <a:rPr lang="pl-PL" dirty="0">
                <a:solidFill>
                  <a:srgbClr val="002060"/>
                </a:solidFill>
                <a:latin typeface="Cambria" panose="02040503050406030204" pitchFamily="18" charset="0"/>
                <a:ea typeface="Cambria" panose="02040503050406030204" pitchFamily="18" charset="0"/>
              </a:rPr>
              <a:t>Na utworzenie klubów dla seniorów można dostać z kolei </a:t>
            </a:r>
            <a:r>
              <a:rPr lang="pl-PL" b="1" dirty="0">
                <a:solidFill>
                  <a:srgbClr val="002060"/>
                </a:solidFill>
                <a:latin typeface="Cambria" panose="02040503050406030204" pitchFamily="18" charset="0"/>
                <a:ea typeface="Cambria" panose="02040503050406030204" pitchFamily="18" charset="0"/>
              </a:rPr>
              <a:t>150 tys. złotych</a:t>
            </a:r>
          </a:p>
          <a:p>
            <a:pPr marL="0" indent="0" algn="just">
              <a:buNone/>
            </a:pPr>
            <a:r>
              <a:rPr lang="pl-PL" dirty="0">
                <a:solidFill>
                  <a:srgbClr val="002060"/>
                </a:solidFill>
                <a:latin typeface="Cambria" panose="02040503050406030204" pitchFamily="18" charset="0"/>
                <a:ea typeface="Cambria" panose="02040503050406030204" pitchFamily="18" charset="0"/>
              </a:rPr>
              <a:t>W ten sposób sfinansowane może być nawet </a:t>
            </a:r>
            <a:r>
              <a:rPr lang="pl-PL" b="1" dirty="0">
                <a:solidFill>
                  <a:srgbClr val="002060"/>
                </a:solidFill>
                <a:latin typeface="Cambria" panose="02040503050406030204" pitchFamily="18" charset="0"/>
                <a:ea typeface="Cambria" panose="02040503050406030204" pitchFamily="18" charset="0"/>
              </a:rPr>
              <a:t>80 %</a:t>
            </a:r>
            <a:r>
              <a:rPr lang="pl-PL" dirty="0">
                <a:solidFill>
                  <a:srgbClr val="002060"/>
                </a:solidFill>
                <a:latin typeface="Cambria" panose="02040503050406030204" pitchFamily="18" charset="0"/>
                <a:ea typeface="Cambria" panose="02040503050406030204" pitchFamily="18" charset="0"/>
              </a:rPr>
              <a:t> całkowitego kosztu realizacji zadania. </a:t>
            </a:r>
          </a:p>
          <a:p>
            <a:pPr marL="0" indent="0" algn="just">
              <a:buNone/>
            </a:pPr>
            <a:endParaRPr lang="pl-PL" b="1" dirty="0">
              <a:solidFill>
                <a:srgbClr val="002060"/>
              </a:solidFill>
              <a:latin typeface="Cambria" panose="02040503050406030204" pitchFamily="18" charset="0"/>
              <a:ea typeface="Cambria" panose="02040503050406030204" pitchFamily="18" charset="0"/>
            </a:endParaRPr>
          </a:p>
          <a:p>
            <a:pPr marL="0" indent="0" algn="just">
              <a:lnSpc>
                <a:spcPct val="170000"/>
              </a:lnSpc>
              <a:buNone/>
            </a:pPr>
            <a:r>
              <a:rPr lang="pl-PL" b="1" dirty="0">
                <a:solidFill>
                  <a:srgbClr val="002060"/>
                </a:solidFill>
                <a:latin typeface="Cambria" panose="02040503050406030204" pitchFamily="18" charset="0"/>
                <a:ea typeface="Cambria" panose="02040503050406030204" pitchFamily="18" charset="0"/>
              </a:rPr>
              <a:t>Dofinansowana z budżetu państwa może być również bieżąca działalność istniejących już placówek. </a:t>
            </a:r>
            <a:r>
              <a:rPr lang="pl-PL" dirty="0">
                <a:solidFill>
                  <a:srgbClr val="002060"/>
                </a:solidFill>
                <a:latin typeface="Cambria" panose="02040503050406030204" pitchFamily="18" charset="0"/>
                <a:ea typeface="Cambria" panose="02040503050406030204" pitchFamily="18" charset="0"/>
              </a:rPr>
              <a:t>W tym przypadku dotacja nie może stanowić więcej niż </a:t>
            </a:r>
            <a:r>
              <a:rPr lang="pl-PL" b="1" dirty="0">
                <a:solidFill>
                  <a:srgbClr val="002060"/>
                </a:solidFill>
                <a:latin typeface="Cambria" panose="02040503050406030204" pitchFamily="18" charset="0"/>
                <a:ea typeface="Cambria" panose="02040503050406030204" pitchFamily="18" charset="0"/>
              </a:rPr>
              <a:t>40 %</a:t>
            </a:r>
            <a:r>
              <a:rPr lang="pl-PL" dirty="0">
                <a:solidFill>
                  <a:srgbClr val="002060"/>
                </a:solidFill>
                <a:latin typeface="Cambria" panose="02040503050406030204" pitchFamily="18" charset="0"/>
                <a:ea typeface="Cambria" panose="02040503050406030204" pitchFamily="18" charset="0"/>
              </a:rPr>
              <a:t> całkowitego kosztu realizacji zadania. </a:t>
            </a:r>
          </a:p>
          <a:p>
            <a:pPr algn="just">
              <a:lnSpc>
                <a:spcPts val="1800"/>
              </a:lnSpc>
            </a:pPr>
            <a:r>
              <a:rPr lang="pl-PL" dirty="0">
                <a:solidFill>
                  <a:srgbClr val="002060"/>
                </a:solidFill>
                <a:latin typeface="Cambria" panose="02040503050406030204" pitchFamily="18" charset="0"/>
                <a:ea typeface="Cambria" panose="02040503050406030204" pitchFamily="18" charset="0"/>
              </a:rPr>
              <a:t>Na utrzymanie jednego miejsca w Dziennym Domu „Senior +” można uzyskać miesięcznie nie więcej niż 300 zł dofinansowania</a:t>
            </a:r>
          </a:p>
          <a:p>
            <a:pPr algn="just">
              <a:lnSpc>
                <a:spcPts val="1500"/>
              </a:lnSpc>
            </a:pPr>
            <a:r>
              <a:rPr lang="pl-PL" dirty="0">
                <a:solidFill>
                  <a:srgbClr val="002060"/>
                </a:solidFill>
                <a:latin typeface="Cambria" panose="02040503050406030204" pitchFamily="18" charset="0"/>
                <a:ea typeface="Cambria" panose="02040503050406030204" pitchFamily="18" charset="0"/>
              </a:rPr>
              <a:t>Z kolei utrzymanie jednego miejsca w Klubie „Senior +” może być dofinansowane kwotą do 200 zł miesięcznie </a:t>
            </a:r>
          </a:p>
          <a:p>
            <a:pPr marL="0" indent="0">
              <a:buNone/>
            </a:pPr>
            <a:endParaRPr lang="pl-PL" dirty="0">
              <a:solidFill>
                <a:srgbClr val="002060"/>
              </a:solidFill>
              <a:latin typeface="Cambria" panose="02040503050406030204" pitchFamily="18" charset="0"/>
              <a:ea typeface="Cambria" panose="02040503050406030204" pitchFamily="18" charset="0"/>
            </a:endParaRPr>
          </a:p>
          <a:p>
            <a:pPr marL="0" indent="0">
              <a:buNone/>
            </a:pPr>
            <a:r>
              <a:rPr lang="pl-PL" b="1" dirty="0">
                <a:solidFill>
                  <a:srgbClr val="002060"/>
                </a:solidFill>
                <a:latin typeface="Cambria" panose="02040503050406030204" pitchFamily="18" charset="0"/>
                <a:ea typeface="Cambria" panose="02040503050406030204" pitchFamily="18" charset="0"/>
              </a:rPr>
              <a:t>Szczegóły dot. Programu na stronie:</a:t>
            </a:r>
          </a:p>
          <a:p>
            <a:pPr marL="0" indent="0">
              <a:buNone/>
            </a:pPr>
            <a:r>
              <a:rPr lang="pl-PL" dirty="0">
                <a:solidFill>
                  <a:srgbClr val="002060"/>
                </a:solidFill>
                <a:latin typeface="Cambria" panose="02040503050406030204" pitchFamily="18" charset="0"/>
                <a:ea typeface="Cambria" panose="02040503050406030204" pitchFamily="18" charset="0"/>
              </a:rPr>
              <a:t> </a:t>
            </a:r>
            <a:r>
              <a:rPr lang="pl-PL" dirty="0" err="1">
                <a:solidFill>
                  <a:srgbClr val="002060"/>
                </a:solidFill>
                <a:latin typeface="Cambria" panose="02040503050406030204" pitchFamily="18" charset="0"/>
                <a:ea typeface="Cambria" panose="02040503050406030204" pitchFamily="18" charset="0"/>
              </a:rPr>
              <a:t>MRPiPS</a:t>
            </a:r>
            <a:r>
              <a:rPr lang="pl-PL" dirty="0">
                <a:solidFill>
                  <a:srgbClr val="002060"/>
                </a:solidFill>
                <a:latin typeface="Cambria" panose="02040503050406030204" pitchFamily="18" charset="0"/>
                <a:ea typeface="Cambria" panose="02040503050406030204" pitchFamily="18" charset="0"/>
              </a:rPr>
              <a:t>: </a:t>
            </a:r>
            <a:r>
              <a:rPr lang="pl-PL" dirty="0">
                <a:solidFill>
                  <a:srgbClr val="00206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xmlns="" val="tx"/>
                    </a:ext>
                  </a:extLst>
                </a:hlinkClick>
              </a:rPr>
              <a:t>www.mrpips.gov.pl</a:t>
            </a:r>
            <a:r>
              <a:rPr lang="pl-PL" dirty="0">
                <a:solidFill>
                  <a:srgbClr val="002060"/>
                </a:solidFill>
                <a:latin typeface="Cambria" panose="02040503050406030204" pitchFamily="18" charset="0"/>
                <a:ea typeface="Cambria" panose="02040503050406030204" pitchFamily="18" charset="0"/>
              </a:rPr>
              <a:t> </a:t>
            </a:r>
          </a:p>
          <a:p>
            <a:pPr marL="0" indent="0">
              <a:buNone/>
            </a:pPr>
            <a:r>
              <a:rPr lang="pl-PL" dirty="0">
                <a:solidFill>
                  <a:srgbClr val="002060"/>
                </a:solidFill>
                <a:latin typeface="Cambria" panose="02040503050406030204" pitchFamily="18" charset="0"/>
                <a:ea typeface="Cambria" panose="02040503050406030204" pitchFamily="18" charset="0"/>
              </a:rPr>
              <a:t>W-MUW: </a:t>
            </a:r>
            <a:r>
              <a:rPr lang="pl-PL" dirty="0">
                <a:solidFill>
                  <a:srgbClr val="00206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www.uw.olsztyn.pl</a:t>
            </a:r>
            <a:r>
              <a:rPr lang="pl-PL" dirty="0">
                <a:solidFill>
                  <a:srgbClr val="002060"/>
                </a:solidFill>
                <a:latin typeface="Cambria" panose="02040503050406030204" pitchFamily="18" charset="0"/>
                <a:ea typeface="Cambria" panose="02040503050406030204" pitchFamily="18" charset="0"/>
              </a:rPr>
              <a:t> </a:t>
            </a:r>
            <a:r>
              <a:rPr lang="pl-PL" i="1" dirty="0">
                <a:solidFill>
                  <a:srgbClr val="002060"/>
                </a:solidFill>
                <a:latin typeface="Cambria" panose="02040503050406030204" pitchFamily="18" charset="0"/>
                <a:ea typeface="Cambria" panose="02040503050406030204" pitchFamily="18" charset="0"/>
              </a:rPr>
              <a:t>(zakładka Program Senior+)</a:t>
            </a:r>
          </a:p>
        </p:txBody>
      </p:sp>
    </p:spTree>
    <p:extLst>
      <p:ext uri="{BB962C8B-B14F-4D97-AF65-F5344CB8AC3E}">
        <p14:creationId xmlns:p14="http://schemas.microsoft.com/office/powerpoint/2010/main" val="410876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D4FBA9C2-ED9F-4073-BD45-BBA4116D131E}"/>
              </a:ext>
            </a:extLst>
          </p:cNvPr>
          <p:cNvSpPr>
            <a:spLocks noGrp="1"/>
          </p:cNvSpPr>
          <p:nvPr>
            <p:ph idx="1"/>
          </p:nvPr>
        </p:nvSpPr>
        <p:spPr>
          <a:xfrm>
            <a:off x="565484" y="601579"/>
            <a:ext cx="8708518" cy="5439783"/>
          </a:xfrm>
        </p:spPr>
        <p:txBody>
          <a:bodyPr/>
          <a:lstStyle/>
          <a:p>
            <a:pPr marL="0" indent="0">
              <a:buNone/>
            </a:pPr>
            <a:r>
              <a:rPr lang="pl-PL" b="1" dirty="0">
                <a:solidFill>
                  <a:srgbClr val="FF0000"/>
                </a:solidFill>
                <a:latin typeface="Cambria" panose="02040503050406030204" pitchFamily="18" charset="0"/>
                <a:ea typeface="Cambria" panose="02040503050406030204" pitchFamily="18" charset="0"/>
              </a:rPr>
              <a:t>UWAGA do składanych ofert!!!</a:t>
            </a:r>
          </a:p>
          <a:p>
            <a:pPr marL="0" indent="0">
              <a:buNone/>
            </a:pPr>
            <a:endParaRPr lang="pl-PL" dirty="0"/>
          </a:p>
          <a:p>
            <a:pPr marL="0" indent="0" algn="just">
              <a:buNone/>
            </a:pPr>
            <a:r>
              <a:rPr lang="pl-PL" sz="2000" dirty="0">
                <a:solidFill>
                  <a:srgbClr val="002060"/>
                </a:solidFill>
                <a:latin typeface="Cambria" panose="02040503050406030204" pitchFamily="18" charset="0"/>
                <a:ea typeface="Cambria" panose="02040503050406030204" pitchFamily="18" charset="0"/>
              </a:rPr>
              <a:t>W przypadku stwierdzenia błędów w ofercie, Wojewoda informuje oferenta o błędach i wzywa do poprawienia oferty w terminie nie dłuższym niż 7 dni kalendarzowych od dnia otrzymania wezwania pod rygorem odrzucenia oferty.</a:t>
            </a:r>
          </a:p>
          <a:p>
            <a:pPr marL="0" indent="0" algn="just">
              <a:buNone/>
            </a:pPr>
            <a:r>
              <a:rPr lang="pl-PL" sz="2000" b="1" dirty="0">
                <a:solidFill>
                  <a:srgbClr val="002060"/>
                </a:solidFill>
                <a:latin typeface="Cambria" panose="02040503050406030204" pitchFamily="18" charset="0"/>
                <a:ea typeface="Cambria" panose="02040503050406030204" pitchFamily="18" charset="0"/>
              </a:rPr>
              <a:t>W przypadku </a:t>
            </a:r>
            <a:r>
              <a:rPr lang="pl-PL" sz="2000" dirty="0">
                <a:solidFill>
                  <a:srgbClr val="002060"/>
                </a:solidFill>
                <a:latin typeface="Cambria" panose="02040503050406030204" pitchFamily="18" charset="0"/>
                <a:ea typeface="Cambria" panose="02040503050406030204" pitchFamily="18" charset="0"/>
              </a:rPr>
              <a:t>stwierdzenia przez Wojewodę </a:t>
            </a:r>
            <a:r>
              <a:rPr lang="pl-PL" sz="2000" b="1" dirty="0">
                <a:solidFill>
                  <a:srgbClr val="002060"/>
                </a:solidFill>
                <a:latin typeface="Cambria" panose="02040503050406030204" pitchFamily="18" charset="0"/>
                <a:ea typeface="Cambria" panose="02040503050406030204" pitchFamily="18" charset="0"/>
              </a:rPr>
              <a:t>błędów w poprawionej ofercie</a:t>
            </a:r>
            <a:r>
              <a:rPr lang="pl-PL" sz="2000" dirty="0">
                <a:solidFill>
                  <a:srgbClr val="002060"/>
                </a:solidFill>
                <a:latin typeface="Cambria" panose="02040503050406030204" pitchFamily="18" charset="0"/>
                <a:ea typeface="Cambria" panose="02040503050406030204" pitchFamily="18" charset="0"/>
              </a:rPr>
              <a:t>, </a:t>
            </a:r>
            <a:r>
              <a:rPr lang="pl-PL" sz="2000" b="1" dirty="0">
                <a:solidFill>
                  <a:srgbClr val="002060"/>
                </a:solidFill>
                <a:latin typeface="Cambria" panose="02040503050406030204" pitchFamily="18" charset="0"/>
                <a:ea typeface="Cambria" panose="02040503050406030204" pitchFamily="18" charset="0"/>
              </a:rPr>
              <a:t>oferent </a:t>
            </a:r>
            <a:r>
              <a:rPr lang="pl-PL" sz="2000" b="1" dirty="0">
                <a:solidFill>
                  <a:srgbClr val="FF0000"/>
                </a:solidFill>
                <a:latin typeface="Cambria" panose="02040503050406030204" pitchFamily="18" charset="0"/>
                <a:ea typeface="Cambria" panose="02040503050406030204" pitchFamily="18" charset="0"/>
              </a:rPr>
              <a:t>nie jest ponownie </a:t>
            </a:r>
            <a:r>
              <a:rPr lang="pl-PL" sz="2000" b="1" dirty="0">
                <a:solidFill>
                  <a:srgbClr val="002060"/>
                </a:solidFill>
                <a:latin typeface="Cambria" panose="02040503050406030204" pitchFamily="18" charset="0"/>
                <a:ea typeface="Cambria" panose="02040503050406030204" pitchFamily="18" charset="0"/>
              </a:rPr>
              <a:t>informowany o błędach </a:t>
            </a:r>
            <a:r>
              <a:rPr lang="pl-PL" sz="2000" dirty="0">
                <a:solidFill>
                  <a:srgbClr val="002060"/>
                </a:solidFill>
                <a:latin typeface="Cambria" panose="02040503050406030204" pitchFamily="18" charset="0"/>
                <a:ea typeface="Cambria" panose="02040503050406030204" pitchFamily="18" charset="0"/>
              </a:rPr>
              <a:t>i wzywany do poprawienia oferty.</a:t>
            </a:r>
          </a:p>
          <a:p>
            <a:pPr marL="0" indent="0" algn="just">
              <a:buNone/>
            </a:pPr>
            <a:endParaRPr lang="pl-PL" sz="2000" dirty="0">
              <a:latin typeface="Cambria" panose="02040503050406030204" pitchFamily="18" charset="0"/>
              <a:ea typeface="Cambria" panose="02040503050406030204" pitchFamily="18" charset="0"/>
            </a:endParaRPr>
          </a:p>
          <a:p>
            <a:pPr marL="0" indent="0">
              <a:buNone/>
            </a:pPr>
            <a:r>
              <a:rPr lang="pl-PL" sz="2000" b="1" dirty="0">
                <a:solidFill>
                  <a:srgbClr val="002060"/>
                </a:solidFill>
                <a:latin typeface="Cambria" panose="02040503050406030204" pitchFamily="18" charset="0"/>
                <a:ea typeface="Cambria" panose="02040503050406030204" pitchFamily="18" charset="0"/>
              </a:rPr>
              <a:t>Szczegóły dot. Programu na stronie:</a:t>
            </a:r>
          </a:p>
          <a:p>
            <a:pPr marL="0" indent="0">
              <a:buNone/>
            </a:pPr>
            <a:r>
              <a:rPr lang="pl-PL" sz="2000" dirty="0">
                <a:solidFill>
                  <a:srgbClr val="002060"/>
                </a:solidFill>
                <a:latin typeface="Cambria" panose="02040503050406030204" pitchFamily="18" charset="0"/>
                <a:ea typeface="Cambria" panose="02040503050406030204" pitchFamily="18" charset="0"/>
              </a:rPr>
              <a:t> </a:t>
            </a:r>
            <a:r>
              <a:rPr lang="pl-PL" sz="2000" dirty="0" err="1">
                <a:solidFill>
                  <a:srgbClr val="002060"/>
                </a:solidFill>
                <a:latin typeface="Cambria" panose="02040503050406030204" pitchFamily="18" charset="0"/>
                <a:ea typeface="Cambria" panose="02040503050406030204" pitchFamily="18" charset="0"/>
              </a:rPr>
              <a:t>MRPiPS</a:t>
            </a:r>
            <a:r>
              <a:rPr lang="pl-PL" sz="2000" dirty="0">
                <a:solidFill>
                  <a:srgbClr val="002060"/>
                </a:solidFill>
                <a:latin typeface="Cambria" panose="02040503050406030204" pitchFamily="18" charset="0"/>
                <a:ea typeface="Cambria" panose="02040503050406030204" pitchFamily="18" charset="0"/>
              </a:rPr>
              <a:t>: </a:t>
            </a:r>
            <a:r>
              <a:rPr lang="pl-PL" sz="2000" dirty="0">
                <a:solidFill>
                  <a:srgbClr val="00206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xmlns="" val="tx"/>
                    </a:ext>
                  </a:extLst>
                </a:hlinkClick>
              </a:rPr>
              <a:t>www.mrpips.gov.pl</a:t>
            </a:r>
            <a:r>
              <a:rPr lang="pl-PL" sz="2000" dirty="0">
                <a:solidFill>
                  <a:srgbClr val="002060"/>
                </a:solidFill>
                <a:latin typeface="Cambria" panose="02040503050406030204" pitchFamily="18" charset="0"/>
                <a:ea typeface="Cambria" panose="02040503050406030204" pitchFamily="18" charset="0"/>
              </a:rPr>
              <a:t> </a:t>
            </a:r>
          </a:p>
          <a:p>
            <a:pPr marL="0" indent="0">
              <a:buNone/>
            </a:pPr>
            <a:r>
              <a:rPr lang="pl-PL" sz="2000" dirty="0">
                <a:solidFill>
                  <a:srgbClr val="002060"/>
                </a:solidFill>
                <a:latin typeface="Cambria" panose="02040503050406030204" pitchFamily="18" charset="0"/>
                <a:ea typeface="Cambria" panose="02040503050406030204" pitchFamily="18" charset="0"/>
              </a:rPr>
              <a:t>W-MUW: </a:t>
            </a:r>
            <a:r>
              <a:rPr lang="pl-PL" sz="2000" dirty="0">
                <a:solidFill>
                  <a:srgbClr val="00206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www.uw.olsztyn.pl</a:t>
            </a:r>
            <a:r>
              <a:rPr lang="pl-PL" sz="2000" dirty="0">
                <a:solidFill>
                  <a:srgbClr val="002060"/>
                </a:solidFill>
                <a:latin typeface="Cambria" panose="02040503050406030204" pitchFamily="18" charset="0"/>
                <a:ea typeface="Cambria" panose="02040503050406030204" pitchFamily="18" charset="0"/>
              </a:rPr>
              <a:t> </a:t>
            </a:r>
            <a:r>
              <a:rPr lang="pl-PL" sz="2000" i="1" dirty="0">
                <a:solidFill>
                  <a:srgbClr val="002060"/>
                </a:solidFill>
                <a:latin typeface="Cambria" panose="02040503050406030204" pitchFamily="18" charset="0"/>
                <a:ea typeface="Cambria" panose="02040503050406030204" pitchFamily="18" charset="0"/>
              </a:rPr>
              <a:t>(zakładka Program Senior+)</a:t>
            </a:r>
          </a:p>
          <a:p>
            <a:pPr marL="0" indent="0" algn="just">
              <a:buNone/>
            </a:pPr>
            <a:endParaRPr lang="pl-PL"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027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33F08DD5-E764-4127-9A8C-C6CFD5177103}"/>
              </a:ext>
            </a:extLst>
          </p:cNvPr>
          <p:cNvSpPr>
            <a:spLocks noGrp="1"/>
          </p:cNvSpPr>
          <p:nvPr>
            <p:ph idx="1"/>
          </p:nvPr>
        </p:nvSpPr>
        <p:spPr>
          <a:xfrm>
            <a:off x="0" y="179754"/>
            <a:ext cx="12192000" cy="6857999"/>
          </a:xfrm>
        </p:spPr>
        <p:txBody>
          <a:bodyPr>
            <a:normAutofit/>
          </a:bodyPr>
          <a:lstStyle/>
          <a:p>
            <a:pPr marL="0" indent="0">
              <a:buNone/>
            </a:pPr>
            <a:r>
              <a:rPr lang="pl-PL" sz="3200" dirty="0">
                <a:solidFill>
                  <a:srgbClr val="002060"/>
                </a:solidFill>
                <a:latin typeface="Cambria" panose="02040503050406030204" pitchFamily="18" charset="0"/>
                <a:ea typeface="Cambria" panose="02040503050406030204" pitchFamily="18" charset="0"/>
              </a:rPr>
              <a:t>Realizacja programu „Posiłek w szkole i w domu”</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dirty="0">
                <a:solidFill>
                  <a:srgbClr val="002060"/>
                </a:solidFill>
                <a:latin typeface="Cambria" panose="02040503050406030204" pitchFamily="18" charset="0"/>
                <a:ea typeface="Cambria" panose="02040503050406030204" pitchFamily="18" charset="0"/>
              </a:rPr>
              <a:t>Rada Ministrów ustanowiła wieloletni rządowy </a:t>
            </a:r>
            <a:r>
              <a:rPr lang="pl-PL" b="1" dirty="0">
                <a:solidFill>
                  <a:srgbClr val="002060"/>
                </a:solidFill>
                <a:latin typeface="Cambria" panose="02040503050406030204" pitchFamily="18" charset="0"/>
                <a:ea typeface="Cambria" panose="02040503050406030204" pitchFamily="18" charset="0"/>
              </a:rPr>
              <a:t>program „Posiłek w szkole i w domu”</a:t>
            </a:r>
            <a:r>
              <a:rPr lang="pl-PL" dirty="0">
                <a:solidFill>
                  <a:srgbClr val="002060"/>
                </a:solidFill>
                <a:latin typeface="Cambria" panose="02040503050406030204" pitchFamily="18" charset="0"/>
                <a:ea typeface="Cambria" panose="02040503050406030204" pitchFamily="18" charset="0"/>
              </a:rPr>
              <a:t>, który będzie realizowany w latach 2019–2023, który zastąpi dotychczas realizowany program „Pomoc państwa w zakresie dożywiania” na lata 2014-2020</a:t>
            </a:r>
          </a:p>
          <a:p>
            <a:pPr marL="0" indent="0">
              <a:buNone/>
            </a:pPr>
            <a:r>
              <a:rPr lang="pl-PL" dirty="0">
                <a:solidFill>
                  <a:srgbClr val="002060"/>
                </a:solidFill>
                <a:latin typeface="Cambria" panose="02040503050406030204" pitchFamily="18" charset="0"/>
                <a:ea typeface="Cambria" panose="02040503050406030204" pitchFamily="18" charset="0"/>
              </a:rPr>
              <a:t>Program przewiduje wsparcie finansowe gmin w udzieleniu pomocy w formie:</a:t>
            </a:r>
          </a:p>
          <a:p>
            <a:pPr>
              <a:buFont typeface="Arial" panose="020B0604020202020204" pitchFamily="34" charset="0"/>
              <a:buChar char="•"/>
            </a:pPr>
            <a:r>
              <a:rPr lang="pl-PL" dirty="0">
                <a:solidFill>
                  <a:srgbClr val="002060"/>
                </a:solidFill>
                <a:latin typeface="Cambria" panose="02040503050406030204" pitchFamily="18" charset="0"/>
                <a:ea typeface="Cambria" panose="02040503050406030204" pitchFamily="18" charset="0"/>
              </a:rPr>
              <a:t>posiłku, </a:t>
            </a:r>
          </a:p>
          <a:p>
            <a:pPr>
              <a:buFont typeface="Arial" panose="020B0604020202020204" pitchFamily="34" charset="0"/>
              <a:buChar char="•"/>
            </a:pPr>
            <a:r>
              <a:rPr lang="pl-PL" dirty="0">
                <a:solidFill>
                  <a:srgbClr val="002060"/>
                </a:solidFill>
                <a:latin typeface="Cambria" panose="02040503050406030204" pitchFamily="18" charset="0"/>
                <a:ea typeface="Cambria" panose="02040503050406030204" pitchFamily="18" charset="0"/>
              </a:rPr>
              <a:t>świadczenia pieniężnego w postaci zasiłku celowego na zakup posiłku lub żywności </a:t>
            </a:r>
          </a:p>
          <a:p>
            <a:pPr>
              <a:buFont typeface="Arial" panose="020B0604020202020204" pitchFamily="34" charset="0"/>
              <a:buChar char="•"/>
            </a:pPr>
            <a:r>
              <a:rPr lang="pl-PL" dirty="0">
                <a:solidFill>
                  <a:srgbClr val="002060"/>
                </a:solidFill>
                <a:latin typeface="Cambria" panose="02040503050406030204" pitchFamily="18" charset="0"/>
                <a:ea typeface="Cambria" panose="02040503050406030204" pitchFamily="18" charset="0"/>
              </a:rPr>
              <a:t>świadczenia rzeczowego w postaci produktów żywnościowych. </a:t>
            </a:r>
          </a:p>
          <a:p>
            <a:pPr marL="0" indent="0" algn="just">
              <a:buNone/>
            </a:pPr>
            <a:r>
              <a:rPr lang="pl-PL" dirty="0">
                <a:solidFill>
                  <a:srgbClr val="002060"/>
                </a:solidFill>
                <a:latin typeface="Cambria" panose="02040503050406030204" pitchFamily="18" charset="0"/>
                <a:ea typeface="Cambria" panose="02040503050406030204" pitchFamily="18" charset="0"/>
              </a:rPr>
              <a:t>Pomoc będzie udzielana zarówno osobom starszym, niepełnosprawnym, o niskich dochodach, jak i dzieciom, które wychowują się w rodzinach znajdujących się w trudnej sytuacji.</a:t>
            </a:r>
            <a:endParaRPr lang="pl-PL" b="1" dirty="0">
              <a:solidFill>
                <a:srgbClr val="002060"/>
              </a:solidFill>
              <a:latin typeface="Cambria" panose="02040503050406030204" pitchFamily="18" charset="0"/>
              <a:ea typeface="Cambria" panose="02040503050406030204" pitchFamily="18" charset="0"/>
            </a:endParaRPr>
          </a:p>
          <a:p>
            <a:pPr marL="0" indent="0" algn="just">
              <a:buNone/>
            </a:pPr>
            <a:endParaRPr lang="pl-PL" b="1" dirty="0">
              <a:solidFill>
                <a:srgbClr val="002060"/>
              </a:solidFill>
              <a:latin typeface="Cambria" panose="02040503050406030204" pitchFamily="18" charset="0"/>
              <a:ea typeface="Cambria" panose="02040503050406030204" pitchFamily="18" charset="0"/>
            </a:endParaRPr>
          </a:p>
          <a:p>
            <a:pPr marL="0" indent="0">
              <a:buNone/>
            </a:pPr>
            <a:r>
              <a:rPr lang="pl-PL" dirty="0">
                <a:solidFill>
                  <a:srgbClr val="002060"/>
                </a:solidFill>
                <a:latin typeface="Cambria" panose="02040503050406030204" pitchFamily="18" charset="0"/>
                <a:ea typeface="Cambria" panose="02040503050406030204" pitchFamily="18" charset="0"/>
              </a:rPr>
              <a:t>W ramach Programu opracowane zostały trzy moduły, z których każdy </a:t>
            </a:r>
            <a:r>
              <a:rPr lang="pl-PL" u="sng" dirty="0">
                <a:solidFill>
                  <a:srgbClr val="002060"/>
                </a:solidFill>
                <a:latin typeface="Cambria" panose="02040503050406030204" pitchFamily="18" charset="0"/>
                <a:ea typeface="Cambria" panose="02040503050406030204" pitchFamily="18" charset="0"/>
              </a:rPr>
              <a:t>ma charakter indywidualny i kierowany jest do innego adresata</a:t>
            </a:r>
            <a:r>
              <a:rPr lang="pl-PL" dirty="0">
                <a:solidFill>
                  <a:srgbClr val="002060"/>
                </a:solidFill>
                <a:latin typeface="Cambria" panose="02040503050406030204" pitchFamily="18" charset="0"/>
                <a:ea typeface="Cambria" panose="02040503050406030204" pitchFamily="18" charset="0"/>
              </a:rPr>
              <a:t>:</a:t>
            </a:r>
          </a:p>
          <a:p>
            <a:r>
              <a:rPr lang="pl-PL" b="1" dirty="0">
                <a:solidFill>
                  <a:srgbClr val="002060"/>
                </a:solidFill>
                <a:latin typeface="Cambria" panose="02040503050406030204" pitchFamily="18" charset="0"/>
                <a:ea typeface="Cambria" panose="02040503050406030204" pitchFamily="18" charset="0"/>
              </a:rPr>
              <a:t>Moduł 1. Dla dzieci i młodzieży </a:t>
            </a:r>
          </a:p>
          <a:p>
            <a:r>
              <a:rPr lang="pl-PL" b="1" dirty="0">
                <a:solidFill>
                  <a:srgbClr val="002060"/>
                </a:solidFill>
                <a:latin typeface="Cambria" panose="02040503050406030204" pitchFamily="18" charset="0"/>
                <a:ea typeface="Cambria" panose="02040503050406030204" pitchFamily="18" charset="0"/>
              </a:rPr>
              <a:t>Moduł 2. Dla osób dorosłych.</a:t>
            </a:r>
          </a:p>
          <a:p>
            <a:r>
              <a:rPr lang="pl-PL" b="1" dirty="0">
                <a:solidFill>
                  <a:srgbClr val="002060"/>
                </a:solidFill>
                <a:latin typeface="Cambria" panose="02040503050406030204" pitchFamily="18" charset="0"/>
                <a:ea typeface="Cambria" panose="02040503050406030204" pitchFamily="18" charset="0"/>
              </a:rPr>
              <a:t>Moduł 3. Dotyczy organizacji stołówek oraz miejsc spożywania posiłków w szkołach.</a:t>
            </a:r>
          </a:p>
          <a:p>
            <a:pPr marL="0" indent="0">
              <a:buNone/>
            </a:pPr>
            <a:endParaRPr lang="pl-PL" dirty="0">
              <a:solidFill>
                <a:srgbClr val="002060"/>
              </a:solidFill>
              <a:latin typeface="Cambria" panose="02040503050406030204" pitchFamily="18" charset="0"/>
              <a:ea typeface="Cambria" panose="02040503050406030204" pitchFamily="18" charset="0"/>
            </a:endParaRPr>
          </a:p>
          <a:p>
            <a:endParaRPr lang="pl-PL"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468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E0B9816A-962F-4BEF-A9AB-8B9B72D629EF}"/>
              </a:ext>
            </a:extLst>
          </p:cNvPr>
          <p:cNvSpPr>
            <a:spLocks noGrp="1"/>
          </p:cNvSpPr>
          <p:nvPr>
            <p:ph idx="1"/>
          </p:nvPr>
        </p:nvSpPr>
        <p:spPr>
          <a:xfrm>
            <a:off x="684212" y="685800"/>
            <a:ext cx="10335480" cy="4253523"/>
          </a:xfrm>
        </p:spPr>
        <p:txBody>
          <a:bodyPr>
            <a:normAutofit/>
          </a:bodyPr>
          <a:lstStyle/>
          <a:p>
            <a:pPr marL="0" indent="0">
              <a:buNone/>
            </a:pPr>
            <a:r>
              <a:rPr lang="pl-PL" dirty="0">
                <a:solidFill>
                  <a:srgbClr val="002060"/>
                </a:solidFill>
                <a:latin typeface="Cambria" panose="02040503050406030204" pitchFamily="18" charset="0"/>
                <a:ea typeface="Cambria" panose="02040503050406030204" pitchFamily="18" charset="0"/>
              </a:rPr>
              <a:t>MODUŁ DLA OSÓB DOROSŁYCH</a:t>
            </a:r>
            <a:r>
              <a:rPr lang="pl-PL" b="1" dirty="0"/>
              <a:t>.</a:t>
            </a:r>
          </a:p>
          <a:p>
            <a:pPr algn="just"/>
            <a:r>
              <a:rPr lang="pl-PL" b="1" dirty="0">
                <a:solidFill>
                  <a:srgbClr val="002060"/>
                </a:solidFill>
                <a:latin typeface="Cambria" panose="02040503050406030204" pitchFamily="18" charset="0"/>
                <a:ea typeface="Cambria" panose="02040503050406030204" pitchFamily="18" charset="0"/>
              </a:rPr>
              <a:t>Dofinansowanie do posiłków i ich dowóz.</a:t>
            </a:r>
            <a:r>
              <a:rPr lang="pl-PL" dirty="0">
                <a:solidFill>
                  <a:srgbClr val="002060"/>
                </a:solidFill>
                <a:latin typeface="Cambria" panose="02040503050406030204" pitchFamily="18" charset="0"/>
                <a:ea typeface="Cambria" panose="02040503050406030204" pitchFamily="18" charset="0"/>
              </a:rPr>
              <a:t> W ramach Programu, dofinansowane zostaną nie tylko posiłki wydawane w stołówkach, ale również dowożone osobom niewychodzącym z domu (np. ze względu na podeszły wiek, czy niepełnosprawność), niebędącym w stanie przygotować sobie codziennie gorącego posiłku. Wojewoda będzie mógł wyrazić zgodę na zwiększenie dotacji do 5% środków finansowych z przeznaczeniem na dowóz posiłków w gminie, w szczególności dla osób starszych, niepełnosprawnych. </a:t>
            </a:r>
          </a:p>
          <a:p>
            <a:pPr marL="0" indent="0" algn="just">
              <a:buNone/>
            </a:pPr>
            <a:r>
              <a:rPr lang="pl-PL" dirty="0">
                <a:solidFill>
                  <a:srgbClr val="002060"/>
                </a:solidFill>
                <a:latin typeface="Cambria" panose="02040503050406030204" pitchFamily="18" charset="0"/>
                <a:ea typeface="Cambria" panose="02040503050406030204" pitchFamily="18" charset="0"/>
              </a:rPr>
              <a:t>Na realizację działań przewidzianych w programie gmina będzie mogła otrzymać dotację, jeżeli na jedno zadanie przeznaczy nie mniej niż 40% z własnych środków, przy czym wojewoda będzie mógł zmniejszyć wkład własny gminy do 20%. </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dirty="0">
                <a:solidFill>
                  <a:srgbClr val="002060"/>
                </a:solidFill>
                <a:latin typeface="Cambria" panose="02040503050406030204" pitchFamily="18" charset="0"/>
                <a:ea typeface="Cambria" panose="02040503050406030204" pitchFamily="18" charset="0"/>
              </a:rPr>
              <a:t>Program realizowany będzie przez ministrów: rodziny, pracy i polityki społecznej oraz edukacji narodowej. </a:t>
            </a:r>
            <a:endParaRPr lang="pl-PL" b="1" dirty="0">
              <a:solidFill>
                <a:srgbClr val="002060"/>
              </a:solidFill>
              <a:latin typeface="Cambria" panose="02040503050406030204" pitchFamily="18" charset="0"/>
              <a:ea typeface="Cambria" panose="02040503050406030204" pitchFamily="18" charset="0"/>
            </a:endParaRPr>
          </a:p>
          <a:p>
            <a:endParaRPr lang="pl-PL"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249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6FFF5DB7-2616-435B-AC54-F0D4CC2C6E65}"/>
              </a:ext>
            </a:extLst>
          </p:cNvPr>
          <p:cNvSpPr>
            <a:spLocks noGrp="1"/>
          </p:cNvSpPr>
          <p:nvPr>
            <p:ph idx="1"/>
          </p:nvPr>
        </p:nvSpPr>
        <p:spPr>
          <a:xfrm>
            <a:off x="429846" y="709246"/>
            <a:ext cx="11426092" cy="5035062"/>
          </a:xfrm>
        </p:spPr>
        <p:txBody>
          <a:bodyPr>
            <a:normAutofit lnSpcReduction="10000"/>
          </a:bodyPr>
          <a:lstStyle/>
          <a:p>
            <a:pPr marL="0" indent="0">
              <a:buNone/>
            </a:pPr>
            <a:r>
              <a:rPr lang="pl-PL" sz="2400" dirty="0">
                <a:solidFill>
                  <a:srgbClr val="002060"/>
                </a:solidFill>
                <a:latin typeface="Cambria" panose="02040503050406030204" pitchFamily="18" charset="0"/>
                <a:ea typeface="Cambria" panose="02040503050406030204" pitchFamily="18" charset="0"/>
              </a:rPr>
              <a:t>STOŁÓWKI SZKOLNE</a:t>
            </a:r>
          </a:p>
          <a:p>
            <a:pPr marL="0" indent="0" algn="just">
              <a:buNone/>
            </a:pPr>
            <a:r>
              <a:rPr lang="pl-PL" dirty="0">
                <a:solidFill>
                  <a:srgbClr val="002060"/>
                </a:solidFill>
                <a:latin typeface="Cambria" panose="02040503050406030204" pitchFamily="18" charset="0"/>
                <a:ea typeface="Cambria" panose="02040503050406030204" pitchFamily="18" charset="0"/>
              </a:rPr>
              <a:t>Program poszerzony został o moduł dotyczący wzmocnienia opiekuńczej funkcji szkoły podstawowej dzięki tworzeniu warunków umożliwiających spożywanie przez uczniów posiłku podczas pobytu w szkole. W ramach modułu 3 Program „Posiłek w szkole i w domu” przewiduje się:</a:t>
            </a:r>
            <a:endParaRPr lang="pl-PL" b="1" dirty="0">
              <a:solidFill>
                <a:srgbClr val="002060"/>
              </a:solidFill>
              <a:latin typeface="Cambria" panose="02040503050406030204" pitchFamily="18" charset="0"/>
              <a:ea typeface="Cambria" panose="02040503050406030204" pitchFamily="18" charset="0"/>
            </a:endParaRPr>
          </a:p>
          <a:p>
            <a:pPr lvl="0" algn="just">
              <a:buFont typeface="Arial" panose="020B0604020202020204" pitchFamily="34" charset="0"/>
              <a:buChar char="•"/>
            </a:pPr>
            <a:r>
              <a:rPr lang="pl-PL" dirty="0">
                <a:solidFill>
                  <a:srgbClr val="002060"/>
                </a:solidFill>
                <a:latin typeface="Cambria" panose="02040503050406030204" pitchFamily="18" charset="0"/>
                <a:ea typeface="Cambria" panose="02040503050406030204" pitchFamily="18" charset="0"/>
              </a:rPr>
              <a:t>doposażenie i poprawę standardu funkcjonujących stołówek (własna kuchnia i jadalnia) lub ich doposażenie, lub stworzenie nowych stołówek,</a:t>
            </a:r>
            <a:endParaRPr lang="pl-PL" b="1" dirty="0">
              <a:solidFill>
                <a:srgbClr val="002060"/>
              </a:solidFill>
              <a:latin typeface="Cambria" panose="02040503050406030204" pitchFamily="18" charset="0"/>
              <a:ea typeface="Cambria" panose="02040503050406030204" pitchFamily="18" charset="0"/>
            </a:endParaRPr>
          </a:p>
          <a:p>
            <a:pPr lvl="0" algn="just">
              <a:buFont typeface="Arial" panose="020B0604020202020204" pitchFamily="34" charset="0"/>
              <a:buChar char="•"/>
            </a:pPr>
            <a:r>
              <a:rPr lang="pl-PL" dirty="0">
                <a:solidFill>
                  <a:srgbClr val="002060"/>
                </a:solidFill>
                <a:latin typeface="Cambria" panose="02040503050406030204" pitchFamily="18" charset="0"/>
                <a:ea typeface="Cambria" panose="02040503050406030204" pitchFamily="18" charset="0"/>
              </a:rPr>
              <a:t>wsparcie w zakresie adaptacji i wyposażenia pomieszczeń przeznaczonych do spożywania posiłków, tzw. jadalni.</a:t>
            </a:r>
          </a:p>
          <a:p>
            <a:pPr marL="0" indent="0">
              <a:buNone/>
            </a:pPr>
            <a:r>
              <a:rPr lang="pl-PL" b="1" dirty="0">
                <a:solidFill>
                  <a:srgbClr val="002060"/>
                </a:solidFill>
                <a:latin typeface="Cambria" panose="02040503050406030204" pitchFamily="18" charset="0"/>
                <a:ea typeface="Cambria" panose="02040503050406030204" pitchFamily="18" charset="0"/>
              </a:rPr>
              <a:t>Moduł 3 realizowany będzie na szczeblu wojewódzkim przez Kuratora Oświaty</a:t>
            </a:r>
          </a:p>
          <a:p>
            <a:pPr marL="0" indent="0" algn="just">
              <a:buNone/>
            </a:pPr>
            <a:r>
              <a:rPr lang="pl-PL" dirty="0">
                <a:solidFill>
                  <a:srgbClr val="002060"/>
                </a:solidFill>
                <a:latin typeface="Cambria" panose="02040503050406030204" pitchFamily="18" charset="0"/>
                <a:ea typeface="Cambria" panose="02040503050406030204" pitchFamily="18" charset="0"/>
              </a:rPr>
              <a:t>Program zakłada obowiązkowy wkład finansowy lub rzeczowy organów prowadzących szkoły w wysokości 20% środków niezbędnych do realizacji dotowanego zadania w Programie.</a:t>
            </a:r>
            <a:endParaRPr lang="pl-PL" b="1" dirty="0">
              <a:solidFill>
                <a:srgbClr val="002060"/>
              </a:solidFill>
              <a:latin typeface="Cambria" panose="02040503050406030204" pitchFamily="18" charset="0"/>
              <a:ea typeface="Cambria" panose="02040503050406030204" pitchFamily="18" charset="0"/>
            </a:endParaRPr>
          </a:p>
          <a:p>
            <a:pPr marL="0" indent="0">
              <a:buNone/>
            </a:pPr>
            <a:endParaRPr lang="pl-PL" b="1" dirty="0">
              <a:solidFill>
                <a:srgbClr val="002060"/>
              </a:solidFill>
              <a:latin typeface="Cambria" panose="02040503050406030204" pitchFamily="18" charset="0"/>
              <a:ea typeface="Cambria" panose="02040503050406030204" pitchFamily="18" charset="0"/>
            </a:endParaRPr>
          </a:p>
          <a:p>
            <a:pPr marL="0" indent="0">
              <a:buNone/>
            </a:pPr>
            <a:r>
              <a:rPr lang="pl-PL" b="1" dirty="0">
                <a:solidFill>
                  <a:srgbClr val="002060"/>
                </a:solidFill>
                <a:latin typeface="Cambria" panose="02040503050406030204" pitchFamily="18" charset="0"/>
                <a:ea typeface="Cambria" panose="02040503050406030204" pitchFamily="18" charset="0"/>
              </a:rPr>
              <a:t>Pytania dot. Programu proszę kierować za pośrednictwem poczty elektronicznej na adres:</a:t>
            </a:r>
          </a:p>
          <a:p>
            <a:pPr marL="0" indent="0" algn="ctr">
              <a:buNone/>
            </a:pPr>
            <a:r>
              <a:rPr lang="pl-PL" sz="2400" dirty="0">
                <a:solidFill>
                  <a:srgbClr val="002060"/>
                </a:solidFill>
                <a:latin typeface="Cambria" panose="02040503050406030204" pitchFamily="18" charset="0"/>
                <a:ea typeface="Cambria" panose="02040503050406030204" pitchFamily="18" charset="0"/>
              </a:rPr>
              <a:t>ozarosa@uw.olsztyn.pl</a:t>
            </a:r>
          </a:p>
        </p:txBody>
      </p:sp>
    </p:spTree>
    <p:extLst>
      <p:ext uri="{BB962C8B-B14F-4D97-AF65-F5344CB8AC3E}">
        <p14:creationId xmlns:p14="http://schemas.microsoft.com/office/powerpoint/2010/main" val="130534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10C029B-2B2D-4E71-A668-B5DB002DD256}"/>
              </a:ext>
            </a:extLst>
          </p:cNvPr>
          <p:cNvSpPr>
            <a:spLocks noGrp="1"/>
          </p:cNvSpPr>
          <p:nvPr>
            <p:ph type="title"/>
          </p:nvPr>
        </p:nvSpPr>
        <p:spPr>
          <a:xfrm>
            <a:off x="376545" y="-88232"/>
            <a:ext cx="8596668" cy="774032"/>
          </a:xfrm>
        </p:spPr>
        <p:txBody>
          <a:bodyPr/>
          <a:lstStyle/>
          <a:p>
            <a:r>
              <a:rPr lang="pl-PL" dirty="0">
                <a:solidFill>
                  <a:srgbClr val="002060"/>
                </a:solidFill>
                <a:latin typeface="Cambria" panose="02040503050406030204" pitchFamily="18" charset="0"/>
                <a:ea typeface="Cambria" panose="02040503050406030204" pitchFamily="18" charset="0"/>
              </a:rPr>
              <a:t>Program „Maluch+”</a:t>
            </a:r>
          </a:p>
        </p:txBody>
      </p:sp>
      <p:sp>
        <p:nvSpPr>
          <p:cNvPr id="3" name="Symbol zastępczy zawartości 2">
            <a:extLst>
              <a:ext uri="{FF2B5EF4-FFF2-40B4-BE49-F238E27FC236}">
                <a16:creationId xmlns:a16="http://schemas.microsoft.com/office/drawing/2014/main" xmlns="" id="{051D90DB-10B6-41D5-A969-7F3F1FB8DBCD}"/>
              </a:ext>
            </a:extLst>
          </p:cNvPr>
          <p:cNvSpPr>
            <a:spLocks noGrp="1"/>
          </p:cNvSpPr>
          <p:nvPr>
            <p:ph idx="1"/>
          </p:nvPr>
        </p:nvSpPr>
        <p:spPr>
          <a:xfrm>
            <a:off x="376545" y="577517"/>
            <a:ext cx="10391718" cy="5907504"/>
          </a:xfrm>
        </p:spPr>
        <p:txBody>
          <a:bodyPr>
            <a:normAutofit/>
          </a:bodyPr>
          <a:lstStyle/>
          <a:p>
            <a:pPr marL="0" indent="0" algn="just">
              <a:buNone/>
            </a:pPr>
            <a:r>
              <a:rPr lang="pl-PL" sz="2000" dirty="0">
                <a:solidFill>
                  <a:srgbClr val="002060"/>
                </a:solidFill>
                <a:latin typeface="Cambria" panose="02040503050406030204" pitchFamily="18" charset="0"/>
                <a:ea typeface="Cambria" panose="02040503050406030204" pitchFamily="18" charset="0"/>
              </a:rPr>
              <a:t>Dotyczy realizacji działań na rzecz tworzenia i utrzymania miejsc w instytucjach opieki dla dzieci do lat 3, tj. żłobkach, klubach dziecięcych i u dziennych opiekunów.</a:t>
            </a:r>
          </a:p>
          <a:p>
            <a:pPr marL="0" indent="0">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sz="2000" dirty="0">
                <a:solidFill>
                  <a:srgbClr val="002060"/>
                </a:solidFill>
                <a:latin typeface="Cambria" panose="02040503050406030204" pitchFamily="18" charset="0"/>
                <a:ea typeface="Cambria" panose="02040503050406030204" pitchFamily="18" charset="0"/>
              </a:rPr>
              <a:t>Na terenie województwa funkcjonuje  160 instytucji opieki nad dziećmi w wieku do lat 3 na 3.433 miejsca, w tym:</a:t>
            </a:r>
          </a:p>
          <a:p>
            <a:pPr algn="just"/>
            <a:r>
              <a:rPr lang="pl-PL" sz="2000" dirty="0">
                <a:solidFill>
                  <a:srgbClr val="002060"/>
                </a:solidFill>
                <a:latin typeface="Cambria" panose="02040503050406030204" pitchFamily="18" charset="0"/>
                <a:ea typeface="Cambria" panose="02040503050406030204" pitchFamily="18" charset="0"/>
              </a:rPr>
              <a:t>75 Żłobków na 2.801 miejsc</a:t>
            </a:r>
          </a:p>
          <a:p>
            <a:pPr algn="just"/>
            <a:r>
              <a:rPr lang="pl-PL" sz="2000" dirty="0">
                <a:solidFill>
                  <a:srgbClr val="002060"/>
                </a:solidFill>
                <a:latin typeface="Cambria" panose="02040503050406030204" pitchFamily="18" charset="0"/>
                <a:ea typeface="Cambria" panose="02040503050406030204" pitchFamily="18" charset="0"/>
              </a:rPr>
              <a:t>15 klubów dziecięcych na 230 miejsc</a:t>
            </a:r>
          </a:p>
          <a:p>
            <a:pPr algn="just"/>
            <a:r>
              <a:rPr lang="pl-PL" sz="2000" dirty="0">
                <a:solidFill>
                  <a:srgbClr val="002060"/>
                </a:solidFill>
                <a:latin typeface="Cambria" panose="02040503050406030204" pitchFamily="18" charset="0"/>
                <a:ea typeface="Cambria" panose="02040503050406030204" pitchFamily="18" charset="0"/>
              </a:rPr>
              <a:t>70  Dziennych opiekunów na 402 miejsca</a:t>
            </a:r>
          </a:p>
          <a:p>
            <a:pPr marL="0" indent="0" algn="just">
              <a:buNone/>
            </a:pPr>
            <a:endParaRPr lang="pl-PL" sz="2000" b="1" dirty="0">
              <a:solidFill>
                <a:srgbClr val="7030A0"/>
              </a:solidFill>
              <a:latin typeface="Cambria" panose="02040503050406030204" pitchFamily="18" charset="0"/>
              <a:ea typeface="Cambria" panose="02040503050406030204" pitchFamily="18" charset="0"/>
            </a:endParaRPr>
          </a:p>
          <a:p>
            <a:pPr marL="0" indent="0" algn="just">
              <a:buNone/>
            </a:pPr>
            <a:r>
              <a:rPr lang="pl-PL" sz="2000" b="1" dirty="0">
                <a:solidFill>
                  <a:srgbClr val="7030A0"/>
                </a:solidFill>
                <a:latin typeface="Cambria" panose="02040503050406030204" pitchFamily="18" charset="0"/>
                <a:ea typeface="Cambria" panose="02040503050406030204" pitchFamily="18" charset="0"/>
              </a:rPr>
              <a:t>W roku 2018 w ramach Programu:</a:t>
            </a:r>
          </a:p>
          <a:p>
            <a:r>
              <a:rPr lang="pl-PL" b="1" dirty="0">
                <a:solidFill>
                  <a:srgbClr val="002060"/>
                </a:solidFill>
                <a:latin typeface="Cambria" panose="02040503050406030204" pitchFamily="18" charset="0"/>
                <a:ea typeface="Cambria" panose="02040503050406030204" pitchFamily="18" charset="0"/>
              </a:rPr>
              <a:t>utworzono 220 nowych miejsc opieki przy dofinansowaniu w kwocie 3.090.743 zł:</a:t>
            </a:r>
            <a:r>
              <a:rPr lang="pl-PL" dirty="0">
                <a:solidFill>
                  <a:srgbClr val="002060"/>
                </a:solidFill>
                <a:latin typeface="Cambria" panose="02040503050406030204" pitchFamily="18" charset="0"/>
                <a:ea typeface="Cambria" panose="02040503050406030204" pitchFamily="18" charset="0"/>
              </a:rPr>
              <a:t> (180 - Żłobki, 40 - Dzienny opiekun), w tym:</a:t>
            </a:r>
          </a:p>
          <a:p>
            <a:pPr lvl="1">
              <a:buFont typeface="Wingdings" panose="05000000000000000000" pitchFamily="2" charset="2"/>
              <a:buChar char="§"/>
            </a:pPr>
            <a:r>
              <a:rPr lang="pl-PL" dirty="0">
                <a:solidFill>
                  <a:srgbClr val="002060"/>
                </a:solidFill>
                <a:latin typeface="Cambria" panose="02040503050406030204" pitchFamily="18" charset="0"/>
                <a:ea typeface="Cambria" panose="02040503050406030204" pitchFamily="18" charset="0"/>
              </a:rPr>
              <a:t>44 miejsca w już funkcjonujących 2 żłobkach i 176 miejsc w 6 nowych instytucjach.  </a:t>
            </a:r>
          </a:p>
          <a:p>
            <a:r>
              <a:rPr lang="pl-PL" b="1" dirty="0">
                <a:solidFill>
                  <a:srgbClr val="002060"/>
                </a:solidFill>
                <a:latin typeface="Cambria" panose="02040503050406030204" pitchFamily="18" charset="0"/>
                <a:ea typeface="Cambria" panose="02040503050406030204" pitchFamily="18" charset="0"/>
              </a:rPr>
              <a:t>dofinansowano funkcjonowanie 709 miejsc opieki:</a:t>
            </a:r>
            <a:r>
              <a:rPr lang="pl-PL" dirty="0">
                <a:solidFill>
                  <a:srgbClr val="002060"/>
                </a:solidFill>
                <a:latin typeface="Cambria" panose="02040503050406030204" pitchFamily="18" charset="0"/>
                <a:ea typeface="Cambria" panose="02040503050406030204" pitchFamily="18" charset="0"/>
              </a:rPr>
              <a:t> (649 Żłobki, 60 Dzienny opiekun) na kwotę </a:t>
            </a:r>
            <a:r>
              <a:rPr lang="pl-PL" b="1" dirty="0">
                <a:solidFill>
                  <a:srgbClr val="002060"/>
                </a:solidFill>
                <a:latin typeface="Cambria" panose="02040503050406030204" pitchFamily="18" charset="0"/>
                <a:ea typeface="Cambria" panose="02040503050406030204" pitchFamily="18" charset="0"/>
              </a:rPr>
              <a:t>1.093.200 zł</a:t>
            </a:r>
          </a:p>
          <a:p>
            <a:pPr marL="457200" lvl="1" indent="0">
              <a:buNone/>
            </a:pPr>
            <a:endParaRPr lang="pl-PL" dirty="0">
              <a:latin typeface="Cambria" panose="02040503050406030204" pitchFamily="18" charset="0"/>
              <a:ea typeface="Cambria" panose="02040503050406030204" pitchFamily="18" charset="0"/>
            </a:endParaRPr>
          </a:p>
          <a:p>
            <a:pPr marL="0" indent="0" algn="just">
              <a:buNone/>
            </a:pPr>
            <a:endParaRPr lang="pl-PL" dirty="0">
              <a:latin typeface="Cambria" panose="02040503050406030204" pitchFamily="18" charset="0"/>
              <a:ea typeface="Cambria" panose="02040503050406030204" pitchFamily="18" charset="0"/>
            </a:endParaRPr>
          </a:p>
          <a:p>
            <a:endParaRPr lang="pl-PL" dirty="0"/>
          </a:p>
        </p:txBody>
      </p:sp>
    </p:spTree>
    <p:extLst>
      <p:ext uri="{BB962C8B-B14F-4D97-AF65-F5344CB8AC3E}">
        <p14:creationId xmlns:p14="http://schemas.microsoft.com/office/powerpoint/2010/main" val="191711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FC22A17-5A18-4A7A-809B-FD7B84BC3A69}"/>
              </a:ext>
            </a:extLst>
          </p:cNvPr>
          <p:cNvSpPr>
            <a:spLocks noGrp="1"/>
          </p:cNvSpPr>
          <p:nvPr>
            <p:ph type="title"/>
          </p:nvPr>
        </p:nvSpPr>
        <p:spPr>
          <a:xfrm>
            <a:off x="677333" y="609600"/>
            <a:ext cx="10331561" cy="521368"/>
          </a:xfrm>
        </p:spPr>
        <p:txBody>
          <a:bodyPr>
            <a:normAutofit/>
          </a:bodyPr>
          <a:lstStyle/>
          <a:p>
            <a:r>
              <a:rPr lang="pl-PL" sz="2800" dirty="0">
                <a:solidFill>
                  <a:srgbClr val="002060"/>
                </a:solidFill>
                <a:latin typeface="Cambria" panose="02040503050406030204" pitchFamily="18" charset="0"/>
                <a:ea typeface="Cambria" panose="02040503050406030204" pitchFamily="18" charset="0"/>
              </a:rPr>
              <a:t>Mapa żłobków, klubów dziecięcych i dziennych opiekunów</a:t>
            </a:r>
          </a:p>
        </p:txBody>
      </p:sp>
      <p:sp>
        <p:nvSpPr>
          <p:cNvPr id="6" name="Symbol zastępczy zawartości 5">
            <a:extLst>
              <a:ext uri="{FF2B5EF4-FFF2-40B4-BE49-F238E27FC236}">
                <a16:creationId xmlns:a16="http://schemas.microsoft.com/office/drawing/2014/main" xmlns="" id="{4B1BB1F0-8A6B-4003-B486-403D0A1E0608}"/>
              </a:ext>
            </a:extLst>
          </p:cNvPr>
          <p:cNvSpPr>
            <a:spLocks noGrp="1"/>
          </p:cNvSpPr>
          <p:nvPr>
            <p:ph idx="1"/>
          </p:nvPr>
        </p:nvSpPr>
        <p:spPr/>
        <p:txBody>
          <a:bodyPr/>
          <a:lstStyle/>
          <a:p>
            <a:endParaRPr lang="pl-PL" dirty="0"/>
          </a:p>
        </p:txBody>
      </p:sp>
      <p:grpSp>
        <p:nvGrpSpPr>
          <p:cNvPr id="7" name="Grupa 6">
            <a:extLst>
              <a:ext uri="{FF2B5EF4-FFF2-40B4-BE49-F238E27FC236}">
                <a16:creationId xmlns:a16="http://schemas.microsoft.com/office/drawing/2014/main" xmlns="" id="{DD3EEFEA-E3A8-4A65-8A49-A619E212490A}"/>
              </a:ext>
            </a:extLst>
          </p:cNvPr>
          <p:cNvGrpSpPr/>
          <p:nvPr/>
        </p:nvGrpSpPr>
        <p:grpSpPr>
          <a:xfrm>
            <a:off x="333274" y="1039729"/>
            <a:ext cx="10331561" cy="5818271"/>
            <a:chOff x="0" y="0"/>
            <a:chExt cx="9768840" cy="5524500"/>
          </a:xfrm>
        </p:grpSpPr>
        <p:pic>
          <p:nvPicPr>
            <p:cNvPr id="8" name="Obraz 7" descr="C:\Users\JKOZLO~1\AppData\Local\Temp\pobierzJpgMapki.jpg">
              <a:extLst>
                <a:ext uri="{FF2B5EF4-FFF2-40B4-BE49-F238E27FC236}">
                  <a16:creationId xmlns:a16="http://schemas.microsoft.com/office/drawing/2014/main" xmlns="" id="{C2985C1B-BC4D-4BD3-92D7-FAF3821E3F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452"/>
            <a:stretch/>
          </p:blipFill>
          <p:spPr bwMode="auto">
            <a:xfrm>
              <a:off x="0" y="0"/>
              <a:ext cx="9768840" cy="5524500"/>
            </a:xfrm>
            <a:prstGeom prst="rect">
              <a:avLst/>
            </a:prstGeom>
            <a:noFill/>
            <a:ln>
              <a:noFill/>
            </a:ln>
            <a:extLst>
              <a:ext uri="{53640926-AAD7-44D8-BBD7-CCE9431645EC}">
                <a14:shadowObscured xmlns:a14="http://schemas.microsoft.com/office/drawing/2010/main"/>
              </a:ext>
            </a:extLst>
          </p:spPr>
        </p:pic>
        <p:sp>
          <p:nvSpPr>
            <p:cNvPr id="9" name="Owal 8">
              <a:extLst>
                <a:ext uri="{FF2B5EF4-FFF2-40B4-BE49-F238E27FC236}">
                  <a16:creationId xmlns:a16="http://schemas.microsoft.com/office/drawing/2014/main" xmlns="" id="{51718A3E-87B8-4E08-8655-BCA10711749D}"/>
                </a:ext>
              </a:extLst>
            </p:cNvPr>
            <p:cNvSpPr/>
            <p:nvPr/>
          </p:nvSpPr>
          <p:spPr>
            <a:xfrm>
              <a:off x="3598223" y="2351314"/>
              <a:ext cx="142875"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0" name="Owal 9">
              <a:extLst>
                <a:ext uri="{FF2B5EF4-FFF2-40B4-BE49-F238E27FC236}">
                  <a16:creationId xmlns:a16="http://schemas.microsoft.com/office/drawing/2014/main" xmlns="" id="{A73E080E-BDD9-40C0-9D14-475F4E54E987}"/>
                </a:ext>
              </a:extLst>
            </p:cNvPr>
            <p:cNvSpPr/>
            <p:nvPr/>
          </p:nvSpPr>
          <p:spPr>
            <a:xfrm>
              <a:off x="486888" y="914400"/>
              <a:ext cx="142875"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1" name="Owal 10">
              <a:extLst>
                <a:ext uri="{FF2B5EF4-FFF2-40B4-BE49-F238E27FC236}">
                  <a16:creationId xmlns:a16="http://schemas.microsoft.com/office/drawing/2014/main" xmlns="" id="{D430A3FF-3DD4-4BE8-8DD4-E460A10D736F}"/>
                </a:ext>
              </a:extLst>
            </p:cNvPr>
            <p:cNvSpPr/>
            <p:nvPr/>
          </p:nvSpPr>
          <p:spPr>
            <a:xfrm>
              <a:off x="4013860" y="712519"/>
              <a:ext cx="142875"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2" name="Owal 11">
              <a:extLst>
                <a:ext uri="{FF2B5EF4-FFF2-40B4-BE49-F238E27FC236}">
                  <a16:creationId xmlns:a16="http://schemas.microsoft.com/office/drawing/2014/main" xmlns="" id="{D9A7EC6E-F207-4402-AB2E-F2AC66AC4BB6}"/>
                </a:ext>
              </a:extLst>
            </p:cNvPr>
            <p:cNvSpPr/>
            <p:nvPr/>
          </p:nvSpPr>
          <p:spPr>
            <a:xfrm>
              <a:off x="4132613" y="2137558"/>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3" name="Owal 12">
              <a:extLst>
                <a:ext uri="{FF2B5EF4-FFF2-40B4-BE49-F238E27FC236}">
                  <a16:creationId xmlns:a16="http://schemas.microsoft.com/office/drawing/2014/main" xmlns="" id="{2BFFC7B9-5AC9-458A-AE3C-E23B9BF84353}"/>
                </a:ext>
              </a:extLst>
            </p:cNvPr>
            <p:cNvSpPr/>
            <p:nvPr/>
          </p:nvSpPr>
          <p:spPr>
            <a:xfrm>
              <a:off x="4773881" y="2066306"/>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 name="Owal 13">
              <a:extLst>
                <a:ext uri="{FF2B5EF4-FFF2-40B4-BE49-F238E27FC236}">
                  <a16:creationId xmlns:a16="http://schemas.microsoft.com/office/drawing/2014/main" xmlns="" id="{2533B1D9-A16C-4416-9571-268526A7CCED}"/>
                </a:ext>
              </a:extLst>
            </p:cNvPr>
            <p:cNvSpPr/>
            <p:nvPr/>
          </p:nvSpPr>
          <p:spPr>
            <a:xfrm>
              <a:off x="4476997" y="1223158"/>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 name="Owal 14">
              <a:extLst>
                <a:ext uri="{FF2B5EF4-FFF2-40B4-BE49-F238E27FC236}">
                  <a16:creationId xmlns:a16="http://schemas.microsoft.com/office/drawing/2014/main" xmlns="" id="{2989A529-42AA-40B5-8266-39E17DD773A0}"/>
                </a:ext>
              </a:extLst>
            </p:cNvPr>
            <p:cNvSpPr/>
            <p:nvPr/>
          </p:nvSpPr>
          <p:spPr>
            <a:xfrm>
              <a:off x="1330036" y="249381"/>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6" name="Owal 15">
              <a:extLst>
                <a:ext uri="{FF2B5EF4-FFF2-40B4-BE49-F238E27FC236}">
                  <a16:creationId xmlns:a16="http://schemas.microsoft.com/office/drawing/2014/main" xmlns="" id="{7915C7CD-7B2B-4B31-9E62-C27EF896ED8E}"/>
                </a:ext>
              </a:extLst>
            </p:cNvPr>
            <p:cNvSpPr/>
            <p:nvPr/>
          </p:nvSpPr>
          <p:spPr>
            <a:xfrm>
              <a:off x="3182587" y="1650670"/>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17" name="Owal 16">
              <a:extLst>
                <a:ext uri="{FF2B5EF4-FFF2-40B4-BE49-F238E27FC236}">
                  <a16:creationId xmlns:a16="http://schemas.microsoft.com/office/drawing/2014/main" xmlns="" id="{218514FF-FE51-4C01-A3A6-2D9396D1B6DC}"/>
                </a:ext>
              </a:extLst>
            </p:cNvPr>
            <p:cNvSpPr/>
            <p:nvPr/>
          </p:nvSpPr>
          <p:spPr>
            <a:xfrm>
              <a:off x="3526971" y="2018805"/>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18" name="Owal 17">
              <a:extLst>
                <a:ext uri="{FF2B5EF4-FFF2-40B4-BE49-F238E27FC236}">
                  <a16:creationId xmlns:a16="http://schemas.microsoft.com/office/drawing/2014/main" xmlns="" id="{ABF1BF04-1C6C-49DE-80D6-972D59759938}"/>
                </a:ext>
              </a:extLst>
            </p:cNvPr>
            <p:cNvSpPr/>
            <p:nvPr/>
          </p:nvSpPr>
          <p:spPr>
            <a:xfrm>
              <a:off x="3158836" y="4488872"/>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19" name="Owal 18">
              <a:extLst>
                <a:ext uri="{FF2B5EF4-FFF2-40B4-BE49-F238E27FC236}">
                  <a16:creationId xmlns:a16="http://schemas.microsoft.com/office/drawing/2014/main" xmlns="" id="{10BD9FF9-75D1-495E-82CB-63B8A11D70B2}"/>
                </a:ext>
              </a:extLst>
            </p:cNvPr>
            <p:cNvSpPr/>
            <p:nvPr/>
          </p:nvSpPr>
          <p:spPr>
            <a:xfrm>
              <a:off x="8585860" y="217318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0" name="Owal 19">
              <a:extLst>
                <a:ext uri="{FF2B5EF4-FFF2-40B4-BE49-F238E27FC236}">
                  <a16:creationId xmlns:a16="http://schemas.microsoft.com/office/drawing/2014/main" xmlns="" id="{29C98F46-8C9A-436D-AA8B-26E0C9ECD95E}"/>
                </a:ext>
              </a:extLst>
            </p:cNvPr>
            <p:cNvSpPr/>
            <p:nvPr/>
          </p:nvSpPr>
          <p:spPr>
            <a:xfrm>
              <a:off x="2885704" y="255319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1" name="Owal 20">
              <a:extLst>
                <a:ext uri="{FF2B5EF4-FFF2-40B4-BE49-F238E27FC236}">
                  <a16:creationId xmlns:a16="http://schemas.microsoft.com/office/drawing/2014/main" xmlns="" id="{08DDF95C-B028-444E-B8D4-7B259557FDE6}"/>
                </a:ext>
              </a:extLst>
            </p:cNvPr>
            <p:cNvSpPr/>
            <p:nvPr/>
          </p:nvSpPr>
          <p:spPr>
            <a:xfrm>
              <a:off x="6768935" y="1413163"/>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2" name="Owal 21">
              <a:extLst>
                <a:ext uri="{FF2B5EF4-FFF2-40B4-BE49-F238E27FC236}">
                  <a16:creationId xmlns:a16="http://schemas.microsoft.com/office/drawing/2014/main" xmlns="" id="{ECD9EC72-A0E7-48CC-AA98-8DF3C0C78016}"/>
                </a:ext>
              </a:extLst>
            </p:cNvPr>
            <p:cNvSpPr/>
            <p:nvPr/>
          </p:nvSpPr>
          <p:spPr>
            <a:xfrm>
              <a:off x="7813964" y="486888"/>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3" name="Owal 22">
              <a:extLst>
                <a:ext uri="{FF2B5EF4-FFF2-40B4-BE49-F238E27FC236}">
                  <a16:creationId xmlns:a16="http://schemas.microsoft.com/office/drawing/2014/main" xmlns="" id="{AE652852-7CF8-4E2C-93BA-EA8385092164}"/>
                </a:ext>
              </a:extLst>
            </p:cNvPr>
            <p:cNvSpPr/>
            <p:nvPr/>
          </p:nvSpPr>
          <p:spPr>
            <a:xfrm>
              <a:off x="1306286" y="3075709"/>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4" name="Owal 23">
              <a:extLst>
                <a:ext uri="{FF2B5EF4-FFF2-40B4-BE49-F238E27FC236}">
                  <a16:creationId xmlns:a16="http://schemas.microsoft.com/office/drawing/2014/main" xmlns="" id="{A4BDA087-D7A2-41F2-85F0-81CDDB306C09}"/>
                </a:ext>
              </a:extLst>
            </p:cNvPr>
            <p:cNvSpPr/>
            <p:nvPr/>
          </p:nvSpPr>
          <p:spPr>
            <a:xfrm>
              <a:off x="2885704" y="2196935"/>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5" name="Owal 24">
              <a:extLst>
                <a:ext uri="{FF2B5EF4-FFF2-40B4-BE49-F238E27FC236}">
                  <a16:creationId xmlns:a16="http://schemas.microsoft.com/office/drawing/2014/main" xmlns="" id="{44263519-D9A1-4670-AD9B-1AB693BF8F21}"/>
                </a:ext>
              </a:extLst>
            </p:cNvPr>
            <p:cNvSpPr/>
            <p:nvPr/>
          </p:nvSpPr>
          <p:spPr>
            <a:xfrm>
              <a:off x="5676405" y="1306285"/>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6" name="Owal 25">
              <a:extLst>
                <a:ext uri="{FF2B5EF4-FFF2-40B4-BE49-F238E27FC236}">
                  <a16:creationId xmlns:a16="http://schemas.microsoft.com/office/drawing/2014/main" xmlns="" id="{3E1E20B9-4BAD-49EA-85B6-91A8850D459D}"/>
                </a:ext>
              </a:extLst>
            </p:cNvPr>
            <p:cNvSpPr/>
            <p:nvPr/>
          </p:nvSpPr>
          <p:spPr>
            <a:xfrm>
              <a:off x="1199408" y="382385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7" name="Owal 26">
              <a:extLst>
                <a:ext uri="{FF2B5EF4-FFF2-40B4-BE49-F238E27FC236}">
                  <a16:creationId xmlns:a16="http://schemas.microsoft.com/office/drawing/2014/main" xmlns="" id="{3D4E5527-9D8B-4223-9990-CC0286330120}"/>
                </a:ext>
              </a:extLst>
            </p:cNvPr>
            <p:cNvSpPr/>
            <p:nvPr/>
          </p:nvSpPr>
          <p:spPr>
            <a:xfrm>
              <a:off x="2125683" y="4500748"/>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8" name="Owal 27">
              <a:extLst>
                <a:ext uri="{FF2B5EF4-FFF2-40B4-BE49-F238E27FC236}">
                  <a16:creationId xmlns:a16="http://schemas.microsoft.com/office/drawing/2014/main" xmlns="" id="{A9538CFB-91F8-4FFF-A9E3-4777C1398C0A}"/>
                </a:ext>
              </a:extLst>
            </p:cNvPr>
            <p:cNvSpPr/>
            <p:nvPr/>
          </p:nvSpPr>
          <p:spPr>
            <a:xfrm>
              <a:off x="3431969" y="1282535"/>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29" name="Owal 28">
              <a:extLst>
                <a:ext uri="{FF2B5EF4-FFF2-40B4-BE49-F238E27FC236}">
                  <a16:creationId xmlns:a16="http://schemas.microsoft.com/office/drawing/2014/main" xmlns="" id="{AECBC6D4-22E1-4DB8-B831-F181C1E7CC0B}"/>
                </a:ext>
              </a:extLst>
            </p:cNvPr>
            <p:cNvSpPr/>
            <p:nvPr/>
          </p:nvSpPr>
          <p:spPr>
            <a:xfrm>
              <a:off x="1698171" y="3146961"/>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0" name="Owal 29">
              <a:extLst>
                <a:ext uri="{FF2B5EF4-FFF2-40B4-BE49-F238E27FC236}">
                  <a16:creationId xmlns:a16="http://schemas.microsoft.com/office/drawing/2014/main" xmlns="" id="{5918E7DC-1777-48B8-9EE1-E720F821D79F}"/>
                </a:ext>
              </a:extLst>
            </p:cNvPr>
            <p:cNvSpPr/>
            <p:nvPr/>
          </p:nvSpPr>
          <p:spPr>
            <a:xfrm>
              <a:off x="1698171" y="344384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1" name="Owal 30">
              <a:extLst>
                <a:ext uri="{FF2B5EF4-FFF2-40B4-BE49-F238E27FC236}">
                  <a16:creationId xmlns:a16="http://schemas.microsoft.com/office/drawing/2014/main" xmlns="" id="{DCD4F7C2-4685-4E87-A3AB-A2E4156D2DD2}"/>
                </a:ext>
              </a:extLst>
            </p:cNvPr>
            <p:cNvSpPr/>
            <p:nvPr/>
          </p:nvSpPr>
          <p:spPr>
            <a:xfrm>
              <a:off x="522514" y="795646"/>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2" name="Owal 31">
              <a:extLst>
                <a:ext uri="{FF2B5EF4-FFF2-40B4-BE49-F238E27FC236}">
                  <a16:creationId xmlns:a16="http://schemas.microsoft.com/office/drawing/2014/main" xmlns="" id="{74B48EA9-B6BF-4EF0-A22C-72BABF1730AF}"/>
                </a:ext>
              </a:extLst>
            </p:cNvPr>
            <p:cNvSpPr/>
            <p:nvPr/>
          </p:nvSpPr>
          <p:spPr>
            <a:xfrm>
              <a:off x="3408218" y="2339439"/>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3" name="Owal 32">
              <a:extLst>
                <a:ext uri="{FF2B5EF4-FFF2-40B4-BE49-F238E27FC236}">
                  <a16:creationId xmlns:a16="http://schemas.microsoft.com/office/drawing/2014/main" xmlns="" id="{5DAFF085-84D1-403E-87E1-F6B38027C5F2}"/>
                </a:ext>
              </a:extLst>
            </p:cNvPr>
            <p:cNvSpPr/>
            <p:nvPr/>
          </p:nvSpPr>
          <p:spPr>
            <a:xfrm>
              <a:off x="6460177" y="2208810"/>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4" name="Owal 33">
              <a:extLst>
                <a:ext uri="{FF2B5EF4-FFF2-40B4-BE49-F238E27FC236}">
                  <a16:creationId xmlns:a16="http://schemas.microsoft.com/office/drawing/2014/main" xmlns="" id="{597A021E-D236-4E91-9ECB-DF1837652641}"/>
                </a:ext>
              </a:extLst>
            </p:cNvPr>
            <p:cNvSpPr/>
            <p:nvPr/>
          </p:nvSpPr>
          <p:spPr>
            <a:xfrm>
              <a:off x="1947553" y="1900052"/>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5" name="Owal 34">
              <a:extLst>
                <a:ext uri="{FF2B5EF4-FFF2-40B4-BE49-F238E27FC236}">
                  <a16:creationId xmlns:a16="http://schemas.microsoft.com/office/drawing/2014/main" xmlns="" id="{B484FDF5-AC21-46B3-A784-A90B42F29B0D}"/>
                </a:ext>
              </a:extLst>
            </p:cNvPr>
            <p:cNvSpPr/>
            <p:nvPr/>
          </p:nvSpPr>
          <p:spPr>
            <a:xfrm>
              <a:off x="5652655" y="2030680"/>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6" name="Owal 35">
              <a:extLst>
                <a:ext uri="{FF2B5EF4-FFF2-40B4-BE49-F238E27FC236}">
                  <a16:creationId xmlns:a16="http://schemas.microsoft.com/office/drawing/2014/main" xmlns="" id="{1367CD16-4538-4B76-B820-00A6CD823AC7}"/>
                </a:ext>
              </a:extLst>
            </p:cNvPr>
            <p:cNvSpPr/>
            <p:nvPr/>
          </p:nvSpPr>
          <p:spPr>
            <a:xfrm>
              <a:off x="3728852" y="3693226"/>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7" name="Owal 36">
              <a:extLst>
                <a:ext uri="{FF2B5EF4-FFF2-40B4-BE49-F238E27FC236}">
                  <a16:creationId xmlns:a16="http://schemas.microsoft.com/office/drawing/2014/main" xmlns="" id="{75722CD7-E583-49F2-9AEC-9ECE8FF79F4E}"/>
                </a:ext>
              </a:extLst>
            </p:cNvPr>
            <p:cNvSpPr/>
            <p:nvPr/>
          </p:nvSpPr>
          <p:spPr>
            <a:xfrm>
              <a:off x="1531917" y="3716976"/>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8" name="Owal 37">
              <a:extLst>
                <a:ext uri="{FF2B5EF4-FFF2-40B4-BE49-F238E27FC236}">
                  <a16:creationId xmlns:a16="http://schemas.microsoft.com/office/drawing/2014/main" xmlns="" id="{5839A667-2E7C-44D7-BDD8-C8294E3CE53C}"/>
                </a:ext>
              </a:extLst>
            </p:cNvPr>
            <p:cNvSpPr/>
            <p:nvPr/>
          </p:nvSpPr>
          <p:spPr>
            <a:xfrm>
              <a:off x="1282535" y="3455719"/>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39" name="Owal 38">
              <a:extLst>
                <a:ext uri="{FF2B5EF4-FFF2-40B4-BE49-F238E27FC236}">
                  <a16:creationId xmlns:a16="http://schemas.microsoft.com/office/drawing/2014/main" xmlns="" id="{4679FA30-B798-468D-8286-098786BA6360}"/>
                </a:ext>
              </a:extLst>
            </p:cNvPr>
            <p:cNvSpPr/>
            <p:nvPr/>
          </p:nvSpPr>
          <p:spPr>
            <a:xfrm>
              <a:off x="8657112" y="1413163"/>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0" name="Owal 39">
              <a:extLst>
                <a:ext uri="{FF2B5EF4-FFF2-40B4-BE49-F238E27FC236}">
                  <a16:creationId xmlns:a16="http://schemas.microsoft.com/office/drawing/2014/main" xmlns="" id="{3DFFCE65-3F84-4AD7-9156-897183FFF8AB}"/>
                </a:ext>
              </a:extLst>
            </p:cNvPr>
            <p:cNvSpPr/>
            <p:nvPr/>
          </p:nvSpPr>
          <p:spPr>
            <a:xfrm>
              <a:off x="3123210" y="3123210"/>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1" name="Owal 40">
              <a:extLst>
                <a:ext uri="{FF2B5EF4-FFF2-40B4-BE49-F238E27FC236}">
                  <a16:creationId xmlns:a16="http://schemas.microsoft.com/office/drawing/2014/main" xmlns="" id="{CDD74A12-D901-4FBB-A1A4-4B5364B545E7}"/>
                </a:ext>
              </a:extLst>
            </p:cNvPr>
            <p:cNvSpPr/>
            <p:nvPr/>
          </p:nvSpPr>
          <p:spPr>
            <a:xfrm>
              <a:off x="2339439" y="1092530"/>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2" name="Owal 41">
              <a:extLst>
                <a:ext uri="{FF2B5EF4-FFF2-40B4-BE49-F238E27FC236}">
                  <a16:creationId xmlns:a16="http://schemas.microsoft.com/office/drawing/2014/main" xmlns="" id="{6E96AE65-4544-4185-B636-16E82EF7E2D9}"/>
                </a:ext>
              </a:extLst>
            </p:cNvPr>
            <p:cNvSpPr/>
            <p:nvPr/>
          </p:nvSpPr>
          <p:spPr>
            <a:xfrm>
              <a:off x="7469579" y="2232561"/>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3" name="Owal 42">
              <a:extLst>
                <a:ext uri="{FF2B5EF4-FFF2-40B4-BE49-F238E27FC236}">
                  <a16:creationId xmlns:a16="http://schemas.microsoft.com/office/drawing/2014/main" xmlns="" id="{D45B00E9-9408-4889-9C02-4710419AB18E}"/>
                </a:ext>
              </a:extLst>
            </p:cNvPr>
            <p:cNvSpPr/>
            <p:nvPr/>
          </p:nvSpPr>
          <p:spPr>
            <a:xfrm>
              <a:off x="2208810" y="270757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4" name="Owal 43">
              <a:extLst>
                <a:ext uri="{FF2B5EF4-FFF2-40B4-BE49-F238E27FC236}">
                  <a16:creationId xmlns:a16="http://schemas.microsoft.com/office/drawing/2014/main" xmlns="" id="{65C1E549-1C82-4906-B807-6B452EEFAE94}"/>
                </a:ext>
              </a:extLst>
            </p:cNvPr>
            <p:cNvSpPr/>
            <p:nvPr/>
          </p:nvSpPr>
          <p:spPr>
            <a:xfrm>
              <a:off x="2208810" y="3170711"/>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5" name="Owal 44">
              <a:extLst>
                <a:ext uri="{FF2B5EF4-FFF2-40B4-BE49-F238E27FC236}">
                  <a16:creationId xmlns:a16="http://schemas.microsoft.com/office/drawing/2014/main" xmlns="" id="{10941CB4-645B-47B9-AA76-4502F164EDC0}"/>
                </a:ext>
              </a:extLst>
            </p:cNvPr>
            <p:cNvSpPr/>
            <p:nvPr/>
          </p:nvSpPr>
          <p:spPr>
            <a:xfrm>
              <a:off x="3479470" y="2838202"/>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6" name="Owal 45">
              <a:extLst>
                <a:ext uri="{FF2B5EF4-FFF2-40B4-BE49-F238E27FC236}">
                  <a16:creationId xmlns:a16="http://schemas.microsoft.com/office/drawing/2014/main" xmlns="" id="{509BEAD6-6F10-4337-974E-876FCCE9871C}"/>
                </a:ext>
              </a:extLst>
            </p:cNvPr>
            <p:cNvSpPr/>
            <p:nvPr/>
          </p:nvSpPr>
          <p:spPr>
            <a:xfrm>
              <a:off x="5177642" y="3230088"/>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7" name="Owal 46">
              <a:extLst>
                <a:ext uri="{FF2B5EF4-FFF2-40B4-BE49-F238E27FC236}">
                  <a16:creationId xmlns:a16="http://schemas.microsoft.com/office/drawing/2014/main" xmlns="" id="{081C262A-00BC-443B-B903-6C68843CDA4E}"/>
                </a:ext>
              </a:extLst>
            </p:cNvPr>
            <p:cNvSpPr/>
            <p:nvPr/>
          </p:nvSpPr>
          <p:spPr>
            <a:xfrm>
              <a:off x="2743200" y="181692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sp>
          <p:nvSpPr>
            <p:cNvPr id="48" name="Owal 47">
              <a:extLst>
                <a:ext uri="{FF2B5EF4-FFF2-40B4-BE49-F238E27FC236}">
                  <a16:creationId xmlns:a16="http://schemas.microsoft.com/office/drawing/2014/main" xmlns="" id="{1AB1CECE-F7D8-420C-A928-98A61A4B9ECD}"/>
                </a:ext>
              </a:extLst>
            </p:cNvPr>
            <p:cNvSpPr/>
            <p:nvPr/>
          </p:nvSpPr>
          <p:spPr>
            <a:xfrm>
              <a:off x="7517081" y="1638794"/>
              <a:ext cx="142875" cy="571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100">
                  <a:effectLst/>
                  <a:ea typeface="Calibri" panose="020F0502020204030204" pitchFamily="34" charset="0"/>
                  <a:cs typeface="Times New Roman" panose="02020603050405020304" pitchFamily="18" charset="0"/>
                </a:rPr>
                <a:t>v</a:t>
              </a:r>
            </a:p>
          </p:txBody>
        </p:sp>
      </p:grpSp>
    </p:spTree>
    <p:extLst>
      <p:ext uri="{BB962C8B-B14F-4D97-AF65-F5344CB8AC3E}">
        <p14:creationId xmlns:p14="http://schemas.microsoft.com/office/powerpoint/2010/main" val="271836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6556162F-0429-490A-A66B-6CAB0AA0968C}"/>
              </a:ext>
            </a:extLst>
          </p:cNvPr>
          <p:cNvSpPr>
            <a:spLocks noGrp="1"/>
          </p:cNvSpPr>
          <p:nvPr>
            <p:ph idx="1"/>
          </p:nvPr>
        </p:nvSpPr>
        <p:spPr>
          <a:xfrm>
            <a:off x="781878" y="779583"/>
            <a:ext cx="9444919" cy="5276659"/>
          </a:xfrm>
        </p:spPr>
        <p:txBody>
          <a:bodyPr>
            <a:normAutofit/>
          </a:bodyPr>
          <a:lstStyle/>
          <a:p>
            <a:pPr marL="0" indent="0">
              <a:buNone/>
            </a:pPr>
            <a:endParaRPr lang="pl-PL" sz="2400" b="1" dirty="0">
              <a:solidFill>
                <a:srgbClr val="002060"/>
              </a:solidFill>
              <a:latin typeface="Cambria" panose="02040503050406030204" pitchFamily="18" charset="0"/>
              <a:ea typeface="Cambria" panose="02040503050406030204" pitchFamily="18" charset="0"/>
            </a:endParaRPr>
          </a:p>
          <a:p>
            <a:pPr>
              <a:spcAft>
                <a:spcPts val="1200"/>
              </a:spcAft>
              <a:buFont typeface="Arial" panose="020B0604020202020204" pitchFamily="34" charset="0"/>
              <a:buChar char="•"/>
            </a:pPr>
            <a:r>
              <a:rPr lang="pl-PL" sz="2400" dirty="0">
                <a:solidFill>
                  <a:srgbClr val="002060"/>
                </a:solidFill>
                <a:latin typeface="Cambria" panose="02040503050406030204" pitchFamily="18" charset="0"/>
                <a:ea typeface="Cambria" panose="02040503050406030204" pitchFamily="18" charset="0"/>
              </a:rPr>
              <a:t>Rozwój sieci mieszkań chronionych w ramach programu „Za życiem”</a:t>
            </a:r>
          </a:p>
          <a:p>
            <a:pPr>
              <a:spcAft>
                <a:spcPts val="1200"/>
              </a:spcAft>
              <a:buFont typeface="Arial" panose="020B0604020202020204" pitchFamily="34" charset="0"/>
              <a:buChar char="•"/>
            </a:pPr>
            <a:r>
              <a:rPr lang="pl-PL" sz="2400" dirty="0">
                <a:solidFill>
                  <a:srgbClr val="002060"/>
                </a:solidFill>
                <a:latin typeface="Cambria" panose="02040503050406030204" pitchFamily="18" charset="0"/>
                <a:ea typeface="Cambria" panose="02040503050406030204" pitchFamily="18" charset="0"/>
              </a:rPr>
              <a:t>Program „Opieka 75+”</a:t>
            </a:r>
          </a:p>
          <a:p>
            <a:pPr>
              <a:spcAft>
                <a:spcPts val="1200"/>
              </a:spcAft>
              <a:buFont typeface="Arial" panose="020B0604020202020204" pitchFamily="34" charset="0"/>
              <a:buChar char="•"/>
            </a:pPr>
            <a:r>
              <a:rPr lang="pl-PL" sz="2400" dirty="0">
                <a:solidFill>
                  <a:srgbClr val="002060"/>
                </a:solidFill>
                <a:latin typeface="Cambria" panose="02040503050406030204" pitchFamily="18" charset="0"/>
                <a:ea typeface="Cambria" panose="02040503050406030204" pitchFamily="18" charset="0"/>
              </a:rPr>
              <a:t>Program „Senior+”</a:t>
            </a:r>
          </a:p>
          <a:p>
            <a:pPr>
              <a:spcAft>
                <a:spcPts val="1200"/>
              </a:spcAft>
              <a:buFont typeface="Arial" panose="020B0604020202020204" pitchFamily="34" charset="0"/>
              <a:buChar char="•"/>
            </a:pPr>
            <a:r>
              <a:rPr lang="pl-PL" sz="2400" dirty="0">
                <a:solidFill>
                  <a:srgbClr val="002060"/>
                </a:solidFill>
                <a:latin typeface="Cambria" panose="02040503050406030204" pitchFamily="18" charset="0"/>
                <a:ea typeface="Cambria" panose="02040503050406030204" pitchFamily="18" charset="0"/>
              </a:rPr>
              <a:t>Programu „Maluch+”</a:t>
            </a:r>
          </a:p>
          <a:p>
            <a:pPr>
              <a:spcAft>
                <a:spcPts val="1200"/>
              </a:spcAft>
              <a:buFont typeface="Arial" panose="020B0604020202020204" pitchFamily="34" charset="0"/>
              <a:buChar char="•"/>
            </a:pPr>
            <a:r>
              <a:rPr lang="pl-PL" sz="2400" dirty="0">
                <a:solidFill>
                  <a:srgbClr val="002060"/>
                </a:solidFill>
                <a:latin typeface="Cambria" panose="02040503050406030204" pitchFamily="18" charset="0"/>
                <a:ea typeface="Cambria" panose="02040503050406030204" pitchFamily="18" charset="0"/>
              </a:rPr>
              <a:t>Program „Posiłek w szkole i w domu” </a:t>
            </a:r>
          </a:p>
          <a:p>
            <a:pPr>
              <a:spcAft>
                <a:spcPts val="1200"/>
              </a:spcAft>
              <a:buFont typeface="Wingdings" panose="05000000000000000000" pitchFamily="2" charset="2"/>
              <a:buChar char="q"/>
            </a:pPr>
            <a:r>
              <a:rPr lang="pl-PL" sz="2400" dirty="0">
                <a:solidFill>
                  <a:srgbClr val="002060"/>
                </a:solidFill>
                <a:latin typeface="Cambria" panose="02040503050406030204" pitchFamily="18" charset="0"/>
                <a:ea typeface="Cambria" panose="02040503050406030204" pitchFamily="18" charset="0"/>
              </a:rPr>
              <a:t>Weryfikacja i rozwój infrastruktury środowiskowych domów samopomocy</a:t>
            </a:r>
          </a:p>
          <a:p>
            <a:pPr>
              <a:spcAft>
                <a:spcPts val="1200"/>
              </a:spcAft>
              <a:buFont typeface="Arial" panose="020B0604020202020204" pitchFamily="34" charset="0"/>
              <a:buChar char="•"/>
            </a:pPr>
            <a:endParaRPr lang="pl-PL"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177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10C029B-2B2D-4E71-A668-B5DB002DD256}"/>
              </a:ext>
            </a:extLst>
          </p:cNvPr>
          <p:cNvSpPr>
            <a:spLocks noGrp="1"/>
          </p:cNvSpPr>
          <p:nvPr>
            <p:ph type="title"/>
          </p:nvPr>
        </p:nvSpPr>
        <p:spPr>
          <a:xfrm>
            <a:off x="677334" y="609600"/>
            <a:ext cx="8596668" cy="774032"/>
          </a:xfrm>
        </p:spPr>
        <p:txBody>
          <a:bodyPr/>
          <a:lstStyle/>
          <a:p>
            <a:r>
              <a:rPr lang="pl-PL" dirty="0">
                <a:solidFill>
                  <a:srgbClr val="002060"/>
                </a:solidFill>
                <a:latin typeface="Cambria" panose="02040503050406030204" pitchFamily="18" charset="0"/>
                <a:ea typeface="Cambria" panose="02040503050406030204" pitchFamily="18" charset="0"/>
              </a:rPr>
              <a:t>Program „Maluch+” – edycja 2019</a:t>
            </a:r>
          </a:p>
        </p:txBody>
      </p:sp>
      <p:sp>
        <p:nvSpPr>
          <p:cNvPr id="3" name="Symbol zastępczy zawartości 2">
            <a:extLst>
              <a:ext uri="{FF2B5EF4-FFF2-40B4-BE49-F238E27FC236}">
                <a16:creationId xmlns:a16="http://schemas.microsoft.com/office/drawing/2014/main" xmlns="" id="{051D90DB-10B6-41D5-A969-7F3F1FB8DBCD}"/>
              </a:ext>
            </a:extLst>
          </p:cNvPr>
          <p:cNvSpPr>
            <a:spLocks noGrp="1"/>
          </p:cNvSpPr>
          <p:nvPr>
            <p:ph idx="1"/>
          </p:nvPr>
        </p:nvSpPr>
        <p:spPr>
          <a:xfrm>
            <a:off x="589547" y="1383633"/>
            <a:ext cx="8684455" cy="4657730"/>
          </a:xfrm>
        </p:spPr>
        <p:txBody>
          <a:bodyPr>
            <a:normAutofit/>
          </a:bodyPr>
          <a:lstStyle/>
          <a:p>
            <a:pPr algn="just"/>
            <a:r>
              <a:rPr lang="pl-PL" sz="2000" dirty="0">
                <a:solidFill>
                  <a:srgbClr val="002060"/>
                </a:solidFill>
                <a:latin typeface="Cambria" panose="02040503050406030204" pitchFamily="18" charset="0"/>
                <a:ea typeface="Cambria" panose="02040503050406030204" pitchFamily="18" charset="0"/>
              </a:rPr>
              <a:t>W dniu 28 listopada br., Minister Rodziny, Pracy i Polityki Społecznej ogłosił, w ramach Resortowego programu rozwoju instytucji opieki nad dziećmi w wieku do lat 3 „MALUCH+” zwanego dalej „Programem” – konkurs </a:t>
            </a:r>
            <a:r>
              <a:rPr lang="pl-PL" sz="2000" b="1" dirty="0">
                <a:solidFill>
                  <a:srgbClr val="002060"/>
                </a:solidFill>
                <a:latin typeface="Cambria" panose="02040503050406030204" pitchFamily="18" charset="0"/>
                <a:ea typeface="Cambria" panose="02040503050406030204" pitchFamily="18" charset="0"/>
              </a:rPr>
              <a:t>„MALUCH+” 2019</a:t>
            </a:r>
            <a:r>
              <a:rPr lang="pl-PL" sz="2000" dirty="0">
                <a:solidFill>
                  <a:srgbClr val="002060"/>
                </a:solidFill>
                <a:latin typeface="Cambria" panose="02040503050406030204" pitchFamily="18" charset="0"/>
                <a:ea typeface="Cambria" panose="02040503050406030204" pitchFamily="18" charset="0"/>
              </a:rPr>
              <a:t>.</a:t>
            </a:r>
          </a:p>
          <a:p>
            <a:pPr algn="just"/>
            <a:r>
              <a:rPr lang="pl-PL" sz="2000" dirty="0">
                <a:solidFill>
                  <a:srgbClr val="002060"/>
                </a:solidFill>
                <a:latin typeface="Cambria" panose="02040503050406030204" pitchFamily="18" charset="0"/>
                <a:ea typeface="Cambria" panose="02040503050406030204" pitchFamily="18" charset="0"/>
              </a:rPr>
              <a:t>Na edycję w 2019 roku przeznaczono kwotę 450.000.000 zł, w tym 250.000.000 zł znajduje się w rezerwie celowej, a 200.000.000 zł w Funduszu Pracy. </a:t>
            </a:r>
          </a:p>
          <a:p>
            <a:pPr algn="just"/>
            <a:r>
              <a:rPr lang="pl-PL" sz="2000" b="1" dirty="0">
                <a:solidFill>
                  <a:srgbClr val="002060"/>
                </a:solidFill>
                <a:latin typeface="Cambria" panose="02040503050406030204" pitchFamily="18" charset="0"/>
                <a:ea typeface="Cambria" panose="02040503050406030204" pitchFamily="18" charset="0"/>
              </a:rPr>
              <a:t>Program „MALUCH+” 2019 składa się z 4 modułów</a:t>
            </a:r>
            <a:r>
              <a:rPr lang="pl-PL" sz="2000" dirty="0">
                <a:solidFill>
                  <a:srgbClr val="002060"/>
                </a:solidFill>
                <a:latin typeface="Cambria" panose="02040503050406030204" pitchFamily="18" charset="0"/>
                <a:ea typeface="Cambria" panose="02040503050406030204" pitchFamily="18" charset="0"/>
              </a:rPr>
              <a:t>, w ramach których dofinansowywane są działania na rzecz tworzenia i utrzymania miejsc w instytucjach opieki dla dzieci do lat 3, tj. żłobkach, klubach dziecięcych i u dziennych opiekunów, przy czym gmin dotyczą moduły </a:t>
            </a:r>
            <a:r>
              <a:rPr lang="pl-PL" sz="2000" b="1" dirty="0">
                <a:solidFill>
                  <a:srgbClr val="002060"/>
                </a:solidFill>
                <a:latin typeface="Cambria" panose="02040503050406030204" pitchFamily="18" charset="0"/>
                <a:ea typeface="Cambria" panose="02040503050406030204" pitchFamily="18" charset="0"/>
              </a:rPr>
              <a:t>1a, 1b i 2</a:t>
            </a:r>
          </a:p>
          <a:p>
            <a:pPr algn="just"/>
            <a:endParaRPr lang="pl-PL" dirty="0">
              <a:solidFill>
                <a:srgbClr val="002060"/>
              </a:solidFill>
              <a:latin typeface="Cambria" panose="02040503050406030204" pitchFamily="18" charset="0"/>
              <a:ea typeface="Cambria" panose="02040503050406030204" pitchFamily="18" charset="0"/>
            </a:endParaRPr>
          </a:p>
          <a:p>
            <a:endParaRPr lang="pl-PL" dirty="0">
              <a:solidFill>
                <a:srgbClr val="002060"/>
              </a:solidFill>
            </a:endParaRPr>
          </a:p>
        </p:txBody>
      </p:sp>
    </p:spTree>
    <p:extLst>
      <p:ext uri="{BB962C8B-B14F-4D97-AF65-F5344CB8AC3E}">
        <p14:creationId xmlns:p14="http://schemas.microsoft.com/office/powerpoint/2010/main" val="376645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86990E8-EF7B-4B08-9CBD-4CA78974DC01}"/>
              </a:ext>
            </a:extLst>
          </p:cNvPr>
          <p:cNvSpPr>
            <a:spLocks noGrp="1"/>
          </p:cNvSpPr>
          <p:nvPr>
            <p:ph idx="1"/>
          </p:nvPr>
        </p:nvSpPr>
        <p:spPr>
          <a:xfrm>
            <a:off x="448734" y="1173999"/>
            <a:ext cx="9621698" cy="5407274"/>
          </a:xfrm>
        </p:spPr>
        <p:txBody>
          <a:bodyPr>
            <a:normAutofit/>
          </a:bodyPr>
          <a:lstStyle/>
          <a:p>
            <a:pPr algn="just"/>
            <a:r>
              <a:rPr lang="pl-PL" sz="2400" b="1" dirty="0">
                <a:solidFill>
                  <a:srgbClr val="002060"/>
                </a:solidFill>
                <a:latin typeface="Cambria" panose="02040503050406030204" pitchFamily="18" charset="0"/>
                <a:ea typeface="Cambria" panose="02040503050406030204" pitchFamily="18" charset="0"/>
              </a:rPr>
              <a:t>Moduł 1 </a:t>
            </a:r>
            <a:r>
              <a:rPr lang="pl-PL" sz="2400" dirty="0">
                <a:solidFill>
                  <a:srgbClr val="002060"/>
                </a:solidFill>
                <a:latin typeface="Cambria" panose="02040503050406030204" pitchFamily="18" charset="0"/>
                <a:ea typeface="Cambria" panose="02040503050406030204" pitchFamily="18" charset="0"/>
              </a:rPr>
              <a:t>– dofinansowane będą zadania tworzenia miejsc opieki i ich funkcjonowania, jak też samego utworzenia miejsc na terenie tych gmin, </a:t>
            </a:r>
          </a:p>
          <a:p>
            <a:pPr lvl="1" algn="just">
              <a:buFont typeface="Wingdings" panose="05000000000000000000" pitchFamily="2" charset="2"/>
              <a:buChar char="§"/>
            </a:pPr>
            <a:r>
              <a:rPr lang="pl-PL" sz="2000" dirty="0">
                <a:solidFill>
                  <a:srgbClr val="002060"/>
                </a:solidFill>
                <a:latin typeface="Cambria" panose="02040503050406030204" pitchFamily="18" charset="0"/>
                <a:ea typeface="Cambria" panose="02040503050406030204" pitchFamily="18" charset="0"/>
              </a:rPr>
              <a:t>Moduł 1a – dotyczy gmin gdzie na dzień składania oferty konkursowej nie funkcjonują żłobki lub kluby dziecięce utworzone przez jednostki samorządu terytorialnego, przy czym wnioskowana dotacja nie przekracza 3 mln zł</a:t>
            </a:r>
          </a:p>
          <a:p>
            <a:pPr lvl="1" algn="just">
              <a:buFont typeface="Wingdings" panose="05000000000000000000" pitchFamily="2" charset="2"/>
              <a:buChar char="§"/>
            </a:pPr>
            <a:r>
              <a:rPr lang="pl-PL" sz="2000" dirty="0">
                <a:solidFill>
                  <a:srgbClr val="002060"/>
                </a:solidFill>
                <a:latin typeface="Cambria" panose="02040503050406030204" pitchFamily="18" charset="0"/>
                <a:ea typeface="Cambria" panose="02040503050406030204" pitchFamily="18" charset="0"/>
              </a:rPr>
              <a:t>Moduł 1b – dotyczy gmin gdzie funkcjonują żłobki lub kluby dziecięce, ale wnioskowana dotacja nie przekracza 5mlnzł, lub nie funkcjonują ale wartość wnioskowanej dotacji na realizację zadania przekracza kwotę  3 mln zł</a:t>
            </a:r>
          </a:p>
          <a:p>
            <a:pPr algn="just"/>
            <a:r>
              <a:rPr lang="pl-PL" sz="2400" b="1" dirty="0">
                <a:solidFill>
                  <a:srgbClr val="002060"/>
                </a:solidFill>
                <a:latin typeface="Cambria" panose="02040503050406030204" pitchFamily="18" charset="0"/>
                <a:ea typeface="Cambria" panose="02040503050406030204" pitchFamily="18" charset="0"/>
              </a:rPr>
              <a:t>Moduł 2 </a:t>
            </a:r>
            <a:r>
              <a:rPr lang="pl-PL" sz="2400" dirty="0">
                <a:solidFill>
                  <a:srgbClr val="002060"/>
                </a:solidFill>
                <a:latin typeface="Cambria" panose="02040503050406030204" pitchFamily="18" charset="0"/>
                <a:ea typeface="Cambria" panose="02040503050406030204" pitchFamily="18" charset="0"/>
              </a:rPr>
              <a:t>– dotyczy zapewnienia funkcjonowania miejsc utworzonych w poprzednich edycjach programu</a:t>
            </a:r>
          </a:p>
          <a:p>
            <a:pPr marL="0" indent="0" algn="just">
              <a:buNone/>
            </a:pPr>
            <a:endParaRPr lang="pl-PL" sz="2400" dirty="0">
              <a:solidFill>
                <a:srgbClr val="002060"/>
              </a:solidFill>
              <a:latin typeface="Cambria" panose="02040503050406030204" pitchFamily="18" charset="0"/>
              <a:ea typeface="Cambria" panose="02040503050406030204" pitchFamily="18" charset="0"/>
            </a:endParaRPr>
          </a:p>
          <a:p>
            <a:pPr algn="just"/>
            <a:endParaRPr lang="pl-PL" sz="2400" dirty="0">
              <a:solidFill>
                <a:srgbClr val="002060"/>
              </a:solidFill>
              <a:latin typeface="Cambria" panose="02040503050406030204" pitchFamily="18" charset="0"/>
              <a:ea typeface="Cambria" panose="02040503050406030204" pitchFamily="18" charset="0"/>
            </a:endParaRPr>
          </a:p>
          <a:p>
            <a:pPr algn="just"/>
            <a:endParaRPr lang="pl-PL"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946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842F480A-4692-4AA1-AB24-B98D4E0A43D1}"/>
              </a:ext>
            </a:extLst>
          </p:cNvPr>
          <p:cNvSpPr>
            <a:spLocks noGrp="1"/>
          </p:cNvSpPr>
          <p:nvPr>
            <p:ph idx="1"/>
          </p:nvPr>
        </p:nvSpPr>
        <p:spPr>
          <a:xfrm>
            <a:off x="400608" y="953963"/>
            <a:ext cx="9501382" cy="4950073"/>
          </a:xfrm>
        </p:spPr>
        <p:txBody>
          <a:bodyPr>
            <a:normAutofit/>
          </a:bodyPr>
          <a:lstStyle/>
          <a:p>
            <a:pPr marL="0" indent="0">
              <a:buNone/>
            </a:pPr>
            <a:r>
              <a:rPr lang="pl-PL" sz="2000" b="1" dirty="0">
                <a:solidFill>
                  <a:srgbClr val="002060"/>
                </a:solidFill>
                <a:latin typeface="Cambria" panose="02040503050406030204" pitchFamily="18" charset="0"/>
                <a:ea typeface="Cambria" panose="02040503050406030204" pitchFamily="18" charset="0"/>
              </a:rPr>
              <a:t>KWOTA DOFINANSOWANIA</a:t>
            </a:r>
            <a:endParaRPr lang="pl-PL" sz="2000" dirty="0">
              <a:solidFill>
                <a:srgbClr val="002060"/>
              </a:solidFill>
              <a:latin typeface="Cambria" panose="02040503050406030204" pitchFamily="18" charset="0"/>
              <a:ea typeface="Cambria" panose="02040503050406030204" pitchFamily="18" charset="0"/>
            </a:endParaRPr>
          </a:p>
          <a:p>
            <a:r>
              <a:rPr lang="pl-PL" sz="2000" b="1" dirty="0">
                <a:solidFill>
                  <a:srgbClr val="002060"/>
                </a:solidFill>
                <a:latin typeface="Cambria" panose="02040503050406030204" pitchFamily="18" charset="0"/>
                <a:ea typeface="Cambria" panose="02040503050406030204" pitchFamily="18" charset="0"/>
              </a:rPr>
              <a:t>W przypadku wydatków na tworzenie: </a:t>
            </a:r>
            <a:endParaRPr lang="pl-PL" sz="2000" dirty="0">
              <a:solidFill>
                <a:srgbClr val="002060"/>
              </a:solidFill>
              <a:latin typeface="Cambria" panose="02040503050406030204" pitchFamily="18" charset="0"/>
              <a:ea typeface="Cambria" panose="02040503050406030204" pitchFamily="18" charset="0"/>
            </a:endParaRPr>
          </a:p>
          <a:p>
            <a:pPr algn="just">
              <a:buFont typeface="Wingdings" panose="05000000000000000000" pitchFamily="2" charset="2"/>
              <a:buChar char="§"/>
            </a:pPr>
            <a:r>
              <a:rPr lang="pl-PL" sz="2000" b="1" dirty="0">
                <a:solidFill>
                  <a:srgbClr val="002060"/>
                </a:solidFill>
                <a:latin typeface="Cambria" panose="02040503050406030204" pitchFamily="18" charset="0"/>
                <a:ea typeface="Cambria" panose="02040503050406030204" pitchFamily="18" charset="0"/>
              </a:rPr>
              <a:t>Moduł 1a</a:t>
            </a:r>
            <a:r>
              <a:rPr lang="pl-PL" sz="2000" dirty="0">
                <a:solidFill>
                  <a:srgbClr val="002060"/>
                </a:solidFill>
                <a:latin typeface="Cambria" panose="02040503050406030204" pitchFamily="18" charset="0"/>
                <a:ea typeface="Cambria" panose="02040503050406030204" pitchFamily="18" charset="0"/>
              </a:rPr>
              <a:t>  - maksymalna kwota dofinansowania do utworzenia 1 miejsca w żłobku lub klubie  wynosi 30 tys. zł i nie więcej niż 5 tys. zł do 1 miejsca u dziennego opiekuna.</a:t>
            </a:r>
          </a:p>
          <a:p>
            <a:pPr algn="just">
              <a:buFont typeface="Wingdings" panose="05000000000000000000" pitchFamily="2" charset="2"/>
              <a:buChar char="§"/>
            </a:pPr>
            <a:r>
              <a:rPr lang="pl-PL" sz="2000" b="1" dirty="0">
                <a:solidFill>
                  <a:srgbClr val="002060"/>
                </a:solidFill>
                <a:latin typeface="Cambria" panose="02040503050406030204" pitchFamily="18" charset="0"/>
                <a:ea typeface="Cambria" panose="02040503050406030204" pitchFamily="18" charset="0"/>
              </a:rPr>
              <a:t>Moduł 1b</a:t>
            </a:r>
            <a:r>
              <a:rPr lang="pl-PL" sz="2000" dirty="0">
                <a:solidFill>
                  <a:srgbClr val="002060"/>
                </a:solidFill>
                <a:latin typeface="Cambria" panose="02040503050406030204" pitchFamily="18" charset="0"/>
                <a:ea typeface="Cambria" panose="02040503050406030204" pitchFamily="18" charset="0"/>
              </a:rPr>
              <a:t> - maksymalna kwota dofinansowania do utworzenia 1 miejsca w żłobku lub klubie  wynosi 22 tys. zł i nie więcej niż 5 tys. zł do 1 miejsca u dziennego opiekuna.</a:t>
            </a:r>
          </a:p>
          <a:p>
            <a:pPr marL="0" indent="0" algn="just">
              <a:buNone/>
            </a:pPr>
            <a:endParaRPr lang="pl-PL" sz="2000" dirty="0">
              <a:solidFill>
                <a:srgbClr val="002060"/>
              </a:solidFill>
              <a:latin typeface="Cambria" panose="02040503050406030204" pitchFamily="18" charset="0"/>
              <a:ea typeface="Cambria" panose="02040503050406030204" pitchFamily="18" charset="0"/>
            </a:endParaRPr>
          </a:p>
          <a:p>
            <a:r>
              <a:rPr lang="pl-PL" sz="2000" b="1" dirty="0">
                <a:solidFill>
                  <a:srgbClr val="002060"/>
                </a:solidFill>
                <a:latin typeface="Cambria" panose="02040503050406030204" pitchFamily="18" charset="0"/>
                <a:ea typeface="Cambria" panose="02040503050406030204" pitchFamily="18" charset="0"/>
              </a:rPr>
              <a:t>W przypadku wydatków na funkcjonowanie: </a:t>
            </a:r>
            <a:endParaRPr lang="pl-PL" sz="2000" dirty="0">
              <a:solidFill>
                <a:srgbClr val="002060"/>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pl-PL" sz="2000" b="1" dirty="0">
                <a:solidFill>
                  <a:srgbClr val="002060"/>
                </a:solidFill>
                <a:latin typeface="Cambria" panose="02040503050406030204" pitchFamily="18" charset="0"/>
                <a:ea typeface="Cambria" panose="02040503050406030204" pitchFamily="18" charset="0"/>
              </a:rPr>
              <a:t>Moduł 2 </a:t>
            </a:r>
            <a:r>
              <a:rPr lang="pl-PL" sz="2000" dirty="0">
                <a:solidFill>
                  <a:srgbClr val="002060"/>
                </a:solidFill>
                <a:latin typeface="Cambria" panose="02040503050406030204" pitchFamily="18" charset="0"/>
                <a:ea typeface="Cambria" panose="02040503050406030204" pitchFamily="18" charset="0"/>
              </a:rPr>
              <a:t> - kwoty dofinansowania będą określone na etapie ogłoszenia wyników konkursu. </a:t>
            </a:r>
          </a:p>
        </p:txBody>
      </p:sp>
    </p:spTree>
    <p:extLst>
      <p:ext uri="{BB962C8B-B14F-4D97-AF65-F5344CB8AC3E}">
        <p14:creationId xmlns:p14="http://schemas.microsoft.com/office/powerpoint/2010/main" val="225144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5071B226-8647-44FD-9265-8A20CA08CF14}"/>
              </a:ext>
            </a:extLst>
          </p:cNvPr>
          <p:cNvSpPr>
            <a:spLocks noGrp="1"/>
          </p:cNvSpPr>
          <p:nvPr>
            <p:ph idx="1"/>
          </p:nvPr>
        </p:nvSpPr>
        <p:spPr>
          <a:xfrm>
            <a:off x="625641" y="204537"/>
            <a:ext cx="10732169" cy="6569242"/>
          </a:xfrm>
        </p:spPr>
        <p:txBody>
          <a:bodyPr/>
          <a:lstStyle/>
          <a:p>
            <a:pPr marL="0" indent="0">
              <a:buNone/>
            </a:pPr>
            <a:r>
              <a:rPr lang="pl-PL" b="1" dirty="0">
                <a:solidFill>
                  <a:srgbClr val="002060"/>
                </a:solidFill>
                <a:latin typeface="Cambria" panose="02040503050406030204" pitchFamily="18" charset="0"/>
                <a:ea typeface="Cambria" panose="02040503050406030204" pitchFamily="18" charset="0"/>
              </a:rPr>
              <a:t>TERMIN I FORMA SKŁADANIA OFERT:</a:t>
            </a:r>
            <a:endParaRPr lang="pl-PL" dirty="0">
              <a:solidFill>
                <a:srgbClr val="002060"/>
              </a:solidFill>
              <a:latin typeface="Cambria" panose="02040503050406030204" pitchFamily="18" charset="0"/>
              <a:ea typeface="Cambria" panose="02040503050406030204" pitchFamily="18" charset="0"/>
            </a:endParaRPr>
          </a:p>
          <a:p>
            <a:pPr lvl="0"/>
            <a:r>
              <a:rPr lang="pl-PL" dirty="0">
                <a:solidFill>
                  <a:srgbClr val="002060"/>
                </a:solidFill>
                <a:latin typeface="Cambria" panose="02040503050406030204" pitchFamily="18" charset="0"/>
                <a:ea typeface="Cambria" panose="02040503050406030204" pitchFamily="18" charset="0"/>
              </a:rPr>
              <a:t>dla modułu 1a i 1b – </a:t>
            </a:r>
            <a:r>
              <a:rPr lang="pl-PL" b="1" dirty="0">
                <a:solidFill>
                  <a:srgbClr val="002060"/>
                </a:solidFill>
                <a:latin typeface="Cambria" panose="02040503050406030204" pitchFamily="18" charset="0"/>
                <a:ea typeface="Cambria" panose="02040503050406030204" pitchFamily="18" charset="0"/>
              </a:rPr>
              <a:t>28 grudnia 2018 r.</a:t>
            </a:r>
            <a:endParaRPr lang="pl-PL" dirty="0">
              <a:solidFill>
                <a:srgbClr val="002060"/>
              </a:solidFill>
              <a:latin typeface="Cambria" panose="02040503050406030204" pitchFamily="18" charset="0"/>
              <a:ea typeface="Cambria" panose="02040503050406030204" pitchFamily="18" charset="0"/>
            </a:endParaRPr>
          </a:p>
          <a:p>
            <a:pPr lvl="0"/>
            <a:r>
              <a:rPr lang="pl-PL" dirty="0">
                <a:solidFill>
                  <a:srgbClr val="002060"/>
                </a:solidFill>
                <a:latin typeface="Cambria" panose="02040503050406030204" pitchFamily="18" charset="0"/>
                <a:ea typeface="Cambria" panose="02040503050406030204" pitchFamily="18" charset="0"/>
              </a:rPr>
              <a:t>dla modułu 2 – </a:t>
            </a:r>
            <a:r>
              <a:rPr lang="pl-PL" b="1" dirty="0">
                <a:solidFill>
                  <a:srgbClr val="002060"/>
                </a:solidFill>
                <a:latin typeface="Cambria" panose="02040503050406030204" pitchFamily="18" charset="0"/>
                <a:ea typeface="Cambria" panose="02040503050406030204" pitchFamily="18" charset="0"/>
              </a:rPr>
              <a:t>28 grudnia 2018 r.</a:t>
            </a: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b="1" dirty="0">
                <a:solidFill>
                  <a:srgbClr val="002060"/>
                </a:solidFill>
                <a:latin typeface="Cambria" panose="02040503050406030204" pitchFamily="18" charset="0"/>
                <a:ea typeface="Cambria" panose="02040503050406030204" pitchFamily="18" charset="0"/>
              </a:rPr>
              <a:t>UWAGA:</a:t>
            </a:r>
            <a:endParaRPr lang="pl-PL" dirty="0">
              <a:solidFill>
                <a:srgbClr val="002060"/>
              </a:solidFill>
              <a:latin typeface="Cambria" panose="02040503050406030204" pitchFamily="18" charset="0"/>
              <a:ea typeface="Cambria" panose="02040503050406030204" pitchFamily="18" charset="0"/>
            </a:endParaRPr>
          </a:p>
          <a:p>
            <a:pPr lvl="0" algn="just"/>
            <a:r>
              <a:rPr lang="pl-PL" dirty="0">
                <a:solidFill>
                  <a:srgbClr val="002060"/>
                </a:solidFill>
                <a:latin typeface="Cambria" panose="02040503050406030204" pitchFamily="18" charset="0"/>
                <a:ea typeface="Cambria" panose="02040503050406030204" pitchFamily="18" charset="0"/>
              </a:rPr>
              <a:t>w przypadku ofert nadesłanych listem poleconym, za datę złożenia oferty przyjmuje się datę wpływu do urzędu,</a:t>
            </a:r>
          </a:p>
          <a:p>
            <a:pPr lvl="0" algn="just"/>
            <a:r>
              <a:rPr lang="pl-PL" dirty="0">
                <a:solidFill>
                  <a:srgbClr val="002060"/>
                </a:solidFill>
                <a:latin typeface="Cambria" panose="02040503050406030204" pitchFamily="18" charset="0"/>
                <a:ea typeface="Cambria" panose="02040503050406030204" pitchFamily="18" charset="0"/>
              </a:rPr>
              <a:t>ofert nie należy wysyłać za pośrednictwem poczty elektronicznej (e-mail) - oferty takie nie będą rozpatrywane,</a:t>
            </a:r>
          </a:p>
          <a:p>
            <a:pPr lvl="0" algn="just"/>
            <a:r>
              <a:rPr lang="pl-PL" dirty="0">
                <a:solidFill>
                  <a:srgbClr val="002060"/>
                </a:solidFill>
                <a:latin typeface="Cambria" panose="02040503050406030204" pitchFamily="18" charset="0"/>
                <a:ea typeface="Cambria" panose="02040503050406030204" pitchFamily="18" charset="0"/>
              </a:rPr>
              <a:t>oferty złożone po terminie nie będą rozpatrywane.</a:t>
            </a:r>
          </a:p>
          <a:p>
            <a:pPr marL="0" indent="0">
              <a:buNone/>
            </a:pPr>
            <a:r>
              <a:rPr lang="pl-PL" b="1" dirty="0">
                <a:solidFill>
                  <a:srgbClr val="002060"/>
                </a:solidFill>
                <a:latin typeface="Cambria" panose="02040503050406030204" pitchFamily="18" charset="0"/>
                <a:ea typeface="Cambria" panose="02040503050406030204" pitchFamily="18" charset="0"/>
              </a:rPr>
              <a:t>INFORMACJE OGÓLNE</a:t>
            </a:r>
            <a:endParaRPr lang="pl-PL" dirty="0">
              <a:solidFill>
                <a:srgbClr val="002060"/>
              </a:solidFill>
              <a:latin typeface="Cambria" panose="02040503050406030204" pitchFamily="18" charset="0"/>
              <a:ea typeface="Cambria" panose="02040503050406030204" pitchFamily="18" charset="0"/>
            </a:endParaRPr>
          </a:p>
          <a:p>
            <a:r>
              <a:rPr lang="pl-PL" dirty="0">
                <a:solidFill>
                  <a:srgbClr val="002060"/>
                </a:solidFill>
                <a:latin typeface="Cambria" panose="02040503050406030204" pitchFamily="18" charset="0"/>
                <a:ea typeface="Cambria" panose="02040503050406030204" pitchFamily="18" charset="0"/>
              </a:rPr>
              <a:t>Po zebraniu od wojewodów informacji o ofertach zakwalifikowanych do Programu Minister podejmie decyzję co do zakresu (wyboru modułu lub modułów), sposobu (kryteriów i wag kryteriów) podziału środków na Program i kwot dofinansowania dla beneficjentów.</a:t>
            </a:r>
          </a:p>
          <a:p>
            <a:r>
              <a:rPr lang="pl-PL" dirty="0">
                <a:solidFill>
                  <a:srgbClr val="002060"/>
                </a:solidFill>
                <a:latin typeface="Cambria" panose="02040503050406030204" pitchFamily="18" charset="0"/>
                <a:ea typeface="Cambria" panose="02040503050406030204" pitchFamily="18" charset="0"/>
              </a:rPr>
              <a:t>Wyniki konkursu zostaną opublikowane na stronie internetowej </a:t>
            </a:r>
            <a:r>
              <a:rPr lang="pl-PL" b="1" u="sng" dirty="0">
                <a:solidFill>
                  <a:srgbClr val="00206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xmlns="" val="tx"/>
                    </a:ext>
                  </a:extLst>
                </a:hlinkClick>
              </a:rPr>
              <a:t>www.gov.pl/rodzina</a:t>
            </a:r>
            <a:r>
              <a:rPr lang="pl-PL" dirty="0">
                <a:solidFill>
                  <a:srgbClr val="002060"/>
                </a:solidFill>
                <a:latin typeface="Cambria" panose="02040503050406030204" pitchFamily="18" charset="0"/>
                <a:ea typeface="Cambria" panose="02040503050406030204" pitchFamily="18" charset="0"/>
              </a:rPr>
              <a:t/>
            </a:r>
            <a:br>
              <a:rPr lang="pl-PL" dirty="0">
                <a:solidFill>
                  <a:srgbClr val="002060"/>
                </a:solidFill>
                <a:latin typeface="Cambria" panose="02040503050406030204" pitchFamily="18" charset="0"/>
                <a:ea typeface="Cambria" panose="02040503050406030204" pitchFamily="18" charset="0"/>
              </a:rPr>
            </a:br>
            <a:r>
              <a:rPr lang="pl-PL" dirty="0">
                <a:solidFill>
                  <a:srgbClr val="002060"/>
                </a:solidFill>
                <a:latin typeface="Cambria" panose="02040503050406030204" pitchFamily="18" charset="0"/>
                <a:ea typeface="Cambria" panose="02040503050406030204" pitchFamily="18" charset="0"/>
              </a:rPr>
              <a:t>w terminie do </a:t>
            </a:r>
            <a:r>
              <a:rPr lang="pl-PL" b="1" dirty="0">
                <a:solidFill>
                  <a:srgbClr val="002060"/>
                </a:solidFill>
                <a:latin typeface="Cambria" panose="02040503050406030204" pitchFamily="18" charset="0"/>
                <a:ea typeface="Cambria" panose="02040503050406030204" pitchFamily="18" charset="0"/>
              </a:rPr>
              <a:t>28 lutego 2019 r.</a:t>
            </a:r>
          </a:p>
          <a:p>
            <a:endParaRPr lang="pl-PL" dirty="0">
              <a:solidFill>
                <a:srgbClr val="002060"/>
              </a:solidFill>
              <a:latin typeface="Cambria" panose="02040503050406030204" pitchFamily="18" charset="0"/>
              <a:ea typeface="Cambria" panose="02040503050406030204" pitchFamily="18" charset="0"/>
            </a:endParaRPr>
          </a:p>
          <a:p>
            <a:pPr marL="0" indent="0">
              <a:buNone/>
            </a:pPr>
            <a:r>
              <a:rPr lang="pl-PL" dirty="0">
                <a:solidFill>
                  <a:srgbClr val="002060"/>
                </a:solidFill>
                <a:latin typeface="Cambria" panose="02040503050406030204" pitchFamily="18" charset="0"/>
                <a:ea typeface="Cambria" panose="02040503050406030204" pitchFamily="18" charset="0"/>
              </a:rPr>
              <a:t>Szczegóły dotyczące konkursu na stronie tut. Urzędu: </a:t>
            </a:r>
            <a:r>
              <a:rPr lang="pl-PL" dirty="0">
                <a:solidFill>
                  <a:srgbClr val="00206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www.uw.olsztyn.pl</a:t>
            </a:r>
            <a:r>
              <a:rPr lang="pl-PL" dirty="0">
                <a:solidFill>
                  <a:srgbClr val="002060"/>
                </a:solidFill>
                <a:latin typeface="Cambria" panose="02040503050406030204" pitchFamily="18" charset="0"/>
                <a:ea typeface="Cambria" panose="02040503050406030204" pitchFamily="18" charset="0"/>
              </a:rPr>
              <a:t> – zakładka „Maluch+”</a:t>
            </a:r>
          </a:p>
        </p:txBody>
      </p:sp>
    </p:spTree>
    <p:extLst>
      <p:ext uri="{BB962C8B-B14F-4D97-AF65-F5344CB8AC3E}">
        <p14:creationId xmlns:p14="http://schemas.microsoft.com/office/powerpoint/2010/main" val="56217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9534DD02-717B-43AC-8A37-50E11D87A0C7}"/>
              </a:ext>
            </a:extLst>
          </p:cNvPr>
          <p:cNvSpPr>
            <a:spLocks noGrp="1"/>
          </p:cNvSpPr>
          <p:nvPr>
            <p:ph idx="1"/>
          </p:nvPr>
        </p:nvSpPr>
        <p:spPr>
          <a:xfrm>
            <a:off x="141204" y="274361"/>
            <a:ext cx="11610474" cy="6521116"/>
          </a:xfrm>
        </p:spPr>
        <p:txBody>
          <a:bodyPr>
            <a:normAutofit/>
          </a:bodyPr>
          <a:lstStyle/>
          <a:p>
            <a:pPr marL="0" indent="0">
              <a:buNone/>
            </a:pPr>
            <a:r>
              <a:rPr lang="pl-PL" sz="2800" dirty="0">
                <a:solidFill>
                  <a:srgbClr val="002060"/>
                </a:solidFill>
                <a:latin typeface="Cambria" panose="02040503050406030204" pitchFamily="18" charset="0"/>
                <a:ea typeface="Cambria" panose="02040503050406030204" pitchFamily="18" charset="0"/>
              </a:rPr>
              <a:t>Weryfikacja i rozwój infrastruktury środowiskowych domów samopomocy</a:t>
            </a:r>
          </a:p>
          <a:p>
            <a:pPr marL="0" indent="0" algn="just">
              <a:buNone/>
            </a:pPr>
            <a:r>
              <a:rPr lang="pl-PL" dirty="0">
                <a:solidFill>
                  <a:srgbClr val="002060"/>
                </a:solidFill>
                <a:latin typeface="Cambria" panose="02040503050406030204" pitchFamily="18" charset="0"/>
                <a:ea typeface="Cambria" panose="02040503050406030204" pitchFamily="18" charset="0"/>
              </a:rPr>
              <a:t>Na terenie województwa warmińsko – mazurskiego funkcjonuje </a:t>
            </a:r>
            <a:r>
              <a:rPr lang="pl-PL" b="1" dirty="0">
                <a:solidFill>
                  <a:srgbClr val="002060"/>
                </a:solidFill>
                <a:latin typeface="Cambria" panose="02040503050406030204" pitchFamily="18" charset="0"/>
                <a:ea typeface="Cambria" panose="02040503050406030204" pitchFamily="18" charset="0"/>
              </a:rPr>
              <a:t>68 środowiskowych domów samopomocy </a:t>
            </a:r>
          </a:p>
          <a:p>
            <a:pPr marL="0" indent="0" algn="just">
              <a:buNone/>
            </a:pPr>
            <a:r>
              <a:rPr lang="pl-PL" dirty="0">
                <a:solidFill>
                  <a:srgbClr val="002060"/>
                </a:solidFill>
                <a:latin typeface="Cambria" panose="02040503050406030204" pitchFamily="18" charset="0"/>
                <a:ea typeface="Cambria" panose="02040503050406030204" pitchFamily="18" charset="0"/>
              </a:rPr>
              <a:t>(w tym 4 ośrodki posiadają filie) </a:t>
            </a:r>
            <a:r>
              <a:rPr lang="pl-PL" b="1" dirty="0">
                <a:solidFill>
                  <a:srgbClr val="002060"/>
                </a:solidFill>
                <a:latin typeface="Cambria" panose="02040503050406030204" pitchFamily="18" charset="0"/>
                <a:ea typeface="Cambria" panose="02040503050406030204" pitchFamily="18" charset="0"/>
              </a:rPr>
              <a:t>na 3.701 miejsc: </a:t>
            </a:r>
            <a:r>
              <a:rPr lang="pl-PL" i="1" dirty="0">
                <a:solidFill>
                  <a:srgbClr val="002060"/>
                </a:solidFill>
                <a:latin typeface="Cambria" panose="02040503050406030204" pitchFamily="18" charset="0"/>
                <a:ea typeface="Cambria" panose="02040503050406030204" pitchFamily="18" charset="0"/>
              </a:rPr>
              <a:t>3.631 dziennych i 70 miejsc całodobowych).</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endParaRPr lang="pl-PL" dirty="0">
              <a:solidFill>
                <a:srgbClr val="002060"/>
              </a:solidFill>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xmlns="" id="{6B3C6E3D-EDBA-4A78-9569-CD1CFF0D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 r="-146" b="47354"/>
          <a:stretch>
            <a:fillRect/>
          </a:stretch>
        </p:blipFill>
        <p:spPr bwMode="auto">
          <a:xfrm>
            <a:off x="312615" y="1679770"/>
            <a:ext cx="9440987" cy="490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1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E3AD0392-2D71-426F-82C4-F00DAB536AFD}"/>
              </a:ext>
            </a:extLst>
          </p:cNvPr>
          <p:cNvSpPr>
            <a:spLocks noGrp="1"/>
          </p:cNvSpPr>
          <p:nvPr>
            <p:ph idx="1"/>
          </p:nvPr>
        </p:nvSpPr>
        <p:spPr>
          <a:xfrm>
            <a:off x="591365" y="1128958"/>
            <a:ext cx="9068450" cy="4326180"/>
          </a:xfrm>
        </p:spPr>
        <p:txBody>
          <a:bodyPr>
            <a:normAutofit/>
          </a:bodyPr>
          <a:lstStyle/>
          <a:p>
            <a:pPr marL="0" indent="0" algn="just">
              <a:buNone/>
            </a:pPr>
            <a:r>
              <a:rPr lang="pl-PL" sz="2000" dirty="0">
                <a:solidFill>
                  <a:srgbClr val="002060"/>
                </a:solidFill>
                <a:latin typeface="Cambria" panose="02040503050406030204" pitchFamily="18" charset="0"/>
                <a:ea typeface="Cambria" panose="02040503050406030204" pitchFamily="18" charset="0"/>
              </a:rPr>
              <a:t>Na początku 2019 roku planowany jest przegląd wykorzystania miejsc w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za rok 2018, w celu analizy możliwości utworzenia kolejnych placówek w gminach, na terenie których nie funkcjonuje jeszcze żaden ośrodek wsparcia dla osób z zaburzeniami psychicznymi. </a:t>
            </a:r>
          </a:p>
          <a:p>
            <a:pPr marL="0" indent="0" algn="just">
              <a:buNone/>
            </a:pPr>
            <a:r>
              <a:rPr lang="pl-PL" sz="2000" dirty="0">
                <a:solidFill>
                  <a:srgbClr val="002060"/>
                </a:solidFill>
                <a:latin typeface="Cambria" panose="02040503050406030204" pitchFamily="18" charset="0"/>
                <a:ea typeface="Cambria" panose="02040503050406030204" pitchFamily="18" charset="0"/>
              </a:rPr>
              <a:t>W stanu na październik br. aktualnych było 3.620 decyzji kierujących do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w tym:</a:t>
            </a:r>
          </a:p>
          <a:p>
            <a:r>
              <a:rPr lang="pl-PL" sz="2000" dirty="0">
                <a:latin typeface="Cambria" panose="02040503050406030204" pitchFamily="18" charset="0"/>
                <a:ea typeface="Cambria" panose="02040503050406030204" pitchFamily="18" charset="0"/>
              </a:rPr>
              <a:t>3.559 na miejsca dzienne</a:t>
            </a:r>
          </a:p>
          <a:p>
            <a:r>
              <a:rPr lang="pl-PL" sz="2000" dirty="0">
                <a:latin typeface="Cambria" panose="02040503050406030204" pitchFamily="18" charset="0"/>
                <a:ea typeface="Cambria" panose="02040503050406030204" pitchFamily="18" charset="0"/>
              </a:rPr>
              <a:t>61 na miejsca całodobowe</a:t>
            </a:r>
          </a:p>
          <a:p>
            <a:pPr marL="0" indent="0" algn="just">
              <a:buNone/>
            </a:pPr>
            <a:r>
              <a:rPr lang="pl-PL" sz="2000" dirty="0">
                <a:solidFill>
                  <a:srgbClr val="002060"/>
                </a:solidFill>
                <a:latin typeface="Cambria" panose="02040503050406030204" pitchFamily="18" charset="0"/>
                <a:ea typeface="Cambria" panose="02040503050406030204" pitchFamily="18" charset="0"/>
              </a:rPr>
              <a:t>co oznacza niewykorzystanie 81 miejsc, w tym 9 całodobowych i 72 miejsc dziennych</a:t>
            </a:r>
          </a:p>
          <a:p>
            <a:endParaRPr lang="pl-PL" sz="2000" dirty="0"/>
          </a:p>
        </p:txBody>
      </p:sp>
    </p:spTree>
    <p:extLst>
      <p:ext uri="{BB962C8B-B14F-4D97-AF65-F5344CB8AC3E}">
        <p14:creationId xmlns:p14="http://schemas.microsoft.com/office/powerpoint/2010/main" val="138050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B2357335-B8A5-4D3F-8EC4-8F67DE2B853D}"/>
              </a:ext>
            </a:extLst>
          </p:cNvPr>
          <p:cNvSpPr>
            <a:spLocks noGrp="1"/>
          </p:cNvSpPr>
          <p:nvPr>
            <p:ph idx="1"/>
          </p:nvPr>
        </p:nvSpPr>
        <p:spPr>
          <a:xfrm>
            <a:off x="469231" y="661737"/>
            <a:ext cx="10130589" cy="5943600"/>
          </a:xfrm>
        </p:spPr>
        <p:txBody>
          <a:bodyPr>
            <a:normAutofit/>
          </a:bodyPr>
          <a:lstStyle/>
          <a:p>
            <a:pPr marL="0" indent="0" algn="just">
              <a:buNone/>
            </a:pPr>
            <a:r>
              <a:rPr lang="pl-PL" dirty="0">
                <a:solidFill>
                  <a:srgbClr val="002060"/>
                </a:solidFill>
                <a:latin typeface="Cambria" panose="02040503050406030204" pitchFamily="18" charset="0"/>
                <a:ea typeface="Cambria" panose="02040503050406030204" pitchFamily="18" charset="0"/>
              </a:rPr>
              <a:t>Na przełomie roku 2018 / 2019 planowana jest weryfikacja potrzeb jednostek samorządu terytorialnego w zakresie tworzenia nowych środowiskowych domów samopomocy oraz utrzymania standardów i realizacji planów rozwojowych w funkcjonujących placówkach.</a:t>
            </a:r>
          </a:p>
          <a:p>
            <a:pPr marL="0" indent="0" algn="just">
              <a:buNone/>
            </a:pPr>
            <a:r>
              <a:rPr lang="pl-PL" dirty="0">
                <a:solidFill>
                  <a:srgbClr val="002060"/>
                </a:solidFill>
                <a:latin typeface="Cambria" panose="02040503050406030204" pitchFamily="18" charset="0"/>
                <a:ea typeface="Cambria" panose="02040503050406030204" pitchFamily="18" charset="0"/>
              </a:rPr>
              <a:t>O terminach i sposobie ubiegania się o środki, w tym z rezerwy celowej budżetu państwa, gminy zostaną pisemnie poinformowane.</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dirty="0">
                <a:solidFill>
                  <a:srgbClr val="002060"/>
                </a:solidFill>
                <a:latin typeface="Cambria" panose="02040503050406030204" pitchFamily="18" charset="0"/>
                <a:ea typeface="Cambria" panose="02040503050406030204" pitchFamily="18" charset="0"/>
              </a:rPr>
              <a:t>W roku 2018 z rezerwy celowej na rozwój sieci </a:t>
            </a:r>
            <a:r>
              <a:rPr lang="pl-PL" dirty="0" err="1">
                <a:solidFill>
                  <a:srgbClr val="002060"/>
                </a:solidFill>
                <a:latin typeface="Cambria" panose="02040503050406030204" pitchFamily="18" charset="0"/>
                <a:ea typeface="Cambria" panose="02040503050406030204" pitchFamily="18" charset="0"/>
              </a:rPr>
              <a:t>śds</a:t>
            </a:r>
            <a:r>
              <a:rPr lang="pl-PL" dirty="0">
                <a:solidFill>
                  <a:srgbClr val="002060"/>
                </a:solidFill>
                <a:latin typeface="Cambria" panose="02040503050406030204" pitchFamily="18" charset="0"/>
                <a:ea typeface="Cambria" panose="02040503050406030204" pitchFamily="18" charset="0"/>
              </a:rPr>
              <a:t> </a:t>
            </a:r>
            <a:r>
              <a:rPr lang="pl-PL" dirty="0" err="1">
                <a:solidFill>
                  <a:srgbClr val="002060"/>
                </a:solidFill>
                <a:latin typeface="Cambria" panose="02040503050406030204" pitchFamily="18" charset="0"/>
                <a:ea typeface="Cambria" panose="02040503050406030204" pitchFamily="18" charset="0"/>
              </a:rPr>
              <a:t>MRPiPS</a:t>
            </a:r>
            <a:r>
              <a:rPr lang="pl-PL" dirty="0">
                <a:solidFill>
                  <a:srgbClr val="002060"/>
                </a:solidFill>
                <a:latin typeface="Cambria" panose="02040503050406030204" pitchFamily="18" charset="0"/>
                <a:ea typeface="Cambria" panose="02040503050406030204" pitchFamily="18" charset="0"/>
              </a:rPr>
              <a:t> przyznało dla województwa warmińsko – mazurskiego środki w kwocie </a:t>
            </a:r>
            <a:r>
              <a:rPr lang="pl-PL" b="1" dirty="0">
                <a:solidFill>
                  <a:srgbClr val="002060"/>
                </a:solidFill>
                <a:latin typeface="Cambria" panose="02040503050406030204" pitchFamily="18" charset="0"/>
                <a:ea typeface="Cambria" panose="02040503050406030204" pitchFamily="18" charset="0"/>
              </a:rPr>
              <a:t>286.352zł</a:t>
            </a:r>
            <a:r>
              <a:rPr lang="pl-PL" dirty="0">
                <a:solidFill>
                  <a:srgbClr val="002060"/>
                </a:solidFill>
                <a:latin typeface="Cambria" panose="02040503050406030204" pitchFamily="18" charset="0"/>
                <a:ea typeface="Cambria" panose="02040503050406030204" pitchFamily="18" charset="0"/>
              </a:rPr>
              <a:t> z przeznaczeniem na standaryzację dwóch placówek.</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r>
              <a:rPr lang="pl-PL" dirty="0">
                <a:solidFill>
                  <a:srgbClr val="002060"/>
                </a:solidFill>
                <a:latin typeface="Cambria" panose="02040503050406030204" pitchFamily="18" charset="0"/>
                <a:ea typeface="Cambria" panose="02040503050406030204" pitchFamily="18" charset="0"/>
              </a:rPr>
              <a:t>Tworzenie nowych </a:t>
            </a:r>
            <a:r>
              <a:rPr lang="pl-PL" dirty="0" err="1">
                <a:solidFill>
                  <a:srgbClr val="002060"/>
                </a:solidFill>
                <a:latin typeface="Cambria" panose="02040503050406030204" pitchFamily="18" charset="0"/>
                <a:ea typeface="Cambria" panose="02040503050406030204" pitchFamily="18" charset="0"/>
              </a:rPr>
              <a:t>śds</a:t>
            </a:r>
            <a:r>
              <a:rPr lang="pl-PL" dirty="0">
                <a:solidFill>
                  <a:srgbClr val="002060"/>
                </a:solidFill>
                <a:latin typeface="Cambria" panose="02040503050406030204" pitchFamily="18" charset="0"/>
                <a:ea typeface="Cambria" panose="02040503050406030204" pitchFamily="18" charset="0"/>
              </a:rPr>
              <a:t> możliwe jest w ramach środków z rezerwy, o czym decyduje </a:t>
            </a:r>
            <a:r>
              <a:rPr lang="pl-PL" dirty="0" err="1">
                <a:solidFill>
                  <a:srgbClr val="002060"/>
                </a:solidFill>
                <a:latin typeface="Cambria" panose="02040503050406030204" pitchFamily="18" charset="0"/>
                <a:ea typeface="Cambria" panose="02040503050406030204" pitchFamily="18" charset="0"/>
              </a:rPr>
              <a:t>MRPiPS</a:t>
            </a:r>
            <a:r>
              <a:rPr lang="pl-PL" dirty="0">
                <a:solidFill>
                  <a:srgbClr val="002060"/>
                </a:solidFill>
                <a:latin typeface="Cambria" panose="02040503050406030204" pitchFamily="18" charset="0"/>
                <a:ea typeface="Cambria" panose="02040503050406030204" pitchFamily="18" charset="0"/>
              </a:rPr>
              <a:t>, jak również w ramach budżetu Wojewody, z oszczędności pozyskanych z realizacji zadań w dziale 852 – Pomoc społeczna.</a:t>
            </a:r>
          </a:p>
          <a:p>
            <a:pPr marL="0" indent="0" algn="just">
              <a:buNone/>
            </a:pPr>
            <a:r>
              <a:rPr lang="pl-PL" dirty="0">
                <a:solidFill>
                  <a:srgbClr val="002060"/>
                </a:solidFill>
                <a:latin typeface="Cambria" panose="02040503050406030204" pitchFamily="18" charset="0"/>
                <a:ea typeface="Cambria" panose="02040503050406030204" pitchFamily="18" charset="0"/>
              </a:rPr>
              <a:t>W przypadku ubiegania się o środki z budżetu Wojewody zasadnym jest aby gmina partycypowała w kosztach związanych z utworzeniem jednostki, za co w zamian placówka utrzymywana będzie na koszt budżetu państwa.</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pPr marL="0" indent="0" algn="just">
              <a:buNone/>
            </a:pPr>
            <a:endParaRPr lang="pl-PL" dirty="0">
              <a:solidFill>
                <a:srgbClr val="002060"/>
              </a:solidFill>
              <a:latin typeface="Cambria" panose="02040503050406030204" pitchFamily="18" charset="0"/>
              <a:ea typeface="Cambria" panose="02040503050406030204" pitchFamily="18" charset="0"/>
            </a:endParaRPr>
          </a:p>
          <a:p>
            <a:endParaRPr lang="pl-PL" dirty="0"/>
          </a:p>
        </p:txBody>
      </p:sp>
    </p:spTree>
    <p:extLst>
      <p:ext uri="{BB962C8B-B14F-4D97-AF65-F5344CB8AC3E}">
        <p14:creationId xmlns:p14="http://schemas.microsoft.com/office/powerpoint/2010/main" val="129411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31F5FB85-B024-4565-A95A-E2B12A14D0F6}"/>
              </a:ext>
            </a:extLst>
          </p:cNvPr>
          <p:cNvSpPr>
            <a:spLocks noGrp="1"/>
          </p:cNvSpPr>
          <p:nvPr>
            <p:ph idx="1"/>
          </p:nvPr>
        </p:nvSpPr>
        <p:spPr>
          <a:xfrm>
            <a:off x="653270" y="668674"/>
            <a:ext cx="9922487" cy="5527589"/>
          </a:xfrm>
        </p:spPr>
        <p:txBody>
          <a:bodyPr>
            <a:normAutofit/>
          </a:bodyPr>
          <a:lstStyle/>
          <a:p>
            <a:pPr marL="0" indent="0" algn="just">
              <a:buNone/>
            </a:pPr>
            <a:r>
              <a:rPr lang="pl-PL" sz="2000" b="1" dirty="0">
                <a:solidFill>
                  <a:srgbClr val="002060"/>
                </a:solidFill>
                <a:latin typeface="Cambria" panose="02040503050406030204" pitchFamily="18" charset="0"/>
                <a:ea typeface="Cambria" panose="02040503050406030204" pitchFamily="18" charset="0"/>
              </a:rPr>
              <a:t>Przy podejmowaniu decyzji o utworzeniu nowej placówki pod uwagę brane są m.in. następujące kwestie:</a:t>
            </a:r>
          </a:p>
          <a:p>
            <a:pPr algn="just">
              <a:buFontTx/>
              <a:buChar char="-"/>
            </a:pPr>
            <a:r>
              <a:rPr lang="pl-PL" sz="2000" dirty="0">
                <a:solidFill>
                  <a:srgbClr val="002060"/>
                </a:solidFill>
                <a:latin typeface="Cambria" panose="02040503050406030204" pitchFamily="18" charset="0"/>
                <a:ea typeface="Cambria" panose="02040503050406030204" pitchFamily="18" charset="0"/>
              </a:rPr>
              <a:t>całkowity koszt utworzenia </a:t>
            </a:r>
            <a:r>
              <a:rPr lang="pl-PL" sz="2000" dirty="0" err="1">
                <a:solidFill>
                  <a:srgbClr val="002060"/>
                </a:solidFill>
                <a:latin typeface="Cambria" panose="02040503050406030204" pitchFamily="18" charset="0"/>
                <a:ea typeface="Cambria" panose="02040503050406030204" pitchFamily="18" charset="0"/>
              </a:rPr>
              <a:t>śds</a:t>
            </a:r>
            <a:endParaRPr lang="pl-PL" sz="2000" dirty="0">
              <a:solidFill>
                <a:srgbClr val="002060"/>
              </a:solidFill>
              <a:latin typeface="Cambria" panose="02040503050406030204" pitchFamily="18" charset="0"/>
              <a:ea typeface="Cambria" panose="02040503050406030204" pitchFamily="18" charset="0"/>
            </a:endParaRPr>
          </a:p>
          <a:p>
            <a:pPr algn="just">
              <a:buFontTx/>
              <a:buChar char="-"/>
            </a:pPr>
            <a:r>
              <a:rPr lang="pl-PL" sz="2000" dirty="0">
                <a:solidFill>
                  <a:srgbClr val="002060"/>
                </a:solidFill>
                <a:latin typeface="Cambria" panose="02040503050406030204" pitchFamily="18" charset="0"/>
                <a:ea typeface="Cambria" panose="02040503050406030204" pitchFamily="18" charset="0"/>
              </a:rPr>
              <a:t>diagnoza potrzeb w zakresie liczby osób kwalifikujących się i chętnych do uczestnictwa w zajęciach ośrodka wsparcia</a:t>
            </a:r>
          </a:p>
          <a:p>
            <a:pPr algn="just">
              <a:buFontTx/>
              <a:buChar char="-"/>
            </a:pPr>
            <a:r>
              <a:rPr lang="pl-PL" sz="2000" dirty="0">
                <a:solidFill>
                  <a:srgbClr val="002060"/>
                </a:solidFill>
                <a:latin typeface="Cambria" panose="02040503050406030204" pitchFamily="18" charset="0"/>
                <a:ea typeface="Cambria" panose="02040503050406030204" pitchFamily="18" charset="0"/>
              </a:rPr>
              <a:t>własność budynku</a:t>
            </a:r>
          </a:p>
          <a:p>
            <a:pPr algn="just">
              <a:buFontTx/>
              <a:buChar char="-"/>
            </a:pPr>
            <a:r>
              <a:rPr lang="pl-PL" sz="2000" dirty="0">
                <a:solidFill>
                  <a:srgbClr val="002060"/>
                </a:solidFill>
                <a:latin typeface="Cambria" panose="02040503050406030204" pitchFamily="18" charset="0"/>
                <a:ea typeface="Cambria" panose="02040503050406030204" pitchFamily="18" charset="0"/>
              </a:rPr>
              <a:t>planowany podmiot prowadzący – (gmina, czy na zlecenie gminy organizacja pozarządowa)</a:t>
            </a:r>
          </a:p>
          <a:p>
            <a:pPr algn="just">
              <a:buFontTx/>
              <a:buChar char="-"/>
            </a:pPr>
            <a:r>
              <a:rPr lang="pl-PL" sz="2000" dirty="0">
                <a:solidFill>
                  <a:srgbClr val="002060"/>
                </a:solidFill>
                <a:latin typeface="Cambria" panose="02040503050406030204" pitchFamily="18" charset="0"/>
                <a:ea typeface="Cambria" panose="02040503050406030204" pitchFamily="18" charset="0"/>
              </a:rPr>
              <a:t>liczba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na terenie danej gminy</a:t>
            </a:r>
          </a:p>
          <a:p>
            <a:pPr marL="0" indent="0" algn="just">
              <a:buNone/>
            </a:pPr>
            <a:endParaRPr lang="pl-PL" sz="2000" dirty="0">
              <a:solidFill>
                <a:srgbClr val="002060"/>
              </a:solidFill>
              <a:latin typeface="Cambria" panose="02040503050406030204" pitchFamily="18" charset="0"/>
              <a:ea typeface="Cambria" panose="02040503050406030204" pitchFamily="18" charset="0"/>
            </a:endParaRPr>
          </a:p>
          <a:p>
            <a:pPr marL="0" indent="0" algn="just">
              <a:buNone/>
            </a:pPr>
            <a:r>
              <a:rPr lang="pl-PL" sz="2000" dirty="0">
                <a:solidFill>
                  <a:srgbClr val="002060"/>
                </a:solidFill>
                <a:latin typeface="Cambria" panose="02040503050406030204" pitchFamily="18" charset="0"/>
                <a:ea typeface="Cambria" panose="02040503050406030204" pitchFamily="18" charset="0"/>
              </a:rPr>
              <a:t>Zasady funkcjonowania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na terenie województwa regulują zawierane od 2018 roku umowy o udzielenie dotacji na zapewnienie bieżącej działalności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oraz wytyczne dotyczące funkcjonowania </a:t>
            </a:r>
            <a:r>
              <a:rPr lang="pl-PL" sz="2000" dirty="0" err="1">
                <a:solidFill>
                  <a:srgbClr val="002060"/>
                </a:solidFill>
                <a:latin typeface="Cambria" panose="02040503050406030204" pitchFamily="18" charset="0"/>
                <a:ea typeface="Cambria" panose="02040503050406030204" pitchFamily="18" charset="0"/>
              </a:rPr>
              <a:t>śds</a:t>
            </a:r>
            <a:r>
              <a:rPr lang="pl-PL" sz="2000" dirty="0">
                <a:solidFill>
                  <a:srgbClr val="002060"/>
                </a:solidFill>
                <a:latin typeface="Cambria" panose="02040503050406030204" pitchFamily="18" charset="0"/>
                <a:ea typeface="Cambria" panose="02040503050406030204" pitchFamily="18" charset="0"/>
              </a:rPr>
              <a:t>, stanowiące załącznik do umowy, ujednolicające zasady funkcjonowania wszystkich placówek niezależnie od organu prowadzącego jednostkę</a:t>
            </a:r>
          </a:p>
          <a:p>
            <a:pPr marL="0" indent="0" algn="just">
              <a:buNone/>
            </a:pPr>
            <a:endParaRPr lang="pl-PL"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45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339AEB8F-04B4-4CF3-AD71-2461D314099C}"/>
              </a:ext>
            </a:extLst>
          </p:cNvPr>
          <p:cNvSpPr>
            <a:spLocks noGrp="1"/>
          </p:cNvSpPr>
          <p:nvPr>
            <p:ph idx="1"/>
          </p:nvPr>
        </p:nvSpPr>
        <p:spPr>
          <a:xfrm>
            <a:off x="725459" y="1041652"/>
            <a:ext cx="8899803" cy="5046327"/>
          </a:xfrm>
        </p:spPr>
        <p:txBody>
          <a:bodyPr>
            <a:normAutofit lnSpcReduction="10000"/>
          </a:bodyPr>
          <a:lstStyle/>
          <a:p>
            <a:pPr marL="0" indent="0" algn="just">
              <a:buNone/>
            </a:pPr>
            <a:r>
              <a:rPr lang="pl-PL" sz="2400" dirty="0">
                <a:solidFill>
                  <a:srgbClr val="002060"/>
                </a:solidFill>
                <a:latin typeface="Cambria" panose="02040503050406030204" pitchFamily="18" charset="0"/>
                <a:ea typeface="Cambria" panose="02040503050406030204" pitchFamily="18" charset="0"/>
              </a:rPr>
              <a:t>W roku 2018 podstawowa dotacja na 1 uczestnika </a:t>
            </a:r>
            <a:r>
              <a:rPr lang="pl-PL" sz="2400" dirty="0" err="1">
                <a:solidFill>
                  <a:srgbClr val="002060"/>
                </a:solidFill>
                <a:latin typeface="Cambria" panose="02040503050406030204" pitchFamily="18" charset="0"/>
                <a:ea typeface="Cambria" panose="02040503050406030204" pitchFamily="18" charset="0"/>
              </a:rPr>
              <a:t>śds</a:t>
            </a:r>
            <a:r>
              <a:rPr lang="pl-PL" sz="2400" dirty="0">
                <a:solidFill>
                  <a:srgbClr val="002060"/>
                </a:solidFill>
                <a:latin typeface="Cambria" panose="02040503050406030204" pitchFamily="18" charset="0"/>
                <a:ea typeface="Cambria" panose="02040503050406030204" pitchFamily="18" charset="0"/>
              </a:rPr>
              <a:t> wynosiła: </a:t>
            </a:r>
          </a:p>
          <a:p>
            <a:pPr algn="just">
              <a:buFont typeface="Wingdings" panose="05000000000000000000" pitchFamily="2" charset="2"/>
              <a:buChar char="§"/>
            </a:pPr>
            <a:r>
              <a:rPr lang="pl-PL" sz="2400" dirty="0">
                <a:solidFill>
                  <a:srgbClr val="002060"/>
                </a:solidFill>
                <a:latin typeface="Cambria" panose="02040503050406030204" pitchFamily="18" charset="0"/>
                <a:ea typeface="Cambria" panose="02040503050406030204" pitchFamily="18" charset="0"/>
              </a:rPr>
              <a:t>w okresie styczeń – wrzesień  - 1.458zł</a:t>
            </a:r>
          </a:p>
          <a:p>
            <a:pPr algn="just">
              <a:buFont typeface="Wingdings" panose="05000000000000000000" pitchFamily="2" charset="2"/>
              <a:buChar char="§"/>
            </a:pPr>
            <a:r>
              <a:rPr lang="pl-PL" sz="2400" dirty="0">
                <a:solidFill>
                  <a:srgbClr val="002060"/>
                </a:solidFill>
                <a:latin typeface="Cambria" panose="02040503050406030204" pitchFamily="18" charset="0"/>
                <a:ea typeface="Cambria" panose="02040503050406030204" pitchFamily="18" charset="0"/>
              </a:rPr>
              <a:t>w okresie październik – grudzień – 1.612,30zł</a:t>
            </a:r>
          </a:p>
          <a:p>
            <a:pPr algn="just">
              <a:buFont typeface="Wingdings" panose="05000000000000000000" pitchFamily="2" charset="2"/>
              <a:buChar char="§"/>
            </a:pPr>
            <a:endParaRPr lang="pl-PL" sz="2400" dirty="0">
              <a:solidFill>
                <a:srgbClr val="002060"/>
              </a:solidFill>
              <a:latin typeface="Cambria" panose="02040503050406030204" pitchFamily="18" charset="0"/>
              <a:ea typeface="Cambria" panose="02040503050406030204" pitchFamily="18" charset="0"/>
            </a:endParaRPr>
          </a:p>
          <a:p>
            <a:pPr marL="0" indent="0" algn="just">
              <a:buNone/>
            </a:pPr>
            <a:r>
              <a:rPr lang="pl-PL" sz="2400" dirty="0">
                <a:solidFill>
                  <a:srgbClr val="002060"/>
                </a:solidFill>
                <a:latin typeface="Cambria" panose="02040503050406030204" pitchFamily="18" charset="0"/>
                <a:ea typeface="Cambria" panose="02040503050406030204" pitchFamily="18" charset="0"/>
              </a:rPr>
              <a:t>W przypadku uczestników ze spektrum autyzmu bądź niepełnosprawnościami sprzężonymi, dotacja zwiększana była dodatkowo o </a:t>
            </a:r>
            <a:r>
              <a:rPr lang="pl-PL" sz="2400" b="1" dirty="0">
                <a:solidFill>
                  <a:srgbClr val="002060"/>
                </a:solidFill>
                <a:latin typeface="Cambria" panose="02040503050406030204" pitchFamily="18" charset="0"/>
                <a:ea typeface="Cambria" panose="02040503050406030204" pitchFamily="18" charset="0"/>
              </a:rPr>
              <a:t>380zł</a:t>
            </a:r>
          </a:p>
          <a:p>
            <a:pPr marL="0" indent="0" algn="just">
              <a:buNone/>
            </a:pPr>
            <a:endParaRPr lang="pl-PL" sz="2400" dirty="0">
              <a:solidFill>
                <a:srgbClr val="002060"/>
              </a:solidFill>
              <a:latin typeface="Cambria" panose="02040503050406030204" pitchFamily="18" charset="0"/>
              <a:ea typeface="Cambria" panose="02040503050406030204" pitchFamily="18" charset="0"/>
            </a:endParaRPr>
          </a:p>
          <a:p>
            <a:pPr marL="0" indent="0" algn="just">
              <a:buNone/>
            </a:pPr>
            <a:r>
              <a:rPr lang="pl-PL" sz="2400" b="1" dirty="0">
                <a:solidFill>
                  <a:srgbClr val="002060"/>
                </a:solidFill>
                <a:latin typeface="Cambria" panose="02040503050406030204" pitchFamily="18" charset="0"/>
                <a:ea typeface="Cambria" panose="02040503050406030204" pitchFamily="18" charset="0"/>
              </a:rPr>
              <a:t>W roku 2019</a:t>
            </a:r>
            <a:r>
              <a:rPr lang="pl-PL" sz="2400" dirty="0">
                <a:solidFill>
                  <a:srgbClr val="002060"/>
                </a:solidFill>
                <a:latin typeface="Cambria" panose="02040503050406030204" pitchFamily="18" charset="0"/>
                <a:ea typeface="Cambria" panose="02040503050406030204" pitchFamily="18" charset="0"/>
              </a:rPr>
              <a:t>, dotacja na 1 uczestnika </a:t>
            </a:r>
            <a:r>
              <a:rPr lang="pl-PL" sz="2400" dirty="0" err="1">
                <a:solidFill>
                  <a:srgbClr val="002060"/>
                </a:solidFill>
                <a:latin typeface="Cambria" panose="02040503050406030204" pitchFamily="18" charset="0"/>
                <a:ea typeface="Cambria" panose="02040503050406030204" pitchFamily="18" charset="0"/>
              </a:rPr>
              <a:t>śds</a:t>
            </a:r>
            <a:r>
              <a:rPr lang="pl-PL" sz="2400" dirty="0">
                <a:solidFill>
                  <a:srgbClr val="002060"/>
                </a:solidFill>
                <a:latin typeface="Cambria" panose="02040503050406030204" pitchFamily="18" charset="0"/>
                <a:ea typeface="Cambria" panose="02040503050406030204" pitchFamily="18" charset="0"/>
              </a:rPr>
              <a:t> wynosić będzie </a:t>
            </a:r>
            <a:r>
              <a:rPr lang="pl-PL" sz="2400" b="1" dirty="0">
                <a:solidFill>
                  <a:srgbClr val="002060"/>
                </a:solidFill>
                <a:latin typeface="Cambria" panose="02040503050406030204" pitchFamily="18" charset="0"/>
                <a:ea typeface="Cambria" panose="02040503050406030204" pitchFamily="18" charset="0"/>
              </a:rPr>
              <a:t>1.752,50zł</a:t>
            </a:r>
            <a:r>
              <a:rPr lang="pl-PL" sz="2400" dirty="0">
                <a:solidFill>
                  <a:srgbClr val="002060"/>
                </a:solidFill>
                <a:latin typeface="Cambria" panose="02040503050406030204" pitchFamily="18" charset="0"/>
                <a:ea typeface="Cambria" panose="02040503050406030204" pitchFamily="18" charset="0"/>
              </a:rPr>
              <a:t>, a w przypadku uczestników ze spektrum autyzmu bądź niepełnosprawnościami sprzężonymi, dotacja zwiększana będzie dodatkowo o </a:t>
            </a:r>
            <a:r>
              <a:rPr lang="pl-PL" sz="2400" b="1" dirty="0">
                <a:solidFill>
                  <a:srgbClr val="002060"/>
                </a:solidFill>
                <a:latin typeface="Cambria" panose="02040503050406030204" pitchFamily="18" charset="0"/>
                <a:ea typeface="Cambria" panose="02040503050406030204" pitchFamily="18" charset="0"/>
              </a:rPr>
              <a:t>525,75zł </a:t>
            </a:r>
          </a:p>
        </p:txBody>
      </p:sp>
    </p:spTree>
    <p:extLst>
      <p:ext uri="{BB962C8B-B14F-4D97-AF65-F5344CB8AC3E}">
        <p14:creationId xmlns:p14="http://schemas.microsoft.com/office/powerpoint/2010/main" val="325975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753747D-DA5A-421B-BD2F-20075D59CE32}"/>
              </a:ext>
            </a:extLst>
          </p:cNvPr>
          <p:cNvSpPr>
            <a:spLocks noGrp="1"/>
          </p:cNvSpPr>
          <p:nvPr>
            <p:ph type="title"/>
          </p:nvPr>
        </p:nvSpPr>
        <p:spPr/>
        <p:txBody>
          <a:bodyPr>
            <a:noAutofit/>
          </a:bodyPr>
          <a:lstStyle/>
          <a:p>
            <a:pPr algn="ctr"/>
            <a:r>
              <a:rPr lang="pl-PL" sz="2400" dirty="0">
                <a:solidFill>
                  <a:schemeClr val="tx1"/>
                </a:solidFill>
                <a:latin typeface="Cambria" panose="02040503050406030204" pitchFamily="18" charset="0"/>
                <a:ea typeface="Cambria" panose="02040503050406030204" pitchFamily="18" charset="0"/>
              </a:rPr>
              <a:t>Informacje dot. wynagradzania pracowników socjalnych oraz realizujących świadczenia rodzinne, wychowawcze, z funduszu alimentacyjnego</a:t>
            </a:r>
          </a:p>
        </p:txBody>
      </p:sp>
      <p:sp>
        <p:nvSpPr>
          <p:cNvPr id="3" name="Symbol zastępczy zawartości 2">
            <a:extLst>
              <a:ext uri="{FF2B5EF4-FFF2-40B4-BE49-F238E27FC236}">
                <a16:creationId xmlns:a16="http://schemas.microsoft.com/office/drawing/2014/main" xmlns="" id="{9E94B8AC-ECF8-4FA4-817F-174AF0ECABE5}"/>
              </a:ext>
            </a:extLst>
          </p:cNvPr>
          <p:cNvSpPr>
            <a:spLocks noGrp="1"/>
          </p:cNvSpPr>
          <p:nvPr>
            <p:ph idx="1"/>
          </p:nvPr>
        </p:nvSpPr>
        <p:spPr>
          <a:xfrm>
            <a:off x="677334" y="2437315"/>
            <a:ext cx="8863709" cy="4087811"/>
          </a:xfrm>
        </p:spPr>
        <p:txBody>
          <a:bodyPr>
            <a:normAutofit/>
          </a:bodyPr>
          <a:lstStyle/>
          <a:p>
            <a:pPr marL="0" indent="0" algn="just">
              <a:buNone/>
            </a:pPr>
            <a:r>
              <a:rPr lang="pl-PL" sz="2000" dirty="0">
                <a:solidFill>
                  <a:srgbClr val="002060"/>
                </a:solidFill>
                <a:latin typeface="Cambria" panose="02040503050406030204" pitchFamily="18" charset="0"/>
                <a:ea typeface="Cambria" panose="02040503050406030204" pitchFamily="18" charset="0"/>
              </a:rPr>
              <a:t>Na prośbę Ministerstwa Rodziny, Pracy i Polityki Społecznej służby Wojewody prowadziły w tym roku i będą prowadziły kolejny </a:t>
            </a:r>
            <a:r>
              <a:rPr lang="pl-PL" sz="2000" b="1" dirty="0">
                <a:solidFill>
                  <a:srgbClr val="002060"/>
                </a:solidFill>
                <a:latin typeface="Cambria" panose="02040503050406030204" pitchFamily="18" charset="0"/>
                <a:ea typeface="Cambria" panose="02040503050406030204" pitchFamily="18" charset="0"/>
              </a:rPr>
              <a:t>monitoring realizacji przez organy właściwe ww. zadań</a:t>
            </a:r>
            <a:r>
              <a:rPr lang="pl-PL" sz="2000" dirty="0">
                <a:solidFill>
                  <a:srgbClr val="002060"/>
                </a:solidFill>
                <a:latin typeface="Cambria" panose="02040503050406030204" pitchFamily="18" charset="0"/>
                <a:ea typeface="Cambria" panose="02040503050406030204" pitchFamily="18" charset="0"/>
              </a:rPr>
              <a:t>. </a:t>
            </a:r>
          </a:p>
          <a:p>
            <a:pPr marL="0" indent="0" algn="just">
              <a:buNone/>
            </a:pPr>
            <a:r>
              <a:rPr lang="pl-PL" sz="2000" dirty="0">
                <a:solidFill>
                  <a:srgbClr val="002060"/>
                </a:solidFill>
                <a:latin typeface="Cambria" panose="02040503050406030204" pitchFamily="18" charset="0"/>
                <a:ea typeface="Cambria" panose="02040503050406030204" pitchFamily="18" charset="0"/>
              </a:rPr>
              <a:t>Monitoring obejmować będzie zarówno prawidłowość prowadzonych postępowań administracyjnych, jak również zapewnienie właściwej liczby pracowników bezpośrednio wykonujących te zadania, odpowiedniej wysokości ich wynagrodzeń, adekwatnej do wykonywanych obowiązków oraz poziomu wykorzystania środków na koszty obsługi. </a:t>
            </a:r>
          </a:p>
          <a:p>
            <a:endParaRPr lang="pl-PL" sz="2000" dirty="0"/>
          </a:p>
        </p:txBody>
      </p:sp>
    </p:spTree>
    <p:extLst>
      <p:ext uri="{BB962C8B-B14F-4D97-AF65-F5344CB8AC3E}">
        <p14:creationId xmlns:p14="http://schemas.microsoft.com/office/powerpoint/2010/main" val="220690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xmlns="" id="{1DA1AC66-95BB-4B11-9CB0-E9CD008096E3}"/>
              </a:ext>
            </a:extLst>
          </p:cNvPr>
          <p:cNvPicPr>
            <a:picLocks noGrp="1"/>
          </p:cNvPicPr>
          <p:nvPr>
            <p:ph idx="1"/>
          </p:nvPr>
        </p:nvPicPr>
        <p:blipFill rotWithShape="1">
          <a:blip r:embed="rId2"/>
          <a:srcRect b="46577"/>
          <a:stretch/>
        </p:blipFill>
        <p:spPr bwMode="auto">
          <a:xfrm>
            <a:off x="198784" y="556591"/>
            <a:ext cx="10455964" cy="6301409"/>
          </a:xfrm>
          <a:prstGeom prst="rect">
            <a:avLst/>
          </a:prstGeom>
          <a:ln>
            <a:noFill/>
          </a:ln>
          <a:extLst>
            <a:ext uri="{53640926-AAD7-44D8-BBD7-CCE9431645EC}">
              <a14:shadowObscured xmlns:a14="http://schemas.microsoft.com/office/drawing/2010/main"/>
            </a:ext>
          </a:extLst>
        </p:spPr>
      </p:pic>
      <p:sp>
        <p:nvSpPr>
          <p:cNvPr id="2" name="Tytuł 1">
            <a:extLst>
              <a:ext uri="{FF2B5EF4-FFF2-40B4-BE49-F238E27FC236}">
                <a16:creationId xmlns:a16="http://schemas.microsoft.com/office/drawing/2014/main" xmlns="" id="{08BCD08C-691B-4E86-A396-F02B38B37F34}"/>
              </a:ext>
            </a:extLst>
          </p:cNvPr>
          <p:cNvSpPr>
            <a:spLocks noGrp="1"/>
          </p:cNvSpPr>
          <p:nvPr>
            <p:ph type="title"/>
          </p:nvPr>
        </p:nvSpPr>
        <p:spPr>
          <a:xfrm>
            <a:off x="198784" y="0"/>
            <a:ext cx="8596668" cy="1320800"/>
          </a:xfrm>
        </p:spPr>
        <p:txBody>
          <a:bodyPr/>
          <a:lstStyle/>
          <a:p>
            <a:r>
              <a:rPr lang="pl-PL" dirty="0">
                <a:solidFill>
                  <a:srgbClr val="002060"/>
                </a:solidFill>
                <a:latin typeface="Cambria" panose="02040503050406030204" pitchFamily="18" charset="0"/>
                <a:ea typeface="Cambria" panose="02040503050406030204" pitchFamily="18" charset="0"/>
              </a:rPr>
              <a:t>Mieszkania chronione</a:t>
            </a:r>
          </a:p>
        </p:txBody>
      </p:sp>
    </p:spTree>
    <p:extLst>
      <p:ext uri="{BB962C8B-B14F-4D97-AF65-F5344CB8AC3E}">
        <p14:creationId xmlns:p14="http://schemas.microsoft.com/office/powerpoint/2010/main" val="303287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41D30351-E46D-44D4-9594-3C445B922B5B}"/>
              </a:ext>
            </a:extLst>
          </p:cNvPr>
          <p:cNvSpPr>
            <a:spLocks noGrp="1"/>
          </p:cNvSpPr>
          <p:nvPr>
            <p:ph idx="1"/>
          </p:nvPr>
        </p:nvSpPr>
        <p:spPr>
          <a:xfrm>
            <a:off x="677334" y="813052"/>
            <a:ext cx="8596668" cy="5214769"/>
          </a:xfrm>
        </p:spPr>
        <p:txBody>
          <a:bodyPr>
            <a:normAutofit/>
          </a:bodyPr>
          <a:lstStyle/>
          <a:p>
            <a:pPr algn="just"/>
            <a:r>
              <a:rPr lang="pl-PL" sz="2400" dirty="0">
                <a:latin typeface="Cambria" panose="02040503050406030204" pitchFamily="18" charset="0"/>
                <a:ea typeface="Cambria" panose="02040503050406030204" pitchFamily="18" charset="0"/>
              </a:rPr>
              <a:t>Koniecznym jest podjęcie działań, w kierowanych przez Państwa jednostkach, zmierzających do optymalizacji obciążenia pracą i właściwego wynagradzania pracowników realizujących zadania wynikające z m.in. z zakresu świadczeń rodzinnych i funduszu alimentacyjnego, czy programów rządowych 500+ i 300+. </a:t>
            </a:r>
          </a:p>
          <a:p>
            <a:pPr marL="0" indent="0" algn="just">
              <a:buNone/>
            </a:pPr>
            <a:endParaRPr lang="pl-PL" sz="2400" dirty="0">
              <a:latin typeface="Cambria" panose="02040503050406030204" pitchFamily="18" charset="0"/>
              <a:ea typeface="Cambria" panose="02040503050406030204" pitchFamily="18" charset="0"/>
            </a:endParaRPr>
          </a:p>
          <a:p>
            <a:pPr algn="just"/>
            <a:r>
              <a:rPr lang="pl-PL" sz="2400" dirty="0">
                <a:latin typeface="Cambria" panose="02040503050406030204" pitchFamily="18" charset="0"/>
                <a:ea typeface="Cambria" panose="02040503050406030204" pitchFamily="18" charset="0"/>
              </a:rPr>
              <a:t>Istotnym problemem, wymagającym szczególnej uwagi, są dysproporcje w wynagradzaniu pracowników działów świadczeń (m.in. rodzinnych i 500+) a pracowników socjalnych. </a:t>
            </a:r>
          </a:p>
          <a:p>
            <a:pPr marL="0" indent="0">
              <a:buNone/>
            </a:pPr>
            <a:endParaRPr lang="pl-PL" sz="2400" dirty="0"/>
          </a:p>
        </p:txBody>
      </p:sp>
    </p:spTree>
    <p:extLst>
      <p:ext uri="{BB962C8B-B14F-4D97-AF65-F5344CB8AC3E}">
        <p14:creationId xmlns:p14="http://schemas.microsoft.com/office/powerpoint/2010/main" val="4059642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5460" y="2497474"/>
            <a:ext cx="8596668" cy="3880773"/>
          </a:xfrm>
        </p:spPr>
        <p:txBody>
          <a:bodyPr>
            <a:normAutofit/>
          </a:bodyPr>
          <a:lstStyle/>
          <a:p>
            <a:pPr marL="0" indent="0" algn="ctr">
              <a:buNone/>
            </a:pPr>
            <a:endParaRPr lang="pl-PL" b="1" dirty="0">
              <a:solidFill>
                <a:srgbClr val="002060"/>
              </a:solidFill>
              <a:latin typeface="Arial" panose="020B0604020202020204" pitchFamily="34" charset="0"/>
              <a:cs typeface="Arial" panose="020B0604020202020204" pitchFamily="34" charset="0"/>
            </a:endParaRPr>
          </a:p>
          <a:p>
            <a:pPr marL="0" indent="0" algn="ctr">
              <a:buNone/>
            </a:pPr>
            <a:endParaRPr lang="pl-PL" b="1" dirty="0">
              <a:solidFill>
                <a:srgbClr val="002060"/>
              </a:solidFill>
              <a:latin typeface="Arial" panose="020B0604020202020204" pitchFamily="34" charset="0"/>
              <a:cs typeface="Arial" panose="020B0604020202020204" pitchFamily="34" charset="0"/>
            </a:endParaRPr>
          </a:p>
          <a:p>
            <a:pPr marL="0" indent="0" algn="ctr">
              <a:buNone/>
            </a:pPr>
            <a:r>
              <a:rPr lang="pl-PL" b="1" dirty="0">
                <a:solidFill>
                  <a:srgbClr val="002060"/>
                </a:solidFill>
                <a:latin typeface="Arial" panose="020B0604020202020204" pitchFamily="34" charset="0"/>
                <a:cs typeface="Arial" panose="020B0604020202020204" pitchFamily="34" charset="0"/>
              </a:rPr>
              <a:t>                            </a:t>
            </a:r>
            <a:r>
              <a:rPr lang="pl-PL" sz="2800" b="1" dirty="0">
                <a:solidFill>
                  <a:srgbClr val="002060"/>
                </a:solidFill>
                <a:latin typeface="Cambria" panose="02040503050406030204" pitchFamily="18" charset="0"/>
                <a:ea typeface="Cambria" panose="02040503050406030204" pitchFamily="18" charset="0"/>
                <a:cs typeface="Arial" panose="020B0604020202020204" pitchFamily="34" charset="0"/>
              </a:rPr>
              <a:t>Dziękuję za uwagę </a:t>
            </a:r>
          </a:p>
          <a:p>
            <a:pPr marL="0" indent="0" algn="ctr">
              <a:buNone/>
            </a:pPr>
            <a:endParaRPr lang="pl-PL"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marL="0" indent="0" algn="ctr">
              <a:buNone/>
            </a:pPr>
            <a:endParaRPr lang="pl-PL"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marL="0" indent="0" algn="r">
              <a:buNone/>
            </a:pPr>
            <a:r>
              <a:rPr lang="pl-PL" sz="1200" dirty="0">
                <a:solidFill>
                  <a:srgbClr val="002060"/>
                </a:solidFill>
                <a:latin typeface="Cambria" panose="02040503050406030204" pitchFamily="18" charset="0"/>
                <a:ea typeface="Cambria" panose="02040503050406030204" pitchFamily="18" charset="0"/>
                <a:cs typeface="Arial" panose="020B0604020202020204" pitchFamily="34" charset="0"/>
              </a:rPr>
              <a:t>Joanna Kozłowska</a:t>
            </a:r>
          </a:p>
          <a:p>
            <a:pPr marL="0" indent="0" algn="r">
              <a:buNone/>
            </a:pPr>
            <a:r>
              <a:rPr lang="pl-PL" sz="1200" dirty="0">
                <a:solidFill>
                  <a:srgbClr val="002060"/>
                </a:solidFill>
                <a:latin typeface="Cambria" panose="02040503050406030204" pitchFamily="18" charset="0"/>
                <a:ea typeface="Cambria" panose="02040503050406030204" pitchFamily="18" charset="0"/>
                <a:cs typeface="Arial" panose="020B0604020202020204" pitchFamily="34" charset="0"/>
              </a:rPr>
              <a:t>Kierownik Oddziału Budżetu, planowania i analiz</a:t>
            </a:r>
          </a:p>
          <a:p>
            <a:pPr marL="0" indent="0" algn="r">
              <a:buNone/>
            </a:pPr>
            <a:r>
              <a:rPr lang="pl-PL" sz="1200" dirty="0">
                <a:solidFill>
                  <a:srgbClr val="002060"/>
                </a:solidFill>
                <a:latin typeface="Cambria" panose="02040503050406030204" pitchFamily="18" charset="0"/>
                <a:ea typeface="Cambria" panose="02040503050406030204" pitchFamily="18" charset="0"/>
                <a:cs typeface="Arial" panose="020B0604020202020204" pitchFamily="34" charset="0"/>
              </a:rPr>
              <a:t>Wydziału Polityki Społecznej</a:t>
            </a:r>
          </a:p>
        </p:txBody>
      </p:sp>
    </p:spTree>
    <p:extLst>
      <p:ext uri="{BB962C8B-B14F-4D97-AF65-F5344CB8AC3E}">
        <p14:creationId xmlns:p14="http://schemas.microsoft.com/office/powerpoint/2010/main" val="149199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71446B-A7DD-4684-8A84-6759EA6BF7AF}"/>
              </a:ext>
            </a:extLst>
          </p:cNvPr>
          <p:cNvSpPr>
            <a:spLocks noGrp="1"/>
          </p:cNvSpPr>
          <p:nvPr>
            <p:ph type="title"/>
          </p:nvPr>
        </p:nvSpPr>
        <p:spPr>
          <a:xfrm>
            <a:off x="0" y="156238"/>
            <a:ext cx="8596668" cy="1320800"/>
          </a:xfrm>
        </p:spPr>
        <p:txBody>
          <a:bodyPr/>
          <a:lstStyle/>
          <a:p>
            <a:r>
              <a:rPr lang="pl-PL" dirty="0">
                <a:solidFill>
                  <a:srgbClr val="002060"/>
                </a:solidFill>
                <a:latin typeface="Cambria" panose="02040503050406030204" pitchFamily="18" charset="0"/>
                <a:ea typeface="Cambria" panose="02040503050406030204" pitchFamily="18" charset="0"/>
              </a:rPr>
              <a:t>Mieszkania chronione</a:t>
            </a:r>
            <a:endParaRPr lang="pl-PL" dirty="0"/>
          </a:p>
        </p:txBody>
      </p:sp>
      <p:sp>
        <p:nvSpPr>
          <p:cNvPr id="3" name="Symbol zastępczy zawartości 2">
            <a:extLst>
              <a:ext uri="{FF2B5EF4-FFF2-40B4-BE49-F238E27FC236}">
                <a16:creationId xmlns:a16="http://schemas.microsoft.com/office/drawing/2014/main" xmlns="" id="{AE7455C6-95B3-4ED2-838C-30FDAB28D429}"/>
              </a:ext>
            </a:extLst>
          </p:cNvPr>
          <p:cNvSpPr>
            <a:spLocks noGrp="1"/>
          </p:cNvSpPr>
          <p:nvPr>
            <p:ph idx="1"/>
          </p:nvPr>
        </p:nvSpPr>
        <p:spPr>
          <a:xfrm>
            <a:off x="556591" y="1127133"/>
            <a:ext cx="9188988" cy="4732246"/>
          </a:xfrm>
        </p:spPr>
        <p:txBody>
          <a:bodyPr>
            <a:normAutofit fontScale="92500" lnSpcReduction="10000"/>
          </a:bodyPr>
          <a:lstStyle/>
          <a:p>
            <a:pPr algn="just"/>
            <a:r>
              <a:rPr lang="pl-PL" sz="2400" dirty="0">
                <a:solidFill>
                  <a:srgbClr val="002060"/>
                </a:solidFill>
                <a:latin typeface="Cambria" panose="02040503050406030204" pitchFamily="18" charset="0"/>
                <a:ea typeface="Cambria" panose="02040503050406030204" pitchFamily="18" charset="0"/>
              </a:rPr>
              <a:t>prowadzenie i zapewnienie miejsc w mieszkaniach chronionych to zadanie własne gminy o charakterze obowiązkowym (art. 17 ust. 1 pkt.12 </a:t>
            </a:r>
            <a:r>
              <a:rPr lang="pl-PL" sz="2400" dirty="0" err="1">
                <a:solidFill>
                  <a:srgbClr val="002060"/>
                </a:solidFill>
                <a:latin typeface="Cambria" panose="02040503050406030204" pitchFamily="18" charset="0"/>
                <a:ea typeface="Cambria" panose="02040503050406030204" pitchFamily="18" charset="0"/>
              </a:rPr>
              <a:t>uops</a:t>
            </a:r>
            <a:r>
              <a:rPr lang="pl-PL" sz="2400" dirty="0">
                <a:solidFill>
                  <a:srgbClr val="002060"/>
                </a:solidFill>
                <a:latin typeface="Cambria" panose="02040503050406030204" pitchFamily="18" charset="0"/>
                <a:ea typeface="Cambria" panose="02040503050406030204" pitchFamily="18" charset="0"/>
              </a:rPr>
              <a:t>)</a:t>
            </a:r>
          </a:p>
          <a:p>
            <a:pPr algn="just"/>
            <a:r>
              <a:rPr lang="pl-PL" sz="2400" dirty="0">
                <a:solidFill>
                  <a:srgbClr val="002060"/>
                </a:solidFill>
                <a:latin typeface="Cambria" panose="02040503050406030204" pitchFamily="18" charset="0"/>
                <a:ea typeface="Cambria" panose="02040503050406030204" pitchFamily="18" charset="0"/>
              </a:rPr>
              <a:t>Mieszkania chronione skierowane są do osób pełnoletnich, które ze względu na trudną sytuację życiową, wiek, niepełnosprawność lub chorobę potrzebują wsparcia w funkcjonowaniu w codziennym życiu, ale nie wymagają usług w zakresie świadczonym przez jednostkę całodobowej opieki </a:t>
            </a:r>
          </a:p>
          <a:p>
            <a:pPr algn="just"/>
            <a:r>
              <a:rPr lang="pl-PL" sz="2400" dirty="0">
                <a:solidFill>
                  <a:srgbClr val="002060"/>
                </a:solidFill>
                <a:latin typeface="Cambria" panose="02040503050406030204" pitchFamily="18" charset="0"/>
                <a:ea typeface="Cambria" panose="02040503050406030204" pitchFamily="18" charset="0"/>
              </a:rPr>
              <a:t>na terenie województwa zaledwie:</a:t>
            </a:r>
          </a:p>
          <a:p>
            <a:pPr lvl="1" algn="just">
              <a:buFont typeface="Wingdings" panose="05000000000000000000" pitchFamily="2" charset="2"/>
              <a:buChar char="§"/>
            </a:pPr>
            <a:r>
              <a:rPr lang="pl-PL" sz="2000" b="1" dirty="0">
                <a:solidFill>
                  <a:srgbClr val="002060"/>
                </a:solidFill>
                <a:latin typeface="Cambria" panose="02040503050406030204" pitchFamily="18" charset="0"/>
                <a:ea typeface="Cambria" panose="02040503050406030204" pitchFamily="18" charset="0"/>
              </a:rPr>
              <a:t>13 gmin </a:t>
            </a:r>
            <a:r>
              <a:rPr lang="pl-PL" sz="2000" dirty="0">
                <a:solidFill>
                  <a:srgbClr val="002060"/>
                </a:solidFill>
                <a:latin typeface="Cambria" panose="02040503050406030204" pitchFamily="18" charset="0"/>
                <a:ea typeface="Cambria" panose="02040503050406030204" pitchFamily="18" charset="0"/>
              </a:rPr>
              <a:t>prowadzi </a:t>
            </a:r>
            <a:r>
              <a:rPr lang="pl-PL" sz="2000" b="1" dirty="0">
                <a:solidFill>
                  <a:srgbClr val="002060"/>
                </a:solidFill>
                <a:latin typeface="Cambria" panose="02040503050406030204" pitchFamily="18" charset="0"/>
                <a:ea typeface="Cambria" panose="02040503050406030204" pitchFamily="18" charset="0"/>
              </a:rPr>
              <a:t>20 mieszkań </a:t>
            </a:r>
            <a:r>
              <a:rPr lang="pl-PL" sz="2000" dirty="0">
                <a:solidFill>
                  <a:srgbClr val="002060"/>
                </a:solidFill>
                <a:latin typeface="Cambria" panose="02040503050406030204" pitchFamily="18" charset="0"/>
                <a:ea typeface="Cambria" panose="02040503050406030204" pitchFamily="18" charset="0"/>
              </a:rPr>
              <a:t>chronionych na 82 miejsca </a:t>
            </a:r>
          </a:p>
          <a:p>
            <a:pPr lvl="1" algn="just">
              <a:buFont typeface="Wingdings" panose="05000000000000000000" pitchFamily="2" charset="2"/>
              <a:buChar char="§"/>
            </a:pPr>
            <a:r>
              <a:rPr lang="pl-PL" sz="2000" dirty="0">
                <a:solidFill>
                  <a:srgbClr val="002060"/>
                </a:solidFill>
                <a:latin typeface="Cambria" panose="02040503050406030204" pitchFamily="18" charset="0"/>
                <a:ea typeface="Cambria" panose="02040503050406030204" pitchFamily="18" charset="0"/>
              </a:rPr>
              <a:t>8 powiatów prowadzi 28 mieszkań chronionych na 47 miejsc (w tym           m. Olsztyn zleca prowadzenie 15 ponadgminnych mieszkań chronionych podmiotom niepublicznym)</a:t>
            </a:r>
          </a:p>
        </p:txBody>
      </p:sp>
    </p:spTree>
    <p:extLst>
      <p:ext uri="{BB962C8B-B14F-4D97-AF65-F5344CB8AC3E}">
        <p14:creationId xmlns:p14="http://schemas.microsoft.com/office/powerpoint/2010/main" val="345135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A4EB850-B949-4148-B897-68BD228188E7}"/>
              </a:ext>
            </a:extLst>
          </p:cNvPr>
          <p:cNvSpPr>
            <a:spLocks noGrp="1"/>
          </p:cNvSpPr>
          <p:nvPr>
            <p:ph type="title"/>
          </p:nvPr>
        </p:nvSpPr>
        <p:spPr>
          <a:xfrm>
            <a:off x="111849" y="92243"/>
            <a:ext cx="8596668" cy="1320800"/>
          </a:xfrm>
        </p:spPr>
        <p:txBody>
          <a:bodyPr/>
          <a:lstStyle/>
          <a:p>
            <a:r>
              <a:rPr lang="pl-PL" dirty="0">
                <a:solidFill>
                  <a:srgbClr val="002060"/>
                </a:solidFill>
                <a:latin typeface="Cambria" panose="02040503050406030204" pitchFamily="18" charset="0"/>
                <a:ea typeface="Cambria" panose="02040503050406030204" pitchFamily="18" charset="0"/>
              </a:rPr>
              <a:t>Program kompleksowego wsparcia rodzin „Za życiem”</a:t>
            </a:r>
          </a:p>
        </p:txBody>
      </p:sp>
      <p:sp>
        <p:nvSpPr>
          <p:cNvPr id="3" name="Symbol zastępczy zawartości 2">
            <a:extLst>
              <a:ext uri="{FF2B5EF4-FFF2-40B4-BE49-F238E27FC236}">
                <a16:creationId xmlns:a16="http://schemas.microsoft.com/office/drawing/2014/main" xmlns="" id="{3714BC04-D8F2-4224-9456-55C162F9E6EE}"/>
              </a:ext>
            </a:extLst>
          </p:cNvPr>
          <p:cNvSpPr>
            <a:spLocks noGrp="1"/>
          </p:cNvSpPr>
          <p:nvPr>
            <p:ph idx="1"/>
          </p:nvPr>
        </p:nvSpPr>
        <p:spPr>
          <a:xfrm>
            <a:off x="0" y="1413043"/>
            <a:ext cx="10587789" cy="5071979"/>
          </a:xfrm>
        </p:spPr>
        <p:txBody>
          <a:bodyPr>
            <a:normAutofit lnSpcReduction="10000"/>
          </a:bodyPr>
          <a:lstStyle/>
          <a:p>
            <a:pPr algn="just"/>
            <a:r>
              <a:rPr lang="pl-PL" sz="2000" dirty="0">
                <a:solidFill>
                  <a:srgbClr val="002060"/>
                </a:solidFill>
                <a:latin typeface="Cambria" panose="02040503050406030204" pitchFamily="18" charset="0"/>
                <a:ea typeface="Cambria" panose="02040503050406030204" pitchFamily="18" charset="0"/>
              </a:rPr>
              <a:t>Program przyjęty Uchwałą Nr 160 Rady Ministrów z dnia 20 grudnia 2016 r.</a:t>
            </a:r>
          </a:p>
          <a:p>
            <a:pPr algn="just"/>
            <a:r>
              <a:rPr lang="pl-PL" sz="2000" dirty="0">
                <a:solidFill>
                  <a:srgbClr val="002060"/>
                </a:solidFill>
                <a:latin typeface="Cambria" panose="02040503050406030204" pitchFamily="18" charset="0"/>
                <a:ea typeface="Cambria" panose="02040503050406030204" pitchFamily="18" charset="0"/>
              </a:rPr>
              <a:t>działanie </a:t>
            </a:r>
            <a:r>
              <a:rPr lang="pl-PL" sz="2000" b="1" dirty="0">
                <a:solidFill>
                  <a:srgbClr val="002060"/>
                </a:solidFill>
                <a:latin typeface="Cambria" panose="02040503050406030204" pitchFamily="18" charset="0"/>
                <a:ea typeface="Cambria" panose="02040503050406030204" pitchFamily="18" charset="0"/>
              </a:rPr>
              <a:t>4.7 Tworzenie mieszkań chronionych i mieszkań wspomaganych dla osób niepełnosprawnych, </a:t>
            </a:r>
          </a:p>
          <a:p>
            <a:pPr lvl="1" algn="just">
              <a:buFont typeface="Wingdings" panose="05000000000000000000" pitchFamily="2" charset="2"/>
              <a:buChar char="§"/>
            </a:pPr>
            <a:r>
              <a:rPr lang="pl-PL" sz="1800" b="1" dirty="0">
                <a:solidFill>
                  <a:srgbClr val="002060"/>
                </a:solidFill>
                <a:latin typeface="Cambria" panose="02040503050406030204" pitchFamily="18" charset="0"/>
                <a:ea typeface="Cambria" panose="02040503050406030204" pitchFamily="18" charset="0"/>
              </a:rPr>
              <a:t>Cel: </a:t>
            </a:r>
            <a:r>
              <a:rPr lang="pl-PL" sz="1800" dirty="0">
                <a:solidFill>
                  <a:srgbClr val="002060"/>
                </a:solidFill>
                <a:latin typeface="Cambria" panose="02040503050406030204" pitchFamily="18" charset="0"/>
                <a:ea typeface="Cambria" panose="02040503050406030204" pitchFamily="18" charset="0"/>
              </a:rPr>
              <a:t>wsparcie mieszkaniowe dla osób niepełnosprawnych ze znacznym stopniem niepełnosprawności lub stopniem umiarkowanym, w odniesieniu do których orzeczono chorobę psychiczną, upośledzenie umysłowe, całościowe zaburzenia rozwojowe lub epilepsję, oraz niewidomych</a:t>
            </a:r>
            <a:r>
              <a:rPr lang="pl-PL" sz="1800" b="1" dirty="0">
                <a:solidFill>
                  <a:srgbClr val="002060"/>
                </a:solidFill>
                <a:latin typeface="Cambria" panose="02040503050406030204" pitchFamily="18" charset="0"/>
                <a:ea typeface="Cambria" panose="02040503050406030204" pitchFamily="18" charset="0"/>
              </a:rPr>
              <a:t> </a:t>
            </a:r>
          </a:p>
          <a:p>
            <a:pPr lvl="1" algn="just">
              <a:buFont typeface="Wingdings" panose="05000000000000000000" pitchFamily="2" charset="2"/>
              <a:buChar char="§"/>
            </a:pPr>
            <a:r>
              <a:rPr lang="pl-PL" sz="1800" b="1" dirty="0">
                <a:solidFill>
                  <a:srgbClr val="002060"/>
                </a:solidFill>
                <a:latin typeface="Cambria" panose="02040503050406030204" pitchFamily="18" charset="0"/>
                <a:ea typeface="Cambria" panose="02040503050406030204" pitchFamily="18" charset="0"/>
              </a:rPr>
              <a:t>Realizacja</a:t>
            </a:r>
            <a:r>
              <a:rPr lang="pl-PL" sz="1800" dirty="0">
                <a:solidFill>
                  <a:srgbClr val="002060"/>
                </a:solidFill>
                <a:latin typeface="Cambria" panose="02040503050406030204" pitchFamily="18" charset="0"/>
                <a:ea typeface="Cambria" panose="02040503050406030204" pitchFamily="18" charset="0"/>
              </a:rPr>
              <a:t>: poprzez budowę lub adaptację lokali na mieszkania chronione lub wspomagane. Lokale nie powinny być większe niż dla 10 osób, powinny być one dostosowane do potrzeb osób niepełnosprawnych.</a:t>
            </a:r>
          </a:p>
          <a:p>
            <a:pPr marL="0" indent="0" algn="just">
              <a:buNone/>
            </a:pPr>
            <a:r>
              <a:rPr lang="pl-PL" sz="2000" b="1" dirty="0">
                <a:solidFill>
                  <a:srgbClr val="002060"/>
                </a:solidFill>
                <a:latin typeface="Cambria" panose="02040503050406030204" pitchFamily="18" charset="0"/>
                <a:ea typeface="Cambria" panose="02040503050406030204" pitchFamily="18" charset="0"/>
              </a:rPr>
              <a:t>W roku 2018 </a:t>
            </a:r>
            <a:r>
              <a:rPr lang="pl-PL" sz="2000" dirty="0">
                <a:solidFill>
                  <a:srgbClr val="002060"/>
                </a:solidFill>
                <a:latin typeface="Cambria" panose="02040503050406030204" pitchFamily="18" charset="0"/>
                <a:ea typeface="Cambria" panose="02040503050406030204" pitchFamily="18" charset="0"/>
              </a:rPr>
              <a:t>dofinansowanie wynosiło 50% całkowitych kosztów i skorzystały z niego </a:t>
            </a:r>
            <a:r>
              <a:rPr lang="pl-PL" sz="2000" b="1" dirty="0">
                <a:solidFill>
                  <a:srgbClr val="002060"/>
                </a:solidFill>
                <a:latin typeface="Cambria" panose="02040503050406030204" pitchFamily="18" charset="0"/>
                <a:ea typeface="Cambria" panose="02040503050406030204" pitchFamily="18" charset="0"/>
              </a:rPr>
              <a:t>3 jednostki</a:t>
            </a:r>
            <a:r>
              <a:rPr lang="pl-PL" sz="2000" dirty="0">
                <a:solidFill>
                  <a:srgbClr val="002060"/>
                </a:solidFill>
                <a:latin typeface="Cambria" panose="02040503050406030204" pitchFamily="18" charset="0"/>
                <a:ea typeface="Cambria" panose="02040503050406030204" pitchFamily="18" charset="0"/>
              </a:rPr>
              <a:t> (Olsztyn, Mrągowo, Jeziorany), które utworzyły </a:t>
            </a:r>
            <a:r>
              <a:rPr lang="pl-PL" sz="2000" b="1" dirty="0">
                <a:solidFill>
                  <a:srgbClr val="002060"/>
                </a:solidFill>
                <a:latin typeface="Cambria" panose="02040503050406030204" pitchFamily="18" charset="0"/>
                <a:ea typeface="Cambria" panose="02040503050406030204" pitchFamily="18" charset="0"/>
              </a:rPr>
              <a:t>4 mieszkania chronione na 19 miejsc</a:t>
            </a:r>
            <a:r>
              <a:rPr lang="pl-PL" sz="2000" dirty="0">
                <a:solidFill>
                  <a:srgbClr val="002060"/>
                </a:solidFill>
                <a:latin typeface="Cambria" panose="02040503050406030204" pitchFamily="18" charset="0"/>
                <a:ea typeface="Cambria" panose="02040503050406030204" pitchFamily="18" charset="0"/>
              </a:rPr>
              <a:t> dla wskazanej grupy docelowej.</a:t>
            </a:r>
          </a:p>
          <a:p>
            <a:pPr marL="0" indent="0" algn="just">
              <a:buNone/>
            </a:pPr>
            <a:r>
              <a:rPr lang="pl-PL" sz="2000" dirty="0">
                <a:solidFill>
                  <a:srgbClr val="002060"/>
                </a:solidFill>
                <a:latin typeface="Cambria" panose="02040503050406030204" pitchFamily="18" charset="0"/>
                <a:ea typeface="Cambria" panose="02040503050406030204" pitchFamily="18" charset="0"/>
              </a:rPr>
              <a:t>Na realizację tych zadań samorządy otrzymały dofinansowanie z rezerwy celowej budżetu państwa w łącznej kwocie </a:t>
            </a:r>
            <a:r>
              <a:rPr lang="pl-PL" sz="2000" b="1" dirty="0">
                <a:solidFill>
                  <a:srgbClr val="002060"/>
                </a:solidFill>
                <a:latin typeface="Cambria" panose="02040503050406030204" pitchFamily="18" charset="0"/>
                <a:ea typeface="Cambria" panose="02040503050406030204" pitchFamily="18" charset="0"/>
              </a:rPr>
              <a:t>329.183zł.</a:t>
            </a:r>
          </a:p>
        </p:txBody>
      </p:sp>
    </p:spTree>
    <p:extLst>
      <p:ext uri="{BB962C8B-B14F-4D97-AF65-F5344CB8AC3E}">
        <p14:creationId xmlns:p14="http://schemas.microsoft.com/office/powerpoint/2010/main" val="347939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E855C5B-06E8-45BC-AF8B-277E3A62821B}"/>
              </a:ext>
            </a:extLst>
          </p:cNvPr>
          <p:cNvSpPr>
            <a:spLocks noGrp="1"/>
          </p:cNvSpPr>
          <p:nvPr>
            <p:ph type="title"/>
          </p:nvPr>
        </p:nvSpPr>
        <p:spPr/>
        <p:txBody>
          <a:bodyPr/>
          <a:lstStyle/>
          <a:p>
            <a:r>
              <a:rPr lang="pl-PL" dirty="0">
                <a:solidFill>
                  <a:srgbClr val="002060"/>
                </a:solidFill>
                <a:latin typeface="Cambria" panose="02040503050406030204" pitchFamily="18" charset="0"/>
                <a:ea typeface="Cambria" panose="02040503050406030204" pitchFamily="18" charset="0"/>
              </a:rPr>
              <a:t>Mieszkania chronione w ramach programu „Za życiem” – edycja 2019</a:t>
            </a:r>
          </a:p>
        </p:txBody>
      </p:sp>
      <p:sp>
        <p:nvSpPr>
          <p:cNvPr id="3" name="Symbol zastępczy zawartości 2">
            <a:extLst>
              <a:ext uri="{FF2B5EF4-FFF2-40B4-BE49-F238E27FC236}">
                <a16:creationId xmlns:a16="http://schemas.microsoft.com/office/drawing/2014/main" xmlns="" id="{4BA850FB-3661-41F7-ADC7-AABD34C93B05}"/>
              </a:ext>
            </a:extLst>
          </p:cNvPr>
          <p:cNvSpPr>
            <a:spLocks noGrp="1"/>
          </p:cNvSpPr>
          <p:nvPr>
            <p:ph idx="1"/>
          </p:nvPr>
        </p:nvSpPr>
        <p:spPr/>
        <p:txBody>
          <a:bodyPr/>
          <a:lstStyle/>
          <a:p>
            <a:pPr algn="just"/>
            <a:endParaRPr lang="pl-PL" dirty="0"/>
          </a:p>
          <a:p>
            <a:pPr algn="just"/>
            <a:r>
              <a:rPr lang="pl-PL" dirty="0">
                <a:solidFill>
                  <a:srgbClr val="002060"/>
                </a:solidFill>
                <a:latin typeface="Cambria" panose="02040503050406030204" pitchFamily="18" charset="0"/>
                <a:ea typeface="Cambria" panose="02040503050406030204" pitchFamily="18" charset="0"/>
              </a:rPr>
              <a:t>Budżet państwa zakłada na realizację zadania w roku 2019 kwotę </a:t>
            </a:r>
            <a:r>
              <a:rPr lang="pl-PL" b="1" dirty="0">
                <a:solidFill>
                  <a:srgbClr val="002060"/>
                </a:solidFill>
                <a:latin typeface="Cambria" panose="02040503050406030204" pitchFamily="18" charset="0"/>
                <a:ea typeface="Cambria" panose="02040503050406030204" pitchFamily="18" charset="0"/>
              </a:rPr>
              <a:t>24 mln zł</a:t>
            </a:r>
            <a:r>
              <a:rPr lang="pl-PL" dirty="0">
                <a:solidFill>
                  <a:srgbClr val="002060"/>
                </a:solidFill>
                <a:latin typeface="Cambria" panose="02040503050406030204" pitchFamily="18" charset="0"/>
                <a:ea typeface="Cambria" panose="02040503050406030204" pitchFamily="18" charset="0"/>
              </a:rPr>
              <a:t>.</a:t>
            </a:r>
          </a:p>
          <a:p>
            <a:pPr algn="just"/>
            <a:r>
              <a:rPr lang="pl-PL" dirty="0">
                <a:solidFill>
                  <a:srgbClr val="002060"/>
                </a:solidFill>
                <a:latin typeface="Cambria" panose="02040503050406030204" pitchFamily="18" charset="0"/>
                <a:ea typeface="Cambria" panose="02040503050406030204" pitchFamily="18" charset="0"/>
              </a:rPr>
              <a:t>Możliwość utworzenia mieszkania chronionego dla osób niepełnosprawnych przy </a:t>
            </a:r>
            <a:r>
              <a:rPr lang="pl-PL" b="1" dirty="0">
                <a:solidFill>
                  <a:srgbClr val="002060"/>
                </a:solidFill>
                <a:latin typeface="Cambria" panose="02040503050406030204" pitchFamily="18" charset="0"/>
                <a:ea typeface="Cambria" panose="02040503050406030204" pitchFamily="18" charset="0"/>
              </a:rPr>
              <a:t>dofinansowaniu z budżetu państwa 70% całkowitych kosztów realizacji zadania</a:t>
            </a:r>
          </a:p>
          <a:p>
            <a:pPr algn="just"/>
            <a:r>
              <a:rPr lang="pl-PL" dirty="0">
                <a:solidFill>
                  <a:srgbClr val="002060"/>
                </a:solidFill>
                <a:latin typeface="Cambria" panose="02040503050406030204" pitchFamily="18" charset="0"/>
                <a:ea typeface="Cambria" panose="02040503050406030204" pitchFamily="18" charset="0"/>
              </a:rPr>
              <a:t>Minimalne standardy pomieszczeń i usług świadczonych w mieszkaniach chronionych określa Rozporządzenie Ministra Rodziny, Pracy I Polityki Społecznej z dnia 26 kwietnia 2018 r. w sprawie mieszkań chronionych (Dz.U. z 2018r., poz. 822)</a:t>
            </a:r>
          </a:p>
          <a:p>
            <a:pPr algn="just"/>
            <a:r>
              <a:rPr lang="pl-PL" b="1" dirty="0">
                <a:solidFill>
                  <a:srgbClr val="002060"/>
                </a:solidFill>
                <a:latin typeface="Cambria" panose="02040503050406030204" pitchFamily="18" charset="0"/>
                <a:ea typeface="Cambria" panose="02040503050406030204" pitchFamily="18" charset="0"/>
              </a:rPr>
              <a:t>Termin składania wniosków</a:t>
            </a:r>
            <a:r>
              <a:rPr lang="pl-PL" dirty="0">
                <a:solidFill>
                  <a:srgbClr val="002060"/>
                </a:solidFill>
                <a:latin typeface="Cambria" panose="02040503050406030204" pitchFamily="18" charset="0"/>
                <a:ea typeface="Cambria" panose="02040503050406030204" pitchFamily="18" charset="0"/>
              </a:rPr>
              <a:t> do Wojewody o dofinansowanie w roku 2019 upłynął </a:t>
            </a:r>
            <a:r>
              <a:rPr lang="pl-PL" b="1" dirty="0">
                <a:solidFill>
                  <a:srgbClr val="002060"/>
                </a:solidFill>
                <a:latin typeface="Cambria" panose="02040503050406030204" pitchFamily="18" charset="0"/>
                <a:ea typeface="Cambria" panose="02040503050406030204" pitchFamily="18" charset="0"/>
              </a:rPr>
              <a:t>5 grudnia br.</a:t>
            </a:r>
          </a:p>
          <a:p>
            <a:pPr algn="just"/>
            <a:endParaRPr lang="pl-PL" dirty="0"/>
          </a:p>
        </p:txBody>
      </p:sp>
    </p:spTree>
    <p:extLst>
      <p:ext uri="{BB962C8B-B14F-4D97-AF65-F5344CB8AC3E}">
        <p14:creationId xmlns:p14="http://schemas.microsoft.com/office/powerpoint/2010/main" val="399527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8EA61362-BDF0-476E-87B3-B5DDD06EE6FC}"/>
              </a:ext>
            </a:extLst>
          </p:cNvPr>
          <p:cNvSpPr>
            <a:spLocks noGrp="1"/>
          </p:cNvSpPr>
          <p:nvPr>
            <p:ph idx="1"/>
          </p:nvPr>
        </p:nvSpPr>
        <p:spPr>
          <a:xfrm>
            <a:off x="640861" y="0"/>
            <a:ext cx="10652369" cy="6605337"/>
          </a:xfrm>
        </p:spPr>
        <p:txBody>
          <a:bodyPr>
            <a:normAutofit/>
          </a:bodyPr>
          <a:lstStyle/>
          <a:p>
            <a:pPr marL="0" indent="0">
              <a:buNone/>
            </a:pPr>
            <a:r>
              <a:rPr lang="pl-PL" sz="3600" dirty="0">
                <a:solidFill>
                  <a:srgbClr val="002060"/>
                </a:solidFill>
                <a:latin typeface="Cambria" panose="02040503050406030204" pitchFamily="18" charset="0"/>
                <a:ea typeface="Cambria" panose="02040503050406030204" pitchFamily="18" charset="0"/>
              </a:rPr>
              <a:t>Program „Opieka 75+”</a:t>
            </a:r>
          </a:p>
          <a:p>
            <a:pPr marL="0" indent="0">
              <a:buNone/>
            </a:pPr>
            <a:endParaRPr lang="pl-PL" sz="2000" dirty="0">
              <a:solidFill>
                <a:srgbClr val="002060"/>
              </a:solidFill>
              <a:latin typeface="Cambria" panose="02040503050406030204" pitchFamily="18" charset="0"/>
              <a:ea typeface="Cambria" panose="02040503050406030204" pitchFamily="18" charset="0"/>
            </a:endParaRPr>
          </a:p>
          <a:p>
            <a:pPr marL="0" indent="0" algn="just">
              <a:buNone/>
            </a:pPr>
            <a:r>
              <a:rPr lang="pl-PL" sz="2000" dirty="0">
                <a:solidFill>
                  <a:srgbClr val="002060"/>
                </a:solidFill>
                <a:latin typeface="Cambria" panose="02040503050406030204" pitchFamily="18" charset="0"/>
                <a:ea typeface="Cambria" panose="02040503050406030204" pitchFamily="18" charset="0"/>
              </a:rPr>
              <a:t>Organizowanie i świadczenie usług opiekuńczych, w tym specjalistycznych, w miejscu zamieszkania dla osób, które wymagają pomocy innych osób ze względu na wiek, chorobę lub z innych przyczyn – zgodnie z art. 17 ust. 1 pkt 12 </a:t>
            </a:r>
            <a:r>
              <a:rPr lang="pl-PL" sz="2000" dirty="0" err="1">
                <a:solidFill>
                  <a:srgbClr val="002060"/>
                </a:solidFill>
                <a:latin typeface="Cambria" panose="02040503050406030204" pitchFamily="18" charset="0"/>
                <a:ea typeface="Cambria" panose="02040503050406030204" pitchFamily="18" charset="0"/>
              </a:rPr>
              <a:t>uops</a:t>
            </a:r>
            <a:r>
              <a:rPr lang="pl-PL" sz="2000" dirty="0">
                <a:solidFill>
                  <a:srgbClr val="002060"/>
                </a:solidFill>
                <a:latin typeface="Cambria" panose="02040503050406030204" pitchFamily="18" charset="0"/>
                <a:ea typeface="Cambria" panose="02040503050406030204" pitchFamily="18" charset="0"/>
              </a:rPr>
              <a:t> – jest zadaniem własnym gminy o charakterze obowiązkowym.</a:t>
            </a:r>
          </a:p>
          <a:p>
            <a:pPr marL="0" indent="0" algn="just">
              <a:buNone/>
            </a:pPr>
            <a:r>
              <a:rPr lang="pl-PL" sz="2000" dirty="0">
                <a:solidFill>
                  <a:srgbClr val="002060"/>
                </a:solidFill>
                <a:latin typeface="Cambria" panose="02040503050406030204" pitchFamily="18" charset="0"/>
                <a:ea typeface="Cambria" panose="02040503050406030204" pitchFamily="18" charset="0"/>
              </a:rPr>
              <a:t>Na 116 gmin województwa 115 realizuje usługi opiekuńcze (na 30 czerwca br. tylko Gmina Lelkowo nie wykazała w sprawozdaniu realizacji usług opiekuńczych)</a:t>
            </a:r>
          </a:p>
          <a:p>
            <a:pPr algn="just"/>
            <a:r>
              <a:rPr lang="pl-PL" sz="2000" dirty="0">
                <a:solidFill>
                  <a:srgbClr val="002060"/>
                </a:solidFill>
                <a:latin typeface="Cambria" panose="02040503050406030204" pitchFamily="18" charset="0"/>
                <a:ea typeface="Cambria" panose="02040503050406030204" pitchFamily="18" charset="0"/>
              </a:rPr>
              <a:t>Program „Opieka 75+” realizowany jest od stycznia 2018 roku. </a:t>
            </a:r>
          </a:p>
          <a:p>
            <a:pPr algn="just"/>
            <a:r>
              <a:rPr lang="pl-PL" sz="2000" dirty="0">
                <a:solidFill>
                  <a:srgbClr val="002060"/>
                </a:solidFill>
                <a:latin typeface="Cambria" panose="02040503050406030204" pitchFamily="18" charset="0"/>
                <a:ea typeface="Cambria" panose="02040503050406030204" pitchFamily="18" charset="0"/>
              </a:rPr>
              <a:t>Program zakłada wsparcie finansowe gmin w wypełnianiu zadań własnych o charakterze obowiązkowym w zakresie umożliwienia rozszerzenia oferty usług opiekuńczych dla osób w wieku 75 lat i więcej. </a:t>
            </a:r>
          </a:p>
          <a:p>
            <a:pPr marL="0" indent="0" algn="just">
              <a:buNone/>
            </a:pPr>
            <a:r>
              <a:rPr lang="pl-PL" sz="2000" dirty="0">
                <a:solidFill>
                  <a:srgbClr val="002060"/>
                </a:solidFill>
                <a:latin typeface="Cambria" panose="02040503050406030204" pitchFamily="18" charset="0"/>
                <a:ea typeface="Cambria" panose="02040503050406030204" pitchFamily="18" charset="0"/>
              </a:rPr>
              <a:t>W ramach programu gminy – realizujące usługi opiekuńcze i liczące maksymalnie 60 tys. mieszkańców – mogą skorzystać z dofinansowania na świadczenie takich usług.</a:t>
            </a:r>
          </a:p>
          <a:p>
            <a:pPr marL="0" indent="0" algn="just">
              <a:buNone/>
            </a:pPr>
            <a:endParaRPr lang="pl-PL"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092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86D81673-5E6C-417B-8283-0D73B66F1D73}"/>
              </a:ext>
            </a:extLst>
          </p:cNvPr>
          <p:cNvSpPr>
            <a:spLocks noGrp="1"/>
          </p:cNvSpPr>
          <p:nvPr>
            <p:ph idx="1"/>
          </p:nvPr>
        </p:nvSpPr>
        <p:spPr>
          <a:xfrm>
            <a:off x="412638" y="175378"/>
            <a:ext cx="10042803" cy="6526211"/>
          </a:xfrm>
        </p:spPr>
        <p:txBody>
          <a:bodyPr>
            <a:normAutofit/>
          </a:bodyPr>
          <a:lstStyle/>
          <a:p>
            <a:pPr algn="just"/>
            <a:r>
              <a:rPr lang="pl-PL" altLang="pl-PL" dirty="0">
                <a:solidFill>
                  <a:srgbClr val="002060"/>
                </a:solidFill>
                <a:latin typeface="Cambria" panose="02040503050406030204" pitchFamily="18" charset="0"/>
                <a:ea typeface="Cambria" panose="02040503050406030204" pitchFamily="18" charset="0"/>
              </a:rPr>
              <a:t>Do programu Opieka 75+  w roku 2018 przystąpiły 22 gminy  z terenu woj. warmińsko – mazurskiego, które otrzymały dofinansowanie w łącznej kwocie 301.541 zł. </a:t>
            </a:r>
          </a:p>
          <a:p>
            <a:pPr algn="just"/>
            <a:r>
              <a:rPr lang="pl-PL" altLang="pl-PL" dirty="0">
                <a:solidFill>
                  <a:srgbClr val="002060"/>
                </a:solidFill>
                <a:latin typeface="Cambria" panose="02040503050406030204" pitchFamily="18" charset="0"/>
                <a:ea typeface="Cambria" panose="02040503050406030204" pitchFamily="18" charset="0"/>
              </a:rPr>
              <a:t>Szacuje się, że w roku 2018 usługami opiekuńczymi w ramach Programu Opieka 75+ objętych zostanie  137 osób, dla których zrealizowane zostaną 28.723 godziny usług.</a:t>
            </a:r>
          </a:p>
          <a:p>
            <a:pPr algn="just"/>
            <a:endParaRPr lang="pl-PL" altLang="pl-PL" dirty="0">
              <a:solidFill>
                <a:srgbClr val="002060"/>
              </a:solidFill>
              <a:latin typeface="Cambria" panose="02040503050406030204" pitchFamily="18" charset="0"/>
              <a:ea typeface="Cambria" panose="02040503050406030204" pitchFamily="18" charset="0"/>
            </a:endParaRPr>
          </a:p>
          <a:p>
            <a:pPr marL="0" indent="0" algn="just">
              <a:buNone/>
            </a:pPr>
            <a:r>
              <a:rPr lang="pl-PL" altLang="pl-PL" sz="2000" b="1" dirty="0">
                <a:solidFill>
                  <a:srgbClr val="002060"/>
                </a:solidFill>
                <a:latin typeface="Cambria" panose="02040503050406030204" pitchFamily="18" charset="0"/>
                <a:ea typeface="Cambria" panose="02040503050406030204" pitchFamily="18" charset="0"/>
              </a:rPr>
              <a:t>Program „OPIEKA 75+” – edycja 2019 – </a:t>
            </a:r>
            <a:r>
              <a:rPr lang="pl-PL" altLang="pl-PL" sz="2000" b="1" dirty="0">
                <a:solidFill>
                  <a:srgbClr val="FF0000"/>
                </a:solidFill>
                <a:latin typeface="Cambria" panose="02040503050406030204" pitchFamily="18" charset="0"/>
                <a:ea typeface="Cambria" panose="02040503050406030204" pitchFamily="18" charset="0"/>
              </a:rPr>
              <a:t>zmiany</a:t>
            </a:r>
          </a:p>
          <a:p>
            <a:pPr lvl="0" algn="just"/>
            <a:r>
              <a:rPr lang="pl-PL" dirty="0">
                <a:solidFill>
                  <a:srgbClr val="002060"/>
                </a:solidFill>
                <a:latin typeface="Cambria" panose="02040503050406030204" pitchFamily="18" charset="0"/>
                <a:ea typeface="Cambria" panose="02040503050406030204" pitchFamily="18" charset="0"/>
              </a:rPr>
              <a:t>Od nowego roku program skierowany będzie nie tylko do osób samotnych w wieku 75 lat i więcej, ale </a:t>
            </a:r>
            <a:r>
              <a:rPr lang="pl-PL" b="1" dirty="0">
                <a:solidFill>
                  <a:srgbClr val="002060"/>
                </a:solidFill>
                <a:latin typeface="Cambria" panose="02040503050406030204" pitchFamily="18" charset="0"/>
                <a:ea typeface="Cambria" panose="02040503050406030204" pitchFamily="18" charset="0"/>
              </a:rPr>
              <a:t>także do osób pozostających w rodzinach</a:t>
            </a:r>
            <a:r>
              <a:rPr lang="pl-PL" dirty="0">
                <a:solidFill>
                  <a:srgbClr val="002060"/>
                </a:solidFill>
                <a:latin typeface="Cambria" panose="02040503050406030204" pitchFamily="18" charset="0"/>
                <a:ea typeface="Cambria" panose="02040503050406030204" pitchFamily="18" charset="0"/>
              </a:rPr>
              <a:t>.</a:t>
            </a:r>
          </a:p>
          <a:p>
            <a:pPr lvl="0" algn="just"/>
            <a:r>
              <a:rPr lang="pl-PL" dirty="0">
                <a:solidFill>
                  <a:srgbClr val="002060"/>
                </a:solidFill>
                <a:latin typeface="Cambria" panose="02040503050406030204" pitchFamily="18" charset="0"/>
                <a:ea typeface="Cambria" panose="02040503050406030204" pitchFamily="18" charset="0"/>
              </a:rPr>
              <a:t>W programie będą mogły uczestniczyć również </a:t>
            </a:r>
            <a:r>
              <a:rPr lang="pl-PL" b="1" dirty="0">
                <a:solidFill>
                  <a:srgbClr val="002060"/>
                </a:solidFill>
                <a:latin typeface="Cambria" panose="02040503050406030204" pitchFamily="18" charset="0"/>
                <a:ea typeface="Cambria" panose="02040503050406030204" pitchFamily="18" charset="0"/>
              </a:rPr>
              <a:t>gminy, które świadczą usługi opiekuńcze</a:t>
            </a:r>
            <a:r>
              <a:rPr lang="pl-PL" dirty="0">
                <a:solidFill>
                  <a:srgbClr val="002060"/>
                </a:solidFill>
                <a:latin typeface="Cambria" panose="02040503050406030204" pitchFamily="18" charset="0"/>
                <a:ea typeface="Cambria" panose="02040503050406030204" pitchFamily="18" charset="0"/>
              </a:rPr>
              <a:t>, w tym specjalistyczne usługi opiekuńcze, </a:t>
            </a:r>
            <a:r>
              <a:rPr lang="pl-PL" b="1" dirty="0">
                <a:solidFill>
                  <a:srgbClr val="002060"/>
                </a:solidFill>
                <a:latin typeface="Cambria" panose="02040503050406030204" pitchFamily="18" charset="0"/>
                <a:ea typeface="Cambria" panose="02040503050406030204" pitchFamily="18" charset="0"/>
              </a:rPr>
              <a:t>poprzez spółdzielnie socjalne osób prawnych</a:t>
            </a:r>
            <a:r>
              <a:rPr lang="pl-PL" dirty="0">
                <a:solidFill>
                  <a:srgbClr val="002060"/>
                </a:solidFill>
                <a:latin typeface="Cambria" panose="02040503050406030204" pitchFamily="18" charset="0"/>
                <a:ea typeface="Cambria" panose="02040503050406030204" pitchFamily="18" charset="0"/>
              </a:rPr>
              <a:t>, których założycielami są jednostki samorządu terytorialnego. </a:t>
            </a:r>
          </a:p>
          <a:p>
            <a:pPr lvl="0" algn="just"/>
            <a:r>
              <a:rPr lang="pl-PL" dirty="0">
                <a:solidFill>
                  <a:srgbClr val="002060"/>
                </a:solidFill>
                <a:latin typeface="Cambria" panose="02040503050406030204" pitchFamily="18" charset="0"/>
                <a:ea typeface="Cambria" panose="02040503050406030204" pitchFamily="18" charset="0"/>
              </a:rPr>
              <a:t>Środki finansowe z programu będą mogły być przeznaczone na: dofinansowanie usług opiekuńczych lub specjalistycznych usług opiekuńczych dla osób, które otrzymały dofinansowanie w ramach programu „Opieka 75+” w roku 2018 i będą miały przyznane usługi opiekuńcze lub specjalistyczne usługi opiekuńcze w roku 2019, a także dofinansowanie na usług opiekuńczych lub specjalistycznych usług opiekuńczych dla osób, które nie otrzymywały tych usług w roku 2018.</a:t>
            </a:r>
          </a:p>
          <a:p>
            <a:pPr marL="0" indent="0" algn="just">
              <a:buNone/>
            </a:pPr>
            <a:endParaRPr lang="pl-PL" altLang="pl-PL" sz="2000" dirty="0">
              <a:solidFill>
                <a:srgbClr val="002060"/>
              </a:solidFill>
              <a:latin typeface="Cambria" panose="02040503050406030204" pitchFamily="18" charset="0"/>
              <a:ea typeface="Cambria" panose="02040503050406030204" pitchFamily="18" charset="0"/>
            </a:endParaRPr>
          </a:p>
          <a:p>
            <a:pPr marL="0" indent="0" algn="just">
              <a:buNone/>
            </a:pPr>
            <a:endParaRPr lang="pl-PL" altLang="pl-PL" sz="2000" b="1" dirty="0">
              <a:solidFill>
                <a:srgbClr val="002060"/>
              </a:solidFill>
              <a:latin typeface="Cambria" panose="02040503050406030204" pitchFamily="18" charset="0"/>
              <a:ea typeface="Cambria" panose="02040503050406030204" pitchFamily="18" charset="0"/>
            </a:endParaRPr>
          </a:p>
          <a:p>
            <a:pPr algn="just"/>
            <a:endParaRPr lang="pl-PL"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730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72258D67-2B59-4DDA-95F8-B9A1B7FF5B4D}"/>
              </a:ext>
            </a:extLst>
          </p:cNvPr>
          <p:cNvSpPr>
            <a:spLocks noGrp="1"/>
          </p:cNvSpPr>
          <p:nvPr>
            <p:ph idx="1"/>
          </p:nvPr>
        </p:nvSpPr>
        <p:spPr>
          <a:xfrm>
            <a:off x="605144" y="764926"/>
            <a:ext cx="8929625" cy="4135320"/>
          </a:xfrm>
        </p:spPr>
        <p:txBody>
          <a:bodyPr>
            <a:normAutofit lnSpcReduction="10000"/>
          </a:bodyPr>
          <a:lstStyle/>
          <a:p>
            <a:pPr algn="just"/>
            <a:r>
              <a:rPr lang="pl-PL" sz="2000" dirty="0">
                <a:solidFill>
                  <a:srgbClr val="002060"/>
                </a:solidFill>
                <a:latin typeface="Cambria" panose="02040503050406030204" pitchFamily="18" charset="0"/>
                <a:ea typeface="Cambria" panose="02040503050406030204" pitchFamily="18" charset="0"/>
              </a:rPr>
              <a:t>Wnioski na realizację programu „Opieka 75+” gminy będą mogły składać                                od 10 grudnia 2018r.</a:t>
            </a:r>
          </a:p>
          <a:p>
            <a:pPr algn="just"/>
            <a:endParaRPr lang="pl-PL" sz="2000" dirty="0">
              <a:solidFill>
                <a:srgbClr val="002060"/>
              </a:solidFill>
              <a:latin typeface="Cambria" panose="02040503050406030204" pitchFamily="18" charset="0"/>
              <a:ea typeface="Cambria" panose="02040503050406030204" pitchFamily="18" charset="0"/>
            </a:endParaRPr>
          </a:p>
          <a:p>
            <a:pPr algn="just"/>
            <a:r>
              <a:rPr lang="pl-PL" sz="2000" dirty="0">
                <a:solidFill>
                  <a:srgbClr val="002060"/>
                </a:solidFill>
                <a:latin typeface="Cambria" panose="02040503050406030204" pitchFamily="18" charset="0"/>
                <a:ea typeface="Cambria" panose="02040503050406030204" pitchFamily="18" charset="0"/>
              </a:rPr>
              <a:t>Program zakłada dofinansowanie do max. 50% przewidywanych kosztów realizacji zadania.</a:t>
            </a:r>
          </a:p>
          <a:p>
            <a:pPr algn="just"/>
            <a:endParaRPr lang="pl-PL" sz="2000" dirty="0">
              <a:solidFill>
                <a:srgbClr val="002060"/>
              </a:solidFill>
              <a:latin typeface="Cambria" panose="02040503050406030204" pitchFamily="18" charset="0"/>
              <a:ea typeface="Cambria" panose="02040503050406030204" pitchFamily="18" charset="0"/>
            </a:endParaRPr>
          </a:p>
          <a:p>
            <a:pPr algn="just"/>
            <a:r>
              <a:rPr lang="pl-PL" sz="2000" dirty="0">
                <a:solidFill>
                  <a:srgbClr val="002060"/>
                </a:solidFill>
                <a:latin typeface="Cambria" panose="02040503050406030204" pitchFamily="18" charset="0"/>
                <a:ea typeface="Cambria" panose="02040503050406030204" pitchFamily="18" charset="0"/>
              </a:rPr>
              <a:t>Terminy i szczegóły dotyczące składania ofert zostaną przekazane gminom pismem za pośrednictwem </a:t>
            </a:r>
            <a:r>
              <a:rPr lang="pl-PL" sz="2000" dirty="0" err="1">
                <a:solidFill>
                  <a:srgbClr val="002060"/>
                </a:solidFill>
                <a:latin typeface="Cambria" panose="02040503050406030204" pitchFamily="18" charset="0"/>
                <a:ea typeface="Cambria" panose="02040503050406030204" pitchFamily="18" charset="0"/>
              </a:rPr>
              <a:t>ePUAP</a:t>
            </a:r>
            <a:r>
              <a:rPr lang="pl-PL" sz="2000" dirty="0">
                <a:solidFill>
                  <a:srgbClr val="002060"/>
                </a:solidFill>
                <a:latin typeface="Cambria" panose="02040503050406030204" pitchFamily="18" charset="0"/>
                <a:ea typeface="Cambria" panose="02040503050406030204" pitchFamily="18" charset="0"/>
              </a:rPr>
              <a:t>, </a:t>
            </a:r>
          </a:p>
          <a:p>
            <a:pPr algn="just"/>
            <a:endParaRPr lang="pl-PL" sz="2000" dirty="0">
              <a:solidFill>
                <a:srgbClr val="002060"/>
              </a:solidFill>
              <a:latin typeface="Cambria" panose="02040503050406030204" pitchFamily="18" charset="0"/>
              <a:ea typeface="Cambria" panose="02040503050406030204" pitchFamily="18" charset="0"/>
            </a:endParaRPr>
          </a:p>
          <a:p>
            <a:pPr algn="just"/>
            <a:r>
              <a:rPr lang="pl-PL" sz="2000" dirty="0">
                <a:solidFill>
                  <a:srgbClr val="002060"/>
                </a:solidFill>
                <a:latin typeface="Cambria" panose="02040503050406030204" pitchFamily="18" charset="0"/>
                <a:ea typeface="Cambria" panose="02040503050406030204" pitchFamily="18" charset="0"/>
              </a:rPr>
              <a:t>Informacje dostępne będą również na stronie internetowej Urzędu:</a:t>
            </a:r>
          </a:p>
          <a:p>
            <a:pPr marL="0" indent="0" algn="just">
              <a:buNone/>
            </a:pPr>
            <a:r>
              <a:rPr lang="pl-PL" sz="2000" dirty="0">
                <a:solidFill>
                  <a:srgbClr val="00206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xmlns="" val="tx"/>
                    </a:ext>
                  </a:extLst>
                </a:hlinkClick>
              </a:rPr>
              <a:t>www.uw.olsztyn.pl</a:t>
            </a:r>
            <a:endParaRPr lang="pl-PL" sz="2000" dirty="0">
              <a:solidFill>
                <a:srgbClr val="002060"/>
              </a:solidFill>
              <a:latin typeface="Cambria" panose="02040503050406030204" pitchFamily="18" charset="0"/>
              <a:ea typeface="Cambria" panose="020405030504060302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7618827"/>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2769</TotalTime>
  <Words>2775</Words>
  <Application>Microsoft Office PowerPoint</Application>
  <PresentationFormat>Panoramiczny</PresentationFormat>
  <Paragraphs>234</Paragraphs>
  <Slides>31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31</vt:i4>
      </vt:variant>
    </vt:vector>
  </HeadingPairs>
  <TitlesOfParts>
    <vt:vector size="39" baseType="lpstr">
      <vt:lpstr>Arial</vt:lpstr>
      <vt:lpstr>Calibri</vt:lpstr>
      <vt:lpstr>Cambria</vt:lpstr>
      <vt:lpstr>Times New Roman</vt:lpstr>
      <vt:lpstr>Trebuchet MS</vt:lpstr>
      <vt:lpstr>Wingdings</vt:lpstr>
      <vt:lpstr>Wingdings 3</vt:lpstr>
      <vt:lpstr>Faseta</vt:lpstr>
      <vt:lpstr>Wybrane programy rządowe i resortowe z zakresu pomocy społecznej i wspierania rodziny w roku 2019     Olsztyn, 6 grudnia 2018r.</vt:lpstr>
      <vt:lpstr>Prezentacja programu PowerPoint</vt:lpstr>
      <vt:lpstr>Mieszkania chronione</vt:lpstr>
      <vt:lpstr>Mieszkania chronione</vt:lpstr>
      <vt:lpstr>Program kompleksowego wsparcia rodzin „Za życiem”</vt:lpstr>
      <vt:lpstr>Mieszkania chronione w ramach programu „Za życiem” – edycja 2019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Program „Maluch+”</vt:lpstr>
      <vt:lpstr>Mapa żłobków, klubów dziecięcych i dziennych opiekunów</vt:lpstr>
      <vt:lpstr>Program „Maluch+” – edycja 2019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Informacje dot. wynagradzania pracowników socjalnych oraz realizujących świadczenia rodzinne, wychowawcze, z funduszu alimentacyjnego</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Pomoc państwa w wychowywaniu dzieci</dc:title>
  <dc:creator>Ewa Korycka</dc:creator>
  <cp:lastModifiedBy>Anna Koroś-Czubak</cp:lastModifiedBy>
  <cp:revision>181</cp:revision>
  <cp:lastPrinted>2018-12-06T07:20:22Z</cp:lastPrinted>
  <dcterms:created xsi:type="dcterms:W3CDTF">2017-01-19T11:34:51Z</dcterms:created>
  <dcterms:modified xsi:type="dcterms:W3CDTF">2018-12-11T11:58:00Z</dcterms:modified>
</cp:coreProperties>
</file>