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05.11.2018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05.11.2018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05.11.2018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05.11.2018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05.11.2018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05.11.2018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05.11.2018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1530051" y="1714909"/>
            <a:ext cx="1219200" cy="52322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>
                <a:solidFill>
                  <a:srgbClr val="002060"/>
                </a:solidFill>
              </a:rPr>
              <a:t>Sekretariat KRMC</a:t>
            </a:r>
          </a:p>
        </p:txBody>
      </p:sp>
      <p:cxnSp>
        <p:nvCxnSpPr>
          <p:cNvPr id="6" name="Łącznik prosty ze strzałką 5"/>
          <p:cNvCxnSpPr>
            <a:endCxn id="4" idx="1"/>
          </p:cNvCxnSpPr>
          <p:nvPr/>
        </p:nvCxnSpPr>
        <p:spPr>
          <a:xfrm flipV="1">
            <a:off x="58395" y="1976519"/>
            <a:ext cx="1471656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ole tekstowe 9"/>
          <p:cNvSpPr txBox="1"/>
          <p:nvPr/>
        </p:nvSpPr>
        <p:spPr>
          <a:xfrm>
            <a:off x="26501" y="894254"/>
            <a:ext cx="16558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200" dirty="0">
                <a:solidFill>
                  <a:srgbClr val="002060"/>
                </a:solidFill>
              </a:rPr>
              <a:t>Opis założeń projektu </a:t>
            </a:r>
            <a:r>
              <a:rPr lang="pl-PL" sz="800" dirty="0">
                <a:solidFill>
                  <a:srgbClr val="002060"/>
                </a:solidFill>
              </a:rPr>
              <a:t>(wniesiony przez organ wnioskujący w rozumieniu </a:t>
            </a:r>
            <a:br>
              <a:rPr lang="pl-PL" sz="800" dirty="0">
                <a:solidFill>
                  <a:srgbClr val="002060"/>
                </a:solidFill>
              </a:rPr>
            </a:br>
            <a:r>
              <a:rPr lang="pl-PL" sz="800" dirty="0">
                <a:solidFill>
                  <a:srgbClr val="002060"/>
                </a:solidFill>
              </a:rPr>
              <a:t>§ 20 ust. 1 Regulaminu pracy Rady Ministrów albo inny podmiot, za zgodą Przewodniczącego lub Sekretarza KRMC)</a:t>
            </a:r>
          </a:p>
          <a:p>
            <a:pPr algn="ctr"/>
            <a:endParaRPr lang="pl-PL" sz="1200" dirty="0">
              <a:solidFill>
                <a:srgbClr val="002060"/>
              </a:solidFill>
            </a:endParaRPr>
          </a:p>
        </p:txBody>
      </p:sp>
      <p:cxnSp>
        <p:nvCxnSpPr>
          <p:cNvPr id="12" name="Łącznik prosty ze strzałką 11"/>
          <p:cNvCxnSpPr>
            <a:stCxn id="80" idx="2"/>
            <a:endCxn id="66" idx="3"/>
          </p:cNvCxnSpPr>
          <p:nvPr/>
        </p:nvCxnSpPr>
        <p:spPr>
          <a:xfrm flipH="1">
            <a:off x="4887824" y="2759195"/>
            <a:ext cx="779184" cy="255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ole tekstowe 12"/>
          <p:cNvSpPr txBox="1"/>
          <p:nvPr/>
        </p:nvSpPr>
        <p:spPr>
          <a:xfrm>
            <a:off x="6719462" y="1612728"/>
            <a:ext cx="1310209" cy="47705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>
                <a:solidFill>
                  <a:srgbClr val="002060"/>
                </a:solidFill>
              </a:rPr>
              <a:t>Członkowie</a:t>
            </a:r>
            <a:r>
              <a:rPr lang="pl-PL" sz="1100" b="1" dirty="0">
                <a:solidFill>
                  <a:srgbClr val="002060"/>
                </a:solidFill>
              </a:rPr>
              <a:t> </a:t>
            </a:r>
            <a:br>
              <a:rPr lang="pl-PL" sz="1100" b="1" dirty="0">
                <a:solidFill>
                  <a:srgbClr val="002060"/>
                </a:solidFill>
              </a:rPr>
            </a:br>
            <a:r>
              <a:rPr lang="pl-PL" sz="1100" b="1" dirty="0">
                <a:solidFill>
                  <a:srgbClr val="002060"/>
                </a:solidFill>
              </a:rPr>
              <a:t>KRMC</a:t>
            </a:r>
          </a:p>
        </p:txBody>
      </p:sp>
      <p:sp>
        <p:nvSpPr>
          <p:cNvPr id="16" name="pole tekstowe 15"/>
          <p:cNvSpPr txBox="1"/>
          <p:nvPr/>
        </p:nvSpPr>
        <p:spPr>
          <a:xfrm>
            <a:off x="2954251" y="1608045"/>
            <a:ext cx="1541214" cy="73866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400" b="1">
                <a:solidFill>
                  <a:srgbClr val="002060"/>
                </a:solidFill>
              </a:rPr>
              <a:t>Zespół zadaniowy „Rada Architektury IT”</a:t>
            </a:r>
            <a:endParaRPr lang="pl-PL" sz="1400" b="1" dirty="0">
              <a:solidFill>
                <a:srgbClr val="002060"/>
              </a:solidFill>
            </a:endParaRPr>
          </a:p>
        </p:txBody>
      </p:sp>
      <p:cxnSp>
        <p:nvCxnSpPr>
          <p:cNvPr id="21" name="Łącznik prosty ze strzałką 20"/>
          <p:cNvCxnSpPr>
            <a:cxnSpLocks/>
            <a:stCxn id="4" idx="3"/>
            <a:endCxn id="16" idx="1"/>
          </p:cNvCxnSpPr>
          <p:nvPr/>
        </p:nvCxnSpPr>
        <p:spPr>
          <a:xfrm>
            <a:off x="2749251" y="1976519"/>
            <a:ext cx="205000" cy="8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ole tekstowe 21"/>
          <p:cNvSpPr txBox="1"/>
          <p:nvPr/>
        </p:nvSpPr>
        <p:spPr>
          <a:xfrm>
            <a:off x="10096158" y="546764"/>
            <a:ext cx="1837039" cy="846386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100" dirty="0">
                <a:solidFill>
                  <a:srgbClr val="002060"/>
                </a:solidFill>
              </a:rPr>
              <a:t>Odniesienie organu wnioskującego lub podmiotu do uwag </a:t>
            </a:r>
            <a:r>
              <a:rPr lang="pl-PL" sz="800" i="1" dirty="0">
                <a:solidFill>
                  <a:srgbClr val="002060"/>
                </a:solidFill>
              </a:rPr>
              <a:t>(nie później niż 4 dnia następującego po dniu, w którym upłynął termin zgłaszania uwag)</a:t>
            </a:r>
          </a:p>
        </p:txBody>
      </p:sp>
      <p:sp>
        <p:nvSpPr>
          <p:cNvPr id="32" name="pole tekstowe 31"/>
          <p:cNvSpPr txBox="1"/>
          <p:nvPr/>
        </p:nvSpPr>
        <p:spPr>
          <a:xfrm>
            <a:off x="4832742" y="982946"/>
            <a:ext cx="1717590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100" u="sng" dirty="0">
                <a:solidFill>
                  <a:srgbClr val="002060"/>
                </a:solidFill>
              </a:rPr>
              <a:t>Rekomendacja RA:</a:t>
            </a:r>
          </a:p>
          <a:p>
            <a:pPr marL="171450" indent="-171450">
              <a:buFont typeface="Symbol" panose="05050102010706020507" pitchFamily="18" charset="2"/>
              <a:buChar char="-"/>
            </a:pPr>
            <a:r>
              <a:rPr lang="pl-PL" sz="800" dirty="0">
                <a:solidFill>
                  <a:srgbClr val="002060"/>
                </a:solidFill>
              </a:rPr>
              <a:t>pozytywna</a:t>
            </a:r>
          </a:p>
          <a:p>
            <a:pPr marL="171450" indent="-171450">
              <a:buFont typeface="Symbol" panose="05050102010706020507" pitchFamily="18" charset="2"/>
              <a:buChar char="-"/>
            </a:pPr>
            <a:r>
              <a:rPr lang="pl-PL" sz="800" dirty="0">
                <a:solidFill>
                  <a:srgbClr val="002060"/>
                </a:solidFill>
              </a:rPr>
              <a:t>pozytywna z zaleceniem dokonania zmian i uzupełnień na dalszym etapie prac nad </a:t>
            </a:r>
            <a:r>
              <a:rPr lang="pl-PL" sz="800" dirty="0" smtClean="0">
                <a:solidFill>
                  <a:srgbClr val="002060"/>
                </a:solidFill>
              </a:rPr>
              <a:t>projektem</a:t>
            </a:r>
            <a:endParaRPr lang="pl-PL" sz="800" dirty="0">
              <a:solidFill>
                <a:srgbClr val="002060"/>
              </a:solidFill>
            </a:endParaRPr>
          </a:p>
        </p:txBody>
      </p:sp>
      <p:cxnSp>
        <p:nvCxnSpPr>
          <p:cNvPr id="38" name="Łącznik prosty ze strzałką 37"/>
          <p:cNvCxnSpPr>
            <a:stCxn id="74" idx="3"/>
            <a:endCxn id="22" idx="1"/>
          </p:cNvCxnSpPr>
          <p:nvPr/>
        </p:nvCxnSpPr>
        <p:spPr>
          <a:xfrm flipV="1">
            <a:off x="9590024" y="969957"/>
            <a:ext cx="506134" cy="44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Łącznik prosty 39"/>
          <p:cNvCxnSpPr>
            <a:stCxn id="13" idx="0"/>
            <a:endCxn id="74" idx="1"/>
          </p:cNvCxnSpPr>
          <p:nvPr/>
        </p:nvCxnSpPr>
        <p:spPr>
          <a:xfrm flipV="1">
            <a:off x="7374567" y="974386"/>
            <a:ext cx="425289" cy="6383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Łącznik prosty 45"/>
          <p:cNvCxnSpPr>
            <a:cxnSpLocks/>
            <a:stCxn id="16" idx="3"/>
            <a:endCxn id="80" idx="1"/>
          </p:cNvCxnSpPr>
          <p:nvPr/>
        </p:nvCxnSpPr>
        <p:spPr>
          <a:xfrm>
            <a:off x="4495465" y="1977377"/>
            <a:ext cx="312748" cy="4663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Łącznik prosty ze strzałką 47"/>
          <p:cNvCxnSpPr>
            <a:stCxn id="32" idx="3"/>
            <a:endCxn id="13" idx="1"/>
          </p:cNvCxnSpPr>
          <p:nvPr/>
        </p:nvCxnSpPr>
        <p:spPr>
          <a:xfrm>
            <a:off x="6550332" y="1421528"/>
            <a:ext cx="169130" cy="429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pole tekstowe 48"/>
          <p:cNvSpPr txBox="1"/>
          <p:nvPr/>
        </p:nvSpPr>
        <p:spPr>
          <a:xfrm>
            <a:off x="9426154" y="6008873"/>
            <a:ext cx="1388077" cy="30777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400" dirty="0">
                <a:solidFill>
                  <a:srgbClr val="002060"/>
                </a:solidFill>
              </a:rPr>
              <a:t>POZYTYWNA</a:t>
            </a:r>
          </a:p>
        </p:txBody>
      </p:sp>
      <p:sp>
        <p:nvSpPr>
          <p:cNvPr id="50" name="pole tekstowe 49"/>
          <p:cNvSpPr txBox="1"/>
          <p:nvPr/>
        </p:nvSpPr>
        <p:spPr>
          <a:xfrm>
            <a:off x="10544433" y="5184055"/>
            <a:ext cx="1466337" cy="30777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400" dirty="0">
                <a:solidFill>
                  <a:srgbClr val="002060"/>
                </a:solidFill>
              </a:rPr>
              <a:t>NEGATYWNA</a:t>
            </a:r>
          </a:p>
        </p:txBody>
      </p:sp>
      <p:sp>
        <p:nvSpPr>
          <p:cNvPr id="51" name="pole tekstowe 50"/>
          <p:cNvSpPr txBox="1"/>
          <p:nvPr/>
        </p:nvSpPr>
        <p:spPr>
          <a:xfrm>
            <a:off x="3767932" y="4383836"/>
            <a:ext cx="3061319" cy="1107996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100" dirty="0">
                <a:solidFill>
                  <a:srgbClr val="002060"/>
                </a:solidFill>
              </a:rPr>
              <a:t>Konieczność </a:t>
            </a:r>
            <a:r>
              <a:rPr lang="pl-PL" sz="1100">
                <a:solidFill>
                  <a:srgbClr val="002060"/>
                </a:solidFill>
              </a:rPr>
              <a:t>ponownego </a:t>
            </a:r>
            <a:r>
              <a:rPr lang="pl-PL" sz="1100" smtClean="0">
                <a:solidFill>
                  <a:srgbClr val="002060"/>
                </a:solidFill>
              </a:rPr>
              <a:t>zaopiniowania </a:t>
            </a:r>
            <a:r>
              <a:rPr lang="pl-PL" sz="1100" dirty="0">
                <a:solidFill>
                  <a:srgbClr val="002060"/>
                </a:solidFill>
              </a:rPr>
              <a:t>projektu po spełnieniu określonych wymogów lub innym terminie; opracowanie i wniesienie do zaopiniowania w określonym terminie nowego projektu albo dokonania w nim niezbędnych zmian </a:t>
            </a:r>
          </a:p>
          <a:p>
            <a:pPr algn="ctr"/>
            <a:r>
              <a:rPr lang="pl-PL" sz="1100" dirty="0">
                <a:solidFill>
                  <a:srgbClr val="002060"/>
                </a:solidFill>
              </a:rPr>
              <a:t>i uzupełnień</a:t>
            </a:r>
          </a:p>
        </p:txBody>
      </p:sp>
      <p:cxnSp>
        <p:nvCxnSpPr>
          <p:cNvPr id="54" name="Łącznik prosty 53"/>
          <p:cNvCxnSpPr>
            <a:stCxn id="22" idx="2"/>
            <a:endCxn id="57" idx="0"/>
          </p:cNvCxnSpPr>
          <p:nvPr/>
        </p:nvCxnSpPr>
        <p:spPr>
          <a:xfrm flipH="1">
            <a:off x="10137398" y="1393150"/>
            <a:ext cx="877280" cy="2909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Łącznik prosty ze strzałką 55"/>
          <p:cNvCxnSpPr>
            <a:stCxn id="43" idx="2"/>
            <a:endCxn id="51" idx="3"/>
          </p:cNvCxnSpPr>
          <p:nvPr/>
        </p:nvCxnSpPr>
        <p:spPr>
          <a:xfrm flipH="1">
            <a:off x="6829251" y="4574636"/>
            <a:ext cx="3294691" cy="3631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y ze strzałką 57"/>
          <p:cNvCxnSpPr>
            <a:stCxn id="43" idx="2"/>
            <a:endCxn id="49" idx="0"/>
          </p:cNvCxnSpPr>
          <p:nvPr/>
        </p:nvCxnSpPr>
        <p:spPr>
          <a:xfrm flipH="1">
            <a:off x="10120193" y="4574636"/>
            <a:ext cx="3749" cy="14342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Łącznik prosty ze strzałką 59"/>
          <p:cNvCxnSpPr>
            <a:stCxn id="43" idx="2"/>
            <a:endCxn id="50" idx="0"/>
          </p:cNvCxnSpPr>
          <p:nvPr/>
        </p:nvCxnSpPr>
        <p:spPr>
          <a:xfrm>
            <a:off x="10123942" y="4574636"/>
            <a:ext cx="1153660" cy="6094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pole tekstowe 62"/>
          <p:cNvSpPr txBox="1"/>
          <p:nvPr/>
        </p:nvSpPr>
        <p:spPr>
          <a:xfrm>
            <a:off x="669023" y="3126309"/>
            <a:ext cx="22852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200" dirty="0">
                <a:solidFill>
                  <a:srgbClr val="002060"/>
                </a:solidFill>
              </a:rPr>
              <a:t>Wnioskodawca wprowadza zmiany/uzupełnienia i przekazuje zmieniony opis założeń projektu do Sekretariatu KRMC</a:t>
            </a:r>
          </a:p>
        </p:txBody>
      </p:sp>
      <p:sp>
        <p:nvSpPr>
          <p:cNvPr id="108" name="pole tekstowe 107"/>
          <p:cNvSpPr txBox="1"/>
          <p:nvPr/>
        </p:nvSpPr>
        <p:spPr>
          <a:xfrm>
            <a:off x="2257301" y="0"/>
            <a:ext cx="871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Proces opiniowania projektów informatycznych w ramach KRMC – tryb zwykły</a:t>
            </a:r>
          </a:p>
        </p:txBody>
      </p:sp>
      <p:sp>
        <p:nvSpPr>
          <p:cNvPr id="53" name="pole tekstowe 52"/>
          <p:cNvSpPr txBox="1"/>
          <p:nvPr/>
        </p:nvSpPr>
        <p:spPr>
          <a:xfrm rot="19678717">
            <a:off x="3233352" y="1044506"/>
            <a:ext cx="1416907" cy="279833"/>
          </a:xfrm>
          <a:prstGeom prst="rect">
            <a:avLst/>
          </a:prstGeom>
          <a:noFill/>
        </p:spPr>
        <p:txBody>
          <a:bodyPr wrap="square" lIns="72000" rtlCol="0">
            <a:noAutofit/>
          </a:bodyPr>
          <a:lstStyle/>
          <a:p>
            <a:pPr algn="ctr"/>
            <a:endParaRPr lang="pl-PL" sz="1200" dirty="0"/>
          </a:p>
        </p:txBody>
      </p:sp>
      <p:sp>
        <p:nvSpPr>
          <p:cNvPr id="74" name="pole tekstowe 73"/>
          <p:cNvSpPr txBox="1"/>
          <p:nvPr/>
        </p:nvSpPr>
        <p:spPr>
          <a:xfrm>
            <a:off x="7799856" y="551193"/>
            <a:ext cx="1790168" cy="846386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100" dirty="0">
                <a:solidFill>
                  <a:srgbClr val="002060"/>
                </a:solidFill>
              </a:rPr>
              <a:t>Uwagi członków/osób wchodzących w skład Komitetu </a:t>
            </a:r>
            <a:r>
              <a:rPr lang="pl-PL" sz="800" i="1" dirty="0">
                <a:solidFill>
                  <a:srgbClr val="002060"/>
                </a:solidFill>
              </a:rPr>
              <a:t>(zgłaszane w terminie 4 dni od dnia przekazania opisu założeń projektu do zaopiniowania)</a:t>
            </a:r>
          </a:p>
        </p:txBody>
      </p:sp>
      <p:cxnSp>
        <p:nvCxnSpPr>
          <p:cNvPr id="45" name="Łącznik prosty ze strzałką 44"/>
          <p:cNvCxnSpPr>
            <a:stCxn id="63" idx="0"/>
            <a:endCxn id="4" idx="2"/>
          </p:cNvCxnSpPr>
          <p:nvPr/>
        </p:nvCxnSpPr>
        <p:spPr>
          <a:xfrm flipV="1">
            <a:off x="1811637" y="2238129"/>
            <a:ext cx="328014" cy="8881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pole tekstowe 42"/>
          <p:cNvSpPr txBox="1"/>
          <p:nvPr/>
        </p:nvSpPr>
        <p:spPr>
          <a:xfrm>
            <a:off x="9194366" y="4051416"/>
            <a:ext cx="1859151" cy="52322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>
                <a:solidFill>
                  <a:srgbClr val="002060"/>
                </a:solidFill>
              </a:rPr>
              <a:t>Opinia KRMC </a:t>
            </a:r>
            <a:br>
              <a:rPr lang="pl-PL" sz="1400" b="1" dirty="0">
                <a:solidFill>
                  <a:srgbClr val="002060"/>
                </a:solidFill>
              </a:rPr>
            </a:br>
            <a:r>
              <a:rPr lang="pl-PL" sz="1400" b="1" dirty="0">
                <a:solidFill>
                  <a:srgbClr val="002060"/>
                </a:solidFill>
              </a:rPr>
              <a:t>na posiedzeniu </a:t>
            </a:r>
          </a:p>
        </p:txBody>
      </p:sp>
      <p:sp>
        <p:nvSpPr>
          <p:cNvPr id="57" name="pole tekstowe 56"/>
          <p:cNvSpPr txBox="1"/>
          <p:nvPr/>
        </p:nvSpPr>
        <p:spPr>
          <a:xfrm>
            <a:off x="9210443" y="1684131"/>
            <a:ext cx="1853909" cy="677108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100" dirty="0">
                <a:solidFill>
                  <a:srgbClr val="002060"/>
                </a:solidFill>
              </a:rPr>
              <a:t>Stanowisko podmiotu zgłaszającego uwagi </a:t>
            </a:r>
          </a:p>
          <a:p>
            <a:pPr algn="ctr"/>
            <a:r>
              <a:rPr lang="pl-PL" sz="800" i="1" dirty="0">
                <a:solidFill>
                  <a:srgbClr val="002060"/>
                </a:solidFill>
              </a:rPr>
              <a:t>(w terminie 3 dni od dnia otrzymania odniesienia do uwag)</a:t>
            </a:r>
          </a:p>
        </p:txBody>
      </p:sp>
      <p:sp>
        <p:nvSpPr>
          <p:cNvPr id="79" name="pole tekstowe 78"/>
          <p:cNvSpPr txBox="1"/>
          <p:nvPr/>
        </p:nvSpPr>
        <p:spPr>
          <a:xfrm>
            <a:off x="7570569" y="5075184"/>
            <a:ext cx="1388077" cy="141577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pl-PL" sz="1400" dirty="0">
                <a:solidFill>
                  <a:srgbClr val="002060"/>
                </a:solidFill>
              </a:rPr>
              <a:t>POZYTYWNA </a:t>
            </a:r>
            <a:br>
              <a:rPr lang="pl-PL" sz="1400" dirty="0">
                <a:solidFill>
                  <a:srgbClr val="002060"/>
                </a:solidFill>
              </a:rPr>
            </a:br>
            <a:r>
              <a:rPr lang="pl-PL" sz="1200" dirty="0">
                <a:solidFill>
                  <a:srgbClr val="002060"/>
                </a:solidFill>
              </a:rPr>
              <a:t>z zaleceniem wprowadzenia zmian i uzupełnień na dalszym etapie prac nad projektem</a:t>
            </a:r>
          </a:p>
        </p:txBody>
      </p:sp>
      <p:cxnSp>
        <p:nvCxnSpPr>
          <p:cNvPr id="81" name="Łącznik prosty ze strzałką 80"/>
          <p:cNvCxnSpPr>
            <a:stCxn id="43" idx="2"/>
            <a:endCxn id="79" idx="0"/>
          </p:cNvCxnSpPr>
          <p:nvPr/>
        </p:nvCxnSpPr>
        <p:spPr>
          <a:xfrm flipH="1">
            <a:off x="8264608" y="4574636"/>
            <a:ext cx="1859334" cy="5005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pole tekstowe 40"/>
          <p:cNvSpPr txBox="1"/>
          <p:nvPr/>
        </p:nvSpPr>
        <p:spPr>
          <a:xfrm>
            <a:off x="8631927" y="2552997"/>
            <a:ext cx="1466337" cy="93871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100" dirty="0">
                <a:solidFill>
                  <a:srgbClr val="002060"/>
                </a:solidFill>
              </a:rPr>
              <a:t>Akceptacja odniesienia do uwag albo brak stanowiska organu wnoszącego uwagi</a:t>
            </a:r>
            <a:endParaRPr lang="pl-PL" sz="800" dirty="0">
              <a:solidFill>
                <a:srgbClr val="002060"/>
              </a:solidFill>
            </a:endParaRPr>
          </a:p>
        </p:txBody>
      </p:sp>
      <p:sp>
        <p:nvSpPr>
          <p:cNvPr id="47" name="pole tekstowe 46"/>
          <p:cNvSpPr txBox="1"/>
          <p:nvPr/>
        </p:nvSpPr>
        <p:spPr>
          <a:xfrm>
            <a:off x="10252917" y="2552997"/>
            <a:ext cx="1815438" cy="60016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100" dirty="0">
                <a:solidFill>
                  <a:srgbClr val="002060"/>
                </a:solidFill>
              </a:rPr>
              <a:t>Brak akceptacji stanowiska organu wnioskującego lub podmiotu, rozbieżności</a:t>
            </a:r>
            <a:endParaRPr lang="pl-PL" sz="800" i="1" dirty="0">
              <a:solidFill>
                <a:srgbClr val="002060"/>
              </a:solidFill>
            </a:endParaRPr>
          </a:p>
        </p:txBody>
      </p:sp>
      <p:cxnSp>
        <p:nvCxnSpPr>
          <p:cNvPr id="52" name="Łącznik prosty 51"/>
          <p:cNvCxnSpPr>
            <a:stCxn id="57" idx="2"/>
            <a:endCxn id="41" idx="0"/>
          </p:cNvCxnSpPr>
          <p:nvPr/>
        </p:nvCxnSpPr>
        <p:spPr>
          <a:xfrm flipH="1">
            <a:off x="9365096" y="2361239"/>
            <a:ext cx="772302" cy="1917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Łącznik prosty 54"/>
          <p:cNvCxnSpPr>
            <a:stCxn id="57" idx="2"/>
            <a:endCxn id="47" idx="0"/>
          </p:cNvCxnSpPr>
          <p:nvPr/>
        </p:nvCxnSpPr>
        <p:spPr>
          <a:xfrm>
            <a:off x="10137398" y="2361239"/>
            <a:ext cx="1023238" cy="1917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Łącznik prosty ze strzałką 60"/>
          <p:cNvCxnSpPr>
            <a:stCxn id="47" idx="2"/>
            <a:endCxn id="43" idx="0"/>
          </p:cNvCxnSpPr>
          <p:nvPr/>
        </p:nvCxnSpPr>
        <p:spPr>
          <a:xfrm flipH="1">
            <a:off x="10123942" y="3153161"/>
            <a:ext cx="1036694" cy="8982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Łącznik prosty ze strzałką 61"/>
          <p:cNvCxnSpPr>
            <a:stCxn id="41" idx="2"/>
            <a:endCxn id="43" idx="0"/>
          </p:cNvCxnSpPr>
          <p:nvPr/>
        </p:nvCxnSpPr>
        <p:spPr>
          <a:xfrm>
            <a:off x="9365096" y="3491716"/>
            <a:ext cx="758846" cy="559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pole tekstowe 58"/>
          <p:cNvSpPr txBox="1"/>
          <p:nvPr/>
        </p:nvSpPr>
        <p:spPr>
          <a:xfrm>
            <a:off x="6680527" y="3350887"/>
            <a:ext cx="1388077" cy="30777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200" dirty="0">
                <a:solidFill>
                  <a:srgbClr val="002060"/>
                </a:solidFill>
              </a:rPr>
              <a:t>Brak</a:t>
            </a:r>
            <a:r>
              <a:rPr lang="pl-PL" sz="1400" dirty="0">
                <a:solidFill>
                  <a:srgbClr val="002060"/>
                </a:solidFill>
              </a:rPr>
              <a:t> uwag</a:t>
            </a:r>
          </a:p>
        </p:txBody>
      </p:sp>
      <p:cxnSp>
        <p:nvCxnSpPr>
          <p:cNvPr id="64" name="Łącznik prosty 63"/>
          <p:cNvCxnSpPr>
            <a:stCxn id="13" idx="2"/>
            <a:endCxn id="59" idx="0"/>
          </p:cNvCxnSpPr>
          <p:nvPr/>
        </p:nvCxnSpPr>
        <p:spPr>
          <a:xfrm flipH="1">
            <a:off x="7374566" y="2089782"/>
            <a:ext cx="1" cy="12611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Łącznik prosty ze strzałką 64"/>
          <p:cNvCxnSpPr>
            <a:stCxn id="59" idx="3"/>
            <a:endCxn id="43" idx="1"/>
          </p:cNvCxnSpPr>
          <p:nvPr/>
        </p:nvCxnSpPr>
        <p:spPr>
          <a:xfrm>
            <a:off x="8068604" y="3504776"/>
            <a:ext cx="1125762" cy="8082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pole tekstowe 79"/>
          <p:cNvSpPr txBox="1"/>
          <p:nvPr/>
        </p:nvSpPr>
        <p:spPr>
          <a:xfrm>
            <a:off x="4808213" y="2128253"/>
            <a:ext cx="171759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100" u="sng" dirty="0">
                <a:solidFill>
                  <a:srgbClr val="002060"/>
                </a:solidFill>
              </a:rPr>
              <a:t>Rekomendacja RA:</a:t>
            </a:r>
            <a:endParaRPr lang="pl-PL" sz="800" dirty="0">
              <a:solidFill>
                <a:srgbClr val="002060"/>
              </a:solidFill>
            </a:endParaRPr>
          </a:p>
          <a:p>
            <a:pPr marL="171450" indent="-171450">
              <a:buFont typeface="Symbol" panose="05050102010706020507" pitchFamily="18" charset="2"/>
              <a:buChar char="-"/>
            </a:pPr>
            <a:r>
              <a:rPr lang="pl-PL" sz="800" dirty="0">
                <a:solidFill>
                  <a:srgbClr val="002060"/>
                </a:solidFill>
              </a:rPr>
              <a:t>uwagi + ponowne </a:t>
            </a:r>
            <a:r>
              <a:rPr lang="pl-PL" sz="800" dirty="0" smtClean="0">
                <a:solidFill>
                  <a:srgbClr val="002060"/>
                </a:solidFill>
              </a:rPr>
              <a:t>rozpatrzenie </a:t>
            </a:r>
          </a:p>
          <a:p>
            <a:pPr marL="171450" indent="-171450">
              <a:buFont typeface="Symbol" panose="05050102010706020507" pitchFamily="18" charset="2"/>
              <a:buChar char="-"/>
            </a:pPr>
            <a:r>
              <a:rPr lang="pl-PL" sz="800" dirty="0" smtClean="0">
                <a:solidFill>
                  <a:srgbClr val="002060"/>
                </a:solidFill>
              </a:rPr>
              <a:t>negatywna</a:t>
            </a:r>
            <a:endParaRPr lang="pl-PL" sz="800" dirty="0">
              <a:solidFill>
                <a:srgbClr val="002060"/>
              </a:solidFill>
            </a:endParaRPr>
          </a:p>
          <a:p>
            <a:pPr marL="171450" indent="-171450">
              <a:buFont typeface="Symbol" panose="05050102010706020507" pitchFamily="18" charset="2"/>
              <a:buChar char="-"/>
            </a:pPr>
            <a:endParaRPr lang="pl-PL" sz="800" dirty="0">
              <a:solidFill>
                <a:srgbClr val="002060"/>
              </a:solidFill>
            </a:endParaRPr>
          </a:p>
        </p:txBody>
      </p:sp>
      <p:cxnSp>
        <p:nvCxnSpPr>
          <p:cNvPr id="107" name="Łącznik prosty 106"/>
          <p:cNvCxnSpPr>
            <a:cxnSpLocks/>
            <a:stCxn id="16" idx="3"/>
            <a:endCxn id="32" idx="1"/>
          </p:cNvCxnSpPr>
          <p:nvPr/>
        </p:nvCxnSpPr>
        <p:spPr>
          <a:xfrm flipV="1">
            <a:off x="4495465" y="1421528"/>
            <a:ext cx="337277" cy="5558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Łącznik prosty ze strzałką 139"/>
          <p:cNvCxnSpPr>
            <a:stCxn id="51" idx="1"/>
            <a:endCxn id="63" idx="3"/>
          </p:cNvCxnSpPr>
          <p:nvPr/>
        </p:nvCxnSpPr>
        <p:spPr>
          <a:xfrm flipH="1" flipV="1">
            <a:off x="2954251" y="3541808"/>
            <a:ext cx="813681" cy="13960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pole tekstowe 65"/>
          <p:cNvSpPr txBox="1"/>
          <p:nvPr/>
        </p:nvSpPr>
        <p:spPr>
          <a:xfrm>
            <a:off x="3577615" y="2783887"/>
            <a:ext cx="1310209" cy="46166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200" dirty="0">
                <a:solidFill>
                  <a:srgbClr val="002060"/>
                </a:solidFill>
              </a:rPr>
              <a:t>Przewodniczący KRMC</a:t>
            </a:r>
          </a:p>
        </p:txBody>
      </p:sp>
      <p:cxnSp>
        <p:nvCxnSpPr>
          <p:cNvPr id="67" name="Łącznik prosty ze strzałką 66"/>
          <p:cNvCxnSpPr>
            <a:stCxn id="66" idx="1"/>
          </p:cNvCxnSpPr>
          <p:nvPr/>
        </p:nvCxnSpPr>
        <p:spPr>
          <a:xfrm flipH="1">
            <a:off x="2954251" y="3014720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186</Words>
  <Application>Microsoft Office PowerPoint</Application>
  <PresentationFormat>Panoramiczny</PresentationFormat>
  <Paragraphs>26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Symbol</vt:lpstr>
      <vt:lpstr>Motyw pakietu Office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Karczmarczyk Katarzyna</cp:lastModifiedBy>
  <cp:revision>59</cp:revision>
  <dcterms:created xsi:type="dcterms:W3CDTF">2017-01-27T12:50:17Z</dcterms:created>
  <dcterms:modified xsi:type="dcterms:W3CDTF">2018-11-05T08:08:32Z</dcterms:modified>
</cp:coreProperties>
</file>