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9"/>
  </p:notesMasterIdLst>
  <p:sldIdLst>
    <p:sldId id="256" r:id="rId3"/>
    <p:sldId id="272" r:id="rId4"/>
    <p:sldId id="437" r:id="rId5"/>
    <p:sldId id="438" r:id="rId6"/>
    <p:sldId id="440" r:id="rId7"/>
    <p:sldId id="441" r:id="rId8"/>
    <p:sldId id="445" r:id="rId9"/>
    <p:sldId id="446" r:id="rId10"/>
    <p:sldId id="449" r:id="rId11"/>
    <p:sldId id="496" r:id="rId12"/>
    <p:sldId id="450" r:id="rId13"/>
    <p:sldId id="451" r:id="rId14"/>
    <p:sldId id="452" r:id="rId15"/>
    <p:sldId id="454" r:id="rId16"/>
    <p:sldId id="455" r:id="rId17"/>
    <p:sldId id="497" r:id="rId18"/>
    <p:sldId id="456" r:id="rId19"/>
    <p:sldId id="457" r:id="rId20"/>
    <p:sldId id="458" r:id="rId21"/>
    <p:sldId id="459" r:id="rId22"/>
    <p:sldId id="462" r:id="rId23"/>
    <p:sldId id="464" r:id="rId24"/>
    <p:sldId id="465" r:id="rId25"/>
    <p:sldId id="466" r:id="rId26"/>
    <p:sldId id="468" r:id="rId27"/>
    <p:sldId id="470" r:id="rId28"/>
    <p:sldId id="471" r:id="rId29"/>
    <p:sldId id="472" r:id="rId30"/>
    <p:sldId id="494" r:id="rId31"/>
    <p:sldId id="473" r:id="rId32"/>
    <p:sldId id="474" r:id="rId33"/>
    <p:sldId id="475" r:id="rId34"/>
    <p:sldId id="476" r:id="rId35"/>
    <p:sldId id="477" r:id="rId36"/>
    <p:sldId id="479" r:id="rId37"/>
    <p:sldId id="480" r:id="rId38"/>
    <p:sldId id="481" r:id="rId39"/>
    <p:sldId id="482" r:id="rId40"/>
    <p:sldId id="483" r:id="rId41"/>
    <p:sldId id="484" r:id="rId42"/>
    <p:sldId id="495" r:id="rId43"/>
    <p:sldId id="491" r:id="rId44"/>
    <p:sldId id="487" r:id="rId45"/>
    <p:sldId id="488" r:id="rId46"/>
    <p:sldId id="489" r:id="rId47"/>
    <p:sldId id="271" r:id="rId48"/>
  </p:sldIdLst>
  <p:sldSz cx="12192000" cy="6858000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galska Małgorzata" initials="NM" lastIdx="0" clrIdx="0">
    <p:extLst>
      <p:ext uri="{19B8F6BF-5375-455C-9EA6-DF929625EA0E}">
        <p15:presenceInfo xmlns:p15="http://schemas.microsoft.com/office/powerpoint/2012/main" userId="S-1-5-21-854245398-1532298954-839522115-212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6026" autoAdjust="0"/>
  </p:normalViewPr>
  <p:slideViewPr>
    <p:cSldViewPr snapToGrid="0" showGuides="1">
      <p:cViewPr varScale="1">
        <p:scale>
          <a:sx n="115" d="100"/>
          <a:sy n="115" d="100"/>
        </p:scale>
        <p:origin x="294" y="10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F2211-6FD6-4E7D-BA24-EDF8604C2547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2FAE5-8A14-4652-B5BE-3928DC9BEE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6079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3891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182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7489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85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0827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487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F1C59-6F60-4FD9-A996-5804AB6A552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59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B1FB-E106-4BBD-99CB-0CB2F4A40AF7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3A9C-60E5-45E5-AE55-F644737E3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97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B1FB-E106-4BBD-99CB-0CB2F4A40AF7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3A9C-60E5-45E5-AE55-F644737E3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002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B1FB-E106-4BBD-99CB-0CB2F4A40AF7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3A9C-60E5-45E5-AE55-F644737E3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79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B1FB-E106-4BBD-99CB-0CB2F4A40AF7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3A9C-60E5-45E5-AE55-F644737E3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074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B1FB-E106-4BBD-99CB-0CB2F4A40AF7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3A9C-60E5-45E5-AE55-F644737E3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59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B1FB-E106-4BBD-99CB-0CB2F4A40AF7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3A9C-60E5-45E5-AE55-F644737E3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94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B1FB-E106-4BBD-99CB-0CB2F4A40AF7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3A9C-60E5-45E5-AE55-F644737E3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B1FB-E106-4BBD-99CB-0CB2F4A40AF7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3A9C-60E5-45E5-AE55-F644737E3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81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B1FB-E106-4BBD-99CB-0CB2F4A40AF7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3A9C-60E5-45E5-AE55-F644737E3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74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B1FB-E106-4BBD-99CB-0CB2F4A40AF7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3A9C-60E5-45E5-AE55-F644737E3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106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B1FB-E106-4BBD-99CB-0CB2F4A40AF7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3A9C-60E5-45E5-AE55-F644737E3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43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B1FB-E106-4BBD-99CB-0CB2F4A40AF7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D3A9C-60E5-45E5-AE55-F644737E3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61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ov.pl/web/arimr/ewidencja-producentow" TargetMode="Externa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0" y="419227"/>
            <a:ext cx="10349919" cy="872495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B4E8DD79-D45D-44A6-9A5E-7D5E21B58A95}"/>
              </a:ext>
            </a:extLst>
          </p:cNvPr>
          <p:cNvSpPr/>
          <p:nvPr/>
        </p:nvSpPr>
        <p:spPr>
          <a:xfrm>
            <a:off x="1062036" y="1419158"/>
            <a:ext cx="100679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kern="0" cap="small" dirty="0">
                <a:solidFill>
                  <a:srgbClr val="2F5496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Zmiany w identyfikacji </a:t>
            </a:r>
            <a:br>
              <a:rPr lang="pl-PL" sz="5400" b="1" kern="0" cap="small" dirty="0">
                <a:solidFill>
                  <a:srgbClr val="2F5496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5400" b="1" kern="0" cap="small" dirty="0">
                <a:solidFill>
                  <a:srgbClr val="2F5496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rejestracji zwierząt</a:t>
            </a:r>
          </a:p>
          <a:p>
            <a:pPr algn="ctr"/>
            <a:endParaRPr lang="pl-PL" sz="3200" b="1" dirty="0">
              <a:solidFill>
                <a:srgbClr val="00B050"/>
              </a:solidFill>
            </a:endParaRPr>
          </a:p>
          <a:p>
            <a:pPr algn="ctr"/>
            <a:r>
              <a:rPr lang="pl-PL" sz="3200" b="1" dirty="0">
                <a:solidFill>
                  <a:srgbClr val="00B050"/>
                </a:solidFill>
              </a:rPr>
              <a:t>NOWA </a:t>
            </a:r>
          </a:p>
          <a:p>
            <a:pPr algn="ctr"/>
            <a:r>
              <a:rPr lang="pl-PL" sz="3200" b="1" dirty="0">
                <a:solidFill>
                  <a:srgbClr val="00B050"/>
                </a:solidFill>
              </a:rPr>
              <a:t>Ustawa </a:t>
            </a:r>
            <a:r>
              <a:rPr lang="pl-PL" sz="3200" b="1" dirty="0">
                <a:solidFill>
                  <a:srgbClr val="FF0000"/>
                </a:solidFill>
              </a:rPr>
              <a:t>z dnia 4 listopada 2022r</a:t>
            </a:r>
            <a:r>
              <a:rPr lang="pl-PL" sz="3200" b="1" dirty="0">
                <a:solidFill>
                  <a:srgbClr val="00B050"/>
                </a:solidFill>
              </a:rPr>
              <a:t>, o systemie identyfikacji i rejestracji zwierząt</a:t>
            </a:r>
          </a:p>
          <a:p>
            <a:pPr algn="ctr"/>
            <a:r>
              <a:rPr lang="pl-PL" sz="2400" dirty="0">
                <a:solidFill>
                  <a:srgbClr val="00B050"/>
                </a:solidFill>
              </a:rPr>
              <a:t>(projekt 2428_u)</a:t>
            </a:r>
          </a:p>
          <a:p>
            <a:pPr algn="ctr"/>
            <a:r>
              <a:rPr lang="pl-PL" sz="2000" b="1" dirty="0"/>
              <a:t>Departament Ewidencji Producentów i Rejestracji Zwierząt</a:t>
            </a:r>
          </a:p>
          <a:p>
            <a:pPr algn="ctr"/>
            <a:r>
              <a:rPr lang="pl-PL" sz="2000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45773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8811E22-89A2-4E70-9A30-5CB8CCDA03F1}"/>
              </a:ext>
            </a:extLst>
          </p:cNvPr>
          <p:cNvSpPr/>
          <p:nvPr/>
        </p:nvSpPr>
        <p:spPr>
          <a:xfrm>
            <a:off x="637953" y="1508253"/>
            <a:ext cx="1099986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pl-PL" sz="2800" b="1" dirty="0"/>
              <a:t>Rejestracja </a:t>
            </a:r>
          </a:p>
          <a:p>
            <a:pPr marL="806450" indent="-342900" algn="just" fontAlgn="ctr">
              <a:buFont typeface="Wingdings" panose="05000000000000000000" pitchFamily="2" charset="2"/>
              <a:buChar char="v"/>
            </a:pPr>
            <a:r>
              <a:rPr lang="pl-PL" sz="2800" b="1" dirty="0">
                <a:solidFill>
                  <a:srgbClr val="00B050"/>
                </a:solidFill>
              </a:rPr>
              <a:t>jeleniowate</a:t>
            </a:r>
            <a:r>
              <a:rPr lang="pl-PL" sz="2800" b="1" dirty="0">
                <a:solidFill>
                  <a:srgbClr val="92D050"/>
                </a:solidFill>
              </a:rPr>
              <a:t> / </a:t>
            </a:r>
            <a:r>
              <a:rPr lang="pl-PL" sz="2800" b="1" dirty="0">
                <a:solidFill>
                  <a:srgbClr val="00B050"/>
                </a:solidFill>
              </a:rPr>
              <a:t>wielbłądowate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b="1" dirty="0">
                <a:solidFill>
                  <a:srgbClr val="FF0000"/>
                </a:solidFill>
              </a:rPr>
              <a:t>– </a:t>
            </a:r>
            <a:r>
              <a:rPr lang="pl-PL" sz="2800" dirty="0">
                <a:solidFill>
                  <a:srgbClr val="FF0000"/>
                </a:solidFill>
              </a:rPr>
              <a:t>rejestracja siedziby - </a:t>
            </a:r>
            <a:r>
              <a:rPr lang="pl-PL" sz="2800" b="1" dirty="0">
                <a:solidFill>
                  <a:srgbClr val="FF0000"/>
                </a:solidFill>
              </a:rPr>
              <a:t>6 m-</a:t>
            </a:r>
            <a:r>
              <a:rPr lang="pl-PL" sz="2800" b="1" dirty="0" err="1">
                <a:solidFill>
                  <a:srgbClr val="FF0000"/>
                </a:solidFill>
              </a:rPr>
              <a:t>cy</a:t>
            </a:r>
            <a:r>
              <a:rPr lang="pl-PL" sz="2800" b="1" dirty="0">
                <a:solidFill>
                  <a:srgbClr val="FF0000"/>
                </a:solidFill>
              </a:rPr>
              <a:t> </a:t>
            </a:r>
            <a:r>
              <a:rPr lang="pl-PL" sz="2800" dirty="0">
                <a:solidFill>
                  <a:srgbClr val="FF0000"/>
                </a:solidFill>
              </a:rPr>
              <a:t>od wejścia w życie ustawy / oznakowanie i zgłoszenie </a:t>
            </a:r>
            <a:r>
              <a:rPr lang="pl-PL" sz="2800" b="1" dirty="0">
                <a:solidFill>
                  <a:srgbClr val="FF0000"/>
                </a:solidFill>
              </a:rPr>
              <a:t>18 m-</a:t>
            </a:r>
            <a:r>
              <a:rPr lang="pl-PL" sz="2800" b="1" dirty="0" err="1">
                <a:solidFill>
                  <a:srgbClr val="FF0000"/>
                </a:solidFill>
              </a:rPr>
              <a:t>cy</a:t>
            </a:r>
            <a:r>
              <a:rPr lang="pl-PL" sz="2800" dirty="0">
                <a:solidFill>
                  <a:srgbClr val="FF0000"/>
                </a:solidFill>
              </a:rPr>
              <a:t> od wejścia w życie ustawy</a:t>
            </a:r>
            <a:r>
              <a:rPr lang="pl-PL" sz="2000" dirty="0">
                <a:solidFill>
                  <a:srgbClr val="FF0000"/>
                </a:solidFill>
              </a:rPr>
              <a:t> (z wyłączeniem - przed opuszczeniem siedziby stada);</a:t>
            </a:r>
          </a:p>
          <a:p>
            <a:pPr marL="463550" algn="just" fontAlgn="ctr"/>
            <a:endParaRPr lang="pl-PL" sz="2000" dirty="0">
              <a:solidFill>
                <a:srgbClr val="FF0000"/>
              </a:solidFill>
            </a:endParaRPr>
          </a:p>
          <a:p>
            <a:pPr marL="806450" indent="-342900" algn="just" fontAlgn="ctr">
              <a:buFont typeface="Wingdings" panose="05000000000000000000" pitchFamily="2" charset="2"/>
              <a:buChar char="v"/>
            </a:pPr>
            <a:r>
              <a:rPr lang="pl-PL" sz="2800" b="1" dirty="0">
                <a:solidFill>
                  <a:srgbClr val="00B050"/>
                </a:solidFill>
              </a:rPr>
              <a:t>koniowate</a:t>
            </a:r>
            <a:r>
              <a:rPr lang="pl-PL" sz="2800" b="1" dirty="0"/>
              <a:t> –</a:t>
            </a:r>
            <a:r>
              <a:rPr lang="pl-PL" sz="2800" b="1" dirty="0">
                <a:solidFill>
                  <a:srgbClr val="FF0000"/>
                </a:solidFill>
              </a:rPr>
              <a:t> 3 m-ce </a:t>
            </a:r>
            <a:r>
              <a:rPr lang="pl-PL" sz="2800" dirty="0">
                <a:solidFill>
                  <a:srgbClr val="FF0000"/>
                </a:solidFill>
              </a:rPr>
              <a:t>od wejścia w życie ustawy siedziba i zgłoszenia zwierząt</a:t>
            </a:r>
          </a:p>
          <a:p>
            <a:pPr marL="463550" algn="just" fontAlgn="ctr"/>
            <a:endParaRPr lang="pl-PL" sz="2800" dirty="0">
              <a:solidFill>
                <a:srgbClr val="FF0000"/>
              </a:solidFill>
            </a:endParaRPr>
          </a:p>
          <a:p>
            <a:pPr marL="806450" indent="-342900" algn="just" fontAlgn="ctr">
              <a:buFont typeface="Wingdings" panose="05000000000000000000" pitchFamily="2" charset="2"/>
              <a:buChar char="v"/>
            </a:pPr>
            <a:r>
              <a:rPr lang="pl-PL" sz="2800" b="1" dirty="0">
                <a:solidFill>
                  <a:srgbClr val="00B050"/>
                </a:solidFill>
              </a:rPr>
              <a:t>drób</a:t>
            </a:r>
            <a:r>
              <a:rPr lang="pl-PL" sz="2800" b="1" dirty="0"/>
              <a:t> </a:t>
            </a:r>
            <a:r>
              <a:rPr lang="pl-PL" sz="2800" b="1" dirty="0">
                <a:solidFill>
                  <a:srgbClr val="FF0000"/>
                </a:solidFill>
              </a:rPr>
              <a:t>– </a:t>
            </a:r>
            <a:r>
              <a:rPr lang="pl-PL" sz="2800" dirty="0">
                <a:solidFill>
                  <a:srgbClr val="FF0000"/>
                </a:solidFill>
              </a:rPr>
              <a:t>rejestracja zakładu </a:t>
            </a:r>
            <a:r>
              <a:rPr lang="pl-PL" sz="2800" b="1" dirty="0">
                <a:solidFill>
                  <a:srgbClr val="FF0000"/>
                </a:solidFill>
              </a:rPr>
              <a:t>- 3 m-ce </a:t>
            </a:r>
            <a:r>
              <a:rPr lang="pl-PL" sz="2800" dirty="0">
                <a:solidFill>
                  <a:srgbClr val="FF0000"/>
                </a:solidFill>
              </a:rPr>
              <a:t>od wejścia w życie ustawy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9159827-2785-4308-AAB7-FA2E4AB3A030}"/>
              </a:ext>
            </a:extLst>
          </p:cNvPr>
          <p:cNvSpPr/>
          <p:nvPr/>
        </p:nvSpPr>
        <p:spPr>
          <a:xfrm>
            <a:off x="466471" y="444145"/>
            <a:ext cx="2509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u="sng" dirty="0">
                <a:solidFill>
                  <a:srgbClr val="00B050"/>
                </a:solidFill>
              </a:rPr>
              <a:t>II. Nowe gatunki</a:t>
            </a:r>
          </a:p>
        </p:txBody>
      </p:sp>
    </p:spTree>
    <p:extLst>
      <p:ext uri="{BB962C8B-B14F-4D97-AF65-F5344CB8AC3E}">
        <p14:creationId xmlns:p14="http://schemas.microsoft.com/office/powerpoint/2010/main" val="426978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28F7640-DFA3-4E19-9214-A3F5AD5AAD93}"/>
              </a:ext>
            </a:extLst>
          </p:cNvPr>
          <p:cNvSpPr/>
          <p:nvPr/>
        </p:nvSpPr>
        <p:spPr>
          <a:xfrm>
            <a:off x="637953" y="1508253"/>
            <a:ext cx="108502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indent="-342900" algn="just" fontAlgn="ctr">
              <a:buFont typeface="Wingdings" panose="05000000000000000000" pitchFamily="2" charset="2"/>
              <a:buChar char="v"/>
            </a:pPr>
            <a:r>
              <a:rPr lang="pl-PL" sz="2800" b="1" dirty="0"/>
              <a:t>Bydło	</a:t>
            </a:r>
          </a:p>
          <a:p>
            <a:pPr marL="806450" indent="-342900" algn="just" fontAlgn="ctr">
              <a:buFont typeface="Wingdings" panose="05000000000000000000" pitchFamily="2" charset="2"/>
              <a:buChar char="v"/>
            </a:pPr>
            <a:r>
              <a:rPr lang="pl-PL" sz="2800" b="1" dirty="0"/>
              <a:t>Owce		</a:t>
            </a:r>
            <a:r>
              <a:rPr lang="pl-PL" b="1" dirty="0">
                <a:solidFill>
                  <a:srgbClr val="FF0000"/>
                </a:solidFill>
              </a:rPr>
              <a:t>dla już zarejestrowanych informacje o systemach utrzymania / modelu produkcji </a:t>
            </a:r>
          </a:p>
          <a:p>
            <a:pPr marL="806450" indent="-342900" algn="just" fontAlgn="ctr">
              <a:buFont typeface="Wingdings" panose="05000000000000000000" pitchFamily="2" charset="2"/>
              <a:buChar char="v"/>
            </a:pPr>
            <a:r>
              <a:rPr lang="pl-PL" sz="2800" b="1" dirty="0"/>
              <a:t>Kozy			</a:t>
            </a:r>
            <a:r>
              <a:rPr lang="pl-PL" sz="2800" b="1" dirty="0">
                <a:solidFill>
                  <a:srgbClr val="FF0000"/>
                </a:solidFill>
              </a:rPr>
              <a:t> </a:t>
            </a:r>
            <a:r>
              <a:rPr lang="pl-PL" sz="2400" b="1" dirty="0">
                <a:solidFill>
                  <a:srgbClr val="FF0000"/>
                </a:solidFill>
              </a:rPr>
              <a:t>12 m-</a:t>
            </a:r>
            <a:r>
              <a:rPr lang="pl-PL" sz="2400" b="1" dirty="0" err="1">
                <a:solidFill>
                  <a:srgbClr val="FF0000"/>
                </a:solidFill>
              </a:rPr>
              <a:t>cy</a:t>
            </a:r>
            <a:r>
              <a:rPr lang="pl-PL" sz="2400" b="1" dirty="0">
                <a:solidFill>
                  <a:srgbClr val="FF0000"/>
                </a:solidFill>
              </a:rPr>
              <a:t> od wejścia w życie ustawy</a:t>
            </a:r>
            <a:endParaRPr lang="pl-PL" sz="2400" b="1" dirty="0"/>
          </a:p>
          <a:p>
            <a:pPr marL="806450" indent="-342900" algn="just" fontAlgn="ctr">
              <a:buFont typeface="Wingdings" panose="05000000000000000000" pitchFamily="2" charset="2"/>
              <a:buChar char="v"/>
            </a:pPr>
            <a:r>
              <a:rPr lang="pl-PL" sz="2800" b="1" dirty="0"/>
              <a:t>Świnie	</a:t>
            </a:r>
          </a:p>
          <a:p>
            <a:pPr marL="806450" indent="-342900" algn="just" fontAlgn="ctr">
              <a:buFont typeface="Wingdings" panose="05000000000000000000" pitchFamily="2" charset="2"/>
              <a:buChar char="v"/>
            </a:pPr>
            <a:r>
              <a:rPr lang="pl-PL" sz="2800" b="1" dirty="0">
                <a:solidFill>
                  <a:srgbClr val="00B050"/>
                </a:solidFill>
              </a:rPr>
              <a:t>koniowate </a:t>
            </a:r>
            <a:endParaRPr lang="pl-PL" sz="2800" dirty="0">
              <a:solidFill>
                <a:srgbClr val="00B050"/>
              </a:solidFill>
            </a:endParaRPr>
          </a:p>
          <a:p>
            <a:pPr marL="806450" indent="-342900" algn="just" fontAlgn="ctr">
              <a:buFont typeface="Wingdings" panose="05000000000000000000" pitchFamily="2" charset="2"/>
              <a:buChar char="v"/>
            </a:pPr>
            <a:r>
              <a:rPr lang="pl-PL" sz="2800" b="1" dirty="0">
                <a:solidFill>
                  <a:srgbClr val="00B050"/>
                </a:solidFill>
              </a:rPr>
              <a:t>wielbłądowate </a:t>
            </a:r>
            <a:endParaRPr lang="pl-PL" sz="2800" dirty="0">
              <a:solidFill>
                <a:srgbClr val="00B050"/>
              </a:solidFill>
            </a:endParaRPr>
          </a:p>
          <a:p>
            <a:pPr marL="806450" indent="-342900" algn="just" fontAlgn="ctr">
              <a:buFont typeface="Wingdings" panose="05000000000000000000" pitchFamily="2" charset="2"/>
              <a:buChar char="v"/>
            </a:pPr>
            <a:r>
              <a:rPr lang="pl-PL" sz="2800" b="1" dirty="0">
                <a:solidFill>
                  <a:srgbClr val="00B050"/>
                </a:solidFill>
              </a:rPr>
              <a:t>jeleniowate </a:t>
            </a:r>
          </a:p>
          <a:p>
            <a:pPr marL="806450" indent="-342900" algn="just" fontAlgn="ctr">
              <a:buFont typeface="Wingdings" panose="05000000000000000000" pitchFamily="2" charset="2"/>
              <a:buChar char="v"/>
            </a:pPr>
            <a:r>
              <a:rPr lang="pl-PL" sz="2800" b="1" dirty="0">
                <a:solidFill>
                  <a:srgbClr val="00B050"/>
                </a:solidFill>
              </a:rPr>
              <a:t>drób / jaja wylęgowe</a:t>
            </a: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2F9BAA4-6421-4D5F-B78D-8F2E6A768FF1}"/>
              </a:ext>
            </a:extLst>
          </p:cNvPr>
          <p:cNvSpPr/>
          <p:nvPr/>
        </p:nvSpPr>
        <p:spPr>
          <a:xfrm>
            <a:off x="737937" y="444145"/>
            <a:ext cx="5255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u="sng" dirty="0">
                <a:solidFill>
                  <a:srgbClr val="0070C0"/>
                </a:solidFill>
              </a:rPr>
              <a:t>II. Gatunki podlegające rejestracji</a:t>
            </a:r>
          </a:p>
        </p:txBody>
      </p:sp>
      <p:sp>
        <p:nvSpPr>
          <p:cNvPr id="4" name="Nawias klamrowy zamykający 3">
            <a:extLst>
              <a:ext uri="{FF2B5EF4-FFF2-40B4-BE49-F238E27FC236}">
                <a16:creationId xmlns:a16="http://schemas.microsoft.com/office/drawing/2014/main" id="{42446E46-9C48-4F59-B6F7-06304D2EC34A}"/>
              </a:ext>
            </a:extLst>
          </p:cNvPr>
          <p:cNvSpPr/>
          <p:nvPr/>
        </p:nvSpPr>
        <p:spPr>
          <a:xfrm>
            <a:off x="3142211" y="1729047"/>
            <a:ext cx="289789" cy="13549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475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503C81A-867E-4113-8AA3-59655633D561}"/>
              </a:ext>
            </a:extLst>
          </p:cNvPr>
          <p:cNvSpPr/>
          <p:nvPr/>
        </p:nvSpPr>
        <p:spPr>
          <a:xfrm>
            <a:off x="548953" y="929035"/>
            <a:ext cx="19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KONIOWATE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BE9CC45-B02B-4CBB-B44E-EEF2314692A3}"/>
              </a:ext>
            </a:extLst>
          </p:cNvPr>
          <p:cNvSpPr/>
          <p:nvPr/>
        </p:nvSpPr>
        <p:spPr>
          <a:xfrm>
            <a:off x="209868" y="344260"/>
            <a:ext cx="3980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>
                <a:solidFill>
                  <a:srgbClr val="00B050"/>
                </a:solidFill>
              </a:rPr>
              <a:t>II. NOWE GATUNKI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244BA4A-8E83-4688-B055-847CBC802503}"/>
              </a:ext>
            </a:extLst>
          </p:cNvPr>
          <p:cNvSpPr txBox="1"/>
          <p:nvPr/>
        </p:nvSpPr>
        <p:spPr>
          <a:xfrm>
            <a:off x="548953" y="1366033"/>
            <a:ext cx="10877631" cy="4852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Nowe definicje: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Ustawa wprowadza definicje </a:t>
            </a:r>
            <a:r>
              <a:rPr lang="pl-PL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właściciela koniowatego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posiadacza koniowatego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Właściciel koniowatego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oznacza osobę fizyczną lub prawną / osoby fizyczne lub prawne posiadającą / </a:t>
            </a:r>
            <a:r>
              <a:rPr lang="pl-PL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posiadające prawo własności do zwierzęcia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koniowatego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Posiadacz koniowatego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oznacza osobę fizyczna lub prawną, </a:t>
            </a:r>
            <a:r>
              <a:rPr lang="pl-PL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która odpowiada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koniowate, w tym w ograniczonym czasie (z wyłączeniem lekarzy weterynarii).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Podmiot zajmujący się zwierzęciem koniowatym (posiadacz), który nie jest właścicielem ani </a:t>
            </a:r>
            <a:r>
              <a:rPr lang="pl-PL" sz="240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jednym z właścicieli tego zwierzęcia, działa zgodnie z przepisami zawartymi w rozporządzeniu </a:t>
            </a:r>
            <a:r>
              <a:rPr lang="pl-PL" sz="2400" i="1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(Art. 3 Rozporządzenia UE 2021/963)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imieniu właściciela lub przedstawiciela właścicieli zwierzęcia koniowatego i w porozumieniu z tym właścicielem lub przedstawicielem (umowa).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0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6C57BDC-EA36-4B29-931D-3A85A70C46B4}"/>
              </a:ext>
            </a:extLst>
          </p:cNvPr>
          <p:cNvSpPr/>
          <p:nvPr/>
        </p:nvSpPr>
        <p:spPr>
          <a:xfrm>
            <a:off x="-101600" y="933812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	</a:t>
            </a:r>
            <a:r>
              <a:rPr lang="pl-PL" sz="2400" b="1" u="sng" dirty="0"/>
              <a:t>KONIOWATE</a:t>
            </a:r>
          </a:p>
        </p:txBody>
      </p:sp>
      <p:sp>
        <p:nvSpPr>
          <p:cNvPr id="7" name="Prostokąt zaokrąglony 1">
            <a:extLst>
              <a:ext uri="{FF2B5EF4-FFF2-40B4-BE49-F238E27FC236}">
                <a16:creationId xmlns:a16="http://schemas.microsoft.com/office/drawing/2014/main" id="{E701775F-F320-49AF-9F97-B12ACBA15D39}"/>
              </a:ext>
            </a:extLst>
          </p:cNvPr>
          <p:cNvSpPr/>
          <p:nvPr/>
        </p:nvSpPr>
        <p:spPr>
          <a:xfrm>
            <a:off x="9296400" y="1562787"/>
            <a:ext cx="2641601" cy="40191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u="sng" dirty="0">
              <a:solidFill>
                <a:schemeClr val="bg1"/>
              </a:solidFill>
            </a:endParaRPr>
          </a:p>
          <a:p>
            <a:pPr algn="ctr"/>
            <a:r>
              <a:rPr lang="pl-PL" sz="2800" b="1" u="sng" dirty="0">
                <a:solidFill>
                  <a:schemeClr val="bg1"/>
                </a:solidFill>
              </a:rPr>
              <a:t>ARiMR</a:t>
            </a:r>
          </a:p>
          <a:p>
            <a:pPr algn="ctr"/>
            <a:endParaRPr lang="pl-PL" sz="2000" b="1" u="sng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tx1"/>
                </a:solidFill>
              </a:rPr>
              <a:t>REJESTRACJA: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ZWIERZĄT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POSIADACZY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WŁAŚCICIELI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MIEJSC POBYTU ZWIERZĘCIA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u="sng" dirty="0">
              <a:solidFill>
                <a:schemeClr val="tx1"/>
              </a:solidFill>
            </a:endParaRPr>
          </a:p>
          <a:p>
            <a:endParaRPr lang="pl-PL" sz="1600" b="1" u="sng" dirty="0">
              <a:solidFill>
                <a:schemeClr val="tx1"/>
              </a:solidFill>
            </a:endParaRPr>
          </a:p>
          <a:p>
            <a:endParaRPr lang="pl-PL" sz="1600" b="1" u="sng" dirty="0">
              <a:solidFill>
                <a:schemeClr val="tx1"/>
              </a:solidFill>
            </a:endParaRPr>
          </a:p>
          <a:p>
            <a:endParaRPr lang="pl-PL" sz="1600" b="1" u="sng" dirty="0">
              <a:solidFill>
                <a:schemeClr val="tx1"/>
              </a:solidFill>
            </a:endParaRPr>
          </a:p>
        </p:txBody>
      </p:sp>
      <p:sp>
        <p:nvSpPr>
          <p:cNvPr id="8" name="Prostokąt zaokrąglony 9">
            <a:extLst>
              <a:ext uri="{FF2B5EF4-FFF2-40B4-BE49-F238E27FC236}">
                <a16:creationId xmlns:a16="http://schemas.microsoft.com/office/drawing/2014/main" id="{18FC0C6F-D9D9-4412-AEC1-72F91B27C0E1}"/>
              </a:ext>
            </a:extLst>
          </p:cNvPr>
          <p:cNvSpPr/>
          <p:nvPr/>
        </p:nvSpPr>
        <p:spPr>
          <a:xfrm>
            <a:off x="253997" y="1724526"/>
            <a:ext cx="6236841" cy="38561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u="sng" dirty="0">
              <a:solidFill>
                <a:schemeClr val="tx1"/>
              </a:solidFill>
            </a:endParaRPr>
          </a:p>
          <a:p>
            <a:pPr algn="ctr"/>
            <a:endParaRPr lang="pl-PL" sz="2400" b="1" u="sng" dirty="0">
              <a:solidFill>
                <a:schemeClr val="tx1"/>
              </a:solidFill>
            </a:endParaRPr>
          </a:p>
          <a:p>
            <a:pPr algn="ctr"/>
            <a:endParaRPr lang="pl-PL" sz="2400" b="1" u="sng" dirty="0">
              <a:solidFill>
                <a:schemeClr val="tx1"/>
              </a:solidFill>
            </a:endParaRPr>
          </a:p>
          <a:p>
            <a:pPr algn="ctr"/>
            <a:endParaRPr lang="pl-PL" sz="2400" b="1" u="sng" dirty="0">
              <a:solidFill>
                <a:schemeClr val="tx1"/>
              </a:solidFill>
            </a:endParaRPr>
          </a:p>
          <a:p>
            <a:pPr algn="ctr"/>
            <a:endParaRPr lang="pl-PL" sz="1400" b="1" u="sng" dirty="0">
              <a:solidFill>
                <a:schemeClr val="bg1"/>
              </a:solidFill>
            </a:endParaRPr>
          </a:p>
          <a:p>
            <a:pPr algn="ctr">
              <a:lnSpc>
                <a:spcPts val="2500"/>
              </a:lnSpc>
            </a:pPr>
            <a:r>
              <a:rPr lang="pl-PL" sz="2800" b="1" dirty="0">
                <a:solidFill>
                  <a:schemeClr val="bg1"/>
                </a:solidFill>
              </a:rPr>
              <a:t>Związki Hodowców Koni</a:t>
            </a:r>
          </a:p>
          <a:p>
            <a:endParaRPr lang="pl-PL" sz="9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>
                <a:solidFill>
                  <a:schemeClr val="tx1"/>
                </a:solidFill>
              </a:rPr>
              <a:t>IDENTYFIKACJA </a:t>
            </a:r>
            <a:r>
              <a:rPr lang="pl-PL" b="1" dirty="0">
                <a:solidFill>
                  <a:schemeClr val="tx1"/>
                </a:solidFill>
              </a:rPr>
              <a:t>KONIOWATYCH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PRZYDZIELANIE  I ZNAKOWANIE IDENTYFIKATORAMI ELEKTRONICZNYMI </a:t>
            </a:r>
            <a:r>
              <a:rPr lang="pl-PL" dirty="0">
                <a:solidFill>
                  <a:schemeClr val="tx1"/>
                </a:solidFill>
              </a:rPr>
              <a:t>(transponder)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SPORZĄDZANIE OPISÓW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WYDAWANIE DOKUMENTÓW IDENTYFIKACYJNYCH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PROWADZENIE KSIĄG HODOWLANYCH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INFORMACJA O WYŁĄCZENIU Z ŁAŃCUCHA ŻYWNOŚCIOWEGO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l-PL" sz="2000" b="1" u="sng" dirty="0">
              <a:solidFill>
                <a:schemeClr val="tx1"/>
              </a:solidFill>
            </a:endParaRPr>
          </a:p>
          <a:p>
            <a:pPr algn="ctr"/>
            <a:endParaRPr lang="pl-PL" sz="2400" dirty="0">
              <a:solidFill>
                <a:schemeClr val="tx1"/>
              </a:solidFill>
            </a:endParaRPr>
          </a:p>
          <a:p>
            <a:pPr algn="ctr"/>
            <a:endParaRPr lang="pl-PL" sz="2400" dirty="0">
              <a:solidFill>
                <a:schemeClr val="tx1"/>
              </a:solidFill>
            </a:endParaRPr>
          </a:p>
          <a:p>
            <a:pPr algn="ctr"/>
            <a:endParaRPr lang="pl-PL" sz="2400" dirty="0">
              <a:solidFill>
                <a:schemeClr val="tx1"/>
              </a:solidFill>
            </a:endParaRPr>
          </a:p>
          <a:p>
            <a:pPr algn="ctr"/>
            <a:endParaRPr lang="pl-PL" sz="2400" dirty="0">
              <a:solidFill>
                <a:schemeClr val="tx1"/>
              </a:solidFill>
            </a:endParaRPr>
          </a:p>
          <a:p>
            <a:pPr algn="ctr"/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11" name="Pięciokąt 3">
            <a:extLst>
              <a:ext uri="{FF2B5EF4-FFF2-40B4-BE49-F238E27FC236}">
                <a16:creationId xmlns:a16="http://schemas.microsoft.com/office/drawing/2014/main" id="{BDC3C36D-7D74-4BF2-9836-F42B40E5E89F}"/>
              </a:ext>
            </a:extLst>
          </p:cNvPr>
          <p:cNvSpPr/>
          <p:nvPr/>
        </p:nvSpPr>
        <p:spPr>
          <a:xfrm>
            <a:off x="6581297" y="2998684"/>
            <a:ext cx="2388330" cy="1165301"/>
          </a:xfrm>
          <a:prstGeom prst="homePlate">
            <a:avLst>
              <a:gd name="adj" fmla="val 254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B78424D-1C5C-4328-8274-C9A1DB99E207}"/>
              </a:ext>
            </a:extLst>
          </p:cNvPr>
          <p:cNvSpPr txBox="1"/>
          <p:nvPr/>
        </p:nvSpPr>
        <p:spPr>
          <a:xfrm>
            <a:off x="6536068" y="3219547"/>
            <a:ext cx="238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Przekazywanie danych</a:t>
            </a:r>
          </a:p>
          <a:p>
            <a:pPr algn="ctr"/>
            <a:r>
              <a:rPr lang="pl-PL" dirty="0"/>
              <a:t>(</a:t>
            </a:r>
            <a:r>
              <a:rPr lang="pl-PL" sz="1600" dirty="0"/>
              <a:t>pobieranie, aktualizacja)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F4AB2592-3FB9-46B1-A965-F45F3BD078F3}"/>
              </a:ext>
            </a:extLst>
          </p:cNvPr>
          <p:cNvSpPr/>
          <p:nvPr/>
        </p:nvSpPr>
        <p:spPr>
          <a:xfrm>
            <a:off x="508813" y="344260"/>
            <a:ext cx="3980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>
                <a:solidFill>
                  <a:srgbClr val="00B050"/>
                </a:solidFill>
              </a:rPr>
              <a:t>II. NOWE GATUNKI</a:t>
            </a:r>
          </a:p>
        </p:txBody>
      </p:sp>
    </p:spTree>
    <p:extLst>
      <p:ext uri="{BB962C8B-B14F-4D97-AF65-F5344CB8AC3E}">
        <p14:creationId xmlns:p14="http://schemas.microsoft.com/office/powerpoint/2010/main" val="3674386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8907175-A985-4689-9C07-628F9F062C44}"/>
              </a:ext>
            </a:extLst>
          </p:cNvPr>
          <p:cNvSpPr txBox="1">
            <a:spLocks/>
          </p:cNvSpPr>
          <p:nvPr/>
        </p:nvSpPr>
        <p:spPr>
          <a:xfrm>
            <a:off x="838199" y="145155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3600" dirty="0"/>
              <a:t>zmiany w zgłoszeniach:</a:t>
            </a:r>
          </a:p>
          <a:p>
            <a:pPr marL="836613" indent="-571500" algn="just">
              <a:buFont typeface="Wingdings" panose="05000000000000000000" pitchFamily="2" charset="2"/>
              <a:buChar char="Ø"/>
            </a:pPr>
            <a:r>
              <a:rPr lang="pl-PL" sz="3600" dirty="0"/>
              <a:t>	</a:t>
            </a:r>
            <a:r>
              <a:rPr lang="pl-PL" sz="3600" dirty="0">
                <a:solidFill>
                  <a:srgbClr val="00B050"/>
                </a:solidFill>
              </a:rPr>
              <a:t>Zgłoszenia działalności </a:t>
            </a:r>
            <a:r>
              <a:rPr lang="pl-PL" sz="3600" dirty="0"/>
              <a:t>(zamiast zgłoszenia siedziby stada)</a:t>
            </a:r>
          </a:p>
          <a:p>
            <a:pPr marL="836613" indent="-571500" algn="just">
              <a:buFont typeface="Wingdings" panose="05000000000000000000" pitchFamily="2" charset="2"/>
              <a:buChar char="Ø"/>
            </a:pPr>
            <a:r>
              <a:rPr lang="pl-PL" sz="3600" b="1" dirty="0">
                <a:solidFill>
                  <a:srgbClr val="00B050"/>
                </a:solidFill>
              </a:rPr>
              <a:t>Zgłoszenie zamiaru wywozu bydła </a:t>
            </a:r>
            <a:r>
              <a:rPr lang="pl-PL" sz="3600" dirty="0"/>
              <a:t>(paszport)</a:t>
            </a:r>
          </a:p>
          <a:p>
            <a:pPr marL="836613" indent="-571500" algn="just">
              <a:buFont typeface="Wingdings" panose="05000000000000000000" pitchFamily="2" charset="2"/>
              <a:buChar char="Ø"/>
            </a:pPr>
            <a:r>
              <a:rPr lang="pl-PL" sz="3600" dirty="0">
                <a:solidFill>
                  <a:srgbClr val="00B050"/>
                </a:solidFill>
              </a:rPr>
              <a:t>Zgłoszenia wielbłądowatych/ jeleniowatych</a:t>
            </a:r>
          </a:p>
          <a:p>
            <a:pPr marL="836613" indent="-571500" algn="just">
              <a:buFont typeface="Wingdings" panose="05000000000000000000" pitchFamily="2" charset="2"/>
              <a:buChar char="Ø"/>
            </a:pPr>
            <a:r>
              <a:rPr lang="pl-PL" sz="3600" dirty="0">
                <a:solidFill>
                  <a:srgbClr val="00B050"/>
                </a:solidFill>
              </a:rPr>
              <a:t>Zgłoszenia koniowatych</a:t>
            </a:r>
          </a:p>
          <a:p>
            <a:pPr marL="836613" indent="-571500" algn="just">
              <a:buFont typeface="Wingdings" panose="05000000000000000000" pitchFamily="2" charset="2"/>
              <a:buChar char="Ø"/>
            </a:pPr>
            <a:r>
              <a:rPr lang="pl-PL" sz="3600" dirty="0">
                <a:solidFill>
                  <a:srgbClr val="00B050"/>
                </a:solidFill>
              </a:rPr>
              <a:t>Zgłoszenia drobiu</a:t>
            </a:r>
          </a:p>
          <a:p>
            <a:pPr marL="265113" algn="just"/>
            <a:endParaRPr lang="pl-PL" sz="36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1C9498A-C04B-4563-A6BB-E43DDCA6042F}"/>
              </a:ext>
            </a:extLst>
          </p:cNvPr>
          <p:cNvSpPr/>
          <p:nvPr/>
        </p:nvSpPr>
        <p:spPr>
          <a:xfrm>
            <a:off x="838199" y="321035"/>
            <a:ext cx="2723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u="sng" dirty="0">
                <a:solidFill>
                  <a:srgbClr val="00B050"/>
                </a:solidFill>
              </a:rPr>
              <a:t>III. Zgłoszenia</a:t>
            </a:r>
            <a:r>
              <a:rPr lang="pl-PL" sz="1100" b="1" u="sng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1283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DA825321-FDAB-4209-A787-6FD1C77C56F6}"/>
              </a:ext>
            </a:extLst>
          </p:cNvPr>
          <p:cNvSpPr txBox="1">
            <a:spLocks/>
          </p:cNvSpPr>
          <p:nvPr/>
        </p:nvSpPr>
        <p:spPr>
          <a:xfrm>
            <a:off x="368890" y="905811"/>
            <a:ext cx="11518309" cy="57078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rgbClr val="00B050"/>
                </a:solidFill>
              </a:rPr>
              <a:t>Zgłoszenia dla wielbłądowatych/ jeleniowatych:</a:t>
            </a:r>
          </a:p>
          <a:p>
            <a:pPr marL="539750" indent="-182563" algn="just">
              <a:lnSpc>
                <a:spcPct val="120000"/>
              </a:lnSpc>
              <a:spcBef>
                <a:spcPts val="0"/>
              </a:spcBef>
            </a:pPr>
            <a:r>
              <a:rPr lang="pl-PL" sz="3200" b="1" dirty="0">
                <a:solidFill>
                  <a:srgbClr val="00B050"/>
                </a:solidFill>
              </a:rPr>
              <a:t>1. Zgłoszenia rejestrujące:</a:t>
            </a:r>
          </a:p>
          <a:p>
            <a:pPr marL="836613" indent="-296863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00B050"/>
                </a:solidFill>
              </a:rPr>
              <a:t>Zgłoszenie oznakowania indywidualnym numerem identyfikacyjnym urodzonego wielbłądowatego/ jeleniowatego</a:t>
            </a:r>
          </a:p>
          <a:p>
            <a:pPr marL="836613" indent="-296863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00B050"/>
                </a:solidFill>
              </a:rPr>
              <a:t>Zgłoszenie wielbłądowatego/ jeleniowatego oznakowanego indywidualnym numerem identyfikacyjnym wwiezionego z innego państwa członkowskiego</a:t>
            </a:r>
          </a:p>
          <a:p>
            <a:pPr marL="836613" indent="-296863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00B050"/>
                </a:solidFill>
              </a:rPr>
              <a:t>Zgłoszenie oznakowania indywidualnym numerem identyfikacyjnym wielbłądowatego/ jeleniowatego wwiezionego z państwa trzeciego</a:t>
            </a:r>
          </a:p>
          <a:p>
            <a:pPr marL="265113" algn="just"/>
            <a:endParaRPr lang="pl-PL" sz="36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8F69A9C-D10D-4F2B-9CCC-25406FCBA466}"/>
              </a:ext>
            </a:extLst>
          </p:cNvPr>
          <p:cNvSpPr/>
          <p:nvPr/>
        </p:nvSpPr>
        <p:spPr>
          <a:xfrm>
            <a:off x="368890" y="321035"/>
            <a:ext cx="4182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u="sng" dirty="0">
                <a:solidFill>
                  <a:srgbClr val="00B050"/>
                </a:solidFill>
              </a:rPr>
              <a:t>III. Nowe zgłoszenia</a:t>
            </a:r>
            <a:r>
              <a:rPr lang="pl-PL" sz="1100" b="1" u="sng" dirty="0">
                <a:solidFill>
                  <a:srgbClr val="00B05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17128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DA825321-FDAB-4209-A787-6FD1C77C56F6}"/>
              </a:ext>
            </a:extLst>
          </p:cNvPr>
          <p:cNvSpPr txBox="1">
            <a:spLocks/>
          </p:cNvSpPr>
          <p:nvPr/>
        </p:nvSpPr>
        <p:spPr>
          <a:xfrm>
            <a:off x="368890" y="905811"/>
            <a:ext cx="11518309" cy="5707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rgbClr val="00B050"/>
                </a:solidFill>
              </a:rPr>
              <a:t>Zgłoszenia dla wielbłądowatych/ jeleniowatych:</a:t>
            </a:r>
          </a:p>
          <a:p>
            <a:pPr marL="539750" indent="-182563" algn="just">
              <a:lnSpc>
                <a:spcPct val="120000"/>
              </a:lnSpc>
              <a:spcBef>
                <a:spcPts val="0"/>
              </a:spcBef>
            </a:pPr>
            <a:r>
              <a:rPr lang="pl-PL" sz="3200" b="1" dirty="0">
                <a:solidFill>
                  <a:srgbClr val="00B050"/>
                </a:solidFill>
              </a:rPr>
              <a:t>2. Zgłoszenia dotyczące stanu stada: </a:t>
            </a:r>
          </a:p>
          <a:p>
            <a:pPr marL="836613" indent="-296863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00B050"/>
                </a:solidFill>
              </a:rPr>
              <a:t>Zgłoszenie przemieszczenia wielbłądowatego/ jeleniowatego</a:t>
            </a:r>
          </a:p>
          <a:p>
            <a:pPr marL="836613" indent="-296863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00B050"/>
                </a:solidFill>
              </a:rPr>
              <a:t>Zgłoszenie padnięcia/ zabicia/ uboju wielbłądowatego/ jeleniowatego</a:t>
            </a:r>
          </a:p>
          <a:p>
            <a:pPr marL="836613" indent="-296863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00B050"/>
                </a:solidFill>
              </a:rPr>
              <a:t>Zgłoszenie uboju w rzeźni wielbłądowatego/ jeleniowatego</a:t>
            </a:r>
          </a:p>
          <a:p>
            <a:pPr marL="836613" indent="-296863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00B050"/>
                </a:solidFill>
              </a:rPr>
              <a:t>Zgłoszenie unieszkodliwienia zwłok wielbłądowatego/ jeleniowatego</a:t>
            </a:r>
          </a:p>
          <a:p>
            <a:pPr marL="539750" indent="-182563" algn="just">
              <a:lnSpc>
                <a:spcPct val="120000"/>
              </a:lnSpc>
              <a:spcBef>
                <a:spcPts val="0"/>
              </a:spcBef>
            </a:pPr>
            <a:r>
              <a:rPr lang="pl-PL" sz="3200" b="1" dirty="0">
                <a:solidFill>
                  <a:srgbClr val="00B050"/>
                </a:solidFill>
              </a:rPr>
              <a:t>3. Inne: </a:t>
            </a:r>
          </a:p>
          <a:p>
            <a:pPr marL="836613" indent="-296863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00B050"/>
                </a:solidFill>
              </a:rPr>
              <a:t>Zgłoszenie zastąpienia oznakowania wielbłądowatego/ jeleniowatego</a:t>
            </a:r>
          </a:p>
          <a:p>
            <a:pPr marL="836613" indent="-296863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00B050"/>
                </a:solidFill>
              </a:rPr>
              <a:t>Wniosek o wykreślenie zdarzenia ze zgłoszenia  </a:t>
            </a:r>
          </a:p>
          <a:p>
            <a:pPr marL="836613" indent="-571500" algn="just">
              <a:buFont typeface="Arial" panose="020B0604020202020204" pitchFamily="34" charset="0"/>
              <a:buChar char="•"/>
            </a:pPr>
            <a:endParaRPr lang="pl-PL" sz="36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8F69A9C-D10D-4F2B-9CCC-25406FCBA466}"/>
              </a:ext>
            </a:extLst>
          </p:cNvPr>
          <p:cNvSpPr/>
          <p:nvPr/>
        </p:nvSpPr>
        <p:spPr>
          <a:xfrm>
            <a:off x="368890" y="321035"/>
            <a:ext cx="4182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u="sng" dirty="0">
                <a:solidFill>
                  <a:srgbClr val="00B050"/>
                </a:solidFill>
              </a:rPr>
              <a:t>III. Nowe zgłoszenia</a:t>
            </a:r>
            <a:r>
              <a:rPr lang="pl-PL" sz="1100" b="1" u="sng" dirty="0">
                <a:solidFill>
                  <a:srgbClr val="00B05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24497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39B09EE-607B-4878-BFCB-631AC710ED05}"/>
              </a:ext>
            </a:extLst>
          </p:cNvPr>
          <p:cNvSpPr txBox="1">
            <a:spLocks/>
          </p:cNvSpPr>
          <p:nvPr/>
        </p:nvSpPr>
        <p:spPr>
          <a:xfrm>
            <a:off x="453102" y="1010718"/>
            <a:ext cx="10515600" cy="4991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just">
              <a:buFont typeface="Wingdings" panose="05000000000000000000" pitchFamily="2" charset="2"/>
              <a:buChar char="Ø"/>
            </a:pPr>
            <a:r>
              <a:rPr lang="pl-PL" sz="3600" dirty="0">
                <a:solidFill>
                  <a:srgbClr val="00B050"/>
                </a:solidFill>
              </a:rPr>
              <a:t>Zgłoszenia dla koniowatych:</a:t>
            </a:r>
          </a:p>
          <a:p>
            <a:pPr marL="836613" indent="-571500" algn="just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rgbClr val="00B050"/>
                </a:solidFill>
              </a:rPr>
              <a:t>Zgłoszenie przypisania koniowatego do siedziby stada</a:t>
            </a:r>
          </a:p>
          <a:p>
            <a:pPr marL="836613" indent="-571500" algn="just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rgbClr val="00B050"/>
                </a:solidFill>
              </a:rPr>
              <a:t>Zgłoszenie koniowatego do rejestru</a:t>
            </a:r>
          </a:p>
          <a:p>
            <a:pPr marL="836613" indent="-571500" algn="just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rgbClr val="00B050"/>
                </a:solidFill>
              </a:rPr>
              <a:t>Zgłoszenie przemieszczenia koniowatego</a:t>
            </a:r>
          </a:p>
          <a:p>
            <a:pPr marL="836613" indent="-571500" algn="just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rgbClr val="00B050"/>
                </a:solidFill>
              </a:rPr>
              <a:t>Zgłoszenie zmiany właściciela koniowatego</a:t>
            </a:r>
          </a:p>
          <a:p>
            <a:pPr marL="836613" indent="-571500" algn="just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rgbClr val="00B050"/>
                </a:solidFill>
              </a:rPr>
              <a:t>Zgłoszenie padnięcia/ zabicia / uboju koniowatego</a:t>
            </a:r>
          </a:p>
          <a:p>
            <a:pPr marL="836613" indent="-571500" algn="just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rgbClr val="00B050"/>
                </a:solidFill>
              </a:rPr>
              <a:t>Wniosek o wykreślenie zdarzenia ze zgłoszenia</a:t>
            </a:r>
          </a:p>
          <a:p>
            <a:pPr marL="836613" indent="-571500" algn="just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rgbClr val="00B050"/>
                </a:solidFill>
              </a:rPr>
              <a:t>Wniosek o wydanie duplikatu dokumentu identyfikacyjnego/ zastępczego dokumentu identyfikacyjnego koniowatego </a:t>
            </a:r>
            <a:r>
              <a:rPr lang="pl-PL" sz="3600" dirty="0"/>
              <a:t>(za pośrednictwem kierownika BP)</a:t>
            </a:r>
          </a:p>
          <a:p>
            <a:pPr marL="836613" indent="-571500" algn="just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rgbClr val="00B050"/>
                </a:solidFill>
              </a:rPr>
              <a:t>Wniosek o nadanie/ zmianę nazwy koniowatego </a:t>
            </a:r>
            <a:r>
              <a:rPr lang="pl-PL" sz="3600" dirty="0"/>
              <a:t>(za pośrednictwem kierownika BP)</a:t>
            </a:r>
          </a:p>
          <a:p>
            <a:pPr marL="836613" indent="-571500" algn="just">
              <a:buFont typeface="Arial" panose="020B0604020202020204" pitchFamily="34" charset="0"/>
              <a:buChar char="•"/>
            </a:pPr>
            <a:endParaRPr lang="pl-PL" sz="3600" dirty="0">
              <a:solidFill>
                <a:srgbClr val="00B050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C475155-29A5-448C-87AE-8A140B958F22}"/>
              </a:ext>
            </a:extLst>
          </p:cNvPr>
          <p:cNvSpPr/>
          <p:nvPr/>
        </p:nvSpPr>
        <p:spPr>
          <a:xfrm>
            <a:off x="527917" y="321035"/>
            <a:ext cx="4405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u="sng" dirty="0">
                <a:solidFill>
                  <a:srgbClr val="00B050"/>
                </a:solidFill>
              </a:rPr>
              <a:t>III. Nowe zgłoszenia</a:t>
            </a:r>
            <a:r>
              <a:rPr lang="pl-PL" sz="1100" b="1" u="sng" dirty="0">
                <a:solidFill>
                  <a:srgbClr val="00B05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84593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721F377B-4F07-4D61-BAD3-F65AC6D83ED3}"/>
              </a:ext>
            </a:extLst>
          </p:cNvPr>
          <p:cNvSpPr txBox="1">
            <a:spLocks/>
          </p:cNvSpPr>
          <p:nvPr/>
        </p:nvSpPr>
        <p:spPr>
          <a:xfrm>
            <a:off x="439615" y="1276350"/>
            <a:ext cx="10914185" cy="4900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628650" algn="just">
              <a:buFont typeface="Wingdings" panose="05000000000000000000" pitchFamily="2" charset="2"/>
              <a:buChar char="Ø"/>
            </a:pPr>
            <a:r>
              <a:rPr lang="pl-PL" sz="3600" dirty="0">
                <a:solidFill>
                  <a:srgbClr val="00B050"/>
                </a:solidFill>
              </a:rPr>
              <a:t>Zgłoszenia dla drobiu/ jaj wylęgowych </a:t>
            </a:r>
            <a:r>
              <a:rPr lang="pl-PL" sz="2200" dirty="0">
                <a:solidFill>
                  <a:srgbClr val="00B050"/>
                </a:solidFill>
              </a:rPr>
              <a:t>(</a:t>
            </a:r>
            <a:r>
              <a:rPr lang="pl-PL" sz="2200" dirty="0"/>
              <a:t>rozporządzenie </a:t>
            </a:r>
            <a:r>
              <a:rPr lang="pl-PL" sz="2200" dirty="0" err="1"/>
              <a:t>MRiRW</a:t>
            </a:r>
            <a:r>
              <a:rPr lang="pl-PL" sz="2200" dirty="0">
                <a:solidFill>
                  <a:srgbClr val="00B050"/>
                </a:solidFill>
              </a:rPr>
              <a:t>):</a:t>
            </a:r>
          </a:p>
          <a:p>
            <a:pPr marL="108585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3500" dirty="0">
                <a:solidFill>
                  <a:srgbClr val="00B050"/>
                </a:solidFill>
              </a:rPr>
              <a:t>Zgłoszenie zwiększenia liczebności drobiu/ jaj wylęgowych w zakładzie drobiu</a:t>
            </a:r>
          </a:p>
          <a:p>
            <a:pPr marL="108585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3500" dirty="0">
                <a:solidFill>
                  <a:srgbClr val="00B050"/>
                </a:solidFill>
              </a:rPr>
              <a:t>Zgłoszenie zmniejszenia liczebności drobiu/ jaj wylęgowych w zakładzie drobiu</a:t>
            </a:r>
          </a:p>
          <a:p>
            <a:pPr marL="108585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3500" dirty="0">
                <a:solidFill>
                  <a:srgbClr val="00B050"/>
                </a:solidFill>
              </a:rPr>
              <a:t>Zgłoszenie unieszkodliwienia zwłok drobiu / jaj wylęgowych</a:t>
            </a:r>
          </a:p>
          <a:p>
            <a:pPr marL="108585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3500" dirty="0">
                <a:solidFill>
                  <a:srgbClr val="00B050"/>
                </a:solidFill>
              </a:rPr>
              <a:t>Zgłoszenie uboju drobiu w rzeźni</a:t>
            </a:r>
          </a:p>
          <a:p>
            <a:pPr marL="108585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3500" dirty="0">
                <a:solidFill>
                  <a:srgbClr val="00B050"/>
                </a:solidFill>
              </a:rPr>
              <a:t>Zgłoszenie padnięcia lub śmierci drobiu w innych okolicznościach niż zabicie z nakazu PLW (7 dni)</a:t>
            </a:r>
          </a:p>
          <a:p>
            <a:pPr marL="108585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3500" dirty="0">
                <a:solidFill>
                  <a:srgbClr val="00B050"/>
                </a:solidFill>
              </a:rPr>
              <a:t>Zgłoszenie wykreślenia zdarzenia ze zgłoszenia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4F82329-8B02-48D3-886C-2E6A565CC26D}"/>
              </a:ext>
            </a:extLst>
          </p:cNvPr>
          <p:cNvSpPr/>
          <p:nvPr/>
        </p:nvSpPr>
        <p:spPr>
          <a:xfrm>
            <a:off x="439615" y="282705"/>
            <a:ext cx="4172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u="sng" dirty="0">
                <a:solidFill>
                  <a:srgbClr val="00B050"/>
                </a:solidFill>
              </a:rPr>
              <a:t>III. Nowe zgłoszenia</a:t>
            </a:r>
            <a:r>
              <a:rPr lang="pl-PL" sz="1100" b="1" u="sng" dirty="0">
                <a:solidFill>
                  <a:srgbClr val="00B05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01240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22E492B9-E9F0-44B2-B68A-37B648C5BF86}"/>
              </a:ext>
            </a:extLst>
          </p:cNvPr>
          <p:cNvSpPr txBox="1">
            <a:spLocks/>
          </p:cNvSpPr>
          <p:nvPr/>
        </p:nvSpPr>
        <p:spPr>
          <a:xfrm>
            <a:off x="706582" y="1396235"/>
            <a:ext cx="10647218" cy="4065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628650" algn="just">
              <a:buFont typeface="Wingdings" panose="05000000000000000000" pitchFamily="2" charset="2"/>
              <a:buChar char="Ø"/>
            </a:pPr>
            <a:r>
              <a:rPr lang="pl-PL" sz="3600" dirty="0">
                <a:solidFill>
                  <a:srgbClr val="00B050"/>
                </a:solidFill>
              </a:rPr>
              <a:t>2 razy do roku </a:t>
            </a:r>
            <a:r>
              <a:rPr lang="pl-PL" sz="3600" dirty="0">
                <a:solidFill>
                  <a:srgbClr val="FF0000"/>
                </a:solidFill>
              </a:rPr>
              <a:t>nie później niż</a:t>
            </a:r>
          </a:p>
          <a:p>
            <a:pPr marL="571500" indent="-571500" algn="just">
              <a:buFontTx/>
              <a:buChar char="-"/>
            </a:pPr>
            <a:r>
              <a:rPr lang="pl-PL" sz="3600" dirty="0">
                <a:solidFill>
                  <a:srgbClr val="00B050"/>
                </a:solidFill>
              </a:rPr>
              <a:t>30.06.danego roku</a:t>
            </a:r>
          </a:p>
          <a:p>
            <a:pPr marL="571500" indent="-571500" algn="just">
              <a:buFontTx/>
              <a:buChar char="-"/>
            </a:pPr>
            <a:r>
              <a:rPr lang="pl-PL" sz="3600" dirty="0"/>
              <a:t>31.12.danego roku</a:t>
            </a:r>
          </a:p>
          <a:p>
            <a:pPr algn="just"/>
            <a:r>
              <a:rPr lang="pl-PL" sz="3600" dirty="0"/>
              <a:t>Zgłoszenie do komputerowej bazy danych </a:t>
            </a:r>
            <a:r>
              <a:rPr lang="pl-PL" sz="3600" dirty="0">
                <a:solidFill>
                  <a:srgbClr val="FF0000"/>
                </a:solidFill>
              </a:rPr>
              <a:t>7 dni </a:t>
            </a:r>
            <a:r>
              <a:rPr lang="pl-PL" sz="3600" dirty="0"/>
              <a:t>od dokonania spisu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0BCDB39-6CDD-40A0-A29E-C4B3F1D97DC6}"/>
              </a:ext>
            </a:extLst>
          </p:cNvPr>
          <p:cNvSpPr/>
          <p:nvPr/>
        </p:nvSpPr>
        <p:spPr>
          <a:xfrm>
            <a:off x="606829" y="255891"/>
            <a:ext cx="4494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u="sng" dirty="0">
                <a:solidFill>
                  <a:srgbClr val="00B050"/>
                </a:solidFill>
              </a:rPr>
              <a:t>III. Spis stanu stada świń</a:t>
            </a:r>
            <a:r>
              <a:rPr lang="pl-PL" sz="1100" b="1" u="sng" dirty="0">
                <a:solidFill>
                  <a:srgbClr val="00B05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4556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5F257059-A809-4C37-BE8D-33B0A55C8E4C}"/>
              </a:ext>
            </a:extLst>
          </p:cNvPr>
          <p:cNvSpPr/>
          <p:nvPr/>
        </p:nvSpPr>
        <p:spPr>
          <a:xfrm>
            <a:off x="1062037" y="1222882"/>
            <a:ext cx="100679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538163"/>
            <a:r>
              <a:rPr lang="pl-PL" sz="3600" dirty="0"/>
              <a:t>I.	Nowe rodzaje działalności;</a:t>
            </a:r>
          </a:p>
          <a:p>
            <a:pPr marL="538163" indent="-538163"/>
            <a:r>
              <a:rPr lang="pl-PL" sz="3600" dirty="0"/>
              <a:t>II.	Nowe gatunki;</a:t>
            </a:r>
          </a:p>
          <a:p>
            <a:pPr marL="538163" indent="-538163">
              <a:buAutoNum type="romanUcPeriod" startAt="3"/>
            </a:pPr>
            <a:r>
              <a:rPr lang="pl-PL" sz="3600" dirty="0"/>
              <a:t>Sposoby składania zgłoszeń;</a:t>
            </a:r>
          </a:p>
          <a:p>
            <a:pPr marL="538163" indent="-538163">
              <a:buAutoNum type="romanUcPeriod" startAt="3"/>
            </a:pPr>
            <a:r>
              <a:rPr lang="pl-PL" sz="3600" dirty="0"/>
              <a:t>Różne;</a:t>
            </a:r>
          </a:p>
          <a:p>
            <a:pPr marL="538163" indent="-538163"/>
            <a:r>
              <a:rPr lang="pl-PL" sz="3600" dirty="0"/>
              <a:t>V.	Środki identyfikacji;</a:t>
            </a:r>
          </a:p>
          <a:p>
            <a:pPr marL="538163" indent="-538163"/>
            <a:r>
              <a:rPr lang="pl-PL" sz="3600" dirty="0"/>
              <a:t>VI.	Terminy;</a:t>
            </a:r>
          </a:p>
          <a:p>
            <a:pPr marL="538163" indent="-538163"/>
            <a:r>
              <a:rPr lang="pl-PL" sz="3600" dirty="0"/>
              <a:t>VII. Kary (związki koniowatych);</a:t>
            </a:r>
          </a:p>
          <a:p>
            <a:pPr marL="538163" indent="-538163"/>
            <a:r>
              <a:rPr lang="pl-PL" sz="3600" dirty="0"/>
              <a:t>VIII. Inne</a:t>
            </a:r>
          </a:p>
        </p:txBody>
      </p:sp>
    </p:spTree>
    <p:extLst>
      <p:ext uri="{BB962C8B-B14F-4D97-AF65-F5344CB8AC3E}">
        <p14:creationId xmlns:p14="http://schemas.microsoft.com/office/powerpoint/2010/main" val="356809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79AC7CE2-8278-4E49-8B9F-B5C0ADCB77AA}"/>
              </a:ext>
            </a:extLst>
          </p:cNvPr>
          <p:cNvSpPr txBox="1">
            <a:spLocks/>
          </p:cNvSpPr>
          <p:nvPr/>
        </p:nvSpPr>
        <p:spPr>
          <a:xfrm>
            <a:off x="838200" y="1438102"/>
            <a:ext cx="10515600" cy="4738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l-PL" sz="3600" dirty="0"/>
              <a:t>zmiany sposobu dokonywania zgłoszeń (art. 45):</a:t>
            </a:r>
          </a:p>
          <a:p>
            <a:pPr marL="836613" indent="-571500" algn="just">
              <a:buFont typeface="Wingdings" panose="05000000000000000000" pitchFamily="2" charset="2"/>
              <a:buChar char="Ø"/>
            </a:pPr>
            <a:r>
              <a:rPr lang="pl-PL" sz="3600" dirty="0">
                <a:solidFill>
                  <a:srgbClr val="FF0000"/>
                </a:solidFill>
              </a:rPr>
              <a:t>Papierowo</a:t>
            </a:r>
            <a:r>
              <a:rPr lang="pl-PL" sz="3600" dirty="0"/>
              <a:t> – tylko podmioty prowadzące chów/ hodowlę (bydło/owce/kozy/świnie) oraz właściciele koniowatych - </a:t>
            </a:r>
            <a:r>
              <a:rPr lang="pl-PL" sz="3600" dirty="0">
                <a:solidFill>
                  <a:srgbClr val="FF0000"/>
                </a:solidFill>
              </a:rPr>
              <a:t>do 31.12.2025</a:t>
            </a:r>
            <a:endParaRPr lang="pl-PL" sz="3600" dirty="0"/>
          </a:p>
          <a:p>
            <a:pPr marL="836613" indent="-571500" algn="just">
              <a:buFont typeface="Wingdings" panose="05000000000000000000" pitchFamily="2" charset="2"/>
              <a:buChar char="Ø"/>
            </a:pPr>
            <a:r>
              <a:rPr lang="pl-PL" sz="3600" dirty="0">
                <a:solidFill>
                  <a:srgbClr val="00B050"/>
                </a:solidFill>
              </a:rPr>
              <a:t>Elektronicznie</a:t>
            </a:r>
            <a:r>
              <a:rPr lang="pl-PL" sz="3600" dirty="0"/>
              <a:t> – wszyscy w tym zakłady drobiu i posiadacze koniowatych (od wejścia w życie ustawy działalności nadzorowane) bezpośrednio do komputerowej bazy danych;</a:t>
            </a:r>
          </a:p>
          <a:p>
            <a:pPr marL="836613" indent="-571500" algn="just">
              <a:buFont typeface="Wingdings" panose="05000000000000000000" pitchFamily="2" charset="2"/>
              <a:buChar char="Ø"/>
            </a:pPr>
            <a:endParaRPr lang="pl-PL" sz="36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B8B1CE5-BEC0-4018-8B1B-B6EC5C94A90D}"/>
              </a:ext>
            </a:extLst>
          </p:cNvPr>
          <p:cNvSpPr/>
          <p:nvPr/>
        </p:nvSpPr>
        <p:spPr>
          <a:xfrm>
            <a:off x="838200" y="321035"/>
            <a:ext cx="5795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u="sng" dirty="0">
                <a:solidFill>
                  <a:srgbClr val="00B050"/>
                </a:solidFill>
              </a:rPr>
              <a:t>III. Zgłoszenia – sposób składania</a:t>
            </a:r>
            <a:r>
              <a:rPr lang="pl-PL" sz="1100" b="1" u="sng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9912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E4E38766-0818-48DF-A9BC-E380FC0E926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36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E9588EF-1146-4A7C-BE14-24222F23D64A}"/>
              </a:ext>
            </a:extLst>
          </p:cNvPr>
          <p:cNvSpPr/>
          <p:nvPr/>
        </p:nvSpPr>
        <p:spPr>
          <a:xfrm>
            <a:off x="466471" y="321035"/>
            <a:ext cx="8010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u="sng" dirty="0">
                <a:solidFill>
                  <a:srgbClr val="00B050"/>
                </a:solidFill>
              </a:rPr>
              <a:t>III. Zgłoszenia – koniowate</a:t>
            </a:r>
            <a:r>
              <a:rPr lang="pl-PL" sz="1100" b="1" u="sng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0A83F54-7151-4CD6-9E80-F2C3A5877C5C}"/>
              </a:ext>
            </a:extLst>
          </p:cNvPr>
          <p:cNvSpPr txBox="1"/>
          <p:nvPr/>
        </p:nvSpPr>
        <p:spPr>
          <a:xfrm>
            <a:off x="466471" y="1132349"/>
            <a:ext cx="11144250" cy="5444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Zgłoszenia urodzenia koniowatego do komputerowej bazy danych (</a:t>
            </a:r>
            <a:r>
              <a:rPr lang="pl-PL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m-ce od urodzenia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dokonuje: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właściciel koniowatego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albo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posiadacz koniowatego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 ze zgłoszeniem składa wniosek o wydanie unikalnego dożywotniego dokumentu identyfikacyjnego, wskazując właściwy związek /prowadzącego księgę.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zgłoszenia urodzenia koniowatego składający dołącza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oświadczenie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potwierdzające, że zgłoszenie składa właściciel koniowatego, a w przypadku, gdy zgłoszenia dokonuje posiadacz koniowatego – przedstawia kopię umowy zawartej z właścicielem koniowatego.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Ustawa zezwala na składanie zgłoszeń dotyczących koniowatych za pośrednictwem związków hodowców koniowatych (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oświadczenie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40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37AE8859-3E24-4262-B443-3118929CF266}"/>
              </a:ext>
            </a:extLst>
          </p:cNvPr>
          <p:cNvSpPr txBox="1">
            <a:spLocks/>
          </p:cNvSpPr>
          <p:nvPr/>
        </p:nvSpPr>
        <p:spPr>
          <a:xfrm>
            <a:off x="466471" y="365126"/>
            <a:ext cx="8486335" cy="540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>
                <a:solidFill>
                  <a:srgbClr val="00B050"/>
                </a:solidFill>
                <a:latin typeface="+mn-lt"/>
              </a:rPr>
              <a:t>III. Zgłoszenia – koniowate</a:t>
            </a:r>
            <a:endParaRPr lang="pl-PL" sz="3200" dirty="0">
              <a:latin typeface="+mn-lt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6F51451A-1A6C-4E40-B779-23C7C64E48B0}"/>
              </a:ext>
            </a:extLst>
          </p:cNvPr>
          <p:cNvSpPr txBox="1">
            <a:spLocks/>
          </p:cNvSpPr>
          <p:nvPr/>
        </p:nvSpPr>
        <p:spPr>
          <a:xfrm>
            <a:off x="838200" y="1193857"/>
            <a:ext cx="10890738" cy="522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Formularze do zgłaszania zdarzeń dotyczących koniowatych zostaną zamieszczone na stronach ARIMR, po wejściu w życie ustawy o systemie IRZ (</a:t>
            </a: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właścicieli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Wystawianie dokumentów identyfikacyjnych, wraz z informacjami dotyczącymi rodowodów, licencji nadal będzie prowadził Polski Związek Hodowców Koni </a:t>
            </a:r>
            <a:b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pozostałe podmioty prowadzące rejestry i księgi koniowatych.</a:t>
            </a:r>
            <a:endParaRPr lang="pl-PL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Informacja o wyłączeniu koniowatego z łańcucha żywnościowego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Związek hodowców koniowatych zgłasza do komputerowej bazy danych informację, czy koniowate jest czy nie jest przeznaczone do uboju w celu spożycia przez ludzi, w terminie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dni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dnia pozyskania tej informacji, chyba że posiadacz koniowatego zgłosił (sam) tę informację do komputerowej bazy danych (</a:t>
            </a: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elektronicznie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5378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E3E9A1E3-30EF-4518-998A-B7D1C5403716}"/>
              </a:ext>
            </a:extLst>
          </p:cNvPr>
          <p:cNvSpPr txBox="1">
            <a:spLocks/>
          </p:cNvSpPr>
          <p:nvPr/>
        </p:nvSpPr>
        <p:spPr>
          <a:xfrm>
            <a:off x="346139" y="1142702"/>
            <a:ext cx="10791092" cy="5137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6613" indent="-571500" algn="just">
              <a:buFont typeface="Wingdings" panose="05000000000000000000" pitchFamily="2" charset="2"/>
              <a:buChar char="Ø"/>
            </a:pPr>
            <a:r>
              <a:rPr lang="pl-PL" sz="3000" dirty="0"/>
              <a:t>Rejestracja działalności - </a:t>
            </a:r>
            <a:r>
              <a:rPr lang="pl-PL" sz="3000" dirty="0">
                <a:solidFill>
                  <a:srgbClr val="FF0000"/>
                </a:solidFill>
              </a:rPr>
              <a:t>14 dni </a:t>
            </a:r>
            <a:r>
              <a:rPr lang="pl-PL" sz="3000" dirty="0"/>
              <a:t>od zatwierdzenia, nie później niż w dniu uboju pierwszego zwierzęcia/ wprowadzenia pierwszego </a:t>
            </a:r>
            <a:r>
              <a:rPr lang="pl-PL" sz="3000" dirty="0">
                <a:solidFill>
                  <a:srgbClr val="00B050"/>
                </a:solidFill>
              </a:rPr>
              <a:t>ptaka/ jaja</a:t>
            </a:r>
            <a:r>
              <a:rPr lang="pl-PL" sz="3000" dirty="0"/>
              <a:t>/, w dniu pierwszego unieszkodliwienia</a:t>
            </a:r>
          </a:p>
          <a:p>
            <a:pPr marL="836613" indent="-571500" algn="just">
              <a:buFont typeface="Wingdings" panose="05000000000000000000" pitchFamily="2" charset="2"/>
              <a:buChar char="Ø"/>
            </a:pPr>
            <a:r>
              <a:rPr lang="pl-PL" sz="3000" dirty="0"/>
              <a:t>Rejestracja siedziby stada przez posiadaczy </a:t>
            </a:r>
            <a:r>
              <a:rPr lang="pl-PL" sz="3000" dirty="0">
                <a:solidFill>
                  <a:srgbClr val="00B050"/>
                </a:solidFill>
              </a:rPr>
              <a:t>wielbłądowatych/ jeleniowatych </a:t>
            </a:r>
            <a:r>
              <a:rPr lang="pl-PL" sz="3000" dirty="0"/>
              <a:t>– </a:t>
            </a:r>
            <a:r>
              <a:rPr lang="pl-PL" sz="3000" dirty="0">
                <a:solidFill>
                  <a:srgbClr val="FF0000"/>
                </a:solidFill>
              </a:rPr>
              <a:t>6 miesięcy </a:t>
            </a:r>
            <a:r>
              <a:rPr lang="pl-PL" sz="3000" dirty="0"/>
              <a:t>od wejścia w życie ustawy</a:t>
            </a:r>
          </a:p>
          <a:p>
            <a:pPr marL="836613" indent="-571500" algn="just">
              <a:buFont typeface="Wingdings" panose="05000000000000000000" pitchFamily="2" charset="2"/>
              <a:buChar char="Ø"/>
            </a:pPr>
            <a:r>
              <a:rPr lang="pl-PL" sz="3000" dirty="0"/>
              <a:t>Oznakowanie </a:t>
            </a:r>
            <a:r>
              <a:rPr lang="pl-PL" sz="3000" dirty="0">
                <a:solidFill>
                  <a:srgbClr val="00B050"/>
                </a:solidFill>
              </a:rPr>
              <a:t>wielbłądowatego/ jeleniowatego </a:t>
            </a:r>
            <a:r>
              <a:rPr lang="pl-PL" sz="3000" dirty="0">
                <a:solidFill>
                  <a:srgbClr val="FF0000"/>
                </a:solidFill>
              </a:rPr>
              <a:t>18 miesięcy </a:t>
            </a:r>
            <a:r>
              <a:rPr lang="pl-PL" sz="3000" dirty="0"/>
              <a:t>od wejścia w życie ustawy (art. 65)</a:t>
            </a:r>
          </a:p>
          <a:p>
            <a:pPr marL="836613" indent="-571500" algn="just">
              <a:buFont typeface="Wingdings" panose="05000000000000000000" pitchFamily="2" charset="2"/>
              <a:buChar char="Ø"/>
            </a:pPr>
            <a:r>
              <a:rPr lang="pl-PL" sz="3000" dirty="0">
                <a:solidFill>
                  <a:srgbClr val="00B050"/>
                </a:solidFill>
              </a:rPr>
              <a:t>Posiadacz drobiu </a:t>
            </a:r>
            <a:r>
              <a:rPr lang="pl-PL" sz="3000" dirty="0"/>
              <a:t>– </a:t>
            </a:r>
            <a:r>
              <a:rPr lang="pl-PL" sz="3000" dirty="0">
                <a:solidFill>
                  <a:srgbClr val="FF0000"/>
                </a:solidFill>
              </a:rPr>
              <a:t>3 miesiące </a:t>
            </a:r>
            <a:r>
              <a:rPr lang="pl-PL" sz="3000" dirty="0"/>
              <a:t>od wejścia w życie ustawy (zgłoszenie liczby ptaków i jaj wylęgowych – na dzień złożenia wniosku) – art. 66</a:t>
            </a:r>
          </a:p>
          <a:p>
            <a:pPr marL="836613" indent="-571500" algn="just">
              <a:buFont typeface="Wingdings" panose="05000000000000000000" pitchFamily="2" charset="2"/>
              <a:buChar char="Ø"/>
            </a:pPr>
            <a:endParaRPr lang="pl-PL" sz="3600" dirty="0"/>
          </a:p>
          <a:p>
            <a:pPr marL="836613" indent="-571500" algn="just">
              <a:buFont typeface="Wingdings" panose="05000000000000000000" pitchFamily="2" charset="2"/>
              <a:buChar char="Ø"/>
            </a:pPr>
            <a:endParaRPr lang="pl-PL" sz="36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7974691-13F4-44DA-A68C-D8DCA00F6DCF}"/>
              </a:ext>
            </a:extLst>
          </p:cNvPr>
          <p:cNvSpPr/>
          <p:nvPr/>
        </p:nvSpPr>
        <p:spPr>
          <a:xfrm>
            <a:off x="567162" y="388649"/>
            <a:ext cx="478813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u="sng" dirty="0">
                <a:solidFill>
                  <a:srgbClr val="00B050"/>
                </a:solidFill>
              </a:rPr>
              <a:t>III. Zgłoszenie działalności</a:t>
            </a:r>
          </a:p>
          <a:p>
            <a:r>
              <a:rPr lang="pl-PL" sz="1100" b="1" u="sng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14329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300735A-C700-4972-8871-23ECE3935810}"/>
              </a:ext>
            </a:extLst>
          </p:cNvPr>
          <p:cNvSpPr txBox="1">
            <a:spLocks/>
          </p:cNvSpPr>
          <p:nvPr/>
        </p:nvSpPr>
        <p:spPr>
          <a:xfrm>
            <a:off x="527917" y="1030778"/>
            <a:ext cx="10515600" cy="5403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</a:pPr>
            <a:r>
              <a:rPr lang="pl-PL" sz="2800" dirty="0">
                <a:solidFill>
                  <a:srgbClr val="1B1B1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Posiadacz koniowatego ma </a:t>
            </a:r>
            <a:r>
              <a:rPr lang="pl-PL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miesiące </a:t>
            </a:r>
            <a:r>
              <a:rPr lang="pl-PL" sz="2800" dirty="0">
                <a:solidFill>
                  <a:srgbClr val="1B1B1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uzyskanie w ARiMR nr identyfikacyjnego EP (jeśli do tej pory go nie uzyskał – art. 64 projektu ustawy)</a:t>
            </a:r>
            <a:r>
              <a:rPr lang="pl-PL" sz="280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800" dirty="0">
                <a:solidFill>
                  <a:srgbClr val="1B1B1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nadawanego zgodnie z ustawą z </a:t>
            </a:r>
            <a:r>
              <a:rPr lang="pl-PL" sz="280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dnia 18 grudnia 2003 r. </a:t>
            </a:r>
            <a:r>
              <a:rPr lang="pl-PL" sz="2800" i="1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krajowym systemie ewidencji producentów, ewidencji gospodarstw rolnych oraz ewidencji wniosków o przyznanie płatności</a:t>
            </a:r>
            <a:r>
              <a:rPr lang="pl-PL" sz="280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www.gov.pl/web/arimr/ewidencja-producentow</a:t>
            </a:r>
            <a:r>
              <a:rPr lang="pl-PL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pl-PL" sz="280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pl-PL" sz="280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oraz 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pl-PL" sz="280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zgłasza kierownikowi biura powiatowego ARiMR miejsce, w którym przebywają zwierzęta, w celu zarejestrowania i nadania </a:t>
            </a:r>
            <a:r>
              <a:rPr lang="pl-PL" sz="2800" b="1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numeru </a:t>
            </a:r>
            <a:r>
              <a:rPr lang="pl-PL" sz="2800" b="1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siedziby stada</a:t>
            </a:r>
            <a:r>
              <a:rPr lang="pl-PL" sz="280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 której utrzymuje koniowate. 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A5A90AB-44F8-465D-8060-1203A4D91C14}"/>
              </a:ext>
            </a:extLst>
          </p:cNvPr>
          <p:cNvSpPr/>
          <p:nvPr/>
        </p:nvSpPr>
        <p:spPr>
          <a:xfrm>
            <a:off x="527917" y="321035"/>
            <a:ext cx="5457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u="sng" dirty="0">
                <a:solidFill>
                  <a:srgbClr val="00B050"/>
                </a:solidFill>
              </a:rPr>
              <a:t>III. Zgłoszenie działalności</a:t>
            </a:r>
          </a:p>
        </p:txBody>
      </p:sp>
    </p:spTree>
    <p:extLst>
      <p:ext uri="{BB962C8B-B14F-4D97-AF65-F5344CB8AC3E}">
        <p14:creationId xmlns:p14="http://schemas.microsoft.com/office/powerpoint/2010/main" val="3827359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B7CFC53-B956-49EE-A29C-3548C27C8E2C}"/>
              </a:ext>
            </a:extLst>
          </p:cNvPr>
          <p:cNvSpPr txBox="1">
            <a:spLocks/>
          </p:cNvSpPr>
          <p:nvPr/>
        </p:nvSpPr>
        <p:spPr>
          <a:xfrm>
            <a:off x="655409" y="1100860"/>
            <a:ext cx="10730345" cy="4805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 algn="just">
              <a:buFont typeface="Wingdings" panose="05000000000000000000" pitchFamily="2" charset="2"/>
              <a:buChar char="Ø"/>
            </a:pPr>
            <a:r>
              <a:rPr lang="pl-PL" sz="3000" dirty="0"/>
              <a:t>Rejestracja nowych rodzajów działalności (</a:t>
            </a:r>
            <a:r>
              <a:rPr lang="pl-PL" sz="3000" dirty="0">
                <a:solidFill>
                  <a:srgbClr val="00B050"/>
                </a:solidFill>
              </a:rPr>
              <a:t>cyrki, miejsca tresury, grupy zwierząt tresowanych, gospodarstwa, w których ubój z innych gospodarstw w celu pozyskania mięsa na użytek własny</a:t>
            </a:r>
            <a:r>
              <a:rPr lang="pl-PL" sz="3000" dirty="0"/>
              <a:t>) – zaświadczenie </a:t>
            </a:r>
            <a:r>
              <a:rPr lang="pl-PL" sz="3000" b="1" dirty="0">
                <a:solidFill>
                  <a:srgbClr val="FF0000"/>
                </a:solidFill>
              </a:rPr>
              <a:t>7 dni</a:t>
            </a:r>
            <a:r>
              <a:rPr lang="pl-PL" sz="3000" b="1" dirty="0"/>
              <a:t> </a:t>
            </a:r>
            <a:r>
              <a:rPr lang="pl-PL" sz="3000" dirty="0"/>
              <a:t>od otrzymania wniosku</a:t>
            </a:r>
          </a:p>
          <a:p>
            <a:pPr marL="449263" indent="-449263" algn="just">
              <a:buFont typeface="Wingdings" panose="05000000000000000000" pitchFamily="2" charset="2"/>
              <a:buChar char="Ø"/>
            </a:pPr>
            <a:r>
              <a:rPr lang="pl-PL" sz="3000" dirty="0"/>
              <a:t>Zwrot paszportu z UE – 7 dni od przemieszczenia</a:t>
            </a:r>
          </a:p>
          <a:p>
            <a:pPr marL="449263" indent="-449263" algn="just">
              <a:buFont typeface="Wingdings" panose="05000000000000000000" pitchFamily="2" charset="2"/>
              <a:buChar char="Ø"/>
            </a:pPr>
            <a:r>
              <a:rPr lang="pl-PL" sz="3000" dirty="0">
                <a:solidFill>
                  <a:srgbClr val="00B050"/>
                </a:solidFill>
              </a:rPr>
              <a:t>Rezygnacja z paszportów bydła w obrocie krajowym</a:t>
            </a:r>
          </a:p>
          <a:p>
            <a:pPr marL="449263" algn="just"/>
            <a:r>
              <a:rPr lang="pl-PL" sz="2600" dirty="0">
                <a:cs typeface="Times New Roman" panose="02020603050405020304" pitchFamily="18" charset="0"/>
              </a:rPr>
              <a:t>(</a:t>
            </a:r>
            <a:r>
              <a:rPr lang="pl-PL" sz="2600" dirty="0">
                <a:solidFill>
                  <a:srgbClr val="00B0F0"/>
                </a:solidFill>
                <a:cs typeface="Times New Roman" panose="02020603050405020304" pitchFamily="18" charset="0"/>
              </a:rPr>
              <a:t>Paszporty wydawane bezpłatnie posiadaczom jedynie dla zwierząt przemieszczanych do innych państw członkowskich UE w terminie </a:t>
            </a:r>
            <a:r>
              <a:rPr lang="pl-PL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3 dni </a:t>
            </a:r>
            <a:r>
              <a:rPr lang="pl-PL" sz="2600" dirty="0">
                <a:solidFill>
                  <a:srgbClr val="00B0F0"/>
                </a:solidFill>
                <a:cs typeface="Times New Roman" panose="02020603050405020304" pitchFamily="18" charset="0"/>
              </a:rPr>
              <a:t>od dnia otrzymania informacji o zamiarze przemieszczenia bydła do innego państwa członkowskiego </a:t>
            </a:r>
            <a:r>
              <a:rPr lang="pl-PL" sz="2600" dirty="0">
                <a:cs typeface="Times New Roman" panose="02020603050405020304" pitchFamily="18" charset="0"/>
              </a:rPr>
              <a:t>– </a:t>
            </a:r>
            <a:r>
              <a:rPr lang="pl-PL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5 dni </a:t>
            </a:r>
            <a:r>
              <a:rPr lang="pl-PL" sz="2600" dirty="0">
                <a:solidFill>
                  <a:srgbClr val="00B0F0"/>
                </a:solidFill>
                <a:cs typeface="Times New Roman" panose="02020603050405020304" pitchFamily="18" charset="0"/>
              </a:rPr>
              <a:t>przed planowanym przemieszczeniem</a:t>
            </a:r>
            <a:r>
              <a:rPr lang="pl-PL" sz="2600" dirty="0">
                <a:cs typeface="Times New Roman" panose="02020603050405020304" pitchFamily="18" charset="0"/>
              </a:rPr>
              <a:t>).</a:t>
            </a:r>
          </a:p>
          <a:p>
            <a:pPr marL="449263" indent="-449263" algn="just">
              <a:buFont typeface="Wingdings" panose="05000000000000000000" pitchFamily="2" charset="2"/>
              <a:buChar char="Ø"/>
            </a:pPr>
            <a:r>
              <a:rPr lang="pl-PL" sz="3000" dirty="0">
                <a:cs typeface="Times New Roman" panose="02020603050405020304" pitchFamily="18" charset="0"/>
              </a:rPr>
              <a:t>Bydło zaopatrzone w paszporty na dotychczasowych zasadach uznaje się za zaopatrzone w paszport</a:t>
            </a:r>
            <a:endParaRPr lang="pl-PL" sz="3600" dirty="0"/>
          </a:p>
          <a:p>
            <a:pPr marL="836613" indent="-571500" algn="just">
              <a:buFont typeface="Wingdings" panose="05000000000000000000" pitchFamily="2" charset="2"/>
              <a:buChar char="Ø"/>
            </a:pPr>
            <a:endParaRPr lang="pl-PL" sz="36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BC5B7BB-B2D7-4742-BFF0-932FB8E7F414}"/>
              </a:ext>
            </a:extLst>
          </p:cNvPr>
          <p:cNvSpPr/>
          <p:nvPr/>
        </p:nvSpPr>
        <p:spPr>
          <a:xfrm>
            <a:off x="526833" y="388649"/>
            <a:ext cx="2238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u="sng" dirty="0">
                <a:solidFill>
                  <a:srgbClr val="00B050"/>
                </a:solidFill>
              </a:rPr>
              <a:t>IV. Różne</a:t>
            </a:r>
            <a:r>
              <a:rPr lang="pl-PL" sz="1100" b="1" u="sng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10168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467533A-1F78-4665-9FDD-E725AFC92AF5}"/>
              </a:ext>
            </a:extLst>
          </p:cNvPr>
          <p:cNvSpPr/>
          <p:nvPr/>
        </p:nvSpPr>
        <p:spPr>
          <a:xfrm>
            <a:off x="404037" y="368180"/>
            <a:ext cx="3843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>
                <a:solidFill>
                  <a:srgbClr val="00B050"/>
                </a:solidFill>
              </a:rPr>
              <a:t>V. Środki identyfikacji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29C67AE-BA18-4A53-853E-7BC7446186B0}"/>
              </a:ext>
            </a:extLst>
          </p:cNvPr>
          <p:cNvSpPr/>
          <p:nvPr/>
        </p:nvSpPr>
        <p:spPr>
          <a:xfrm>
            <a:off x="462226" y="1150102"/>
            <a:ext cx="1030499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Dopuszczony sposób identyfikacji (określany przy rejestracji zwierzęcia): </a:t>
            </a:r>
          </a:p>
          <a:p>
            <a:pPr marL="571500" lvl="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kolczyk zwykły lub elektroniczny, </a:t>
            </a:r>
          </a:p>
          <a:p>
            <a:pPr marL="571500" lvl="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opaska na pęcinę zwykła lub elektroniczna, </a:t>
            </a:r>
          </a:p>
          <a:p>
            <a:pPr marL="571500" lvl="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kapsułka ceramiczna (bolus), </a:t>
            </a:r>
          </a:p>
          <a:p>
            <a:pPr marL="571500" lvl="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wszczepiany transponder, </a:t>
            </a:r>
          </a:p>
          <a:p>
            <a:pPr marL="571500" lvl="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tatuaż</a:t>
            </a:r>
          </a:p>
        </p:txBody>
      </p:sp>
    </p:spTree>
    <p:extLst>
      <p:ext uri="{BB962C8B-B14F-4D97-AF65-F5344CB8AC3E}">
        <p14:creationId xmlns:p14="http://schemas.microsoft.com/office/powerpoint/2010/main" val="879338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9278D81-E3AC-463A-8472-95B90D100473}"/>
              </a:ext>
            </a:extLst>
          </p:cNvPr>
          <p:cNvSpPr/>
          <p:nvPr/>
        </p:nvSpPr>
        <p:spPr>
          <a:xfrm>
            <a:off x="806246" y="1105287"/>
            <a:ext cx="104834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l-PL" sz="2800" b="1" u="sng" dirty="0"/>
              <a:t>BYDŁO</a:t>
            </a:r>
            <a:endParaRPr lang="pl-PL" sz="2800" dirty="0"/>
          </a:p>
          <a:p>
            <a:pPr marL="539750" indent="-539750" fontAlgn="ctr">
              <a:buFont typeface="Arial" panose="020B0604020202020204" pitchFamily="34" charset="0"/>
              <a:buChar char="•"/>
            </a:pPr>
            <a:r>
              <a:rPr lang="pl-PL" sz="2800" dirty="0"/>
              <a:t>ZWYKŁY KOLCZYK + ZWYKŁY KOLCZYK </a:t>
            </a:r>
          </a:p>
          <a:p>
            <a:pPr marL="539750" indent="-539750" fontAlgn="ctr">
              <a:buFont typeface="Arial" panose="020B0604020202020204" pitchFamily="34" charset="0"/>
              <a:buChar char="•"/>
            </a:pPr>
            <a:r>
              <a:rPr lang="pl-PL" sz="2800" dirty="0"/>
              <a:t>ZWYKŁY KOLCZYK + KOLCZYK ELEKTRONICZNY </a:t>
            </a:r>
          </a:p>
          <a:p>
            <a:pPr marL="539750" indent="-539750" fontAlgn="ctr">
              <a:buFont typeface="Arial" panose="020B0604020202020204" pitchFamily="34" charset="0"/>
              <a:buChar char="•"/>
            </a:pPr>
            <a:r>
              <a:rPr lang="pl-PL" sz="2800" dirty="0"/>
              <a:t>ZWYKŁY KOLCZYK + </a:t>
            </a:r>
            <a:r>
              <a:rPr lang="pl-PL" sz="2800" dirty="0">
                <a:solidFill>
                  <a:srgbClr val="00B050"/>
                </a:solidFill>
              </a:rPr>
              <a:t>BOLUS (kapsułka ceramiczna w żwaczu)</a:t>
            </a:r>
          </a:p>
          <a:p>
            <a:pPr marL="539750" indent="-539750" fontAlgn="ctr">
              <a:buFont typeface="Arial" panose="020B0604020202020204" pitchFamily="34" charset="0"/>
              <a:buChar char="•"/>
            </a:pPr>
            <a:r>
              <a:rPr lang="pl-PL" sz="2800" dirty="0"/>
              <a:t>ZWYKŁY KOLCZYK + </a:t>
            </a:r>
            <a:r>
              <a:rPr lang="pl-PL" sz="2800" dirty="0">
                <a:solidFill>
                  <a:srgbClr val="00B050"/>
                </a:solidFill>
              </a:rPr>
              <a:t>TRANSPONDER (domięśniowo)</a:t>
            </a:r>
          </a:p>
          <a:p>
            <a:pPr fontAlgn="ctr"/>
            <a:r>
              <a:rPr lang="pl-PL" sz="2800" b="1" dirty="0">
                <a:solidFill>
                  <a:srgbClr val="00B0F0"/>
                </a:solidFill>
              </a:rPr>
              <a:t>za zgodą organu – odizolowany zakład lub dla celów kulturalnych</a:t>
            </a:r>
          </a:p>
          <a:p>
            <a:pPr marL="539750" indent="-539750" fontAlgn="ctr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B050"/>
                </a:solidFill>
              </a:rPr>
              <a:t>BOLUS </a:t>
            </a:r>
          </a:p>
          <a:p>
            <a:pPr marL="539750" indent="-539750" fontAlgn="ctr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B050"/>
                </a:solidFill>
              </a:rPr>
              <a:t>TRANSPONDER</a:t>
            </a:r>
          </a:p>
          <a:p>
            <a:pPr marL="539750" indent="-539750" fontAlgn="ctr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B050"/>
                </a:solidFill>
              </a:rPr>
              <a:t>Alternatywny środek identyfikacji</a:t>
            </a:r>
          </a:p>
          <a:p>
            <a:pPr fontAlgn="ctr"/>
            <a:r>
              <a:rPr lang="pl-PL" sz="2800" b="1" dirty="0"/>
              <a:t>Przywiezione z innego kraju UE</a:t>
            </a:r>
          </a:p>
          <a:p>
            <a:pPr marL="539750" indent="-539750" fontAlgn="ctr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B050"/>
                </a:solidFill>
              </a:rPr>
              <a:t>ZWYKŁY KOLCZYK + KOLCZYK ELEKTRONICZNY albo BOLUS albo TRANSPONDER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4BCC41B-28C2-457E-BD83-305CAE880960}"/>
              </a:ext>
            </a:extLst>
          </p:cNvPr>
          <p:cNvSpPr/>
          <p:nvPr/>
        </p:nvSpPr>
        <p:spPr>
          <a:xfrm>
            <a:off x="721895" y="344260"/>
            <a:ext cx="6112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>
                <a:solidFill>
                  <a:srgbClr val="00B050"/>
                </a:solidFill>
              </a:rPr>
              <a:t>V. Środki identyfikacji - kombinacje</a:t>
            </a:r>
          </a:p>
        </p:txBody>
      </p:sp>
    </p:spTree>
    <p:extLst>
      <p:ext uri="{BB962C8B-B14F-4D97-AF65-F5344CB8AC3E}">
        <p14:creationId xmlns:p14="http://schemas.microsoft.com/office/powerpoint/2010/main" val="3391897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99069FB-89CE-4DB3-A1BC-5E3ECF4E2907}"/>
              </a:ext>
            </a:extLst>
          </p:cNvPr>
          <p:cNvSpPr/>
          <p:nvPr/>
        </p:nvSpPr>
        <p:spPr>
          <a:xfrm>
            <a:off x="623455" y="344260"/>
            <a:ext cx="6138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>
                <a:solidFill>
                  <a:srgbClr val="00B050"/>
                </a:solidFill>
              </a:rPr>
              <a:t>V. Środki identyfikacji - kombinacje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185E43B-C00D-45EA-96FB-B3266305F904}"/>
              </a:ext>
            </a:extLst>
          </p:cNvPr>
          <p:cNvSpPr/>
          <p:nvPr/>
        </p:nvSpPr>
        <p:spPr>
          <a:xfrm>
            <a:off x="623455" y="1670937"/>
            <a:ext cx="100855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l-PL" sz="2000" b="1" dirty="0"/>
              <a:t>Do rzeźni przed 12 m-</a:t>
            </a:r>
            <a:r>
              <a:rPr lang="pl-PL" sz="2000" b="1" dirty="0" err="1"/>
              <a:t>cem</a:t>
            </a:r>
            <a:endParaRPr lang="pl-PL" sz="2000" b="1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400" dirty="0"/>
              <a:t>ZWYKŁY KOLCZYK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400" dirty="0"/>
              <a:t>ZWYKŁA OPASKA NA PĘCINĘ</a:t>
            </a:r>
          </a:p>
          <a:p>
            <a:pPr fontAlgn="ctr"/>
            <a:r>
              <a:rPr lang="pl-PL" sz="2000" b="1" dirty="0"/>
              <a:t>WYWÓZ DO UE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/>
              <a:t>ZWYKŁY KOLCZYK + KOLCZYK ELEKTRONICZNY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/>
              <a:t>ZWYKŁY KOLCZYK + BOLUS (Kapsułka ceramiczna)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/>
              <a:t>ZWYKŁY KOLCZYK + TRANSPONDER 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/>
              <a:t>ZWYKŁY KOLCZYK + ELEKTRONICZNA OPASKA NA PĘCINĘ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/>
              <a:t>ZWYKŁA OPASKA + KOLCZYK ELEKTRONICZNY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/>
              <a:t>ZWYKŁA OPASKA + BOLUS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/>
              <a:t>ZWYKŁA OPASKA + TRANSPONDER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/>
              <a:t>ZWYKŁA OPASKA + ELEKTRONICZNA OPASKA NA PĘCINĘ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/>
              <a:t>TATUAŻ (uszy, fałd skóry u nasady ogona)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5F27362-CB2D-4A85-B642-DC2F3A7965BD}"/>
              </a:ext>
            </a:extLst>
          </p:cNvPr>
          <p:cNvSpPr/>
          <p:nvPr/>
        </p:nvSpPr>
        <p:spPr>
          <a:xfrm>
            <a:off x="623455" y="1044329"/>
            <a:ext cx="2793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l-PL" sz="3200" b="1" u="sng" dirty="0"/>
              <a:t>OWCE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1632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99069FB-89CE-4DB3-A1BC-5E3ECF4E2907}"/>
              </a:ext>
            </a:extLst>
          </p:cNvPr>
          <p:cNvSpPr/>
          <p:nvPr/>
        </p:nvSpPr>
        <p:spPr>
          <a:xfrm>
            <a:off x="623454" y="344260"/>
            <a:ext cx="6170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>
                <a:solidFill>
                  <a:srgbClr val="00B050"/>
                </a:solidFill>
              </a:rPr>
              <a:t>V. Środki identyfikacji - kombinacje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185E43B-C00D-45EA-96FB-B3266305F904}"/>
              </a:ext>
            </a:extLst>
          </p:cNvPr>
          <p:cNvSpPr/>
          <p:nvPr/>
        </p:nvSpPr>
        <p:spPr>
          <a:xfrm>
            <a:off x="623454" y="1463391"/>
            <a:ext cx="100855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l-PL" sz="2000" b="1" dirty="0"/>
              <a:t>TYLKO W OBROCIE KRAJOWYM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B050"/>
                </a:solidFill>
              </a:rPr>
              <a:t>TATUAŻ + ZWYKŁA OPASKA + BOLUS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B050"/>
                </a:solidFill>
              </a:rPr>
              <a:t>KOLCZYK ZWYKŁY + TATUAŻ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B050"/>
                </a:solidFill>
              </a:rPr>
              <a:t>KOLCZYK ELEKTRONICZNY (tylko przemieszczane z miejsca gromadzenia do rzeźni lub opasu – do ubicia przed 12 m-em)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B050"/>
                </a:solidFill>
              </a:rPr>
              <a:t>KOLCZYK ZWYKŁY (przemieszczone do rzeźni po opasie- ubite przed 12 m-em, obrót krajowy)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B050"/>
                </a:solidFill>
              </a:rPr>
              <a:t>ZWYKŁA OPASKA NA PĘCINĘ (przemieszczone do rzeźni po opasie - ubite przed 12 m-em, obrót krajowy)</a:t>
            </a:r>
          </a:p>
          <a:p>
            <a:pPr fontAlgn="ctr"/>
            <a:r>
              <a:rPr lang="pl-PL" sz="2000" b="1" dirty="0"/>
              <a:t>DLA KRAJÓW GDZIE ŁĄCZNA LICZBA OWIEC I KÓZ NIE PRZEKRACZA 600 tys. </a:t>
            </a:r>
          </a:p>
          <a:p>
            <a:pPr fontAlgn="ctr"/>
            <a:r>
              <a:rPr lang="pl-PL" sz="2000" b="1" dirty="0"/>
              <a:t>(bez przemieszczania do innych państw członkowskich)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B050"/>
                </a:solidFill>
              </a:rPr>
              <a:t>KOLCZYK ZWYKŁY + KOLCZYK ZWYKŁY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B050"/>
                </a:solidFill>
              </a:rPr>
              <a:t>KOLCZYK ZWYKŁY + ZWYKŁA OPASKA NA PĘCINĘ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B050"/>
                </a:solidFill>
              </a:rPr>
              <a:t>KOLCZYK ZWYKŁY + TATUAŻ </a:t>
            </a:r>
          </a:p>
          <a:p>
            <a:pPr fontAlgn="ctr"/>
            <a:r>
              <a:rPr lang="pl-PL" sz="2000" b="1" dirty="0"/>
              <a:t>ZGODA PLW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B050"/>
                </a:solidFill>
              </a:rPr>
              <a:t>BOLUS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B050"/>
                </a:solidFill>
              </a:rPr>
              <a:t>TRANSPONDER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5F27362-CB2D-4A85-B642-DC2F3A7965BD}"/>
              </a:ext>
            </a:extLst>
          </p:cNvPr>
          <p:cNvSpPr/>
          <p:nvPr/>
        </p:nvSpPr>
        <p:spPr>
          <a:xfrm>
            <a:off x="623454" y="878616"/>
            <a:ext cx="2793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l-PL" sz="3200" b="1" u="sng" dirty="0"/>
              <a:t>OWCE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78395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0FD58D8-62AA-49F4-A9F6-C43D0E428F16}"/>
              </a:ext>
            </a:extLst>
          </p:cNvPr>
          <p:cNvSpPr/>
          <p:nvPr/>
        </p:nvSpPr>
        <p:spPr>
          <a:xfrm>
            <a:off x="579764" y="1041023"/>
            <a:ext cx="1130794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pl-PL" sz="2400" b="1" dirty="0"/>
              <a:t>Rozszerzenie prowadzonej przez ARiMR bazy danych o nowe rodzaje działalności:</a:t>
            </a:r>
          </a:p>
          <a:p>
            <a:pPr marL="514350" indent="-514350" algn="just" fontAlgn="ctr">
              <a:buAutoNum type="arabicPeriod"/>
            </a:pPr>
            <a:r>
              <a:rPr lang="pl-PL" sz="2400" b="1" dirty="0"/>
              <a:t>Siedziby stad:</a:t>
            </a:r>
          </a:p>
          <a:p>
            <a:pPr marL="809625" indent="-271463" algn="just" fontAlgn="ctr">
              <a:buFontTx/>
              <a:buChar char="-"/>
            </a:pPr>
            <a:r>
              <a:rPr lang="pl-PL" sz="2000" dirty="0"/>
              <a:t>Chów i hodowla</a:t>
            </a:r>
          </a:p>
          <a:p>
            <a:pPr marL="809625" indent="-271463" algn="just" fontAlgn="ctr">
              <a:buFontTx/>
              <a:buChar char="-"/>
            </a:pPr>
            <a:r>
              <a:rPr lang="pl-PL" sz="2000" dirty="0"/>
              <a:t>Wypas zwierząt</a:t>
            </a:r>
          </a:p>
          <a:p>
            <a:pPr marL="809625" indent="-271463" algn="just" fontAlgn="ctr">
              <a:buFontTx/>
              <a:buChar char="-"/>
            </a:pPr>
            <a:r>
              <a:rPr lang="pl-PL" sz="2000" dirty="0"/>
              <a:t>Miejsca gromadzenia zwierząt (WNI)</a:t>
            </a:r>
          </a:p>
          <a:p>
            <a:pPr marL="809625" indent="-271463" algn="just" fontAlgn="ctr">
              <a:buFontTx/>
              <a:buChar char="-"/>
            </a:pPr>
            <a:r>
              <a:rPr lang="pl-PL" sz="2000" dirty="0"/>
              <a:t>Obrót zwierzętami, pośrednictwo w tym obrocie lub skup zwierząt (WNI)</a:t>
            </a:r>
          </a:p>
          <a:p>
            <a:pPr marL="809625" indent="-271463" algn="just" fontAlgn="ctr">
              <a:buFontTx/>
              <a:buChar char="-"/>
            </a:pPr>
            <a:r>
              <a:rPr lang="pl-PL" sz="2000" dirty="0">
                <a:solidFill>
                  <a:srgbClr val="00B050"/>
                </a:solidFill>
              </a:rPr>
              <a:t>Siedziba stada, w której dokonuje się uboju zwierząt pochodzących z innych siedzib stad w celu produkcji mięsa na użytek własny (WNI)</a:t>
            </a:r>
          </a:p>
          <a:p>
            <a:pPr marL="809625" indent="-271463" algn="just" fontAlgn="ctr">
              <a:buFontTx/>
              <a:buChar char="-"/>
            </a:pPr>
            <a:r>
              <a:rPr lang="pl-PL" sz="2000" dirty="0">
                <a:solidFill>
                  <a:srgbClr val="00B0F0"/>
                </a:solidFill>
              </a:rPr>
              <a:t>Targ (WNI)</a:t>
            </a:r>
          </a:p>
          <a:p>
            <a:pPr marL="809625" indent="-271463" algn="just" fontAlgn="ctr">
              <a:buFontTx/>
              <a:buChar char="-"/>
            </a:pPr>
            <a:r>
              <a:rPr lang="pl-PL" sz="2000" dirty="0">
                <a:solidFill>
                  <a:srgbClr val="00B0F0"/>
                </a:solidFill>
              </a:rPr>
              <a:t>Wystawa (WNI)</a:t>
            </a:r>
          </a:p>
          <a:p>
            <a:pPr marL="809625" indent="-271463" algn="just" fontAlgn="ctr">
              <a:buFontTx/>
              <a:buChar char="-"/>
            </a:pPr>
            <a:r>
              <a:rPr lang="pl-PL" sz="2000" dirty="0">
                <a:solidFill>
                  <a:srgbClr val="00B0F0"/>
                </a:solidFill>
              </a:rPr>
              <a:t>Pokaz (WNI)</a:t>
            </a:r>
          </a:p>
          <a:p>
            <a:pPr marL="809625" indent="-271463" algn="just" fontAlgn="ctr">
              <a:buFontTx/>
              <a:buChar char="-"/>
            </a:pPr>
            <a:r>
              <a:rPr lang="pl-PL" sz="2000" dirty="0">
                <a:solidFill>
                  <a:srgbClr val="00B0F0"/>
                </a:solidFill>
              </a:rPr>
              <a:t>Konkurs zwierząt (WNI) </a:t>
            </a:r>
          </a:p>
          <a:p>
            <a:pPr marL="809625" indent="-271463" algn="just" fontAlgn="ctr">
              <a:buFontTx/>
              <a:buChar char="-"/>
            </a:pPr>
            <a:r>
              <a:rPr lang="pl-PL" sz="2000" dirty="0">
                <a:solidFill>
                  <a:srgbClr val="00B050"/>
                </a:solidFill>
              </a:rPr>
              <a:t>Cyrk objazdowy (WNI)</a:t>
            </a:r>
          </a:p>
          <a:p>
            <a:pPr marL="809625" indent="-271463" algn="just" fontAlgn="ctr">
              <a:buFontTx/>
              <a:buChar char="-"/>
            </a:pPr>
            <a:r>
              <a:rPr lang="pl-PL" sz="2000" dirty="0">
                <a:solidFill>
                  <a:srgbClr val="00B050"/>
                </a:solidFill>
              </a:rPr>
              <a:t>Grupa tresowanych zwierząt (WNI)</a:t>
            </a:r>
          </a:p>
          <a:p>
            <a:pPr marL="538162" algn="just" fontAlgn="ctr"/>
            <a:endParaRPr lang="pl-PL" sz="2000" b="1" dirty="0">
              <a:solidFill>
                <a:srgbClr val="FF0000"/>
              </a:solidFill>
            </a:endParaRPr>
          </a:p>
          <a:p>
            <a:pPr marL="538162" algn="just" fontAlgn="ctr"/>
            <a:r>
              <a:rPr lang="pl-PL" sz="2000" b="1" dirty="0">
                <a:solidFill>
                  <a:srgbClr val="FF0000"/>
                </a:solidFill>
              </a:rPr>
              <a:t>Siedziby stada z WNI – 14 dni na zarejestrowanie w ARiMR od nadania WNI</a:t>
            </a:r>
            <a:endParaRPr lang="pl-PL" sz="2000" b="1" dirty="0">
              <a:solidFill>
                <a:srgbClr val="00B050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FE840DA-5DED-40E6-AE78-70D13BC1C3D1}"/>
              </a:ext>
            </a:extLst>
          </p:cNvPr>
          <p:cNvSpPr/>
          <p:nvPr/>
        </p:nvSpPr>
        <p:spPr>
          <a:xfrm>
            <a:off x="404037" y="444145"/>
            <a:ext cx="3847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u="sng" dirty="0">
                <a:solidFill>
                  <a:srgbClr val="00B050"/>
                </a:solidFill>
              </a:rPr>
              <a:t>I. Nowe rodzaje działalności</a:t>
            </a:r>
          </a:p>
        </p:txBody>
      </p:sp>
    </p:spTree>
    <p:extLst>
      <p:ext uri="{BB962C8B-B14F-4D97-AF65-F5344CB8AC3E}">
        <p14:creationId xmlns:p14="http://schemas.microsoft.com/office/powerpoint/2010/main" val="3770810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5C43643-698A-4082-9CF7-D1879773AD7B}"/>
              </a:ext>
            </a:extLst>
          </p:cNvPr>
          <p:cNvSpPr/>
          <p:nvPr/>
        </p:nvSpPr>
        <p:spPr>
          <a:xfrm>
            <a:off x="575235" y="1453856"/>
            <a:ext cx="9254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l-PL" sz="3200" b="1" u="sng" dirty="0">
                <a:solidFill>
                  <a:srgbClr val="00B050"/>
                </a:solidFill>
              </a:rPr>
              <a:t>WIELBŁĄDOWATE</a:t>
            </a:r>
            <a:r>
              <a:rPr lang="pl-PL" sz="3200" b="1" dirty="0">
                <a:solidFill>
                  <a:srgbClr val="00B050"/>
                </a:solidFill>
              </a:rPr>
              <a:t> </a:t>
            </a:r>
            <a:r>
              <a:rPr lang="pl-PL" sz="3200" dirty="0">
                <a:solidFill>
                  <a:srgbClr val="00B050"/>
                </a:solidFill>
              </a:rPr>
              <a:t>(wielbłądy, lamy, wikunie/alpaki) </a:t>
            </a:r>
          </a:p>
          <a:p>
            <a:pPr fontAlgn="ctr"/>
            <a:r>
              <a:rPr lang="pl-PL" sz="3200" b="1" u="sng" dirty="0">
                <a:solidFill>
                  <a:srgbClr val="00B050"/>
                </a:solidFill>
              </a:rPr>
              <a:t>JELENIOWATE</a:t>
            </a:r>
            <a:r>
              <a:rPr lang="pl-PL" sz="3200" b="1" dirty="0">
                <a:solidFill>
                  <a:srgbClr val="00B050"/>
                </a:solidFill>
              </a:rPr>
              <a:t> </a:t>
            </a:r>
            <a:r>
              <a:rPr lang="pl-PL" sz="3200" dirty="0">
                <a:solidFill>
                  <a:srgbClr val="00B050"/>
                </a:solidFill>
              </a:rPr>
              <a:t>(jelenie, sarny, daniele, łosie, renifery…- znakowanie przed opuszczeniem siedziby) </a:t>
            </a:r>
            <a:endParaRPr lang="pl-PL" sz="3200" b="1" dirty="0">
              <a:solidFill>
                <a:srgbClr val="00B050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D2A2D0E-2002-4CA1-AEF1-1854B5596001}"/>
              </a:ext>
            </a:extLst>
          </p:cNvPr>
          <p:cNvSpPr/>
          <p:nvPr/>
        </p:nvSpPr>
        <p:spPr>
          <a:xfrm>
            <a:off x="407322" y="410676"/>
            <a:ext cx="662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>
                <a:solidFill>
                  <a:srgbClr val="00B050"/>
                </a:solidFill>
              </a:rPr>
              <a:t>V. Środki identyfikacji - kombinacje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631122B-55C1-4785-8973-2C1D6DCE9582}"/>
              </a:ext>
            </a:extLst>
          </p:cNvPr>
          <p:cNvSpPr/>
          <p:nvPr/>
        </p:nvSpPr>
        <p:spPr>
          <a:xfrm>
            <a:off x="575234" y="3112590"/>
            <a:ext cx="59539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pl-PL" sz="2800" dirty="0"/>
              <a:t>Środki identyfikacji w krajach UE:   </a:t>
            </a:r>
          </a:p>
          <a:p>
            <a:pPr marL="342900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/>
              <a:t>ZWYKŁY KOLCZYK (2x) lub</a:t>
            </a:r>
          </a:p>
          <a:p>
            <a:pPr marL="342900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/>
              <a:t>WSZCZEPIANY TRANSPONDER lub</a:t>
            </a:r>
          </a:p>
          <a:p>
            <a:pPr marL="342900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/>
              <a:t>TATUAŻ (</a:t>
            </a:r>
            <a:r>
              <a:rPr lang="pl-PL" sz="2800" dirty="0">
                <a:solidFill>
                  <a:srgbClr val="FF0000"/>
                </a:solidFill>
              </a:rPr>
              <a:t>tylko u jeleniowatych</a:t>
            </a:r>
            <a:r>
              <a:rPr lang="pl-PL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9168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FE3553F-737F-4D59-8C1C-D4B65BDEB2FD}"/>
              </a:ext>
            </a:extLst>
          </p:cNvPr>
          <p:cNvSpPr/>
          <p:nvPr/>
        </p:nvSpPr>
        <p:spPr>
          <a:xfrm>
            <a:off x="575235" y="1453856"/>
            <a:ext cx="8490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l-PL" sz="3200" b="1" u="sng" dirty="0">
                <a:solidFill>
                  <a:srgbClr val="00B050"/>
                </a:solidFill>
              </a:rPr>
              <a:t>KONIOWATE </a:t>
            </a:r>
            <a:r>
              <a:rPr lang="pl-PL" sz="3200" u="sng" dirty="0">
                <a:solidFill>
                  <a:srgbClr val="00B050"/>
                </a:solidFill>
              </a:rPr>
              <a:t>(konie/ zebry/ osły/ krzyżówki</a:t>
            </a:r>
            <a:r>
              <a:rPr lang="pl-PL" sz="3200" dirty="0">
                <a:solidFill>
                  <a:srgbClr val="00B050"/>
                </a:solidFill>
              </a:rPr>
              <a:t>) </a:t>
            </a:r>
            <a:endParaRPr lang="pl-PL" sz="3200" b="1" dirty="0">
              <a:solidFill>
                <a:srgbClr val="00B050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F979A00-7F45-4E8D-BF90-8F85EFBDD218}"/>
              </a:ext>
            </a:extLst>
          </p:cNvPr>
          <p:cNvSpPr/>
          <p:nvPr/>
        </p:nvSpPr>
        <p:spPr>
          <a:xfrm>
            <a:off x="407322" y="410676"/>
            <a:ext cx="5520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>
                <a:solidFill>
                  <a:srgbClr val="00B050"/>
                </a:solidFill>
              </a:rPr>
              <a:t>V. Środki identyfikacji - zmiany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F304B53-AD52-410F-A816-D746B956B2D2}"/>
              </a:ext>
            </a:extLst>
          </p:cNvPr>
          <p:cNvSpPr/>
          <p:nvPr/>
        </p:nvSpPr>
        <p:spPr>
          <a:xfrm>
            <a:off x="575234" y="2500608"/>
            <a:ext cx="59539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1" dirty="0"/>
              <a:t>WSZCZEPIANY TRANSPONDER lub</a:t>
            </a:r>
          </a:p>
          <a:p>
            <a:pPr marL="342900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1" dirty="0"/>
              <a:t>MARKER GENETYCZNY</a:t>
            </a:r>
          </a:p>
        </p:txBody>
      </p:sp>
    </p:spTree>
    <p:extLst>
      <p:ext uri="{BB962C8B-B14F-4D97-AF65-F5344CB8AC3E}">
        <p14:creationId xmlns:p14="http://schemas.microsoft.com/office/powerpoint/2010/main" val="1559697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5DD17BD-324A-4F29-8C04-978181E1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30" y="1690688"/>
            <a:ext cx="3626851" cy="42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8C08C7B6-FE43-415C-AB54-CA91AECD983F}"/>
              </a:ext>
            </a:extLst>
          </p:cNvPr>
          <p:cNvSpPr/>
          <p:nvPr/>
        </p:nvSpPr>
        <p:spPr>
          <a:xfrm>
            <a:off x="297679" y="1749193"/>
            <a:ext cx="6397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000" b="1" dirty="0">
                <a:solidFill>
                  <a:schemeClr val="accent6">
                    <a:lumMod val="50000"/>
                  </a:schemeClr>
                </a:solidFill>
              </a:rPr>
              <a:t>Unikalny przyżyciowy numer identyfikacyjny  koniowatego UELN</a:t>
            </a:r>
            <a:endParaRPr lang="pl-PL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3604037-1A3D-4BF5-8C55-FDAEF4FB2546}"/>
              </a:ext>
            </a:extLst>
          </p:cNvPr>
          <p:cNvSpPr/>
          <p:nvPr/>
        </p:nvSpPr>
        <p:spPr>
          <a:xfrm>
            <a:off x="749815" y="3339173"/>
            <a:ext cx="4881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000" b="1" dirty="0">
                <a:solidFill>
                  <a:schemeClr val="accent6">
                    <a:lumMod val="50000"/>
                  </a:schemeClr>
                </a:solidFill>
              </a:rPr>
              <a:t>Indywidualny numer zawarty w transponderze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C3C3FCF-95A5-48C2-A2A7-07D3B69747FA}"/>
              </a:ext>
            </a:extLst>
          </p:cNvPr>
          <p:cNvSpPr/>
          <p:nvPr/>
        </p:nvSpPr>
        <p:spPr>
          <a:xfrm>
            <a:off x="859120" y="5035631"/>
            <a:ext cx="47150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000" b="1" dirty="0">
                <a:solidFill>
                  <a:schemeClr val="accent6">
                    <a:lumMod val="50000"/>
                  </a:schemeClr>
                </a:solidFill>
              </a:rPr>
              <a:t>Dokument identyfikacyjny koniowatego</a:t>
            </a:r>
            <a:endParaRPr lang="pl-PL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EABA1B3B-9C4F-4542-A4D6-189CDF5071E6}"/>
              </a:ext>
            </a:extLst>
          </p:cNvPr>
          <p:cNvCxnSpPr>
            <a:cxnSpLocks/>
          </p:cNvCxnSpPr>
          <p:nvPr/>
        </p:nvCxnSpPr>
        <p:spPr>
          <a:xfrm>
            <a:off x="6520172" y="2233049"/>
            <a:ext cx="1767794" cy="7825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D91C5B45-F9AE-4741-9019-B2AA96BD9E90}"/>
              </a:ext>
            </a:extLst>
          </p:cNvPr>
          <p:cNvCxnSpPr>
            <a:cxnSpLocks/>
          </p:cNvCxnSpPr>
          <p:nvPr/>
        </p:nvCxnSpPr>
        <p:spPr>
          <a:xfrm flipV="1">
            <a:off x="6147518" y="3310786"/>
            <a:ext cx="2140448" cy="43518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BA76ABF2-B852-48B6-B9DD-13AF3AF5D530}"/>
              </a:ext>
            </a:extLst>
          </p:cNvPr>
          <p:cNvCxnSpPr>
            <a:cxnSpLocks/>
          </p:cNvCxnSpPr>
          <p:nvPr/>
        </p:nvCxnSpPr>
        <p:spPr>
          <a:xfrm flipV="1">
            <a:off x="5994400" y="3495255"/>
            <a:ext cx="2384056" cy="178912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1A56A2E5-46BC-400B-9D1D-19DE66CC962A}"/>
              </a:ext>
            </a:extLst>
          </p:cNvPr>
          <p:cNvSpPr/>
          <p:nvPr/>
        </p:nvSpPr>
        <p:spPr>
          <a:xfrm>
            <a:off x="593558" y="382590"/>
            <a:ext cx="570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u="sng" dirty="0">
                <a:solidFill>
                  <a:srgbClr val="00B050"/>
                </a:solidFill>
              </a:rPr>
              <a:t>V. KONIOWATE - IDENTYFIKACJA</a:t>
            </a:r>
          </a:p>
        </p:txBody>
      </p:sp>
    </p:spTree>
    <p:extLst>
      <p:ext uri="{BB962C8B-B14F-4D97-AF65-F5344CB8AC3E}">
        <p14:creationId xmlns:p14="http://schemas.microsoft.com/office/powerpoint/2010/main" val="1412242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604D9B9-3C68-40C2-A521-F08AED5434ED}"/>
              </a:ext>
            </a:extLst>
          </p:cNvPr>
          <p:cNvSpPr txBox="1">
            <a:spLocks/>
          </p:cNvSpPr>
          <p:nvPr/>
        </p:nvSpPr>
        <p:spPr>
          <a:xfrm>
            <a:off x="466470" y="1057142"/>
            <a:ext cx="10887330" cy="5303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Właściciel </a:t>
            </a:r>
            <a:r>
              <a:rPr lang="pl-PL" sz="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(może papierowo)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albo posiadacz koniowatego </a:t>
            </a:r>
            <a:r>
              <a:rPr lang="pl-PL" sz="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(tylko elektronicznie)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składa: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"/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Zgłoszenie urodzenia koniowatego wraz z wnioskiem o wydanie </a:t>
            </a:r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dokumentu identyfikacyjnego koniowatego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do kierownika BP;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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niosek o wydanie duplikatu albo zastępczego unikalnego dożywotniego dokumentu identyfikacyjnego - </a:t>
            </a:r>
            <a:r>
              <a:rPr lang="pl-PL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związku hodowców koniowatych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pośrednictwem kierownika biura w terminie </a:t>
            </a:r>
            <a:r>
              <a:rPr lang="pl-PL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dni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dnia utraty/zniszczenia unikalnego dożywotniego dokumentu identyfikacyjnego koniowatego;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9FD628C-B25F-4BB6-82C7-261A2C2E3AD7}"/>
              </a:ext>
            </a:extLst>
          </p:cNvPr>
          <p:cNvSpPr txBox="1"/>
          <p:nvPr/>
        </p:nvSpPr>
        <p:spPr>
          <a:xfrm>
            <a:off x="177713" y="396701"/>
            <a:ext cx="6117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>
                <a:solidFill>
                  <a:srgbClr val="00B050"/>
                </a:solidFill>
              </a:rPr>
              <a:t>V. KONIOWATE - IDENTYFIKACJA</a:t>
            </a:r>
          </a:p>
        </p:txBody>
      </p:sp>
    </p:spTree>
    <p:extLst>
      <p:ext uri="{BB962C8B-B14F-4D97-AF65-F5344CB8AC3E}">
        <p14:creationId xmlns:p14="http://schemas.microsoft.com/office/powerpoint/2010/main" val="3840236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6C0E56F8-460C-4940-9EDF-097DA31A1C9B}"/>
              </a:ext>
            </a:extLst>
          </p:cNvPr>
          <p:cNvSpPr txBox="1">
            <a:spLocks/>
          </p:cNvSpPr>
          <p:nvPr/>
        </p:nvSpPr>
        <p:spPr>
          <a:xfrm>
            <a:off x="466470" y="1057142"/>
            <a:ext cx="10887330" cy="5303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Właściciel albo posiadacz koniowatego składa: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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niosek o wydanie tymczasowego dokumentu identyfikacyjnego - </a:t>
            </a:r>
            <a:r>
              <a:rPr lang="pl-PL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związku hodowców koniowatych;</a:t>
            </a:r>
            <a:endParaRPr lang="pl-PL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"/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jeśli zidentyfikowane zwierzę koniowate stanie się zarejestrowanym zwierzęciem koniowatym, a wystawiony unikalny dożywotni dokument identyfikacyjny dotyczący tego zwierzęcia nie może zostać dostosowany w taki sposób, by spełniał on wymogi właściciel koniowatego albo posiadacz koniowatego, składa </a:t>
            </a:r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związku hodowców koniowatych za pośrednictwem kierownika biura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wniosek o wydanie nowego unikalnego dożywotniego dokumentu identyfikacyjnego.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690529B-5E7C-4E24-B069-CDAC8C383BF4}"/>
              </a:ext>
            </a:extLst>
          </p:cNvPr>
          <p:cNvSpPr txBox="1"/>
          <p:nvPr/>
        </p:nvSpPr>
        <p:spPr>
          <a:xfrm>
            <a:off x="179513" y="351312"/>
            <a:ext cx="6117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>
                <a:solidFill>
                  <a:srgbClr val="00B050"/>
                </a:solidFill>
              </a:rPr>
              <a:t>V. KONIOWATE - IDENTYFIKACJA</a:t>
            </a:r>
          </a:p>
        </p:txBody>
      </p:sp>
    </p:spTree>
    <p:extLst>
      <p:ext uri="{BB962C8B-B14F-4D97-AF65-F5344CB8AC3E}">
        <p14:creationId xmlns:p14="http://schemas.microsoft.com/office/powerpoint/2010/main" val="3308114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9AF81E3-EECF-4AFA-ABD6-2EAF546DC61B}"/>
              </a:ext>
            </a:extLst>
          </p:cNvPr>
          <p:cNvSpPr/>
          <p:nvPr/>
        </p:nvSpPr>
        <p:spPr>
          <a:xfrm>
            <a:off x="532643" y="1454585"/>
            <a:ext cx="111267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4513" indent="-544513" fontAlgn="ctr"/>
            <a:r>
              <a:rPr lang="pl-PL" sz="2800" dirty="0"/>
              <a:t>1.	Agencja przydziela pule numerów (na wniosek) </a:t>
            </a:r>
          </a:p>
          <a:p>
            <a:pPr marL="544513" fontAlgn="ctr"/>
            <a:r>
              <a:rPr lang="pl-PL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Art. 9. </a:t>
            </a:r>
          </a:p>
          <a:p>
            <a:pPr marL="809625" indent="-265113" fontAlgn="ctr"/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	Na wniosek posiadacza bydła, wielbłądowatego, jeleniowatego, owcy lub kozy kierownik biura powiatowego Agencji, zwany dalej „kierownikiem biura”, przydziela pulę numerów identyfikacyjnych, którymi będą znakowane zwierzęta. </a:t>
            </a:r>
            <a:endParaRPr lang="pl-PL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809625" indent="-265113" fontAlgn="ctr"/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	Kierownik biura przydziela pulę numerów identyfikacyjnych, którymi będą znakowane zwierzęta, w terminie </a:t>
            </a:r>
            <a:r>
              <a:rPr lang="pl-PL" sz="1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2 dni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od dnia złożenia wniosku, a jeżeli objęta tym wnioskiem pula numerów identyfikacyjnych, którymi będą znakowane zwierzęta, znacznie przekracza liczbę zwierząt utrzymywanych przez posiadacza – wydaje decyzję o odmowie przydzielenia puli numerów identyfikacyjnych. </a:t>
            </a:r>
            <a:endParaRPr lang="pl-PL" sz="2800" dirty="0"/>
          </a:p>
          <a:p>
            <a:pPr marL="544513" indent="-544513" fontAlgn="ctr"/>
            <a:r>
              <a:rPr lang="pl-PL" sz="2800" dirty="0"/>
              <a:t>2.	Posiadacz zamawia identyfikatory (</a:t>
            </a:r>
            <a:r>
              <a:rPr lang="pl-PL" sz="2000" dirty="0"/>
              <a:t>jakie chce – u dostawcy z listy – art. 16 ust. 2, art. 17 ust. 4 – lista na stronie i w BP</a:t>
            </a:r>
            <a:r>
              <a:rPr lang="pl-PL" sz="2800" dirty="0"/>
              <a:t>)</a:t>
            </a:r>
          </a:p>
          <a:p>
            <a:pPr marL="544513" indent="-544513" fontAlgn="ctr"/>
            <a:r>
              <a:rPr lang="pl-PL" sz="2800" dirty="0"/>
              <a:t>3.	Zgłasza oznakowanie dla danego zwierzęcia i wskazuje użyty rodzaj identyfikatora + ewentualnie jego lokalizację (dla transpondera/ tatuażu)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BCF5C70-033C-41C9-86B4-F0B1182C31B9}"/>
              </a:ext>
            </a:extLst>
          </p:cNvPr>
          <p:cNvSpPr/>
          <p:nvPr/>
        </p:nvSpPr>
        <p:spPr>
          <a:xfrm>
            <a:off x="224444" y="321035"/>
            <a:ext cx="6922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>
                <a:solidFill>
                  <a:srgbClr val="00B050"/>
                </a:solidFill>
              </a:rPr>
              <a:t>V. Środki identyfikacji  - ZAMAWIANIE IDENTYFIKATORÓW</a:t>
            </a:r>
          </a:p>
        </p:txBody>
      </p:sp>
    </p:spTree>
    <p:extLst>
      <p:ext uri="{BB962C8B-B14F-4D97-AF65-F5344CB8AC3E}">
        <p14:creationId xmlns:p14="http://schemas.microsoft.com/office/powerpoint/2010/main" val="3848403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0872FDB7-AE2E-48CF-AF46-30F31C488831}"/>
              </a:ext>
            </a:extLst>
          </p:cNvPr>
          <p:cNvSpPr txBox="1">
            <a:spLocks/>
          </p:cNvSpPr>
          <p:nvPr/>
        </p:nvSpPr>
        <p:spPr>
          <a:xfrm>
            <a:off x="653592" y="1197853"/>
            <a:ext cx="10515600" cy="5041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l-PL" sz="2900" b="1" dirty="0"/>
              <a:t>Wszystkie zgłoszenia z założenia 7 dni od zdarzenia</a:t>
            </a:r>
          </a:p>
          <a:p>
            <a:pPr algn="l">
              <a:lnSpc>
                <a:spcPct val="120000"/>
              </a:lnSpc>
            </a:pPr>
            <a:r>
              <a:rPr lang="pl-PL" sz="2900" dirty="0">
                <a:solidFill>
                  <a:srgbClr val="FF0000"/>
                </a:solidFill>
              </a:rPr>
              <a:t>Oznakowanie </a:t>
            </a:r>
            <a:r>
              <a:rPr lang="pl-PL" sz="2900" dirty="0"/>
              <a:t>(</a:t>
            </a:r>
            <a:r>
              <a:rPr lang="pl-PL" sz="2900" dirty="0">
                <a:solidFill>
                  <a:srgbClr val="FF0000"/>
                </a:solidFill>
              </a:rPr>
              <a:t>najpóźniej przed opuszczeniem siedziby stada</a:t>
            </a:r>
            <a:r>
              <a:rPr lang="pl-PL" sz="2900" dirty="0"/>
              <a:t>) </a:t>
            </a:r>
          </a:p>
          <a:p>
            <a:pPr marL="355600" indent="-355600" algn="just">
              <a:lnSpc>
                <a:spcPct val="120000"/>
              </a:lnSpc>
            </a:pPr>
            <a:r>
              <a:rPr lang="pl-PL" sz="3100" dirty="0"/>
              <a:t>1)	bydło  - kolczyk 7 dni / bolus – do 60 dni (+7 na zgłoszenie), pozostałe zgłoszenia 7 dni</a:t>
            </a:r>
          </a:p>
          <a:p>
            <a:pPr marL="352425" indent="-352425" algn="just">
              <a:lnSpc>
                <a:spcPct val="120000"/>
              </a:lnSpc>
              <a:buAutoNum type="arabicParenR" startAt="2"/>
            </a:pPr>
            <a:r>
              <a:rPr lang="pl-PL" sz="3100" dirty="0"/>
              <a:t>owce/ kozy - 180 dni od urodzenia , pozostałe 7 dni;</a:t>
            </a:r>
          </a:p>
          <a:p>
            <a:pPr marL="896938" indent="-352425" algn="just">
              <a:lnSpc>
                <a:spcPct val="120000"/>
              </a:lnSpc>
            </a:pPr>
            <a:r>
              <a:rPr lang="pl-PL" sz="2600" dirty="0">
                <a:solidFill>
                  <a:srgbClr val="00B050"/>
                </a:solidFill>
              </a:rPr>
              <a:t>a)	W przypadku owcy pochodzącej od owcy objętej wnioskiem o przyznanie pomocy finansowej (ustawa PROW 2014-2020) - oznakowanie i zgłoszenie przed opuszczeniem siedziby, nie później niż w terminie </a:t>
            </a:r>
            <a:r>
              <a:rPr lang="pl-PL" sz="2600" dirty="0">
                <a:solidFill>
                  <a:srgbClr val="FF0000"/>
                </a:solidFill>
              </a:rPr>
              <a:t>30 dni </a:t>
            </a:r>
            <a:r>
              <a:rPr lang="pl-PL" sz="2600" dirty="0">
                <a:solidFill>
                  <a:srgbClr val="00B050"/>
                </a:solidFill>
              </a:rPr>
              <a:t>od jej urodzenia</a:t>
            </a:r>
          </a:p>
          <a:p>
            <a:pPr marL="896938" indent="-352425" algn="just">
              <a:lnSpc>
                <a:spcPct val="120000"/>
              </a:lnSpc>
            </a:pPr>
            <a:r>
              <a:rPr lang="pl-PL" sz="2600" dirty="0">
                <a:solidFill>
                  <a:srgbClr val="00B050"/>
                </a:solidFill>
              </a:rPr>
              <a:t>b) 	W przypadku owcy pochodzącej od owcy objętej po dniu urodzenia wnioskiem o przyznanie pomocy finansowej (PROW 2014-2020)- oznakowanie i zgłoszenie w terminie </a:t>
            </a:r>
            <a:r>
              <a:rPr lang="pl-PL" sz="2600" dirty="0">
                <a:solidFill>
                  <a:srgbClr val="FF0000"/>
                </a:solidFill>
              </a:rPr>
              <a:t>30 dni </a:t>
            </a:r>
            <a:r>
              <a:rPr lang="pl-PL" sz="2600" dirty="0">
                <a:solidFill>
                  <a:srgbClr val="00B050"/>
                </a:solidFill>
              </a:rPr>
              <a:t>od objęcia owcy (matki) wnioskiem o przyznanie pomocy, nie później niż </a:t>
            </a:r>
            <a:r>
              <a:rPr lang="pl-PL" sz="2600" dirty="0">
                <a:solidFill>
                  <a:srgbClr val="FF0000"/>
                </a:solidFill>
              </a:rPr>
              <a:t>180 dni </a:t>
            </a:r>
            <a:r>
              <a:rPr lang="pl-PL" sz="2600" dirty="0">
                <a:solidFill>
                  <a:srgbClr val="00B050"/>
                </a:solidFill>
              </a:rPr>
              <a:t>od dnia rodzenia owcy, której dotyczy zgłoszenie lub przed opuszczeniem przez tę owcę siedziby stada urodzenia.</a:t>
            </a:r>
          </a:p>
          <a:p>
            <a:pPr algn="just">
              <a:lnSpc>
                <a:spcPct val="120000"/>
              </a:lnSpc>
            </a:pPr>
            <a:endParaRPr lang="pl-PL" sz="2900" dirty="0"/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B65AAC3-9F29-4779-8F39-B0189E60D240}"/>
              </a:ext>
            </a:extLst>
          </p:cNvPr>
          <p:cNvSpPr/>
          <p:nvPr/>
        </p:nvSpPr>
        <p:spPr>
          <a:xfrm>
            <a:off x="466471" y="344260"/>
            <a:ext cx="2814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>
                <a:solidFill>
                  <a:srgbClr val="00B050"/>
                </a:solidFill>
              </a:rPr>
              <a:t>VI. TERMINY</a:t>
            </a:r>
          </a:p>
        </p:txBody>
      </p:sp>
    </p:spTree>
    <p:extLst>
      <p:ext uri="{BB962C8B-B14F-4D97-AF65-F5344CB8AC3E}">
        <p14:creationId xmlns:p14="http://schemas.microsoft.com/office/powerpoint/2010/main" val="4291056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1AA02FD4-FDE2-46D6-80A1-1D5BF9C71780}"/>
              </a:ext>
            </a:extLst>
          </p:cNvPr>
          <p:cNvSpPr txBox="1">
            <a:spLocks/>
          </p:cNvSpPr>
          <p:nvPr/>
        </p:nvSpPr>
        <p:spPr>
          <a:xfrm>
            <a:off x="669634" y="1157748"/>
            <a:ext cx="10515600" cy="5041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pl-PL" dirty="0"/>
              <a:t>Informacje dotyczące urodzenia:</a:t>
            </a:r>
          </a:p>
          <a:p>
            <a:pPr marL="355600" indent="-355600" algn="just">
              <a:lnSpc>
                <a:spcPct val="120000"/>
              </a:lnSpc>
              <a:buAutoNum type="arabicParenR" startAt="3"/>
            </a:pPr>
            <a:r>
              <a:rPr lang="pl-PL" sz="2400" dirty="0"/>
              <a:t>świnie - 30 dni (+7 na zgłoszenie (37 na oznakowanie i zgłoszenie) + dodatkowo każdy kolejny posiadacz jeżeli posiada daną świnię dłużej niż 30 dni. Zdarzenia w obszarze zapowietrzonym/ zagrożonym/ objętym ograniczeniami – 2 dni</a:t>
            </a:r>
          </a:p>
          <a:p>
            <a:pPr marL="355600" indent="-355600" algn="just">
              <a:lnSpc>
                <a:spcPct val="120000"/>
              </a:lnSpc>
              <a:buAutoNum type="arabicParenR" startAt="3"/>
            </a:pPr>
            <a:r>
              <a:rPr lang="pl-PL" sz="2400" dirty="0"/>
              <a:t>lochy – 7 dni (wszystkie zgłoszenia)</a:t>
            </a:r>
          </a:p>
          <a:p>
            <a:pPr marL="355600" indent="-355600" algn="just">
              <a:lnSpc>
                <a:spcPct val="120000"/>
              </a:lnSpc>
            </a:pPr>
            <a:r>
              <a:rPr lang="pl-PL" sz="2400" dirty="0"/>
              <a:t>5)	wielbłądowate/ jeleniowate - 9 miesięcy (oznakowanie, po urodzeniu), pozostałe 7 dni</a:t>
            </a:r>
          </a:p>
          <a:p>
            <a:pPr algn="just">
              <a:lnSpc>
                <a:spcPct val="120000"/>
              </a:lnSpc>
            </a:pPr>
            <a:endParaRPr lang="pl-PL" dirty="0"/>
          </a:p>
          <a:p>
            <a:pPr marL="538163" indent="-538163" algn="l">
              <a:lnSpc>
                <a:spcPct val="120000"/>
              </a:lnSpc>
            </a:pP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E11D1BB-9559-412E-A6F2-D5CEED6CCEA0}"/>
              </a:ext>
            </a:extLst>
          </p:cNvPr>
          <p:cNvSpPr txBox="1"/>
          <p:nvPr/>
        </p:nvSpPr>
        <p:spPr>
          <a:xfrm>
            <a:off x="466471" y="366424"/>
            <a:ext cx="2541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>
                <a:solidFill>
                  <a:srgbClr val="00B050"/>
                </a:solidFill>
              </a:rPr>
              <a:t>VI. TERMINY</a:t>
            </a:r>
          </a:p>
        </p:txBody>
      </p:sp>
    </p:spTree>
    <p:extLst>
      <p:ext uri="{BB962C8B-B14F-4D97-AF65-F5344CB8AC3E}">
        <p14:creationId xmlns:p14="http://schemas.microsoft.com/office/powerpoint/2010/main" val="1999583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2B96951-8617-4F45-A1F9-3238BA880EAF}"/>
              </a:ext>
            </a:extLst>
          </p:cNvPr>
          <p:cNvSpPr txBox="1">
            <a:spLocks/>
          </p:cNvSpPr>
          <p:nvPr/>
        </p:nvSpPr>
        <p:spPr>
          <a:xfrm>
            <a:off x="601579" y="1078635"/>
            <a:ext cx="10641844" cy="52176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0" indent="-360363" algn="just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Konie - zgłoszenie koniowatego do rejestru -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miesiące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 dnia urodzenia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 identyfikacja w  terminie 12 miesięcy (przed opuszczeniem siedziby na okres powyżej 30 dni), z tym że termin ten nie ma zastosowania w przypadku koniowatego w parku narodowym / krajobrazowym - półdzikie).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wyjątki:</a:t>
            </a:r>
          </a:p>
          <a:p>
            <a:pPr marL="623888" lvl="0" indent="-266700"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później niż 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150 dni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przed planowanym dniem opuszczenia przez koniowatego obszaru parku (narodowego/ krajobrazowego) – zgłasza dyrektor parku;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3888" lvl="0" indent="-266700"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koniowatego urodzonego na terytorium Polski, dla którego unikalny dożywotni dokument identyfikacyjny wydał związek hodowców koniowatych działający na terytorium innego niż Polska państwa członkowskiego, właściciel  albo posiadacz koniowatego, w terminie </a:t>
            </a:r>
            <a:r>
              <a:rPr lang="pl-PL" sz="2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dni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dnia doręczenia unikalnego dożywotniego dokumentu identyfikacyjnego, przekazuje go związkowi hodowców koniowatych, w celu sprawdzenia tożsamości koniowatego oraz niezwłocznego zgłoszenia informacji o unikalnym dożywotnim dokumencie identyfikacyjnym do komputerowej bazy danych.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AD71EA6-0552-40A0-846D-6852019D973D}"/>
              </a:ext>
            </a:extLst>
          </p:cNvPr>
          <p:cNvSpPr txBox="1"/>
          <p:nvPr/>
        </p:nvSpPr>
        <p:spPr>
          <a:xfrm>
            <a:off x="466470" y="366424"/>
            <a:ext cx="7372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>
                <a:solidFill>
                  <a:srgbClr val="00B050"/>
                </a:solidFill>
              </a:rPr>
              <a:t>VI. TERMINY – ZGŁOSZENIA - KONIOWATE</a:t>
            </a:r>
          </a:p>
        </p:txBody>
      </p:sp>
    </p:spTree>
    <p:extLst>
      <p:ext uri="{BB962C8B-B14F-4D97-AF65-F5344CB8AC3E}">
        <p14:creationId xmlns:p14="http://schemas.microsoft.com/office/powerpoint/2010/main" val="3038772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38A8102-6A5F-473D-B3F2-5EAC2586AB74}"/>
              </a:ext>
            </a:extLst>
          </p:cNvPr>
          <p:cNvSpPr txBox="1">
            <a:spLocks/>
          </p:cNvSpPr>
          <p:nvPr/>
        </p:nvSpPr>
        <p:spPr>
          <a:xfrm>
            <a:off x="594819" y="1184437"/>
            <a:ext cx="10515600" cy="5307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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dni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zdarzenia - na zgłoszenie przemieszczenia, padnięcie, zabicie oraz ubój koniowatego.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algn="just">
              <a:lnSpc>
                <a:spcPct val="100000"/>
              </a:lnSpc>
              <a:spcBef>
                <a:spcPts val="0"/>
              </a:spcBef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przemieszczenia na terytorium Polski koniowatego, dla którego unikalny dożywotni dokument identyfikacyjny został wydany przez związek hodowców z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innego niż Polska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państwa członkowskiego, właściciel albo posiadacz koniowatego,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przekazuje w terminie </a:t>
            </a:r>
            <a:r>
              <a:rPr lang="pl-PL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dni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dnia przemieszczenia koniowatego związkowi hodowców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koniowatych unikalny dożywotni dokument identyfikacyjny w celu sprawdzenia tożsamości koniowatego oraz niezwłocznego zgłoszenia informacji o unikalnym dożywotnim dokumencie identyfikacyjnym do komputerowej bazy danych.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algn="just">
              <a:lnSpc>
                <a:spcPct val="100000"/>
              </a:lnSpc>
              <a:spcBef>
                <a:spcPts val="0"/>
              </a:spcBef>
            </a:pP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wniosku</a:t>
            </a:r>
            <a:r>
              <a:rPr lang="pl-PL" sz="2000" dirty="0">
                <a:solidFill>
                  <a:srgbClr val="000000"/>
                </a:solidFill>
                <a:effectLst/>
                <a:latin typeface="EUAlbertina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l-PL" sz="2000" dirty="0">
                <a:solidFill>
                  <a:srgbClr val="000000"/>
                </a:solidFill>
                <a:effectLst/>
                <a:latin typeface="EUAlbertina"/>
                <a:ea typeface="Calibri" panose="020F0502020204030204" pitchFamily="34" charset="0"/>
                <a:cs typeface="Calibri" panose="020F0502020204030204" pitchFamily="34" charset="0"/>
              </a:rPr>
              <a:t>wydanie unikalnego dożywotniego dokumentu identyfikacyjnego lub zarejestrowanie istniejącego dokumentu identyfikacyjnego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dołącza się tłumaczenie na język polski dokumentów towarzyszących koniowatemu wydanych w państwie trzecim, dokonane przez tłumacza przysięgłego.</a:t>
            </a: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Śmierć koniowatego – ARiMR do Związku – 2 dni</a:t>
            </a: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Zgłoszenie zniszczenia elektronicznego ID (rzeźnia/zakład) – 2 dni do bazy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EE1FE52-5CFD-4B6C-9197-6CA19EAD677E}"/>
              </a:ext>
            </a:extLst>
          </p:cNvPr>
          <p:cNvSpPr txBox="1"/>
          <p:nvPr/>
        </p:nvSpPr>
        <p:spPr>
          <a:xfrm>
            <a:off x="466470" y="366424"/>
            <a:ext cx="7372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>
                <a:solidFill>
                  <a:srgbClr val="00B050"/>
                </a:solidFill>
              </a:rPr>
              <a:t>VI. TERMINY – ZGŁOSZENIA - KONIOWATE</a:t>
            </a:r>
          </a:p>
        </p:txBody>
      </p:sp>
    </p:spTree>
    <p:extLst>
      <p:ext uri="{BB962C8B-B14F-4D97-AF65-F5344CB8AC3E}">
        <p14:creationId xmlns:p14="http://schemas.microsoft.com/office/powerpoint/2010/main" val="329594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B78ADDB-8D4D-4B43-9820-C56DBAF8FBE0}"/>
              </a:ext>
            </a:extLst>
          </p:cNvPr>
          <p:cNvSpPr/>
          <p:nvPr/>
        </p:nvSpPr>
        <p:spPr>
          <a:xfrm>
            <a:off x="662892" y="1335542"/>
            <a:ext cx="106791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pl-PL" sz="2800" b="1" dirty="0"/>
              <a:t>2. Rzeźnie</a:t>
            </a:r>
          </a:p>
          <a:p>
            <a:pPr algn="just" fontAlgn="ctr"/>
            <a:r>
              <a:rPr lang="pl-PL" sz="2800" b="1" dirty="0"/>
              <a:t>3. Zakłady przetwórcze lub spalarnie</a:t>
            </a:r>
          </a:p>
          <a:p>
            <a:pPr marL="625475" indent="-265113" algn="just" fontAlgn="ctr">
              <a:buFontTx/>
              <a:buChar char="-"/>
            </a:pPr>
            <a:r>
              <a:rPr lang="pl-PL" sz="2000" dirty="0"/>
              <a:t>Zakład przetwórczy</a:t>
            </a:r>
          </a:p>
          <a:p>
            <a:pPr marL="625475" indent="-265113" algn="just" fontAlgn="ctr">
              <a:buFontTx/>
              <a:buChar char="-"/>
            </a:pPr>
            <a:r>
              <a:rPr lang="pl-PL" sz="2000" dirty="0"/>
              <a:t>Spalarnia</a:t>
            </a:r>
          </a:p>
          <a:p>
            <a:pPr algn="just" fontAlgn="ctr"/>
            <a:r>
              <a:rPr lang="pl-PL" sz="2800" b="1" dirty="0"/>
              <a:t>4. </a:t>
            </a:r>
            <a:r>
              <a:rPr lang="pl-PL" sz="2800" b="1" dirty="0">
                <a:solidFill>
                  <a:srgbClr val="00B050"/>
                </a:solidFill>
              </a:rPr>
              <a:t>Zakłady drobiu (</a:t>
            </a:r>
            <a:r>
              <a:rPr lang="pl-PL" sz="2800" b="1" dirty="0">
                <a:solidFill>
                  <a:srgbClr val="FF0000"/>
                </a:solidFill>
              </a:rPr>
              <a:t>numer zatwierdzenia wydawany przez PLW</a:t>
            </a:r>
            <a:r>
              <a:rPr lang="pl-PL" sz="2800" b="1" dirty="0">
                <a:solidFill>
                  <a:srgbClr val="00B050"/>
                </a:solidFill>
              </a:rPr>
              <a:t>)</a:t>
            </a:r>
          </a:p>
          <a:p>
            <a:pPr marL="360363" algn="just" fontAlgn="ctr"/>
            <a:r>
              <a:rPr lang="pl-PL" sz="1600" b="1" dirty="0">
                <a:solidFill>
                  <a:srgbClr val="00B050"/>
                </a:solidFill>
              </a:rPr>
              <a:t>(m.in. numer zakładu/ opis obiektów/ rodzaj zakładu/ gatunki/ kategorie oraz liczbę ptaków lub jaj wylęgowych/ okres utrzymywania/ system utrzymania) – </a:t>
            </a:r>
            <a:r>
              <a:rPr lang="pl-PL" sz="1600" b="1" dirty="0">
                <a:solidFill>
                  <a:srgbClr val="FF0000"/>
                </a:solidFill>
              </a:rPr>
              <a:t>(3 m-ce od wejścia w życie ustawy)</a:t>
            </a:r>
          </a:p>
          <a:p>
            <a:pPr marL="360363" algn="just" fontAlgn="ctr"/>
            <a:endParaRPr lang="pl-PL" sz="1600" b="1" dirty="0">
              <a:solidFill>
                <a:srgbClr val="FF0000"/>
              </a:solidFill>
            </a:endParaRPr>
          </a:p>
          <a:p>
            <a:pPr marL="360363" algn="just" fontAlgn="ctr"/>
            <a:endParaRPr lang="pl-PL" sz="1600" b="1" dirty="0">
              <a:solidFill>
                <a:srgbClr val="FF0000"/>
              </a:solidFill>
            </a:endParaRPr>
          </a:p>
          <a:p>
            <a:pPr marL="360363" algn="just" fontAlgn="ctr"/>
            <a:endParaRPr lang="pl-PL" sz="1600" b="1" dirty="0">
              <a:solidFill>
                <a:srgbClr val="FF0000"/>
              </a:solidFill>
            </a:endParaRPr>
          </a:p>
          <a:p>
            <a:pPr marL="360363" algn="just" fontAlgn="ctr"/>
            <a:endParaRPr lang="pl-PL" sz="1600" b="1" dirty="0">
              <a:solidFill>
                <a:srgbClr val="FF0000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2411897-D689-4EAE-A793-7DCCDA6318FA}"/>
              </a:ext>
            </a:extLst>
          </p:cNvPr>
          <p:cNvSpPr/>
          <p:nvPr/>
        </p:nvSpPr>
        <p:spPr>
          <a:xfrm>
            <a:off x="532375" y="444145"/>
            <a:ext cx="3793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u="sng" dirty="0">
                <a:solidFill>
                  <a:srgbClr val="00B050"/>
                </a:solidFill>
              </a:rPr>
              <a:t>I. Nowe rodzaje działalności</a:t>
            </a:r>
          </a:p>
        </p:txBody>
      </p:sp>
    </p:spTree>
    <p:extLst>
      <p:ext uri="{BB962C8B-B14F-4D97-AF65-F5344CB8AC3E}">
        <p14:creationId xmlns:p14="http://schemas.microsoft.com/office/powerpoint/2010/main" val="3305822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8EF05B39-26F4-4812-B9ED-9DD1B22F2B2C}"/>
              </a:ext>
            </a:extLst>
          </p:cNvPr>
          <p:cNvSpPr txBox="1">
            <a:spLocks/>
          </p:cNvSpPr>
          <p:nvPr/>
        </p:nvSpPr>
        <p:spPr>
          <a:xfrm>
            <a:off x="553254" y="1011753"/>
            <a:ext cx="10515600" cy="53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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dni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należy zgłosić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zmianę właściciela koniowatego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(do związku hodowców koniowatych).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algn="just">
              <a:lnSpc>
                <a:spcPct val="100000"/>
              </a:lnSpc>
              <a:spcBef>
                <a:spcPts val="0"/>
              </a:spcBef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zmiany właściciela koniowatego: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indent="-357188" algn="just">
              <a:lnSpc>
                <a:spcPct val="100000"/>
              </a:lnSpc>
              <a:spcBef>
                <a:spcPts val="0"/>
              </a:spcBef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	unikalny dożywotni dokument identyfikacyjny jest przekazywany nowemu właścicielowi koniowatego wraz z przeniesieniem posiadania koniowatego;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indent="-357188" algn="just">
              <a:lnSpc>
                <a:spcPct val="100000"/>
              </a:lnSpc>
              <a:spcBef>
                <a:spcPts val="0"/>
              </a:spcBef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	nowy właściciel koniowatego: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3638" indent="-449263" algn="just">
              <a:lnSpc>
                <a:spcPct val="100000"/>
              </a:lnSpc>
              <a:spcBef>
                <a:spcPts val="0"/>
              </a:spcBef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przedstawia unikalny dożywotni dokument identyfikacyjny związkowi hodowców koniowatych, który go wydał, a ten związek dokonuje w dokumencie zmiany wpisu dotyczącego właściciela koniowatego,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3638" indent="-449263" algn="just">
              <a:lnSpc>
                <a:spcPct val="100000"/>
              </a:lnSpc>
              <a:spcBef>
                <a:spcPts val="0"/>
              </a:spcBef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przedstawia umowę, na podstawie której zostało przeniesione prawo własności koniowatego, albo składa pisemne oświadczenie o nabyciu koniowatego, które zawiera imię i nazwisko, miejsce zamieszkania i adres albo nazwę, siedzibę i adres poprzedniego właściciela koniowatego.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839225F-2739-46DB-BFF6-A48E13369111}"/>
              </a:ext>
            </a:extLst>
          </p:cNvPr>
          <p:cNvSpPr txBox="1"/>
          <p:nvPr/>
        </p:nvSpPr>
        <p:spPr>
          <a:xfrm>
            <a:off x="466470" y="366424"/>
            <a:ext cx="7372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>
                <a:solidFill>
                  <a:srgbClr val="00B050"/>
                </a:solidFill>
              </a:rPr>
              <a:t>VI. TERMINY –ZGŁOSZENIA - KONIOWATE</a:t>
            </a:r>
          </a:p>
        </p:txBody>
      </p:sp>
    </p:spTree>
    <p:extLst>
      <p:ext uri="{BB962C8B-B14F-4D97-AF65-F5344CB8AC3E}">
        <p14:creationId xmlns:p14="http://schemas.microsoft.com/office/powerpoint/2010/main" val="4187632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8EF05B39-26F4-4812-B9ED-9DD1B22F2B2C}"/>
              </a:ext>
            </a:extLst>
          </p:cNvPr>
          <p:cNvSpPr txBox="1">
            <a:spLocks/>
          </p:cNvSpPr>
          <p:nvPr/>
        </p:nvSpPr>
        <p:spPr>
          <a:xfrm>
            <a:off x="553254" y="1011753"/>
            <a:ext cx="10515600" cy="53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"/>
            </a:pPr>
            <a:r>
              <a:rPr lang="pl-PL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m-</a:t>
            </a:r>
            <a:r>
              <a:rPr lang="pl-PL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</a:t>
            </a:r>
            <a:r>
              <a:rPr lang="pl-PL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wejścia w życie ustawy na uzupełnienie danych systemy utrzymania </a:t>
            </a:r>
            <a:r>
              <a:rPr lang="pl-PL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już zarejestrowanych siedzib stad bydła/ owiec/ kóz i świń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Posiadacz koniowatego posiadający numer EP rejestruje siedzibę stada i zgłasza koniowate w tej siedzibie -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m-ce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wejścia w życie ustawy;</a:t>
            </a: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Posiadacz koniowatego nieposiadający numeru EP występuje o numer EP i rejestruje siedzibę stada i zgłasza koniowate w tej siedzibie -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m-ce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wejścia w życie ustawy;</a:t>
            </a: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Posiadacz wielbłądowatego / jeleniowatego po nadaniu EP- rejestruje siedzibę stada w terminie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m-</a:t>
            </a:r>
            <a:r>
              <a:rPr lang="pl-PL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dnia wejścia w życie ustawy;</a:t>
            </a: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Posiadacz wielbłądowatego / jeleniowatego oznakowuje zwierzęta w terminie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 m-</a:t>
            </a:r>
            <a:r>
              <a:rPr lang="pl-PL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dnia wejścia w życie ustawy (z wyłączeniem zwierząt utrzymywanych daleko od ludzi);</a:t>
            </a: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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Zakład drobiu – rejestracja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m-ce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wejścia w życie ustawy + liczba ptaków/ jaj wylęgowych;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"/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839225F-2739-46DB-BFF6-A48E13369111}"/>
              </a:ext>
            </a:extLst>
          </p:cNvPr>
          <p:cNvSpPr txBox="1"/>
          <p:nvPr/>
        </p:nvSpPr>
        <p:spPr>
          <a:xfrm>
            <a:off x="466470" y="366424"/>
            <a:ext cx="7372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>
                <a:solidFill>
                  <a:srgbClr val="00B050"/>
                </a:solidFill>
              </a:rPr>
              <a:t>VI. TERMINY – UZUPEŁNIENIE DANYCH</a:t>
            </a:r>
          </a:p>
        </p:txBody>
      </p:sp>
    </p:spTree>
    <p:extLst>
      <p:ext uri="{BB962C8B-B14F-4D97-AF65-F5344CB8AC3E}">
        <p14:creationId xmlns:p14="http://schemas.microsoft.com/office/powerpoint/2010/main" val="190643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FF3539F2-9B98-433D-9998-D1C769E66BCB}"/>
              </a:ext>
            </a:extLst>
          </p:cNvPr>
          <p:cNvSpPr txBox="1">
            <a:spLocks/>
          </p:cNvSpPr>
          <p:nvPr/>
        </p:nvSpPr>
        <p:spPr>
          <a:xfrm>
            <a:off x="649705" y="1716508"/>
            <a:ext cx="10218821" cy="4612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pl-PL" sz="2000" dirty="0"/>
              <a:t>(art. 53 ustawy) - Kto, będąc związkiem hodowców koniowatych, nie wykonuje obowiązków określonych w art. 33 ust. 1 </a:t>
            </a:r>
            <a:r>
              <a:rPr lang="pl-PL" sz="1100" dirty="0">
                <a:solidFill>
                  <a:srgbClr val="FF0000"/>
                </a:solidFill>
              </a:rPr>
              <a:t>(identyfikacja)</a:t>
            </a:r>
            <a:r>
              <a:rPr lang="pl-PL" sz="2000" dirty="0"/>
              <a:t>, art. 35 </a:t>
            </a:r>
            <a:r>
              <a:rPr lang="pl-PL" sz="1100" dirty="0">
                <a:solidFill>
                  <a:srgbClr val="FF0000"/>
                </a:solidFill>
              </a:rPr>
              <a:t>(zgłoszenie do bazy informacji dot. unikalnego dożywotniego dokumentu identyfikacyjnego)</a:t>
            </a:r>
            <a:r>
              <a:rPr lang="pl-PL" sz="2000" dirty="0"/>
              <a:t>,</a:t>
            </a:r>
            <a:r>
              <a:rPr lang="pl-PL" sz="2800" dirty="0"/>
              <a:t> </a:t>
            </a:r>
            <a:r>
              <a:rPr lang="pl-PL" sz="2000" dirty="0"/>
              <a:t>art. 38 ust. 1 </a:t>
            </a:r>
            <a:r>
              <a:rPr lang="pl-PL" sz="1100" dirty="0">
                <a:solidFill>
                  <a:srgbClr val="FF0000"/>
                </a:solidFill>
              </a:rPr>
              <a:t>(zgłoszenie do bazy informacji o wydanym unikalnym dożywotnim dokumencie identyfikacyjnym) </a:t>
            </a:r>
            <a:r>
              <a:rPr lang="pl-PL" sz="2000" dirty="0"/>
              <a:t>lub art. 43 </a:t>
            </a:r>
            <a:r>
              <a:rPr lang="pl-PL" sz="1100" dirty="0">
                <a:solidFill>
                  <a:srgbClr val="FF0000"/>
                </a:solidFill>
              </a:rPr>
              <a:t>(umieszczenie w dożywotnim dok id. znaku zatwierdzenia, licencji)</a:t>
            </a:r>
            <a:r>
              <a:rPr lang="pl-PL" sz="2800" dirty="0"/>
              <a:t> </a:t>
            </a:r>
            <a:r>
              <a:rPr lang="pl-PL" sz="2000" dirty="0"/>
              <a:t>podlega karze pieniężnej w wysokości do </a:t>
            </a:r>
            <a:r>
              <a:rPr lang="pl-PL" sz="2000" dirty="0">
                <a:solidFill>
                  <a:srgbClr val="FF0000"/>
                </a:solidFill>
              </a:rPr>
              <a:t>trzydziestokrotnego przeciętnego </a:t>
            </a:r>
            <a:r>
              <a:rPr lang="pl-PL" sz="2000" dirty="0"/>
              <a:t>wynagrodzenia miesięcznego w gospodarce narodowej za rok poprzedzający, ogłoszonego przez Prezesa Głównego Urzędu Statystycznego, w Dzienniku Urzędowym Rzeczypospolitej Polskiej „Monitor Polski”. </a:t>
            </a:r>
          </a:p>
          <a:p>
            <a:pPr algn="just"/>
            <a:endParaRPr lang="pl-PL" sz="2000" dirty="0"/>
          </a:p>
          <a:p>
            <a:pPr marL="449263" indent="-449263" algn="just"/>
            <a:r>
              <a:rPr lang="pl-PL" sz="2000" dirty="0"/>
              <a:t>2.	(art. 41 ust. 1 rozporządzenia 2021/963) </a:t>
            </a:r>
            <a:r>
              <a:rPr lang="pl-PL" sz="2000" i="1" dirty="0"/>
              <a:t>- </a:t>
            </a:r>
            <a:r>
              <a:rPr lang="pl-PL" sz="2000" dirty="0"/>
              <a:t>Związek nie zgłasza do komputerowej bazy danych informacji, czy zwierzę jest lub nie jest przeznaczone do uboju w celu spożycia przez ludzi, w terminie </a:t>
            </a:r>
            <a:r>
              <a:rPr lang="pl-PL" sz="2000" b="1" dirty="0">
                <a:solidFill>
                  <a:srgbClr val="00B050"/>
                </a:solidFill>
              </a:rPr>
              <a:t>2 dni </a:t>
            </a:r>
            <a:r>
              <a:rPr lang="pl-PL" sz="2000" dirty="0"/>
              <a:t>od dnia pozyskania tej informacji, chyba że posiadacz koniowatego przekazał tę informację do komputerowej bazy danych</a:t>
            </a:r>
            <a:r>
              <a:rPr lang="pl-PL" sz="2000" i="1" dirty="0"/>
              <a:t> </a:t>
            </a:r>
          </a:p>
          <a:p>
            <a:pPr marL="449263" indent="-449263" algn="just"/>
            <a:endParaRPr lang="pl-PL" dirty="0"/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2E79AF3-926A-4B93-9155-F2FDEAC8863F}"/>
              </a:ext>
            </a:extLst>
          </p:cNvPr>
          <p:cNvSpPr/>
          <p:nvPr/>
        </p:nvSpPr>
        <p:spPr>
          <a:xfrm>
            <a:off x="380999" y="383389"/>
            <a:ext cx="1584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u="sng" dirty="0">
                <a:solidFill>
                  <a:srgbClr val="FF0000"/>
                </a:solidFill>
              </a:rPr>
              <a:t>VII. Kary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434237E-D194-43D1-BEF3-F1C1F5BD1EAE}"/>
              </a:ext>
            </a:extLst>
          </p:cNvPr>
          <p:cNvSpPr/>
          <p:nvPr/>
        </p:nvSpPr>
        <p:spPr>
          <a:xfrm>
            <a:off x="501315" y="895058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FF0000"/>
                </a:solidFill>
              </a:rPr>
              <a:t>Wojewódzki Lekarz Weterynarii </a:t>
            </a:r>
            <a:r>
              <a:rPr lang="pl-PL" sz="2400" b="1" dirty="0"/>
              <a:t>– </a:t>
            </a:r>
            <a:r>
              <a:rPr lang="pl-PL" sz="2400" b="1" dirty="0">
                <a:solidFill>
                  <a:srgbClr val="FF0000"/>
                </a:solidFill>
              </a:rPr>
              <a:t>kara pieniężna </a:t>
            </a:r>
            <a:r>
              <a:rPr lang="pl-PL" sz="2400" dirty="0"/>
              <a:t>na Związek hodowców koni</a:t>
            </a:r>
            <a:endParaRPr lang="pl-PL" sz="1100" i="1" dirty="0"/>
          </a:p>
        </p:txBody>
      </p:sp>
    </p:spTree>
    <p:extLst>
      <p:ext uri="{BB962C8B-B14F-4D97-AF65-F5344CB8AC3E}">
        <p14:creationId xmlns:p14="http://schemas.microsoft.com/office/powerpoint/2010/main" val="1032203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46AF75F3-2DEF-4D00-A176-114D2E50F818}"/>
              </a:ext>
            </a:extLst>
          </p:cNvPr>
          <p:cNvSpPr txBox="1">
            <a:spLocks/>
          </p:cNvSpPr>
          <p:nvPr/>
        </p:nvSpPr>
        <p:spPr>
          <a:xfrm>
            <a:off x="669633" y="1094801"/>
            <a:ext cx="10959871" cy="5189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b="1" dirty="0">
                <a:solidFill>
                  <a:srgbClr val="FF0000"/>
                </a:solidFill>
              </a:rPr>
              <a:t>Powiatowego Lekarza Weterynarii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- </a:t>
            </a:r>
            <a:r>
              <a:rPr lang="pl-PL" b="1" dirty="0">
                <a:solidFill>
                  <a:srgbClr val="FF0000"/>
                </a:solidFill>
              </a:rPr>
              <a:t>kara pieniężna </a:t>
            </a:r>
            <a:r>
              <a:rPr lang="pl-PL" dirty="0"/>
              <a:t>na podmiot prowadzący </a:t>
            </a:r>
          </a:p>
          <a:p>
            <a:pPr marL="714375" indent="-354013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B0F0"/>
                </a:solidFill>
              </a:rPr>
              <a:t>	rzeźnię, </a:t>
            </a:r>
          </a:p>
          <a:p>
            <a:pPr marL="898525" indent="-538163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B0F0"/>
                </a:solidFill>
              </a:rPr>
              <a:t>miejsce gromadzenia zwierząt, </a:t>
            </a:r>
          </a:p>
          <a:p>
            <a:pPr marL="898525" indent="-538163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B0F0"/>
                </a:solidFill>
              </a:rPr>
              <a:t>podmiot, który organizuje targi, wystawy zwierząt, pokazy zwierząt lub konkursy zwierząt, </a:t>
            </a:r>
          </a:p>
          <a:p>
            <a:pPr marL="898525" indent="-538163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B0F0"/>
                </a:solidFill>
              </a:rPr>
              <a:t>prowadzi obrót zwierzętami, pośrednictwo w tym obrocie lub skup zwierząt, </a:t>
            </a:r>
          </a:p>
          <a:p>
            <a:pPr marL="898525" indent="-538163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B0F0"/>
                </a:solidFill>
              </a:rPr>
              <a:t>Prowadzi cyrk objazdowy, </a:t>
            </a:r>
          </a:p>
          <a:p>
            <a:pPr marL="898525" indent="-538163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B0F0"/>
                </a:solidFill>
              </a:rPr>
              <a:t>Prowadzi grupę tresowanych zwierząt,</a:t>
            </a:r>
          </a:p>
          <a:p>
            <a:pPr marL="898525" indent="-538163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B0F0"/>
                </a:solidFill>
              </a:rPr>
              <a:t>zakład przetwórczy lub spalarnię, </a:t>
            </a:r>
          </a:p>
          <a:p>
            <a:pPr algn="just"/>
            <a:r>
              <a:rPr lang="pl-PL" dirty="0"/>
              <a:t>który nie dokonuje zgłoszeń w określonym terminie. </a:t>
            </a:r>
          </a:p>
          <a:p>
            <a:pPr algn="just"/>
            <a:r>
              <a:rPr lang="pl-PL" dirty="0">
                <a:solidFill>
                  <a:srgbClr val="FF0000"/>
                </a:solidFill>
              </a:rPr>
              <a:t>Kara pieniężna </a:t>
            </a:r>
            <a:r>
              <a:rPr lang="pl-PL" dirty="0"/>
              <a:t>w wysokości </a:t>
            </a:r>
            <a:r>
              <a:rPr lang="pl-PL" b="1" dirty="0"/>
              <a:t>do trzydziestokrotnego </a:t>
            </a:r>
            <a:r>
              <a:rPr lang="pl-PL" dirty="0"/>
              <a:t>przeciętnego wynagrodzenia miesięcznego </a:t>
            </a:r>
            <a:r>
              <a:rPr lang="pl-PL" sz="1500" dirty="0"/>
              <a:t>w gospodarce narodowej za rok poprzedzający, ogłoszonego przez Prezesa Głównego Urzędu Statystycznego, w Dzienniku Urzędowym Rzeczypospolitej Polskiej „Monitor Polski”.</a:t>
            </a:r>
          </a:p>
          <a:p>
            <a:pPr algn="just"/>
            <a:r>
              <a:rPr lang="pl-PL" dirty="0">
                <a:solidFill>
                  <a:srgbClr val="FF0000"/>
                </a:solidFill>
              </a:rPr>
              <a:t>Kara na rachunek – 14 dni od ostatecznej decyzji</a:t>
            </a:r>
          </a:p>
          <a:p>
            <a:pPr algn="just"/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37047AE-C748-493E-8EAF-353520200AD4}"/>
              </a:ext>
            </a:extLst>
          </p:cNvPr>
          <p:cNvSpPr/>
          <p:nvPr/>
        </p:nvSpPr>
        <p:spPr>
          <a:xfrm>
            <a:off x="466471" y="444145"/>
            <a:ext cx="1616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u="sng" dirty="0">
                <a:solidFill>
                  <a:srgbClr val="FF0000"/>
                </a:solidFill>
              </a:rPr>
              <a:t>VII. Kary</a:t>
            </a:r>
          </a:p>
        </p:txBody>
      </p:sp>
    </p:spTree>
    <p:extLst>
      <p:ext uri="{BB962C8B-B14F-4D97-AF65-F5344CB8AC3E}">
        <p14:creationId xmlns:p14="http://schemas.microsoft.com/office/powerpoint/2010/main" val="2428326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AA2C402-EB9D-4C5F-B1C5-CC1B5E3AF35E}"/>
              </a:ext>
            </a:extLst>
          </p:cNvPr>
          <p:cNvSpPr txBox="1">
            <a:spLocks/>
          </p:cNvSpPr>
          <p:nvPr/>
        </p:nvSpPr>
        <p:spPr>
          <a:xfrm>
            <a:off x="669633" y="2037348"/>
            <a:ext cx="10936829" cy="2759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2800" dirty="0"/>
              <a:t>W przypadku posiadaczy zwierząt niestosujących się do obowiązków wynikających z przepisów nowej ustawy o SIRZ zachowane zostaje dotychczasowy sposób stosowania kary w postaci </a:t>
            </a:r>
            <a:r>
              <a:rPr lang="pl-PL" sz="2800" dirty="0">
                <a:solidFill>
                  <a:srgbClr val="FF0000"/>
                </a:solidFill>
              </a:rPr>
              <a:t>kary grzywny</a:t>
            </a:r>
            <a:r>
              <a:rPr lang="pl-PL" sz="2800" dirty="0"/>
              <a:t>, nakładanej przez </a:t>
            </a:r>
            <a:r>
              <a:rPr lang="pl-PL" sz="2800" dirty="0">
                <a:solidFill>
                  <a:srgbClr val="FF0000"/>
                </a:solidFill>
              </a:rPr>
              <a:t>Inspekcję Weterynaryjną </a:t>
            </a:r>
            <a:r>
              <a:rPr lang="pl-PL" sz="2800" dirty="0"/>
              <a:t>w trybie przepisów Kodeksu postępowania w sprawach o wykroczenia.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0705FB5-680A-4008-B00C-CC665F7FFF85}"/>
              </a:ext>
            </a:extLst>
          </p:cNvPr>
          <p:cNvSpPr/>
          <p:nvPr/>
        </p:nvSpPr>
        <p:spPr>
          <a:xfrm>
            <a:off x="669633" y="426142"/>
            <a:ext cx="1533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u="sng" dirty="0">
                <a:solidFill>
                  <a:srgbClr val="FF0000"/>
                </a:solidFill>
              </a:rPr>
              <a:t>VII. Kary</a:t>
            </a:r>
          </a:p>
        </p:txBody>
      </p:sp>
    </p:spTree>
    <p:extLst>
      <p:ext uri="{BB962C8B-B14F-4D97-AF65-F5344CB8AC3E}">
        <p14:creationId xmlns:p14="http://schemas.microsoft.com/office/powerpoint/2010/main" val="2348193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0ADFA00-3D8E-4A8E-9AD0-DB98E513353A}"/>
              </a:ext>
            </a:extLst>
          </p:cNvPr>
          <p:cNvSpPr txBox="1">
            <a:spLocks/>
          </p:cNvSpPr>
          <p:nvPr/>
        </p:nvSpPr>
        <p:spPr>
          <a:xfrm>
            <a:off x="669634" y="1647293"/>
            <a:ext cx="10515600" cy="414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b="1" dirty="0"/>
              <a:t>Art. 50.</a:t>
            </a:r>
            <a:r>
              <a:rPr lang="pl-PL" dirty="0"/>
              <a:t> </a:t>
            </a:r>
          </a:p>
          <a:p>
            <a:pPr marL="625475" indent="-625475" algn="just"/>
            <a:r>
              <a:rPr lang="pl-PL" sz="2800" dirty="0"/>
              <a:t>12. Jeżeli podczas przeprowadzania kontroli zostanie ustalone, że w siedzibie stada znajduje się nieoznakowane zwierzę, którego pochodzenia nie można potwierdzić, powiatowy lekarz weterynarii, na podstawie oceny ryzyka dla zdrowia zwierząt i bezpieczeństwa żywności, może nakazać, w drodze decyzji, </a:t>
            </a:r>
            <a:r>
              <a:rPr lang="pl-PL" sz="2800" dirty="0">
                <a:solidFill>
                  <a:srgbClr val="FF0000"/>
                </a:solidFill>
              </a:rPr>
              <a:t>zabicie zwierzęcia bez odszkodowania i unieszkodliwienie zwłok zwierzęcia na koszt jego posiadacza</a:t>
            </a:r>
            <a:r>
              <a:rPr lang="pl-PL" sz="2800" dirty="0"/>
              <a:t> (wszystkie gatunki).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731F3-E889-4071-B926-D94F8780FEE9}"/>
              </a:ext>
            </a:extLst>
          </p:cNvPr>
          <p:cNvSpPr/>
          <p:nvPr/>
        </p:nvSpPr>
        <p:spPr>
          <a:xfrm>
            <a:off x="609599" y="383389"/>
            <a:ext cx="1584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u="sng" dirty="0">
                <a:solidFill>
                  <a:srgbClr val="FF0000"/>
                </a:solidFill>
              </a:rPr>
              <a:t>VII. Kary</a:t>
            </a:r>
          </a:p>
        </p:txBody>
      </p:sp>
    </p:spTree>
    <p:extLst>
      <p:ext uri="{BB962C8B-B14F-4D97-AF65-F5344CB8AC3E}">
        <p14:creationId xmlns:p14="http://schemas.microsoft.com/office/powerpoint/2010/main" val="3349336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111558" y="3035030"/>
            <a:ext cx="3968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Dziękuję za uwagę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1" y="419227"/>
            <a:ext cx="10349919" cy="8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3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4046A76-8683-4106-8EED-1738B8E028F6}"/>
              </a:ext>
            </a:extLst>
          </p:cNvPr>
          <p:cNvSpPr/>
          <p:nvPr/>
        </p:nvSpPr>
        <p:spPr>
          <a:xfrm>
            <a:off x="4037512" y="936868"/>
            <a:ext cx="1123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/>
            <a:r>
              <a:rPr lang="pl-PL" sz="1800" b="0" i="1" u="none" strike="noStrike" baseline="0" dirty="0">
                <a:solidFill>
                  <a:srgbClr val="000000"/>
                </a:solidFill>
                <a:latin typeface="EUAlbertina"/>
              </a:rPr>
              <a:t>Lama 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EUAlbertina"/>
              </a:rPr>
              <a:t>.  </a:t>
            </a: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D060D85-5CF0-4743-B7F6-9A5432D919FD}"/>
              </a:ext>
            </a:extLst>
          </p:cNvPr>
          <p:cNvSpPr/>
          <p:nvPr/>
        </p:nvSpPr>
        <p:spPr>
          <a:xfrm>
            <a:off x="282633" y="139447"/>
            <a:ext cx="5203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u="sng" dirty="0">
                <a:solidFill>
                  <a:srgbClr val="00B050"/>
                </a:solidFill>
              </a:rPr>
              <a:t>I. Nowe rodzaje działalności - DEFINICJE</a:t>
            </a:r>
          </a:p>
          <a:p>
            <a:pPr algn="ctr"/>
            <a:r>
              <a:rPr lang="pl-PL" sz="2400" b="1" u="sng" dirty="0">
                <a:solidFill>
                  <a:srgbClr val="00B050"/>
                </a:solidFill>
              </a:rPr>
              <a:t>Wielbłądowate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DFC633A-24D6-4C7B-9A53-01A32AF247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07" y="1306200"/>
            <a:ext cx="3914775" cy="2609850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66125715-CCF4-4785-AF31-A2FABA1C81C7}"/>
              </a:ext>
            </a:extLst>
          </p:cNvPr>
          <p:cNvSpPr/>
          <p:nvPr/>
        </p:nvSpPr>
        <p:spPr>
          <a:xfrm>
            <a:off x="7280730" y="905810"/>
            <a:ext cx="1535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/>
            <a:r>
              <a:rPr lang="pl-PL" sz="1800" b="0" i="1" u="none" strike="noStrike" baseline="0" dirty="0" err="1">
                <a:solidFill>
                  <a:srgbClr val="000000"/>
                </a:solidFill>
                <a:latin typeface="EUAlbertina"/>
              </a:rPr>
              <a:t>Vicugna</a:t>
            </a:r>
            <a:r>
              <a:rPr lang="pl-PL" sz="18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EUAlbertina"/>
              </a:rPr>
              <a:t>. </a:t>
            </a: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Obraz 11" descr="Obraz zawierający niebo, zewnętrzne, wielbłąd, ssak&#10;&#10;Opis wygenerowany automatycznie">
            <a:extLst>
              <a:ext uri="{FF2B5EF4-FFF2-40B4-BE49-F238E27FC236}">
                <a16:creationId xmlns:a16="http://schemas.microsoft.com/office/drawing/2014/main" id="{2C63E935-19F4-40FA-868F-F2F9EFA303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6" y="1288186"/>
            <a:ext cx="2679237" cy="256441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78FF726C-3749-452E-9E48-DCD978FDF27A}"/>
              </a:ext>
            </a:extLst>
          </p:cNvPr>
          <p:cNvSpPr/>
          <p:nvPr/>
        </p:nvSpPr>
        <p:spPr>
          <a:xfrm>
            <a:off x="975990" y="918854"/>
            <a:ext cx="1535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/>
            <a:r>
              <a:rPr lang="pl-PL" sz="1800" b="0" i="1" u="none" strike="noStrike" baseline="0" dirty="0" err="1">
                <a:solidFill>
                  <a:srgbClr val="000000"/>
                </a:solidFill>
                <a:latin typeface="EUAlbertina"/>
              </a:rPr>
              <a:t>Camelus</a:t>
            </a:r>
            <a:r>
              <a:rPr lang="pl-PL" sz="18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EUAlbertina"/>
              </a:rPr>
              <a:t>. </a:t>
            </a: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Obraz 13" descr="Obraz zawierający trawa, zewnętrzne, niebo, wielbłąd&#10;&#10;Opis wygenerowany automatycznie">
            <a:extLst>
              <a:ext uri="{FF2B5EF4-FFF2-40B4-BE49-F238E27FC236}">
                <a16:creationId xmlns:a16="http://schemas.microsoft.com/office/drawing/2014/main" id="{A7E47CE1-2987-448A-90EB-ABA10961B4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7" y="4168995"/>
            <a:ext cx="2679237" cy="2120169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C2EF2A94-9D4A-4E7D-B2D9-562A989BB457}"/>
              </a:ext>
            </a:extLst>
          </p:cNvPr>
          <p:cNvSpPr/>
          <p:nvPr/>
        </p:nvSpPr>
        <p:spPr>
          <a:xfrm>
            <a:off x="975992" y="3839231"/>
            <a:ext cx="1310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/>
            <a:r>
              <a:rPr lang="pl-PL" sz="1800" b="0" i="0" u="none" strike="noStrike" baseline="0" dirty="0">
                <a:solidFill>
                  <a:srgbClr val="000000"/>
                </a:solidFill>
                <a:latin typeface="EUAlbertina"/>
              </a:rPr>
              <a:t>Dromader</a:t>
            </a: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BC5407F3-59BF-4CE0-81A8-CC646D2A7463}"/>
              </a:ext>
            </a:extLst>
          </p:cNvPr>
          <p:cNvSpPr/>
          <p:nvPr/>
        </p:nvSpPr>
        <p:spPr>
          <a:xfrm>
            <a:off x="1034616" y="6289164"/>
            <a:ext cx="1019064" cy="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/>
            <a:r>
              <a:rPr lang="pl-PL" dirty="0">
                <a:solidFill>
                  <a:srgbClr val="000000"/>
                </a:solidFill>
                <a:latin typeface="EUAlbertina"/>
              </a:rPr>
              <a:t>Baktrian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F01311B8-8F80-409B-A7F5-BF307A69F6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84" y="4251420"/>
            <a:ext cx="2983020" cy="1767337"/>
          </a:xfrm>
          <a:prstGeom prst="rect">
            <a:avLst/>
          </a:prstGeom>
        </p:spPr>
      </p:pic>
      <p:pic>
        <p:nvPicPr>
          <p:cNvPr id="18" name="Obraz 17" descr="Obraz zawierający trawa, ssak, zewnętrzne, stojące&#10;&#10;Opis wygenerowany automatycznie">
            <a:extLst>
              <a:ext uri="{FF2B5EF4-FFF2-40B4-BE49-F238E27FC236}">
                <a16:creationId xmlns:a16="http://schemas.microsoft.com/office/drawing/2014/main" id="{EEC96BCC-1807-4FDF-A9A8-91D5B5FA9B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19" y="1288186"/>
            <a:ext cx="2053495" cy="308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8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820BF8C4-288C-4E97-A249-FC52C9394902}"/>
              </a:ext>
            </a:extLst>
          </p:cNvPr>
          <p:cNvSpPr/>
          <p:nvPr/>
        </p:nvSpPr>
        <p:spPr>
          <a:xfrm>
            <a:off x="650580" y="905810"/>
            <a:ext cx="1056840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FontTx/>
              <a:buChar char="-"/>
            </a:pPr>
            <a:r>
              <a:rPr lang="pl-PL" sz="2800" dirty="0">
                <a:solidFill>
                  <a:srgbClr val="00B050"/>
                </a:solidFill>
              </a:rPr>
              <a:t>Jeleniowate 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jeleniowate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lub zwierzę jeleniowate w rozumieniu art. 2 pkt 32 rozporządzenia 2019/2035; </a:t>
            </a:r>
          </a:p>
          <a:p>
            <a:pPr marL="269875" algn="just"/>
            <a:r>
              <a:rPr lang="pl-PL" sz="1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Łoś 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pl-PL" sz="1600" b="0" i="1" u="none" strike="noStrike" baseline="0" dirty="0" err="1">
                <a:solidFill>
                  <a:srgbClr val="000000"/>
                </a:solidFill>
                <a:latin typeface="EUAlbertina"/>
              </a:rPr>
              <a:t>Alces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 </a:t>
            </a:r>
            <a:r>
              <a:rPr lang="pl-PL" sz="1600" b="0" i="1" u="none" strike="noStrike" baseline="0" dirty="0" err="1">
                <a:solidFill>
                  <a:srgbClr val="000000"/>
                </a:solidFill>
                <a:latin typeface="EUAlbertina"/>
              </a:rPr>
              <a:t>Axis-Hyelaphus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 </a:t>
            </a:r>
          </a:p>
          <a:p>
            <a:pPr marL="269875" algn="just"/>
            <a:r>
              <a:rPr lang="pl-PL" sz="1600" dirty="0">
                <a:solidFill>
                  <a:srgbClr val="FF0000"/>
                </a:solidFill>
                <a:latin typeface="EUAlbertina"/>
              </a:rPr>
              <a:t>J</a:t>
            </a:r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eleń bagienny 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- </a:t>
            </a:r>
            <a:r>
              <a:rPr lang="pl-PL" sz="1600" b="0" i="1" u="none" strike="noStrike" baseline="0" dirty="0" err="1">
                <a:solidFill>
                  <a:srgbClr val="000000"/>
                </a:solidFill>
                <a:latin typeface="EUAlbertina"/>
              </a:rPr>
              <a:t>Blastocerus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 </a:t>
            </a:r>
          </a:p>
          <a:p>
            <a:pPr marL="269875" algn="just"/>
            <a:r>
              <a:rPr lang="pl-PL" sz="1600" dirty="0">
                <a:solidFill>
                  <a:srgbClr val="FF0000"/>
                </a:solidFill>
                <a:latin typeface="EUAlbertina"/>
              </a:rPr>
              <a:t>S</a:t>
            </a:r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arna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 - </a:t>
            </a:r>
            <a:r>
              <a:rPr lang="pl-PL" sz="1600" b="0" i="1" u="none" strike="noStrike" baseline="0" dirty="0" err="1">
                <a:solidFill>
                  <a:srgbClr val="000000"/>
                </a:solidFill>
                <a:latin typeface="EUAlbertina"/>
              </a:rPr>
              <a:t>Capreolus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 </a:t>
            </a:r>
          </a:p>
          <a:p>
            <a:pPr marL="269875" algn="just"/>
            <a:r>
              <a:rPr lang="pl-PL" sz="1600" dirty="0">
                <a:solidFill>
                  <a:srgbClr val="FF0000"/>
                </a:solidFill>
                <a:latin typeface="EUAlbertina"/>
              </a:rPr>
              <a:t>J</a:t>
            </a:r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eleń (europejski) 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- </a:t>
            </a:r>
            <a:r>
              <a:rPr lang="pl-PL" sz="1600" b="0" i="1" u="none" strike="noStrike" baseline="0" dirty="0" err="1">
                <a:solidFill>
                  <a:srgbClr val="000000"/>
                </a:solidFill>
                <a:latin typeface="EUAlbertina"/>
              </a:rPr>
              <a:t>Cervus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 </a:t>
            </a:r>
          </a:p>
          <a:p>
            <a:pPr marL="269875" algn="just"/>
            <a:r>
              <a:rPr lang="pl-PL" sz="1600" dirty="0">
                <a:solidFill>
                  <a:srgbClr val="FF0000"/>
                </a:solidFill>
                <a:latin typeface="EUAlbertina"/>
              </a:rPr>
              <a:t>D</a:t>
            </a:r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aniel 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– 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Dama </a:t>
            </a:r>
            <a:r>
              <a:rPr lang="pl-PL" sz="1600" b="0" i="1" u="none" strike="noStrike" baseline="0" dirty="0" err="1">
                <a:solidFill>
                  <a:srgbClr val="000000"/>
                </a:solidFill>
                <a:latin typeface="EUAlbertina"/>
              </a:rPr>
              <a:t>dama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 </a:t>
            </a:r>
          </a:p>
          <a:p>
            <a:pPr marL="269875" algn="just"/>
            <a:r>
              <a:rPr lang="pl-PL" sz="1600" dirty="0">
                <a:solidFill>
                  <a:srgbClr val="FF0000"/>
                </a:solidFill>
                <a:latin typeface="EUAlbertina"/>
              </a:rPr>
              <a:t>J</a:t>
            </a:r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elonek czubaty 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- </a:t>
            </a:r>
            <a:r>
              <a:rPr lang="pl-PL" sz="1600" b="0" i="1" u="none" strike="noStrike" baseline="0" dirty="0" err="1">
                <a:solidFill>
                  <a:srgbClr val="000000"/>
                </a:solidFill>
                <a:latin typeface="EUAlbertina"/>
              </a:rPr>
              <a:t>Elaphodus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 </a:t>
            </a:r>
          </a:p>
          <a:p>
            <a:pPr marL="269875" algn="just"/>
            <a:r>
              <a:rPr lang="pl-PL" sz="1600" dirty="0">
                <a:solidFill>
                  <a:srgbClr val="FF0000"/>
                </a:solidFill>
                <a:latin typeface="EUAlbertina"/>
              </a:rPr>
              <a:t>J</a:t>
            </a:r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eleń Milu (chiński) 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- </a:t>
            </a:r>
            <a:r>
              <a:rPr lang="pl-PL" sz="1600" b="0" i="1" u="none" strike="noStrike" baseline="0" dirty="0" err="1">
                <a:solidFill>
                  <a:srgbClr val="000000"/>
                </a:solidFill>
                <a:latin typeface="EUAlbertina"/>
              </a:rPr>
              <a:t>Elaphurus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</a:t>
            </a:r>
          </a:p>
          <a:p>
            <a:pPr marL="269875" algn="just"/>
            <a:r>
              <a:rPr lang="pl-PL" sz="1600" dirty="0" err="1">
                <a:solidFill>
                  <a:srgbClr val="FF0000"/>
                </a:solidFill>
                <a:latin typeface="EUAlbertina"/>
              </a:rPr>
              <a:t>H</a:t>
            </a:r>
            <a:r>
              <a:rPr lang="pl-PL" sz="1600" b="0" i="0" u="none" strike="noStrike" baseline="0" dirty="0" err="1">
                <a:solidFill>
                  <a:srgbClr val="FF0000"/>
                </a:solidFill>
                <a:latin typeface="EUAlbertina"/>
              </a:rPr>
              <a:t>uemal</a:t>
            </a:r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 – sarna 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- </a:t>
            </a:r>
            <a:r>
              <a:rPr lang="pl-PL" sz="1600" b="0" i="1" u="none" strike="noStrike" baseline="0" dirty="0" err="1">
                <a:solidFill>
                  <a:srgbClr val="000000"/>
                </a:solidFill>
                <a:latin typeface="EUAlbertina"/>
              </a:rPr>
              <a:t>Hippocamelus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 </a:t>
            </a:r>
          </a:p>
          <a:p>
            <a:pPr marL="269875" algn="just"/>
            <a:r>
              <a:rPr lang="pl-PL" sz="1600" dirty="0">
                <a:solidFill>
                  <a:srgbClr val="FF0000"/>
                </a:solidFill>
                <a:latin typeface="EUAlbertina"/>
              </a:rPr>
              <a:t>J</a:t>
            </a:r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elonek błotny 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- </a:t>
            </a:r>
            <a:r>
              <a:rPr lang="pl-PL" sz="1600" b="0" i="1" u="none" strike="noStrike" baseline="0" dirty="0" err="1">
                <a:solidFill>
                  <a:srgbClr val="000000"/>
                </a:solidFill>
                <a:latin typeface="EUAlbertina"/>
              </a:rPr>
              <a:t>Hydropotes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 </a:t>
            </a:r>
          </a:p>
          <a:p>
            <a:pPr marL="269875" algn="just"/>
            <a:r>
              <a:rPr lang="pl-PL" sz="1600" b="0" i="0" u="none" strike="noStrike" baseline="0" dirty="0" err="1">
                <a:solidFill>
                  <a:srgbClr val="FF0000"/>
                </a:solidFill>
                <a:latin typeface="EUAlbertina"/>
              </a:rPr>
              <a:t>Mazama</a:t>
            </a:r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 (szara)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 - </a:t>
            </a:r>
            <a:r>
              <a:rPr lang="pl-PL" sz="1600" b="0" i="1" u="none" strike="noStrike" baseline="0" dirty="0" err="1">
                <a:solidFill>
                  <a:srgbClr val="000000"/>
                </a:solidFill>
                <a:latin typeface="EUAlbertina"/>
              </a:rPr>
              <a:t>Mazama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 </a:t>
            </a:r>
          </a:p>
          <a:p>
            <a:pPr marL="269875" algn="just"/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Mundżak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wielki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 - </a:t>
            </a:r>
            <a:r>
              <a:rPr lang="pl-PL" sz="1600" b="0" i="1" u="none" strike="noStrike" baseline="0" dirty="0" err="1">
                <a:solidFill>
                  <a:srgbClr val="000000"/>
                </a:solidFill>
                <a:latin typeface="EUAlbertina"/>
              </a:rPr>
              <a:t>Megamuntiacus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 </a:t>
            </a:r>
          </a:p>
          <a:p>
            <a:pPr marL="269875" algn="just"/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Mundżak 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- </a:t>
            </a:r>
            <a:r>
              <a:rPr lang="pl-PL" sz="1600" b="0" i="1" u="none" strike="noStrike" baseline="0" dirty="0" err="1">
                <a:solidFill>
                  <a:srgbClr val="000000"/>
                </a:solidFill>
                <a:latin typeface="EUAlbertina"/>
              </a:rPr>
              <a:t>Muntiacus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 </a:t>
            </a:r>
          </a:p>
          <a:p>
            <a:pPr marL="269875" algn="just"/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Mulak 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- </a:t>
            </a:r>
            <a:r>
              <a:rPr lang="pl-PL" sz="1600" b="0" i="1" u="none" strike="noStrike" baseline="0" dirty="0" err="1">
                <a:solidFill>
                  <a:srgbClr val="000000"/>
                </a:solidFill>
                <a:latin typeface="EUAlbertina"/>
              </a:rPr>
              <a:t>Odocoileus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 </a:t>
            </a:r>
          </a:p>
          <a:p>
            <a:pPr marL="269875" algn="just"/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Sarniak </a:t>
            </a:r>
            <a:r>
              <a:rPr lang="pl-PL" sz="1600" b="0" i="0" u="none" strike="noStrike" baseline="0" dirty="0" err="1">
                <a:solidFill>
                  <a:srgbClr val="FF0000"/>
                </a:solidFill>
                <a:latin typeface="EUAlbertina"/>
              </a:rPr>
              <a:t>pampasowy</a:t>
            </a:r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- </a:t>
            </a:r>
            <a:r>
              <a:rPr lang="pl-PL" sz="1600" b="0" i="1" u="none" strike="noStrike" baseline="0" dirty="0" err="1">
                <a:solidFill>
                  <a:srgbClr val="000000"/>
                </a:solidFill>
                <a:latin typeface="EUAlbertina"/>
              </a:rPr>
              <a:t>Ozotoceros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 </a:t>
            </a:r>
          </a:p>
          <a:p>
            <a:pPr marL="269875" algn="just"/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Jeleń </a:t>
            </a:r>
            <a:r>
              <a:rPr lang="pl-PL" sz="1600" b="0" i="0" u="none" strike="noStrike" baseline="0" dirty="0" err="1">
                <a:solidFill>
                  <a:srgbClr val="FF0000"/>
                </a:solidFill>
                <a:latin typeface="EUAlbertina"/>
              </a:rPr>
              <a:t>białowargi</a:t>
            </a:r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- </a:t>
            </a:r>
            <a:r>
              <a:rPr lang="pl-PL" sz="1600" b="0" i="1" u="none" strike="noStrike" baseline="0" dirty="0" err="1">
                <a:solidFill>
                  <a:srgbClr val="000000"/>
                </a:solidFill>
                <a:latin typeface="EUAlbertina"/>
              </a:rPr>
              <a:t>Przewalskium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 </a:t>
            </a:r>
          </a:p>
          <a:p>
            <a:pPr marL="269875" algn="just"/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Pudu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 – sarna - 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Pudu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 </a:t>
            </a:r>
          </a:p>
          <a:p>
            <a:pPr marL="269875" algn="just"/>
            <a:r>
              <a:rPr lang="pl-PL" sz="1600" b="0" i="0" u="none" strike="noStrike" baseline="0" dirty="0">
                <a:solidFill>
                  <a:srgbClr val="FF0000"/>
                </a:solidFill>
                <a:latin typeface="EUAlbertina"/>
              </a:rPr>
              <a:t>Renifer tundrowy 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- </a:t>
            </a:r>
            <a:r>
              <a:rPr lang="pl-PL" sz="1600" b="0" i="1" u="none" strike="noStrike" baseline="0" dirty="0" err="1">
                <a:solidFill>
                  <a:srgbClr val="000000"/>
                </a:solidFill>
                <a:latin typeface="EUAlbertina"/>
              </a:rPr>
              <a:t>Rangifer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 </a:t>
            </a:r>
          </a:p>
          <a:p>
            <a:pPr marL="269875" algn="just"/>
            <a:r>
              <a:rPr lang="pl-PL" sz="1600" b="0" i="0" u="none" strike="noStrike" baseline="0" dirty="0" err="1">
                <a:solidFill>
                  <a:srgbClr val="FF0000"/>
                </a:solidFill>
                <a:latin typeface="EUAlbertina"/>
              </a:rPr>
              <a:t>Barasinga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 - </a:t>
            </a:r>
            <a:r>
              <a:rPr lang="pl-PL" sz="1600" b="0" i="1" u="none" strike="noStrike" baseline="0" dirty="0" err="1">
                <a:solidFill>
                  <a:srgbClr val="000000"/>
                </a:solidFill>
                <a:latin typeface="EUAlbertina"/>
              </a:rPr>
              <a:t>Rucervus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., </a:t>
            </a:r>
          </a:p>
          <a:p>
            <a:pPr marL="269875" algn="just"/>
            <a:r>
              <a:rPr lang="pl-PL" sz="1600" b="0" i="0" u="none" strike="noStrike" baseline="0" dirty="0" err="1">
                <a:solidFill>
                  <a:srgbClr val="FF0000"/>
                </a:solidFill>
                <a:latin typeface="EUAlbertina"/>
              </a:rPr>
              <a:t>Sambar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 - </a:t>
            </a:r>
            <a:r>
              <a:rPr lang="pl-PL" sz="1600" b="0" i="1" u="none" strike="noStrike" baseline="0" dirty="0">
                <a:solidFill>
                  <a:srgbClr val="000000"/>
                </a:solidFill>
                <a:latin typeface="EUAlbertina"/>
              </a:rPr>
              <a:t>Rusa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EUAlbertina"/>
              </a:rPr>
              <a:t>ssp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EUAlbertina"/>
              </a:rPr>
              <a:t>. </a:t>
            </a:r>
            <a:endParaRPr lang="pl-PL" sz="1600" dirty="0">
              <a:solidFill>
                <a:srgbClr val="00B050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F09920E-8ADE-43D9-B876-7C82F1A1500F}"/>
              </a:ext>
            </a:extLst>
          </p:cNvPr>
          <p:cNvSpPr/>
          <p:nvPr/>
        </p:nvSpPr>
        <p:spPr>
          <a:xfrm>
            <a:off x="384116" y="244377"/>
            <a:ext cx="5483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u="sng" dirty="0">
                <a:solidFill>
                  <a:srgbClr val="00B050"/>
                </a:solidFill>
              </a:rPr>
              <a:t>I. Nowe rodzaje działalności - DEFINICJE</a:t>
            </a:r>
          </a:p>
        </p:txBody>
      </p:sp>
    </p:spTree>
    <p:extLst>
      <p:ext uri="{BB962C8B-B14F-4D97-AF65-F5344CB8AC3E}">
        <p14:creationId xmlns:p14="http://schemas.microsoft.com/office/powerpoint/2010/main" val="324406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F202E1D-A037-4460-93D1-F8FE3868DCB0}"/>
              </a:ext>
            </a:extLst>
          </p:cNvPr>
          <p:cNvSpPr/>
          <p:nvPr/>
        </p:nvSpPr>
        <p:spPr>
          <a:xfrm>
            <a:off x="573397" y="965452"/>
            <a:ext cx="1130794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 fontAlgn="ctr">
              <a:buAutoNum type="arabicPeriod"/>
            </a:pPr>
            <a:r>
              <a:rPr lang="pl-PL" sz="2800" b="1" dirty="0">
                <a:solidFill>
                  <a:srgbClr val="00B050"/>
                </a:solidFill>
              </a:rPr>
              <a:t>System utrzymania zwierząt</a:t>
            </a:r>
          </a:p>
          <a:p>
            <a:pPr marL="809625" indent="-360363" algn="just" fontAlgn="ctr">
              <a:buFontTx/>
              <a:buChar char="-"/>
            </a:pPr>
            <a:r>
              <a:rPr lang="pl-PL" sz="2400" dirty="0">
                <a:solidFill>
                  <a:srgbClr val="00B050"/>
                </a:solidFill>
              </a:rPr>
              <a:t>gatunek</a:t>
            </a:r>
          </a:p>
          <a:p>
            <a:pPr marL="809625" indent="-360363" algn="just" fontAlgn="ctr">
              <a:buFontTx/>
              <a:buChar char="-"/>
            </a:pPr>
            <a:r>
              <a:rPr lang="pl-PL" sz="2400" dirty="0">
                <a:solidFill>
                  <a:srgbClr val="00B050"/>
                </a:solidFill>
              </a:rPr>
              <a:t>system utrzymania </a:t>
            </a:r>
            <a:r>
              <a:rPr lang="pl-PL" sz="2400" dirty="0"/>
              <a:t>(przykładowo bydło)</a:t>
            </a:r>
          </a:p>
          <a:p>
            <a:pPr marL="449262" algn="just" fontAlgn="ctr"/>
            <a:r>
              <a:rPr lang="pl-PL" sz="2400" dirty="0"/>
              <a:t>	- otwarty</a:t>
            </a:r>
          </a:p>
          <a:p>
            <a:pPr marL="449262" algn="just" fontAlgn="ctr"/>
            <a:r>
              <a:rPr lang="pl-PL" sz="2400" dirty="0"/>
              <a:t>	- zamknięty na uwięzi </a:t>
            </a:r>
          </a:p>
          <a:p>
            <a:pPr marL="449262" algn="just" fontAlgn="ctr"/>
            <a:r>
              <a:rPr lang="pl-PL" sz="2400" dirty="0"/>
              <a:t>	- zamknięty bez uwięzi wolnostanowiskowy</a:t>
            </a:r>
          </a:p>
          <a:p>
            <a:pPr marL="1347788" indent="-184150" algn="just" fontAlgn="ctr"/>
            <a:r>
              <a:rPr lang="pl-PL" sz="2000" dirty="0"/>
              <a:t>- z wydzielonymi legowiskami</a:t>
            </a:r>
          </a:p>
          <a:p>
            <a:pPr marL="1347788" indent="-184150" algn="just" fontAlgn="ctr"/>
            <a:r>
              <a:rPr lang="pl-PL" sz="2000" dirty="0"/>
              <a:t>- bez wydzielonych legowisk na ściółce</a:t>
            </a:r>
          </a:p>
          <a:p>
            <a:pPr marL="1347788" indent="-184150" algn="just" fontAlgn="ctr"/>
            <a:r>
              <a:rPr lang="pl-PL" sz="2000" dirty="0"/>
              <a:t>- bez wydzielonych legowisk i ściółki</a:t>
            </a:r>
          </a:p>
          <a:p>
            <a:pPr marL="1074738" indent="-176213" algn="just" defTabSz="538163" fontAlgn="ctr"/>
            <a:r>
              <a:rPr lang="pl-PL" sz="2400" dirty="0"/>
              <a:t>- mieszany – w przypadku, gdy w siedzibie stada są obiekty o różnych systemach utrzymywania,</a:t>
            </a:r>
          </a:p>
          <a:p>
            <a:pPr marL="898525" indent="-450850" algn="just" defTabSz="538163" fontAlgn="ctr"/>
            <a:r>
              <a:rPr lang="pl-PL" sz="2400" dirty="0"/>
              <a:t>	- zamknięty w kojcu</a:t>
            </a:r>
          </a:p>
          <a:p>
            <a:pPr marL="1347788" indent="-184150" algn="just" defTabSz="538163" fontAlgn="ctr"/>
            <a:r>
              <a:rPr lang="pl-PL" sz="2000" dirty="0"/>
              <a:t>- pojedynczo</a:t>
            </a:r>
          </a:p>
          <a:p>
            <a:pPr marL="1347788" indent="-184150" algn="just" defTabSz="538163" fontAlgn="ctr"/>
            <a:r>
              <a:rPr lang="pl-PL" sz="2000" dirty="0"/>
              <a:t>- grupowo </a:t>
            </a:r>
          </a:p>
          <a:p>
            <a:pPr marL="809625" indent="-360363" algn="just" fontAlgn="ctr">
              <a:buFontTx/>
              <a:buChar char="-"/>
            </a:pPr>
            <a:r>
              <a:rPr lang="pl-PL" sz="2400" dirty="0">
                <a:solidFill>
                  <a:srgbClr val="00B050"/>
                </a:solidFill>
              </a:rPr>
              <a:t>technologia produkcji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9EE4778-2693-4248-8D72-F683B7DADCF2}"/>
              </a:ext>
            </a:extLst>
          </p:cNvPr>
          <p:cNvSpPr/>
          <p:nvPr/>
        </p:nvSpPr>
        <p:spPr>
          <a:xfrm>
            <a:off x="573397" y="253776"/>
            <a:ext cx="3634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u="sng" dirty="0">
                <a:solidFill>
                  <a:srgbClr val="00B050"/>
                </a:solidFill>
              </a:rPr>
              <a:t>I. Nowości przy działalności</a:t>
            </a:r>
          </a:p>
        </p:txBody>
      </p:sp>
    </p:spTree>
    <p:extLst>
      <p:ext uri="{BB962C8B-B14F-4D97-AF65-F5344CB8AC3E}">
        <p14:creationId xmlns:p14="http://schemas.microsoft.com/office/powerpoint/2010/main" val="191240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77C994D-91D8-4A63-94CB-425A2D73421B}"/>
              </a:ext>
            </a:extLst>
          </p:cNvPr>
          <p:cNvSpPr/>
          <p:nvPr/>
        </p:nvSpPr>
        <p:spPr>
          <a:xfrm>
            <a:off x="662891" y="1335542"/>
            <a:ext cx="113079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pl-PL" sz="2800" b="1" dirty="0">
                <a:solidFill>
                  <a:srgbClr val="00B050"/>
                </a:solidFill>
              </a:rPr>
              <a:t>2. Budynki wchodzące w skład działalności</a:t>
            </a:r>
          </a:p>
          <a:p>
            <a:pPr marL="809625" indent="-360363" algn="just" fontAlgn="ctr">
              <a:buFontTx/>
              <a:buChar char="-"/>
            </a:pPr>
            <a:r>
              <a:rPr lang="pl-PL" sz="2800" dirty="0">
                <a:solidFill>
                  <a:srgbClr val="00B050"/>
                </a:solidFill>
              </a:rPr>
              <a:t>opis budynku</a:t>
            </a:r>
          </a:p>
          <a:p>
            <a:pPr marL="809625" indent="-360363" algn="just" fontAlgn="ctr">
              <a:buFontTx/>
              <a:buChar char="-"/>
            </a:pPr>
            <a:r>
              <a:rPr lang="pl-PL" sz="2800" dirty="0">
                <a:solidFill>
                  <a:srgbClr val="00B050"/>
                </a:solidFill>
              </a:rPr>
              <a:t>cechy charakterystyczne</a:t>
            </a:r>
          </a:p>
          <a:p>
            <a:pPr marL="809625" indent="-360363" algn="just" fontAlgn="ctr">
              <a:buFontTx/>
              <a:buChar char="-"/>
            </a:pPr>
            <a:r>
              <a:rPr lang="pl-PL" sz="2800" dirty="0">
                <a:solidFill>
                  <a:srgbClr val="00B050"/>
                </a:solidFill>
              </a:rPr>
              <a:t>współrzędne</a:t>
            </a:r>
          </a:p>
          <a:p>
            <a:pPr marL="809625" indent="-360363" algn="just" fontAlgn="ctr">
              <a:buFontTx/>
              <a:buChar char="-"/>
            </a:pPr>
            <a:r>
              <a:rPr lang="pl-PL" sz="2800" dirty="0">
                <a:solidFill>
                  <a:srgbClr val="00B050"/>
                </a:solidFill>
              </a:rPr>
              <a:t>kierunek produkcji</a:t>
            </a:r>
          </a:p>
          <a:p>
            <a:pPr marL="809625" indent="-360363" algn="just" fontAlgn="ctr">
              <a:buFontTx/>
              <a:buChar char="-"/>
            </a:pPr>
            <a:r>
              <a:rPr lang="pl-PL" sz="2800" dirty="0">
                <a:solidFill>
                  <a:srgbClr val="00B050"/>
                </a:solidFill>
              </a:rPr>
              <a:t>wielkość produkcji</a:t>
            </a:r>
          </a:p>
          <a:p>
            <a:pPr marL="809625" indent="-360363" algn="just" fontAlgn="ctr">
              <a:buFontTx/>
              <a:buChar char="-"/>
            </a:pPr>
            <a:r>
              <a:rPr lang="pl-PL" sz="2800" dirty="0">
                <a:solidFill>
                  <a:srgbClr val="00B050"/>
                </a:solidFill>
              </a:rPr>
              <a:t>gatunek</a:t>
            </a:r>
          </a:p>
          <a:p>
            <a:pPr marL="449262" algn="just" fontAlgn="ctr"/>
            <a:endParaRPr lang="pl-PL" sz="2800" dirty="0"/>
          </a:p>
          <a:p>
            <a:pPr algn="just" fontAlgn="ctr"/>
            <a:r>
              <a:rPr lang="pl-PL" sz="2800" b="1" dirty="0">
                <a:solidFill>
                  <a:srgbClr val="00B050"/>
                </a:solidFill>
              </a:rPr>
              <a:t>3. Działki w siedzibie stada, na których będzie prowadzony wypas zwierząt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DC28C4C-4B21-4FF1-979A-6DF4F477C02B}"/>
              </a:ext>
            </a:extLst>
          </p:cNvPr>
          <p:cNvSpPr/>
          <p:nvPr/>
        </p:nvSpPr>
        <p:spPr>
          <a:xfrm>
            <a:off x="537411" y="444145"/>
            <a:ext cx="393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u="sng" dirty="0">
                <a:solidFill>
                  <a:srgbClr val="00B050"/>
                </a:solidFill>
              </a:rPr>
              <a:t>I. Nowości przy działalności</a:t>
            </a:r>
          </a:p>
        </p:txBody>
      </p:sp>
    </p:spTree>
    <p:extLst>
      <p:ext uri="{BB962C8B-B14F-4D97-AF65-F5344CB8AC3E}">
        <p14:creationId xmlns:p14="http://schemas.microsoft.com/office/powerpoint/2010/main" val="4217978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1932039" y="2507225"/>
            <a:ext cx="94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8811E22-89A2-4E70-9A30-5CB8CCDA03F1}"/>
              </a:ext>
            </a:extLst>
          </p:cNvPr>
          <p:cNvSpPr/>
          <p:nvPr/>
        </p:nvSpPr>
        <p:spPr>
          <a:xfrm>
            <a:off x="637953" y="1508253"/>
            <a:ext cx="97252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pl-PL" sz="2800" b="1" dirty="0"/>
              <a:t>Nowe gatunki w bazie danych prowadzonej przez ARiMR:</a:t>
            </a:r>
          </a:p>
          <a:p>
            <a:pPr marL="806450" indent="-342900" algn="just" fontAlgn="ctr">
              <a:buFont typeface="Wingdings" panose="05000000000000000000" pitchFamily="2" charset="2"/>
              <a:buChar char="v"/>
            </a:pPr>
            <a:r>
              <a:rPr lang="pl-PL" sz="2800" b="1" dirty="0">
                <a:solidFill>
                  <a:srgbClr val="00B050"/>
                </a:solidFill>
              </a:rPr>
              <a:t>jeleniowate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dirty="0"/>
              <a:t>(jelenie, sarny, daniele, łosie i inne).</a:t>
            </a:r>
          </a:p>
          <a:p>
            <a:pPr marL="806450" indent="-342900" algn="just" fontAlgn="ctr">
              <a:buFont typeface="Wingdings" panose="05000000000000000000" pitchFamily="2" charset="2"/>
              <a:buChar char="v"/>
            </a:pPr>
            <a:r>
              <a:rPr lang="pl-PL" sz="2800" b="1" dirty="0">
                <a:solidFill>
                  <a:srgbClr val="00B050"/>
                </a:solidFill>
              </a:rPr>
              <a:t>wielbłądowate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dirty="0"/>
              <a:t>(wielbłądy, lamy, wikunie).</a:t>
            </a:r>
          </a:p>
          <a:p>
            <a:pPr marL="806450" indent="-342900" algn="just" fontAlgn="ctr">
              <a:buFont typeface="Wingdings" panose="05000000000000000000" pitchFamily="2" charset="2"/>
              <a:buChar char="v"/>
            </a:pPr>
            <a:r>
              <a:rPr lang="pl-PL" sz="2800" b="1" dirty="0">
                <a:solidFill>
                  <a:srgbClr val="00B050"/>
                </a:solidFill>
              </a:rPr>
              <a:t>koniowate</a:t>
            </a:r>
            <a:r>
              <a:rPr lang="pl-PL" sz="2800" b="1" dirty="0"/>
              <a:t> </a:t>
            </a:r>
            <a:r>
              <a:rPr lang="pl-PL" sz="2800" dirty="0"/>
              <a:t>(konie, zebry, osły i krzyżówki między nimi).</a:t>
            </a:r>
          </a:p>
          <a:p>
            <a:pPr marL="806450" indent="-342900" algn="just" fontAlgn="ctr">
              <a:buFont typeface="Wingdings" panose="05000000000000000000" pitchFamily="2" charset="2"/>
              <a:buChar char="v"/>
            </a:pPr>
            <a:r>
              <a:rPr lang="pl-PL" sz="2800" b="1" dirty="0">
                <a:solidFill>
                  <a:srgbClr val="00B050"/>
                </a:solidFill>
              </a:rPr>
              <a:t>drób</a:t>
            </a:r>
            <a:r>
              <a:rPr lang="pl-PL" sz="2800" b="1" dirty="0"/>
              <a:t> – </a:t>
            </a:r>
            <a:r>
              <a:rPr lang="pl-PL" sz="2800" dirty="0"/>
              <a:t>rejestracja </a:t>
            </a:r>
            <a:r>
              <a:rPr lang="pl-PL" sz="2800" b="1" dirty="0"/>
              <a:t>zakładów</a:t>
            </a:r>
            <a:r>
              <a:rPr lang="pl-PL" sz="2800" dirty="0"/>
              <a:t> utrzymujących drób i ptaki żyjące w niewoli (kierunek, wielkość produkcji – </a:t>
            </a:r>
            <a:r>
              <a:rPr lang="pl-PL" sz="2800" dirty="0">
                <a:solidFill>
                  <a:srgbClr val="00B0F0"/>
                </a:solidFill>
              </a:rPr>
              <a:t>kura/ kaczka/ kaczka piżmowa/ gęś/ gęś garbonosa/ indyk/ przepiórka japońska/perlica/struś</a:t>
            </a:r>
            <a:r>
              <a:rPr lang="pl-PL" sz="2800" dirty="0"/>
              <a:t>)</a:t>
            </a:r>
            <a:endParaRPr lang="pl-PL" sz="2000" dirty="0"/>
          </a:p>
          <a:p>
            <a:pPr marL="806450" indent="-342900" algn="just" fontAlgn="ctr">
              <a:buFont typeface="Wingdings" panose="05000000000000000000" pitchFamily="2" charset="2"/>
              <a:buChar char="v"/>
            </a:pPr>
            <a:r>
              <a:rPr lang="pl-PL" sz="2800" b="1" dirty="0">
                <a:solidFill>
                  <a:srgbClr val="00B050"/>
                </a:solidFill>
              </a:rPr>
              <a:t>jaja wylęgowe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9159827-2785-4308-AAB7-FA2E4AB3A030}"/>
              </a:ext>
            </a:extLst>
          </p:cNvPr>
          <p:cNvSpPr/>
          <p:nvPr/>
        </p:nvSpPr>
        <p:spPr>
          <a:xfrm>
            <a:off x="466471" y="444145"/>
            <a:ext cx="2509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u="sng" dirty="0">
                <a:solidFill>
                  <a:srgbClr val="00B050"/>
                </a:solidFill>
              </a:rPr>
              <a:t>II. Nowe gatunki</a:t>
            </a:r>
          </a:p>
        </p:txBody>
      </p:sp>
    </p:spTree>
    <p:extLst>
      <p:ext uri="{BB962C8B-B14F-4D97-AF65-F5344CB8AC3E}">
        <p14:creationId xmlns:p14="http://schemas.microsoft.com/office/powerpoint/2010/main" val="28682314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992781dc-360b-4b31-9bcd-674abed97a40" origin="userSelected">
  <element uid="707fbe96-ba50-4b06-9f7d-a4363831fe5f" value=""/>
</sisl>
</file>

<file path=customXml/itemProps1.xml><?xml version="1.0" encoding="utf-8"?>
<ds:datastoreItem xmlns:ds="http://schemas.openxmlformats.org/officeDocument/2006/customXml" ds:itemID="{3F009409-84DD-4384-8D89-83FA3C576554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3949</TotalTime>
  <Words>3736</Words>
  <Application>Microsoft Office PowerPoint</Application>
  <PresentationFormat>Panoramiczny</PresentationFormat>
  <Paragraphs>464</Paragraphs>
  <Slides>46</Slides>
  <Notes>46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55" baseType="lpstr">
      <vt:lpstr>Arial</vt:lpstr>
      <vt:lpstr>Calibri</vt:lpstr>
      <vt:lpstr>Calibri Light</vt:lpstr>
      <vt:lpstr>Courier New</vt:lpstr>
      <vt:lpstr>EUAlbertina</vt:lpstr>
      <vt:lpstr>Symbol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Nagalska Małgorzata</dc:creator>
  <cp:lastModifiedBy>Sukiennik Andrzej</cp:lastModifiedBy>
  <cp:revision>323</cp:revision>
  <cp:lastPrinted>2022-08-29T08:47:17Z</cp:lastPrinted>
  <dcterms:created xsi:type="dcterms:W3CDTF">2021-02-26T11:53:47Z</dcterms:created>
  <dcterms:modified xsi:type="dcterms:W3CDTF">2023-01-04T11:24:12Z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2c176b0b-b41c-4f1a-9ae8-e024849ff922</vt:lpwstr>
  </property>
  <property fmtid="{D5CDD505-2E9C-101B-9397-08002B2CF9AE}" pid="3" name="bjClsUserRVM">
    <vt:lpwstr>[]</vt:lpwstr>
  </property>
  <property fmtid="{D5CDD505-2E9C-101B-9397-08002B2CF9AE}" pid="4" name="bjSaver">
    <vt:lpwstr>63ZNk8vPqSHskU7+65qwj2ZTxm6dJJyo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policy="992781dc-360b-4b31-9bcd-674abed97a40" origin="userSelected" xmlns="http://www.boldonj</vt:lpwstr>
  </property>
  <property fmtid="{D5CDD505-2E9C-101B-9397-08002B2CF9AE}" pid="6" name="bjDocumentLabelXML-0">
    <vt:lpwstr>ames.com/2008/01/sie/internal/label"&gt;&lt;element uid="707fbe96-ba50-4b06-9f7d-a4363831fe5f" value="" /&gt;&lt;/sisl&gt;</vt:lpwstr>
  </property>
  <property fmtid="{D5CDD505-2E9C-101B-9397-08002B2CF9AE}" pid="7" name="bjDocumentSecurityLabel">
    <vt:lpwstr>Klasyfikacja: WEWNĘTRZNA</vt:lpwstr>
  </property>
</Properties>
</file>