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61"/>
  </p:notesMasterIdLst>
  <p:handoutMasterIdLst>
    <p:handoutMasterId r:id="rId62"/>
  </p:handoutMasterIdLst>
  <p:sldIdLst>
    <p:sldId id="332" r:id="rId5"/>
    <p:sldId id="271" r:id="rId6"/>
    <p:sldId id="275" r:id="rId7"/>
    <p:sldId id="340" r:id="rId8"/>
    <p:sldId id="329" r:id="rId9"/>
    <p:sldId id="330" r:id="rId10"/>
    <p:sldId id="277" r:id="rId11"/>
    <p:sldId id="283" r:id="rId12"/>
    <p:sldId id="281" r:id="rId13"/>
    <p:sldId id="282" r:id="rId14"/>
    <p:sldId id="287" r:id="rId15"/>
    <p:sldId id="289" r:id="rId16"/>
    <p:sldId id="291" r:id="rId17"/>
    <p:sldId id="292" r:id="rId18"/>
    <p:sldId id="295" r:id="rId19"/>
    <p:sldId id="296" r:id="rId20"/>
    <p:sldId id="279" r:id="rId21"/>
    <p:sldId id="297" r:id="rId22"/>
    <p:sldId id="341" r:id="rId23"/>
    <p:sldId id="298" r:id="rId24"/>
    <p:sldId id="300" r:id="rId25"/>
    <p:sldId id="301" r:id="rId26"/>
    <p:sldId id="303" r:id="rId27"/>
    <p:sldId id="319" r:id="rId28"/>
    <p:sldId id="321" r:id="rId29"/>
    <p:sldId id="342" r:id="rId30"/>
    <p:sldId id="320" r:id="rId31"/>
    <p:sldId id="323" r:id="rId32"/>
    <p:sldId id="333" r:id="rId33"/>
    <p:sldId id="324" r:id="rId34"/>
    <p:sldId id="337" r:id="rId35"/>
    <p:sldId id="325" r:id="rId36"/>
    <p:sldId id="343" r:id="rId37"/>
    <p:sldId id="326" r:id="rId38"/>
    <p:sldId id="327" r:id="rId39"/>
    <p:sldId id="344" r:id="rId40"/>
    <p:sldId id="338" r:id="rId41"/>
    <p:sldId id="328" r:id="rId42"/>
    <p:sldId id="339" r:id="rId43"/>
    <p:sldId id="307" r:id="rId44"/>
    <p:sldId id="345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34" r:id="rId53"/>
    <p:sldId id="335" r:id="rId54"/>
    <p:sldId id="336" r:id="rId55"/>
    <p:sldId id="315" r:id="rId56"/>
    <p:sldId id="316" r:id="rId57"/>
    <p:sldId id="317" r:id="rId58"/>
    <p:sldId id="318" r:id="rId59"/>
    <p:sldId id="261" r:id="rId60"/>
  </p:sldIdLst>
  <p:sldSz cx="12192000" cy="6858000"/>
  <p:notesSz cx="6797675" cy="99266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002" autoAdjust="0"/>
  </p:normalViewPr>
  <p:slideViewPr>
    <p:cSldViewPr snapToGrid="0">
      <p:cViewPr varScale="1">
        <p:scale>
          <a:sx n="77" d="100"/>
          <a:sy n="77" d="100"/>
        </p:scale>
        <p:origin x="179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piew77" userId="S::spiew77_gmail.com#ext#@kgpspgovpl.onmicrosoft.com::1269d295-d797-456b-9ada-aafedeef967e" providerId="AD" clId="Web-{A935C5DD-3EAF-4794-8BB9-CD8FF072C06B}"/>
    <pc:docChg chg="modSld">
      <pc:chgData name="spiew77" userId="S::spiew77_gmail.com#ext#@kgpspgovpl.onmicrosoft.com::1269d295-d797-456b-9ada-aafedeef967e" providerId="AD" clId="Web-{A935C5DD-3EAF-4794-8BB9-CD8FF072C06B}" dt="2023-08-07T07:15:12.297" v="23" actId="20577"/>
      <pc:docMkLst>
        <pc:docMk/>
      </pc:docMkLst>
      <pc:sldChg chg="modSp">
        <pc:chgData name="spiew77" userId="S::spiew77_gmail.com#ext#@kgpspgovpl.onmicrosoft.com::1269d295-d797-456b-9ada-aafedeef967e" providerId="AD" clId="Web-{A935C5DD-3EAF-4794-8BB9-CD8FF072C06B}" dt="2023-08-07T07:15:12.297" v="23" actId="20577"/>
        <pc:sldMkLst>
          <pc:docMk/>
          <pc:sldMk cId="0" sldId="261"/>
        </pc:sldMkLst>
        <pc:spChg chg="mod">
          <ac:chgData name="spiew77" userId="S::spiew77_gmail.com#ext#@kgpspgovpl.onmicrosoft.com::1269d295-d797-456b-9ada-aafedeef967e" providerId="AD" clId="Web-{A935C5DD-3EAF-4794-8BB9-CD8FF072C06B}" dt="2023-08-07T07:15:12.297" v="23" actId="20577"/>
          <ac:spMkLst>
            <pc:docMk/>
            <pc:sldMk cId="0" sldId="261"/>
            <ac:spMk id="24578" creationId="{00000000-0000-0000-0000-000000000000}"/>
          </ac:spMkLst>
        </pc:spChg>
      </pc:sldChg>
    </pc:docChg>
  </pc:docChgLst>
  <pc:docChgLst>
    <pc:chgData name="spiew77" userId="S::spiew77_gmail.com#ext#@kgpspgovpl.onmicrosoft.com::1269d295-d797-456b-9ada-aafedeef967e" providerId="AD" clId="Web-{29C5C63B-ED7A-47C7-B89D-22AD6AF57280}"/>
    <pc:docChg chg="modSld">
      <pc:chgData name="spiew77" userId="S::spiew77_gmail.com#ext#@kgpspgovpl.onmicrosoft.com::1269d295-d797-456b-9ada-aafedeef967e" providerId="AD" clId="Web-{29C5C63B-ED7A-47C7-B89D-22AD6AF57280}" dt="2023-08-07T07:15:54.856" v="2" actId="20577"/>
      <pc:docMkLst>
        <pc:docMk/>
      </pc:docMkLst>
      <pc:sldChg chg="modSp">
        <pc:chgData name="spiew77" userId="S::spiew77_gmail.com#ext#@kgpspgovpl.onmicrosoft.com::1269d295-d797-456b-9ada-aafedeef967e" providerId="AD" clId="Web-{29C5C63B-ED7A-47C7-B89D-22AD6AF57280}" dt="2023-08-07T07:15:54.856" v="2" actId="20577"/>
        <pc:sldMkLst>
          <pc:docMk/>
          <pc:sldMk cId="0" sldId="261"/>
        </pc:sldMkLst>
        <pc:spChg chg="mod">
          <ac:chgData name="spiew77" userId="S::spiew77_gmail.com#ext#@kgpspgovpl.onmicrosoft.com::1269d295-d797-456b-9ada-aafedeef967e" providerId="AD" clId="Web-{29C5C63B-ED7A-47C7-B89D-22AD6AF57280}" dt="2023-08-07T07:15:54.856" v="2" actId="20577"/>
          <ac:spMkLst>
            <pc:docMk/>
            <pc:sldMk cId="0" sldId="261"/>
            <ac:spMk id="24578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83EB1D-922A-41F2-96C9-5D369772AF94}" type="datetimeFigureOut">
              <a:rPr lang="pl-PL" smtClean="0"/>
              <a:t>07.04.2025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13D7E-2DAF-4EAF-80CD-D85E5D9A6D0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46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72EC899-11F1-477E-AE16-312F9289565B}" type="datetimeFigureOut">
              <a:rPr lang="pl-PL"/>
              <a:pPr>
                <a:defRPr/>
              </a:pPr>
              <a:t>07.04.2025</a:t>
            </a:fld>
            <a:endParaRPr lang="pl-PL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31CEE84-FA97-4F39-A5BA-3DD158EA610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08869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77130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pl-PL" sz="1200" dirty="0">
                <a:latin typeface="+mn-lt"/>
              </a:rPr>
              <a:t>Objawy te charakterystyczne są dla przypadków niespodziewanego znalezienia się w wodzie.</a:t>
            </a:r>
          </a:p>
          <a:p>
            <a:pPr algn="just">
              <a:lnSpc>
                <a:spcPct val="150000"/>
              </a:lnSpc>
            </a:pPr>
            <a:r>
              <a:rPr lang="pl-PL" sz="1200" dirty="0">
                <a:latin typeface="+mn-lt"/>
              </a:rPr>
              <a:t>Tonący zdaje sobie sprawę ze swojego położenia i stara się nie dopuścić do zachłyśnięcia wodą. Świadomość braku umiejętności pływania i ocena niebezpieczeństwa sytuacji wywołują panikę.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14901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Przebieg tej fazy zależy od indywidualnej wrażliwości na brak tlenu, wytrenowania organizmu, temperatury wody i głównie od zasobów tlenu jaki zawierał</a:t>
            </a:r>
            <a:r>
              <a:rPr lang="pl-PL" sz="1200" dirty="0">
                <a:solidFill>
                  <a:prstClr val="black"/>
                </a:solidFill>
                <a:latin typeface="+mn-lt"/>
              </a:rPr>
              <a:t>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organizm </a:t>
            </a:r>
            <a:b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 momencie zaistnienia wypadku.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Dalsza obrona przed wchłonięciem wody polega na nasileniu wydechów i połykaniu wody.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280370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latin typeface="+mn-lt"/>
              </a:rPr>
              <a:t>Ma tu też miejsce niebezpieczeństwo wystąpienia wymiotów i zachłyśnięcia ich treści do dróg oddechowych.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latin typeface="+mn-lt"/>
              </a:rPr>
              <a:t>Przeprowadzone badania stwierdzają, że w tym okresie wprowadzana jest największa ilość wody do płuc. 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89227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Jest to już ostatni moment do pomyślnej akcji ratunkowej i jeżeli w tym czasie tonięcie nie zostanie przerwane, niechybnie grozi to śmiercią ofiary wypadku.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87431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 razie wystąpienia wypadku nurkowego należy przerwać wykonywanie prac podwodnych i podjąć niezbędne kroki mające na celu bezpieczną ewakuację poszkodowanego nurka na powierzchnię wody.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31323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8214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Najczęściej mamy do czynienia z zatorami tętniczymi.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03645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7191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Prawo Boyle’a-Mariotte’a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(Robert Boyle i Edme Mariotte) –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mówi, że w ustalonej temperaturze objętość V danej masy gazu jest odwrotnie proporcjonalna do ciśnienia p.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4482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2104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Wymienione objawy dotyczą pobytu pod wodą.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9118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Inne urazy ciśnieniowe:</a:t>
            </a:r>
          </a:p>
          <a:p>
            <a:pPr marL="0" marR="0" lvl="0" indent="185738" algn="l" defTabSz="914400" rtl="0" eaLnBrk="0" fontAlgn="base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• zęba,</a:t>
            </a:r>
          </a:p>
          <a:p>
            <a:pPr marL="0" marR="0" lvl="0" indent="185738" algn="l" defTabSz="914400" rtl="0" eaLnBrk="0" fontAlgn="base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• przewodu pokarmowego,</a:t>
            </a:r>
          </a:p>
          <a:p>
            <a:pPr marL="0" marR="0" lvl="0" indent="185738" algn="l" defTabSz="914400" rtl="0" eaLnBrk="0" fontAlgn="base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• skóry,</a:t>
            </a:r>
          </a:p>
          <a:p>
            <a:pPr marL="0" marR="0" lvl="0" indent="185738" algn="l" defTabSz="914400" rtl="0" eaLnBrk="0" fontAlgn="base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• twarzy.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66348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Prawo Henry’ego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zależność, opisująca rozpuszczalność składnika w roztworze dla danego ciśnienia cząstkowego tego składnika nad roztworem.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9781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l-PL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Efekt Martini</a:t>
            </a: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(to slangowe określenie używane w nurkowaniu z akwalungiem w odniesieniu do narkozy azotowej, upośledzenia fizycznego i psychicznego doświadczanego przez nurków podczas głębszych nurkowań), które porównuje oddziaływanie azotu na organizm, w przeliczeniu na przyjętą dawkę alkoholu, każde 10 m poniżej głębokości 20 m odpowiada jednej lampce Martini.</a:t>
            </a:r>
            <a:endParaRPr lang="pl-PL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0693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/>
              <a:t>W miarę wzrostu ciśnienia parcjalnego tlenu oraz czasu ekspozycji, objawy toksycznego działania rozwijają się odpowiednio szybciej i są bardziej nasilone.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40952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CEE84-FA97-4F39-A5BA-3DD158EA6106}" type="slidenum">
              <a:rPr lang="pl-PL" smtClean="0"/>
              <a:pPr>
                <a:defRPr/>
              </a:pPr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1953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A23C1-A8CD-482C-A28B-97ED43C93403}" type="datetime1">
              <a:rPr lang="pl-PL"/>
              <a:pPr>
                <a:defRPr/>
              </a:pPr>
              <a:t>07.04.2025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D6A26-9F75-48FE-B29D-4B59C8573FC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D947F-3D0C-428E-9940-A2A657D4E3B9}" type="datetime1">
              <a:rPr lang="pl-PL"/>
              <a:pPr>
                <a:defRPr/>
              </a:pPr>
              <a:t>07.04.2025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2DDE5-5154-4C50-9A87-967AC4D0979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0369F-2E09-4EB1-B486-D65C2B8C7E36}" type="datetime1">
              <a:rPr lang="pl-PL"/>
              <a:pPr>
                <a:defRPr/>
              </a:pPr>
              <a:t>07.04.2025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48E9C-08DF-4DBB-80F2-BADDB8261F4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B7DCF-1522-46AA-B745-C8C5B04E65FE}" type="datetime1">
              <a:rPr lang="pl-PL"/>
              <a:pPr>
                <a:defRPr/>
              </a:pPr>
              <a:t>07.04.2025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0842C-46F5-45A3-8E36-21E95EBD6DF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3F457-E096-442D-86A5-EBDD3D61E46E}" type="datetime1">
              <a:rPr lang="pl-PL"/>
              <a:pPr>
                <a:defRPr/>
              </a:pPr>
              <a:t>07.04.2025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E1A089-B380-4B98-9098-4A73EABEDAF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07CD6-80A8-4FD7-ABF6-B22A8A836F0B}" type="datetime1">
              <a:rPr lang="pl-PL"/>
              <a:pPr>
                <a:defRPr/>
              </a:pPr>
              <a:t>07.04.2025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A23D8-9494-4C05-BDB0-7E79C345133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649A1D-DFF3-4A3A-854B-F69671CE3910}" type="datetime1">
              <a:rPr lang="pl-PL"/>
              <a:pPr>
                <a:defRPr/>
              </a:pPr>
              <a:t>07.04.2025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F30FD-FF13-4B79-B87E-1CE72008328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1FC2C-8FAC-41BC-B8D6-92DA3FB08D8E}" type="datetime1">
              <a:rPr lang="pl-PL"/>
              <a:pPr>
                <a:defRPr/>
              </a:pPr>
              <a:t>07.04.2025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275C5-5A56-4958-B196-A34365257F0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B68EB-6516-43C3-8850-2DBBD827EF91}" type="datetime1">
              <a:rPr lang="pl-PL"/>
              <a:pPr>
                <a:defRPr/>
              </a:pPr>
              <a:t>07.04.2025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F0354-F0DC-47B0-BA56-DC7897576FA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650C1-DADF-4DCD-92A7-A5FB97CFE792}" type="datetime1">
              <a:rPr lang="pl-PL"/>
              <a:pPr>
                <a:defRPr/>
              </a:pPr>
              <a:t>07.04.2025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523E2-4B65-4882-899E-51D2DEE9363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7AD43-959A-4616-9316-F542FE4CF878}" type="datetime1">
              <a:rPr lang="pl-PL"/>
              <a:pPr>
                <a:defRPr/>
              </a:pPr>
              <a:t>07.04.2025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4241F-4742-425E-818A-CEB375E8F77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FAF38-557A-45D3-93B7-BCB33CF26CC0}" type="datetime1">
              <a:rPr lang="pl-PL"/>
              <a:pPr>
                <a:defRPr/>
              </a:pPr>
              <a:t>07.04.2025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D6654-A5DC-4DA6-804A-0901A8F6EB2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9BEBC69-B173-4687-8600-BC3CE7DFC399}" type="datetime1">
              <a:rPr lang="pl-PL"/>
              <a:pPr>
                <a:defRPr/>
              </a:pPr>
              <a:t>07.04.2025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7E1E1E3-BB34-4DB2-80AA-4DC91EFBDD7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tm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54869" y="1354137"/>
            <a:ext cx="10482262" cy="4149725"/>
          </a:xfrm>
        </p:spPr>
        <p:txBody>
          <a:bodyPr/>
          <a:lstStyle/>
          <a:p>
            <a:pPr algn="ctr"/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Szkolenie specjalistyczne </a:t>
            </a:r>
            <a:b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w zakresie młodszego nurka </a:t>
            </a:r>
            <a:b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</a:br>
            <a:b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</a:br>
            <a:br>
              <a:rPr kumimoji="0" lang="pl-PL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</a:br>
            <a:r>
              <a:rPr kumimoji="0" lang="pl-PL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Temat: </a:t>
            </a:r>
            <a:r>
              <a:rPr lang="pl-PL" sz="2800" dirty="0">
                <a:latin typeface="+mn-lt"/>
              </a:rPr>
              <a:t>Medyczne </a:t>
            </a:r>
            <a:r>
              <a:rPr lang="pl-PL" sz="2800">
                <a:latin typeface="+mn-lt"/>
              </a:rPr>
              <a:t>aspekty nurkowania</a:t>
            </a:r>
            <a:br>
              <a:rPr lang="pl-PL" b="1" dirty="0"/>
            </a:br>
            <a:endParaRPr lang="pl-PL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149600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10</a:t>
            </a:fld>
            <a:endParaRPr lang="pl-PL"/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7E758737-BA83-998A-65AC-DDF92CA27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889" y="1269869"/>
            <a:ext cx="11150221" cy="5368437"/>
          </a:xfrm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oddychaj rytmicznie podczas wynurzania,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nie wstrzymuj oddechu, szczególnie na małych głębokościach,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wynurzaj się nie przekraczając dopuszczalnej prędkości 10 m/min,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podczas dużego falowania wykonuj przystanek dekompresyjny na większej głębokości,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po zapaleniu oskrzeli, płuc, stosuj co najmniej miesięczną przerwę w nurkowaniach,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podczas wynurzania na jednym ustniku pamiętaj, by po wykonywaniu wdechu wykonać wydech,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sprawdzaj stan techniczny sprzętu do nurkowania.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1FF71D6-FB8D-C7C3-FC5A-CF5959CED9AD}"/>
              </a:ext>
            </a:extLst>
          </p:cNvPr>
          <p:cNvSpPr txBox="1"/>
          <p:nvPr/>
        </p:nvSpPr>
        <p:spPr>
          <a:xfrm>
            <a:off x="1803796" y="491947"/>
            <a:ext cx="74116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Ad. 1 c.d. Uraz ciśnieniowy płuc – </a:t>
            </a:r>
            <a:r>
              <a:rPr lang="pl-PL" sz="2400" b="1" u="sng" dirty="0">
                <a:solidFill>
                  <a:prstClr val="black"/>
                </a:solidFill>
                <a:latin typeface="Calibri"/>
                <a:ea typeface="+mj-ea"/>
                <a:cs typeface="+mj-cs"/>
              </a:rPr>
              <a:t>zapobieganie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346054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899" y="534989"/>
            <a:ext cx="10629901" cy="973178"/>
          </a:xfr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Ad. 2 Uraz ciśnieniowy ucha</a:t>
            </a:r>
          </a:p>
          <a:p>
            <a:pPr marL="0" indent="0">
              <a:buNone/>
            </a:pPr>
            <a:r>
              <a:rPr lang="pl-PL" sz="2400" dirty="0"/>
              <a:t> </a:t>
            </a:r>
            <a:r>
              <a:rPr lang="pl-PL" sz="2400" u="sng" dirty="0"/>
              <a:t>Przyczyna </a:t>
            </a:r>
            <a:r>
              <a:rPr lang="pl-PL" sz="2400" dirty="0"/>
              <a:t>– nie wyrównanie ciśnienia w uchu środkowym  </a:t>
            </a:r>
          </a:p>
          <a:p>
            <a:pPr marL="0" indent="0">
              <a:buNone/>
            </a:pPr>
            <a:endParaRPr lang="pl-PL" sz="2400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11</a:t>
            </a:fld>
            <a:endParaRPr lang="pl-PL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880AF4A6-49E2-6BC1-6981-27C17E350947}"/>
              </a:ext>
            </a:extLst>
          </p:cNvPr>
          <p:cNvSpPr txBox="1">
            <a:spLocks/>
          </p:cNvSpPr>
          <p:nvPr/>
        </p:nvSpPr>
        <p:spPr bwMode="auto">
          <a:xfrm>
            <a:off x="2217518" y="4578793"/>
            <a:ext cx="2172827" cy="559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9pPr>
          </a:lstStyle>
          <a:p>
            <a:r>
              <a:rPr lang="pl-PL" sz="2000" b="1" dirty="0"/>
              <a:t>Podczas zanurzania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AA39D23-E234-14C5-79CC-95D02994BAD3}"/>
              </a:ext>
            </a:extLst>
          </p:cNvPr>
          <p:cNvSpPr txBox="1"/>
          <p:nvPr/>
        </p:nvSpPr>
        <p:spPr>
          <a:xfrm>
            <a:off x="529286" y="5097030"/>
            <a:ext cx="88096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A – błona bębenkowa wygina się do jamy bębenkowej na skutek różnicy ciśnień (-),</a:t>
            </a:r>
          </a:p>
          <a:p>
            <a:r>
              <a:rPr lang="pl-PL" sz="1600" dirty="0"/>
              <a:t>B – błona bębenkowa ulega pęknięciu i ciśnienie wyrównuje się (wszędzie +),</a:t>
            </a:r>
          </a:p>
          <a:p>
            <a:r>
              <a:rPr lang="pl-PL" sz="1600" dirty="0"/>
              <a:t>1 – przewód słuchowy zewnętrzny (ucho), </a:t>
            </a:r>
          </a:p>
          <a:p>
            <a:r>
              <a:rPr lang="pl-PL" sz="1600" dirty="0"/>
              <a:t>2 – jama bębenkowa,</a:t>
            </a:r>
          </a:p>
          <a:p>
            <a:r>
              <a:rPr lang="pl-PL" sz="1600" dirty="0"/>
              <a:t>3 – trąbka słuchowa,</a:t>
            </a:r>
          </a:p>
          <a:p>
            <a:r>
              <a:rPr lang="pl-PL" sz="1600" dirty="0"/>
              <a:t>4 – jama nosowa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01B5F82-FF38-D389-2D1A-C9C2471D0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30" y="1659515"/>
            <a:ext cx="6600697" cy="287303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345" y="1659515"/>
            <a:ext cx="4962525" cy="244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ytuł 1">
            <a:extLst>
              <a:ext uri="{FF2B5EF4-FFF2-40B4-BE49-F238E27FC236}">
                <a16:creationId xmlns:a16="http://schemas.microsoft.com/office/drawing/2014/main" id="{880AF4A6-49E2-6BC1-6981-27C17E350947}"/>
              </a:ext>
            </a:extLst>
          </p:cNvPr>
          <p:cNvSpPr txBox="1">
            <a:spLocks/>
          </p:cNvSpPr>
          <p:nvPr/>
        </p:nvSpPr>
        <p:spPr bwMode="auto">
          <a:xfrm>
            <a:off x="8211908" y="4686100"/>
            <a:ext cx="2593398" cy="410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9pPr>
          </a:lstStyle>
          <a:p>
            <a:r>
              <a:rPr lang="pl-PL" sz="2000" b="1" dirty="0"/>
              <a:t>Podczas  wynurzania </a:t>
            </a:r>
          </a:p>
        </p:txBody>
      </p:sp>
    </p:spTree>
    <p:extLst>
      <p:ext uri="{BB962C8B-B14F-4D97-AF65-F5344CB8AC3E}">
        <p14:creationId xmlns:p14="http://schemas.microsoft.com/office/powerpoint/2010/main" val="14413217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696" y="1024533"/>
            <a:ext cx="10134600" cy="5331817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dirty="0"/>
              <a:t>Objawy podczas zanurzania lub wynurzania: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narastanie ucisku,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przechodzenie ucisku w coraz większy ból,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pęknięcie błony bębenkowej,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nagłe ustąpienie bólu,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nagłe zawroty głowy,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nudności, wymioty,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utrata orientacji w przestrzeni.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12</a:t>
            </a:fld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ABCC4B4-8FFD-8E59-A51B-F9A17A3A4909}"/>
              </a:ext>
            </a:extLst>
          </p:cNvPr>
          <p:cNvSpPr txBox="1"/>
          <p:nvPr/>
        </p:nvSpPr>
        <p:spPr>
          <a:xfrm>
            <a:off x="1999059" y="562868"/>
            <a:ext cx="78128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Ad. 2 c.d. Uraz ciśnieniowy </a:t>
            </a:r>
            <a:r>
              <a:rPr lang="pl-PL" sz="2400" b="1" u="sng" dirty="0">
                <a:solidFill>
                  <a:prstClr val="black"/>
                </a:solidFill>
                <a:latin typeface="Calibri"/>
              </a:rPr>
              <a:t>ucha</a:t>
            </a: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</a:t>
            </a:r>
            <a:r>
              <a:rPr lang="pl-PL" sz="2400" b="1" u="sng" dirty="0">
                <a:solidFill>
                  <a:prstClr val="black"/>
                </a:solidFill>
                <a:latin typeface="Calibri"/>
              </a:rPr>
              <a:t>objawy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73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324" y="1564368"/>
            <a:ext cx="8044543" cy="4112037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dirty="0"/>
              <a:t>Objawy po wyjściu z wody: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wyciek krwi i wody z przewodu słuchowego,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jednostronne upośledzenie słuchu,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szum, dzwonienie w uszach,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nudności, wymioty,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ból głowy.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13</a:t>
            </a:fld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73EC723-024C-B516-0C50-95B26CAD53D1}"/>
              </a:ext>
            </a:extLst>
          </p:cNvPr>
          <p:cNvSpPr txBox="1"/>
          <p:nvPr/>
        </p:nvSpPr>
        <p:spPr>
          <a:xfrm>
            <a:off x="1774032" y="549890"/>
            <a:ext cx="72556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Ad. 2 c.d. Uraz ciśnieniowy ucha – objawy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627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259" y="1253331"/>
            <a:ext cx="11673444" cy="525373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dirty="0"/>
              <a:t>Należy zastosować </a:t>
            </a:r>
            <a:r>
              <a:rPr lang="pl-PL" sz="2400" b="1" dirty="0"/>
              <a:t>próbę Valsalvy </a:t>
            </a:r>
            <a:r>
              <a:rPr lang="pl-PL" sz="2400" dirty="0"/>
              <a:t>(próba wdmuchania powietrza przez nos przy zaciśniętych nozdrzach) lub </a:t>
            </a:r>
            <a:r>
              <a:rPr lang="pl-PL" sz="2400" b="1" dirty="0"/>
              <a:t>manewr Toynbee </a:t>
            </a:r>
            <a:r>
              <a:rPr lang="pl-PL" sz="2400" dirty="0"/>
              <a:t>(przełykanie śliny przy zaciśniętych nozdrzach). A także: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nie nurkuj w przypadku ostrego lub przewlekłego kataru,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dostosuj prędkość zanurzania do możliwości wyrównywania ciśnienia w uchu środkowym,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„przedmuchuj” uszy często i niezbyt mocno, jeszcze przed uczuciem ucisku w uszach,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przy wystąpieniu bólu zatrzymaj się lub zmniejsz głębokość,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pamiętaj, aby kaptur skafandra nie przylegał zbyt mocno,</a:t>
            </a:r>
          </a:p>
          <a:p>
            <a:pPr marL="0" indent="185738" algn="just">
              <a:lnSpc>
                <a:spcPct val="150000"/>
              </a:lnSpc>
              <a:buNone/>
            </a:pPr>
            <a:r>
              <a:rPr lang="pl-PL" sz="2400" dirty="0"/>
              <a:t>• dbaj o czystość uszu.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14</a:t>
            </a:fld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D850770-C013-11E0-5B42-6EF299572B6E}"/>
              </a:ext>
            </a:extLst>
          </p:cNvPr>
          <p:cNvSpPr txBox="1"/>
          <p:nvPr/>
        </p:nvSpPr>
        <p:spPr>
          <a:xfrm>
            <a:off x="1574006" y="350937"/>
            <a:ext cx="76414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Ad. 2 c.d. Uraz ciśnieniowy </a:t>
            </a:r>
            <a:r>
              <a:rPr lang="pl-PL" sz="2400" b="1" u="sng" dirty="0">
                <a:solidFill>
                  <a:prstClr val="black"/>
                </a:solidFill>
                <a:latin typeface="Calibri"/>
              </a:rPr>
              <a:t>ucha</a:t>
            </a: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zapobieganie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6693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2400" dirty="0"/>
              <a:t>Charakteryzuje się brakiem drożności przestrzeni zatokowych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1600" dirty="0"/>
              <a:t>       zanurzanie                                 wynurzanie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15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DA0090E-9349-67EE-C3CD-286599C17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8977" y="2328917"/>
            <a:ext cx="3151619" cy="3848046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7842BFB2-C485-D081-C847-5DDDC978B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504687"/>
            <a:ext cx="4133850" cy="2688955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ACAF193-D7C7-1CBE-64A3-9D00141AA051}"/>
              </a:ext>
            </a:extLst>
          </p:cNvPr>
          <p:cNvSpPr txBox="1"/>
          <p:nvPr/>
        </p:nvSpPr>
        <p:spPr>
          <a:xfrm>
            <a:off x="1959770" y="505266"/>
            <a:ext cx="80414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Ad. 3 Uraz ciśnieniowy </a:t>
            </a:r>
            <a:r>
              <a:rPr lang="pl-PL" sz="2400" b="1" u="sng" dirty="0">
                <a:solidFill>
                  <a:prstClr val="black"/>
                </a:solidFill>
                <a:latin typeface="+mn-lt"/>
              </a:rPr>
              <a:t>zatok</a:t>
            </a:r>
            <a:endParaRPr kumimoji="0" lang="pl-PL" sz="24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50278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B89904-E992-27B5-9516-3E3A150A4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7477125" cy="849313"/>
          </a:xfrm>
        </p:spPr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Ad. 4 Uraz ciśnieniowy oka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16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87168CF-9DB7-6A92-D4DA-B5DAA5AF4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9433" y="1825625"/>
            <a:ext cx="5320292" cy="3879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51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B89904-E992-27B5-9516-3E3A150A4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3162" y="320674"/>
            <a:ext cx="7560647" cy="720725"/>
          </a:xfrm>
        </p:spPr>
        <p:txBody>
          <a:bodyPr/>
          <a:lstStyle/>
          <a:p>
            <a:pPr algn="ctr"/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Wpływ środowiska wodnego na człowieka c.d.</a:t>
            </a:r>
            <a:endParaRPr lang="pl-PL" dirty="0"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192" y="1131093"/>
            <a:ext cx="10515600" cy="490582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2400" dirty="0"/>
              <a:t>Zachodzi tu także rozpuszczalność gazów w cieczach (</a:t>
            </a:r>
            <a:r>
              <a:rPr lang="pl-PL" sz="2400" b="1" dirty="0"/>
              <a:t>wg</a:t>
            </a:r>
            <a:r>
              <a:rPr lang="pl-PL" sz="2400" dirty="0"/>
              <a:t> </a:t>
            </a:r>
            <a:r>
              <a:rPr lang="pl-PL" sz="2400" b="1" dirty="0"/>
              <a:t>Prawa Henry’ego</a:t>
            </a:r>
            <a:r>
              <a:rPr lang="pl-PL" sz="2400" dirty="0"/>
              <a:t>), </a:t>
            </a:r>
            <a:br>
              <a:rPr lang="pl-PL" sz="2400" dirty="0"/>
            </a:br>
            <a:r>
              <a:rPr lang="pl-PL" sz="2400" dirty="0"/>
              <a:t>w następstwie której może dochodzić do takich</a:t>
            </a:r>
            <a:r>
              <a:rPr lang="pl-PL" sz="2400" b="1" dirty="0"/>
              <a:t> </a:t>
            </a:r>
            <a:r>
              <a:rPr lang="pl-PL" sz="2400" dirty="0"/>
              <a:t>skutków jak:</a:t>
            </a:r>
          </a:p>
          <a:p>
            <a:pPr marL="342900" indent="-157163">
              <a:lnSpc>
                <a:spcPct val="150000"/>
              </a:lnSpc>
              <a:buFont typeface="+mj-lt"/>
              <a:buAutoNum type="arabicPeriod"/>
            </a:pPr>
            <a:r>
              <a:rPr lang="pl-PL" sz="2400" dirty="0"/>
              <a:t> Choroba ciśnieniowa.</a:t>
            </a:r>
          </a:p>
          <a:p>
            <a:pPr marL="0" indent="185738">
              <a:lnSpc>
                <a:spcPct val="150000"/>
              </a:lnSpc>
              <a:buNone/>
            </a:pPr>
            <a:r>
              <a:rPr lang="pl-PL" sz="2400" dirty="0"/>
              <a:t>2. Narkoza azotowa.</a:t>
            </a:r>
          </a:p>
          <a:p>
            <a:pPr marL="0" indent="185738">
              <a:lnSpc>
                <a:spcPct val="150000"/>
              </a:lnSpc>
              <a:buNone/>
            </a:pPr>
            <a:r>
              <a:rPr lang="pl-PL" sz="2400" dirty="0"/>
              <a:t>3. Zatrucie tlenem.</a:t>
            </a:r>
          </a:p>
          <a:p>
            <a:pPr marL="0" indent="185738">
              <a:lnSpc>
                <a:spcPct val="150000"/>
              </a:lnSpc>
              <a:buNone/>
            </a:pPr>
            <a:r>
              <a:rPr lang="pl-PL" sz="2400" dirty="0"/>
              <a:t>4. Zatrucie dwutlenkiem węgla.</a:t>
            </a:r>
          </a:p>
          <a:p>
            <a:pPr marL="0" indent="185738">
              <a:lnSpc>
                <a:spcPct val="150000"/>
              </a:lnSpc>
              <a:buNone/>
            </a:pPr>
            <a:r>
              <a:rPr lang="pl-PL" sz="2400" dirty="0"/>
              <a:t>5. Zatrucie tlenkiem węgla.</a:t>
            </a:r>
          </a:p>
          <a:p>
            <a:pPr marL="0" indent="185738">
              <a:lnSpc>
                <a:spcPct val="150000"/>
              </a:lnSpc>
              <a:buNone/>
            </a:pPr>
            <a:r>
              <a:rPr lang="pl-PL" sz="2400" dirty="0"/>
              <a:t>6. Niedotlenienie.</a:t>
            </a:r>
          </a:p>
          <a:p>
            <a:pPr marL="0" indent="0">
              <a:buNone/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17</a:t>
            </a:fld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ABB7FBCE-26B4-FE9C-E9A5-E9DF1462F75C}"/>
              </a:ext>
            </a:extLst>
          </p:cNvPr>
          <p:cNvSpPr/>
          <p:nvPr/>
        </p:nvSpPr>
        <p:spPr>
          <a:xfrm rot="20816821">
            <a:off x="4447403" y="4422033"/>
            <a:ext cx="7701596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</a:rPr>
              <a:t>ilość gazu rozpuszczonego w cieczy jest proporcjonalna do jego ciśnienia</a:t>
            </a:r>
          </a:p>
          <a:p>
            <a:pPr algn="ctr"/>
            <a:endParaRPr lang="pl-PL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FFFF00"/>
              </a:highlight>
            </a:endParaRPr>
          </a:p>
          <a:p>
            <a:pPr algn="ctr"/>
            <a:r>
              <a:rPr lang="pl-PL" sz="16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</a:rPr>
              <a:t>przy stałej temperaturze</a:t>
            </a:r>
            <a:r>
              <a:rPr lang="pl-PL" sz="1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6426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263" y="1951574"/>
            <a:ext cx="11521946" cy="335669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2400" u="sng" dirty="0"/>
              <a:t>Choroba ciśnieniowa  </a:t>
            </a:r>
            <a:r>
              <a:rPr lang="pl-PL" sz="2400" dirty="0"/>
              <a:t>nazywana również </a:t>
            </a:r>
            <a:r>
              <a:rPr lang="pl-PL" sz="2400" b="1" dirty="0"/>
              <a:t>chorobą dekompresyjną </a:t>
            </a:r>
            <a:r>
              <a:rPr lang="pl-PL" sz="2400" dirty="0"/>
              <a:t>(DCS – ang. decompression sickness) lub </a:t>
            </a:r>
            <a:r>
              <a:rPr lang="pl-PL" sz="2400" b="1" dirty="0"/>
              <a:t>kesonową t</a:t>
            </a:r>
            <a:r>
              <a:rPr lang="pl-PL" sz="2400" dirty="0"/>
              <a:t>o patologiczne procesy zachodzące w organizmie nurka w wyniku nieprawidłowego dla danego osobnika obniżania ciśnienia tj. </a:t>
            </a:r>
            <a:r>
              <a:rPr lang="pl-PL" sz="2400" b="1" dirty="0"/>
              <a:t>dekompresji.</a:t>
            </a:r>
          </a:p>
          <a:p>
            <a:pPr marL="0" indent="0">
              <a:lnSpc>
                <a:spcPct val="150000"/>
              </a:lnSpc>
              <a:buNone/>
            </a:pPr>
            <a:endParaRPr lang="pl-PL" sz="2400" dirty="0"/>
          </a:p>
          <a:p>
            <a:pPr marL="0" indent="0">
              <a:lnSpc>
                <a:spcPct val="150000"/>
              </a:lnSpc>
              <a:buNone/>
            </a:pPr>
            <a:r>
              <a:rPr lang="pl-PL" sz="2400" dirty="0"/>
              <a:t>Mechanizm – wg Prawa Henry’ego – rozpuszczalność gazów 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18</a:t>
            </a:fld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C59BFA2-31A7-EB5B-2A3B-DC7DF196652D}"/>
              </a:ext>
            </a:extLst>
          </p:cNvPr>
          <p:cNvSpPr txBox="1"/>
          <p:nvPr/>
        </p:nvSpPr>
        <p:spPr>
          <a:xfrm>
            <a:off x="278168" y="253525"/>
            <a:ext cx="1576389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1</a:t>
            </a:r>
          </a:p>
        </p:txBody>
      </p:sp>
    </p:spTree>
    <p:extLst>
      <p:ext uri="{BB962C8B-B14F-4D97-AF65-F5344CB8AC3E}">
        <p14:creationId xmlns:p14="http://schemas.microsoft.com/office/powerpoint/2010/main" val="1451133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0E47340-1C4F-E98C-5B55-E66335339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523E2-4B65-4882-899E-51D2DEE93635}" type="slidenum">
              <a:rPr lang="pl-PL" smtClean="0"/>
              <a:pPr>
                <a:defRPr/>
              </a:pPr>
              <a:t>19</a:t>
            </a:fld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009711B-166D-F1B2-E518-E06122ADDF1C}"/>
              </a:ext>
            </a:extLst>
          </p:cNvPr>
          <p:cNvSpPr txBox="1"/>
          <p:nvPr/>
        </p:nvSpPr>
        <p:spPr>
          <a:xfrm>
            <a:off x="1318161" y="1475440"/>
            <a:ext cx="8692738" cy="2805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Przyczyny:</a:t>
            </a:r>
          </a:p>
          <a:p>
            <a:pPr marL="0" marR="0" lvl="0" indent="271463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• zbyt duża prędkość wynurzania,</a:t>
            </a:r>
          </a:p>
          <a:p>
            <a:pPr marL="0" marR="0" lvl="0" indent="271463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• zaniedbana procedura dekompresyjna,</a:t>
            </a:r>
          </a:p>
          <a:p>
            <a:pPr marL="0" marR="0" lvl="0" indent="271463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• niewłaściwie wyliczona procedura dekompresji,</a:t>
            </a:r>
          </a:p>
          <a:p>
            <a:pPr marL="0" marR="0" lvl="0" indent="271463" algn="l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• nieuwzględnienie czynników predysponujących.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17E674C-351A-2969-EF6A-F6808B38B693}"/>
              </a:ext>
            </a:extLst>
          </p:cNvPr>
          <p:cNvSpPr txBox="1"/>
          <p:nvPr/>
        </p:nvSpPr>
        <p:spPr>
          <a:xfrm>
            <a:off x="519847" y="762741"/>
            <a:ext cx="1596628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1 c.d.</a:t>
            </a:r>
          </a:p>
        </p:txBody>
      </p:sp>
    </p:spTree>
    <p:extLst>
      <p:ext uri="{BB962C8B-B14F-4D97-AF65-F5344CB8AC3E}">
        <p14:creationId xmlns:p14="http://schemas.microsoft.com/office/powerpoint/2010/main" val="2600517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1081" y="1352440"/>
            <a:ext cx="9343563" cy="415312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b="1" dirty="0"/>
              <a:t>wpływ środowiska wodnego </a:t>
            </a:r>
            <a:r>
              <a:rPr lang="pl-PL" sz="2400" dirty="0"/>
              <a:t>na człowieka,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b="1" dirty="0"/>
              <a:t>choroby i wypadki nurkowe </a:t>
            </a:r>
            <a:r>
              <a:rPr lang="pl-PL" sz="2400" dirty="0"/>
              <a:t>związane z wykonywaniem prac podwodnych,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b="1" dirty="0"/>
              <a:t>mechanizm tonięcia,</a:t>
            </a:r>
            <a:endParaRPr lang="pl-PL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b="1" dirty="0"/>
              <a:t>postępowanie ratownicze </a:t>
            </a:r>
            <a:r>
              <a:rPr lang="pl-PL" sz="2400" dirty="0"/>
              <a:t>w sytuacji wystąpienia wypadku nurkowego,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pl-PL" sz="2400" b="1" dirty="0"/>
              <a:t>dekompresja</a:t>
            </a:r>
            <a:r>
              <a:rPr lang="pl-PL" sz="2400" dirty="0"/>
              <a:t> nurka w komorze dekompresyjnej.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2</a:t>
            </a:fld>
            <a:endParaRPr lang="pl-PL"/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26B4BDE8-6D82-542B-1389-EA79EB966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3881" y="479425"/>
            <a:ext cx="3576638" cy="777875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pl-PL" sz="3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Materiał nauczania: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971868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4312" y="567993"/>
            <a:ext cx="8487888" cy="4931346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u="sng" dirty="0"/>
              <a:t>Czynniki predysponujące: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wysiłek fizyczny podczas nurkowania i w czasie dekompresji,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niska temperatura wody,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gorący prysznic po nurkowaniu,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zła kondycja fizyczna,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otyłość,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wiek,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bilans wodny (stopień uwodnienia tkanek),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brak treningu i adaptacji do pobytu pod ciśnieniem,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obecność alkoholu we krwi i skutki jego spożycia,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zły stan psychofizyczny nurka.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20</a:t>
            </a:fld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04506E0-BE05-AE7A-05F3-1DF4A149FD58}"/>
              </a:ext>
            </a:extLst>
          </p:cNvPr>
          <p:cNvSpPr txBox="1"/>
          <p:nvPr/>
        </p:nvSpPr>
        <p:spPr>
          <a:xfrm>
            <a:off x="735369" y="133349"/>
            <a:ext cx="1596628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1 c.d.</a:t>
            </a:r>
          </a:p>
        </p:txBody>
      </p:sp>
    </p:spTree>
    <p:extLst>
      <p:ext uri="{BB962C8B-B14F-4D97-AF65-F5344CB8AC3E}">
        <p14:creationId xmlns:p14="http://schemas.microsoft.com/office/powerpoint/2010/main" val="27569014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679" y="925338"/>
            <a:ext cx="10678642" cy="4695334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u="sng" dirty="0"/>
              <a:t>Objawy: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b="1" dirty="0"/>
              <a:t>Typ I – postać lekka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bóle stawów, mięśni,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skóra marmurkowata,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swędzenie skóry.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b="1" dirty="0"/>
              <a:t>Typ II – postać ciężka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uszkodzenie rdzenia kręgowego – niedowład, porażenie kończyn dolnych,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uszkodzenie mózgowia – drętwienie, mrowienie kończyn (jedna strona ciała),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zatory w naczyniach wieńcowych – zawał mięśnia sercowego,</a:t>
            </a:r>
          </a:p>
          <a:p>
            <a:pPr marL="0" indent="185738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jałowa martwica kości (odległe następstwo nurkowania).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21</a:t>
            </a:fld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A52E486-B697-28F4-CF7C-DD688AAE936C}"/>
              </a:ext>
            </a:extLst>
          </p:cNvPr>
          <p:cNvSpPr txBox="1"/>
          <p:nvPr/>
        </p:nvSpPr>
        <p:spPr>
          <a:xfrm>
            <a:off x="496039" y="336266"/>
            <a:ext cx="1576389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1 c.d.</a:t>
            </a:r>
          </a:p>
        </p:txBody>
      </p:sp>
    </p:spTree>
    <p:extLst>
      <p:ext uri="{BB962C8B-B14F-4D97-AF65-F5344CB8AC3E}">
        <p14:creationId xmlns:p14="http://schemas.microsoft.com/office/powerpoint/2010/main" val="8756436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1075"/>
            <a:ext cx="9929291" cy="537527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u="sng" dirty="0"/>
              <a:t>Zapobieganie:</a:t>
            </a:r>
          </a:p>
          <a:p>
            <a:pPr marL="0" indent="271463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w miarę możliwości nurkuj bezdekompresyjnie,</a:t>
            </a:r>
          </a:p>
          <a:p>
            <a:pPr marL="0" indent="271463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stosuj przystanki bezpieczeństwa 3 min. na 3-6 m,</a:t>
            </a:r>
          </a:p>
          <a:p>
            <a:pPr marL="0" indent="271463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wynurzaj się z prędkością 10 m/min,</a:t>
            </a:r>
          </a:p>
          <a:p>
            <a:pPr marL="0" indent="271463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ogranicz wysiłek przed, jak i po nurkowaniu,</a:t>
            </a:r>
          </a:p>
          <a:p>
            <a:pPr marL="0" indent="271463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przed lotem samolotem odczekaj:</a:t>
            </a:r>
          </a:p>
          <a:p>
            <a:pPr marL="0" indent="442913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- 12 h po płytkim nurkowaniu;</a:t>
            </a:r>
          </a:p>
          <a:p>
            <a:pPr marL="0" indent="442913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- 24 h po nurkowaniach głębszych,</a:t>
            </a:r>
          </a:p>
          <a:p>
            <a:pPr marL="542925" indent="-271463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• nurkuj rozważnie, pamiętając, że tabele dekompresyjne i komputery nurkowe nie zabezpieczają przed chorobą ciśnieniową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22</a:t>
            </a:fld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4216268-8170-32E2-2D4F-4C8734431A97}"/>
              </a:ext>
            </a:extLst>
          </p:cNvPr>
          <p:cNvSpPr txBox="1"/>
          <p:nvPr/>
        </p:nvSpPr>
        <p:spPr>
          <a:xfrm>
            <a:off x="410117" y="207114"/>
            <a:ext cx="1739317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1 c.d.</a:t>
            </a:r>
          </a:p>
        </p:txBody>
      </p:sp>
    </p:spTree>
    <p:extLst>
      <p:ext uri="{BB962C8B-B14F-4D97-AF65-F5344CB8AC3E}">
        <p14:creationId xmlns:p14="http://schemas.microsoft.com/office/powerpoint/2010/main" val="6966874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167" y="1767496"/>
            <a:ext cx="4250971" cy="2875941"/>
          </a:xfrm>
        </p:spPr>
        <p:txBody>
          <a:bodyPr/>
          <a:lstStyle/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1800" b="1" dirty="0"/>
              <a:t>Porównanie:</a:t>
            </a:r>
          </a:p>
          <a:p>
            <a:pPr marL="0" indent="0">
              <a:buNone/>
            </a:pPr>
            <a:r>
              <a:rPr lang="pl-PL" sz="1800" dirty="0"/>
              <a:t>Choroba ciśnieniowa a uraz ciśnieniowy płuc</a:t>
            </a:r>
          </a:p>
          <a:p>
            <a:pPr marL="0" indent="0">
              <a:buNone/>
            </a:pPr>
            <a:endParaRPr lang="pl-PL" sz="1800" dirty="0"/>
          </a:p>
          <a:p>
            <a:pPr marL="0" indent="0">
              <a:buNone/>
            </a:pPr>
            <a:r>
              <a:rPr lang="pl-PL" sz="1800" b="1" dirty="0"/>
              <a:t>Różnice:</a:t>
            </a:r>
          </a:p>
          <a:p>
            <a:pPr marL="0" indent="0">
              <a:buNone/>
            </a:pPr>
            <a:r>
              <a:rPr lang="pl-PL" sz="1800" dirty="0"/>
              <a:t>Czasy powstawania i okoliczności 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23</a:t>
            </a:fld>
            <a:endParaRPr lang="pl-PL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188619"/>
              </p:ext>
            </p:extLst>
          </p:nvPr>
        </p:nvGraphicFramePr>
        <p:xfrm>
          <a:off x="4200682" y="1092021"/>
          <a:ext cx="7815105" cy="49230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7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0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472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38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</a:rPr>
                        <a:t> </a:t>
                      </a:r>
                      <a:endParaRPr lang="pl-PL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rgbClr val="FF0000"/>
                          </a:solidFill>
                          <a:effectLst/>
                        </a:rPr>
                        <a:t>Uraz ciśnieniowy płuc</a:t>
                      </a:r>
                      <a:endParaRPr lang="pl-PL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rgbClr val="FF0000"/>
                          </a:solidFill>
                          <a:effectLst/>
                        </a:rPr>
                        <a:t>Choroba dekompresyjna</a:t>
                      </a:r>
                      <a:endParaRPr lang="pl-PL" sz="1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3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Głębokość nurkowania</a:t>
                      </a:r>
                      <a:endParaRPr lang="pl-PL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zwykle do 10m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zawsze powyżej 10m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6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Czas nurkowania</a:t>
                      </a:r>
                      <a:endParaRPr lang="pl-PL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nie ma wpływu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zwykle przekracza wartość dla dekompresji zerowej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6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Najczęstsza przyczyna</a:t>
                      </a:r>
                      <a:endParaRPr lang="pl-PL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wynurzenie z zatrzymanym oddechem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zła dekompresja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0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Czas występowania objawów</a:t>
                      </a:r>
                      <a:endParaRPr lang="pl-PL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zwykle do 30 min.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najczęściej po 12 h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14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Pierwsze objawy chorobowe</a:t>
                      </a:r>
                      <a:endParaRPr lang="pl-PL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kaszel z krwiopluciem, bóle w klatce piersiowej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bóle stawów, świąd skóry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53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Rodzaj zatorów gazowych</a:t>
                      </a:r>
                      <a:endParaRPr lang="pl-PL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powietrzne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azotowe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01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Lokalizacja zatorów gazowych</a:t>
                      </a:r>
                      <a:endParaRPr lang="pl-PL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mózgowie, mięsień sercowy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skóra, ścięgna, kości, płuca, rdzeń kręgowy, mózgowie, ucho wewnętrzne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16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  <a:latin typeface="+mn-lt"/>
                        </a:rPr>
                        <a:t>Objawy neurologiczne</a:t>
                      </a:r>
                      <a:endParaRPr lang="pl-PL" sz="16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</a:rPr>
                        <a:t>uszkodzenie mózgowia</a:t>
                      </a:r>
                      <a:endParaRPr lang="pl-PL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</a:rPr>
                        <a:t>uszkodzenie dolnego odcinka rdzenia kręgowego, mózgowia</a:t>
                      </a:r>
                      <a:endParaRPr lang="pl-PL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8D88C38D-83B5-B663-D567-9483A98AC0A7}"/>
              </a:ext>
            </a:extLst>
          </p:cNvPr>
          <p:cNvSpPr txBox="1"/>
          <p:nvPr/>
        </p:nvSpPr>
        <p:spPr>
          <a:xfrm>
            <a:off x="399726" y="239609"/>
            <a:ext cx="1539478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1 c.d.</a:t>
            </a:r>
          </a:p>
        </p:txBody>
      </p:sp>
    </p:spTree>
    <p:extLst>
      <p:ext uri="{BB962C8B-B14F-4D97-AF65-F5344CB8AC3E}">
        <p14:creationId xmlns:p14="http://schemas.microsoft.com/office/powerpoint/2010/main" val="1612974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183" y="1042436"/>
            <a:ext cx="11075633" cy="531391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u="sng" dirty="0"/>
              <a:t>Narkoza azotowa </a:t>
            </a:r>
            <a:r>
              <a:rPr lang="pl-PL" sz="2400" dirty="0"/>
              <a:t>– narkoza gazów obojętnych  – „ekstaza głębin”.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Azot i inne gazy obojętne nie powodują żadnych zmian metabolicznych w organizmie poza powodowaniem </a:t>
            </a:r>
            <a:r>
              <a:rPr lang="pl-PL" sz="2400" b="1" dirty="0"/>
              <a:t>działania narkotycznego</a:t>
            </a:r>
            <a:r>
              <a:rPr lang="pl-PL" sz="2400" dirty="0"/>
              <a:t>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Narkozą azotową określa się zespół objawów ze strony ośrodkowego układu nerwowego (mózgowia), spowodowanych oddziaływaniem wysokich ciśnień cząstkowych azotu, fizycznie rozpuszczonego we krwi nurka.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Narkoza azotowa może wystąpić u nurkujących w niezależnych aparatach nurkowych lub podczas innych </a:t>
            </a:r>
            <a:r>
              <a:rPr lang="pl-PL" sz="2400" dirty="0" err="1"/>
              <a:t>nurkowań</a:t>
            </a:r>
            <a:r>
              <a:rPr lang="pl-PL" sz="2400" dirty="0"/>
              <a:t> i ekspozycji hiperbarycznych, przy oddychaniu sprężonym powietrzem, na głębokościach większych niż 20 m (ciśnienie 3 ata). </a:t>
            </a:r>
          </a:p>
          <a:p>
            <a:pPr marL="0" indent="0">
              <a:buNone/>
            </a:pPr>
            <a:endParaRPr lang="pl-PL" sz="2400" dirty="0"/>
          </a:p>
          <a:p>
            <a:pPr>
              <a:buFontTx/>
              <a:buChar char="-"/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3F01931-C299-88FA-64EC-5F54B039983E}"/>
              </a:ext>
            </a:extLst>
          </p:cNvPr>
          <p:cNvSpPr txBox="1"/>
          <p:nvPr/>
        </p:nvSpPr>
        <p:spPr>
          <a:xfrm>
            <a:off x="838199" y="453365"/>
            <a:ext cx="6093618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</a:t>
            </a:r>
            <a:r>
              <a:rPr lang="pl-PL" sz="2400" b="1" dirty="0">
                <a:solidFill>
                  <a:srgbClr val="000000"/>
                </a:solidFill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641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194" y="1023213"/>
            <a:ext cx="11075633" cy="5496340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pl-PL" sz="2400" b="1" u="sng" dirty="0"/>
              <a:t>Objawy:</a:t>
            </a:r>
            <a:endParaRPr lang="pl-PL" sz="2400" u="sng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2400" dirty="0"/>
              <a:t>Do 20 m głębokości objawy narkozy azotowej prawie nie występują.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pl-PL" sz="24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pl-PL" sz="2400" dirty="0"/>
              <a:t>Poniżej 20 m może pojawić się: </a:t>
            </a:r>
          </a:p>
          <a:p>
            <a:pPr marL="628650" indent="-271463" algn="just">
              <a:lnSpc>
                <a:spcPct val="100000"/>
              </a:lnSpc>
              <a:buFontTx/>
              <a:buChar char="-"/>
            </a:pPr>
            <a:r>
              <a:rPr lang="pl-PL" sz="2400" dirty="0"/>
              <a:t>wzmożona pewność siebie, </a:t>
            </a:r>
          </a:p>
          <a:p>
            <a:pPr marL="628650" indent="-271463" algn="just">
              <a:lnSpc>
                <a:spcPct val="100000"/>
              </a:lnSpc>
              <a:buFontTx/>
              <a:buChar char="-"/>
            </a:pPr>
            <a:r>
              <a:rPr lang="pl-PL" sz="2400" dirty="0"/>
              <a:t>euforia, </a:t>
            </a:r>
          </a:p>
          <a:p>
            <a:pPr marL="628650" indent="-271463" algn="just">
              <a:lnSpc>
                <a:spcPct val="100000"/>
              </a:lnSpc>
              <a:buFontTx/>
              <a:buChar char="-"/>
            </a:pPr>
            <a:r>
              <a:rPr lang="pl-PL" sz="2400" dirty="0"/>
              <a:t>trudność w różnicowaniu zjawisk, </a:t>
            </a:r>
          </a:p>
          <a:p>
            <a:pPr marL="628650" indent="-271463" algn="just">
              <a:lnSpc>
                <a:spcPct val="100000"/>
              </a:lnSpc>
              <a:buFontTx/>
              <a:buChar char="-"/>
            </a:pPr>
            <a:r>
              <a:rPr lang="pl-PL" sz="2400" dirty="0"/>
              <a:t>możliwość podejmowania błędnych decyzji,</a:t>
            </a:r>
          </a:p>
          <a:p>
            <a:pPr marL="628650" indent="-271463" algn="just">
              <a:lnSpc>
                <a:spcPct val="100000"/>
              </a:lnSpc>
              <a:buFontTx/>
              <a:buChar char="-"/>
            </a:pPr>
            <a:r>
              <a:rPr lang="pl-PL" sz="2400" dirty="0"/>
              <a:t>trudność w koncentracji, </a:t>
            </a:r>
          </a:p>
          <a:p>
            <a:pPr marL="628650" indent="-271463" algn="just">
              <a:lnSpc>
                <a:spcPct val="100000"/>
              </a:lnSpc>
              <a:buFontTx/>
              <a:buChar char="-"/>
            </a:pPr>
            <a:r>
              <a:rPr lang="pl-PL" sz="2400" dirty="0"/>
              <a:t>zwolnienie reakcji na bodźce, </a:t>
            </a:r>
          </a:p>
          <a:p>
            <a:pPr marL="628650" indent="-271463" algn="just">
              <a:lnSpc>
                <a:spcPct val="100000"/>
              </a:lnSpc>
              <a:buFontTx/>
              <a:buChar char="-"/>
            </a:pPr>
            <a:r>
              <a:rPr lang="pl-PL" sz="2400" dirty="0"/>
              <a:t>zaburzenie koordynacji ruchowej.</a:t>
            </a:r>
          </a:p>
          <a:p>
            <a:pPr>
              <a:buFontTx/>
              <a:buChar char="-"/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23113B7-55F8-8C77-7CBE-F46D8A2F9FE4}"/>
              </a:ext>
            </a:extLst>
          </p:cNvPr>
          <p:cNvSpPr txBox="1"/>
          <p:nvPr/>
        </p:nvSpPr>
        <p:spPr>
          <a:xfrm>
            <a:off x="491393" y="207114"/>
            <a:ext cx="6093618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2 c.d.</a:t>
            </a:r>
          </a:p>
        </p:txBody>
      </p:sp>
    </p:spTree>
    <p:extLst>
      <p:ext uri="{BB962C8B-B14F-4D97-AF65-F5344CB8AC3E}">
        <p14:creationId xmlns:p14="http://schemas.microsoft.com/office/powerpoint/2010/main" val="1905977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EF1C1505-E94A-27F2-D752-23911C17F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523E2-4B65-4882-899E-51D2DEE93635}" type="slidenum">
              <a:rPr lang="pl-PL" smtClean="0"/>
              <a:pPr>
                <a:defRPr/>
              </a:pPr>
              <a:t>26</a:t>
            </a:fld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3F63AE0-F580-2CE6-50EE-2EC3D76687E3}"/>
              </a:ext>
            </a:extLst>
          </p:cNvPr>
          <p:cNvSpPr txBox="1"/>
          <p:nvPr/>
        </p:nvSpPr>
        <p:spPr>
          <a:xfrm>
            <a:off x="1365661" y="2831805"/>
            <a:ext cx="95596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Poniżej 70 m może skutkować brakiem koordynacji ruchowej, utratą przytomności – nie jesteśmy w stanie wykonywać nawet najprostszych czynności jak np. napełnienie kamizelki wypornościowej.</a:t>
            </a:r>
          </a:p>
        </p:txBody>
      </p:sp>
    </p:spTree>
    <p:extLst>
      <p:ext uri="{BB962C8B-B14F-4D97-AF65-F5344CB8AC3E}">
        <p14:creationId xmlns:p14="http://schemas.microsoft.com/office/powerpoint/2010/main" val="32841748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884" y="1080655"/>
            <a:ext cx="11616950" cy="504701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b="1" u="sng" dirty="0"/>
              <a:t>Zapobieganie:</a:t>
            </a:r>
          </a:p>
          <a:p>
            <a:pPr marL="528638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zmniejszenie głębokości (wynurzenie) przy zauważeniu pierwszych objawów,</a:t>
            </a:r>
          </a:p>
          <a:p>
            <a:pPr marL="528638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po narkozie azotowej nie ma zmian chorobowych,</a:t>
            </a:r>
          </a:p>
          <a:p>
            <a:pPr marL="528638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jeżeli wraz ze zmniejszeniem głębokości objawy nie ustępują, należy natychmiast zakończyć nurkowanie,</a:t>
            </a:r>
          </a:p>
          <a:p>
            <a:pPr marL="528638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oddychanie zbyt szybkie jak i zbyt wolne, może doprowadzić do zwiększenia zawartości CO₂ we krwi, co może powodować nasilenie się objawów narkozy, nawet na głębokości mniejszej niż 20 m.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76D08A5-A2D1-CFE5-B24C-9FDD44D8E68F}"/>
              </a:ext>
            </a:extLst>
          </p:cNvPr>
          <p:cNvSpPr txBox="1"/>
          <p:nvPr/>
        </p:nvSpPr>
        <p:spPr>
          <a:xfrm>
            <a:off x="494728" y="342977"/>
            <a:ext cx="2129718" cy="589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2 c.d.</a:t>
            </a:r>
          </a:p>
        </p:txBody>
      </p:sp>
    </p:spTree>
    <p:extLst>
      <p:ext uri="{BB962C8B-B14F-4D97-AF65-F5344CB8AC3E}">
        <p14:creationId xmlns:p14="http://schemas.microsoft.com/office/powerpoint/2010/main" val="3756738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678" y="955739"/>
            <a:ext cx="2568278" cy="550308"/>
          </a:xfrm>
        </p:spPr>
        <p:txBody>
          <a:bodyPr/>
          <a:lstStyle/>
          <a:p>
            <a:pPr marL="0" indent="0">
              <a:buNone/>
            </a:pPr>
            <a:r>
              <a:rPr lang="pl-PL" sz="2400" b="1" u="sng" dirty="0"/>
              <a:t>Zatrucie tlenem</a:t>
            </a:r>
          </a:p>
          <a:p>
            <a:pPr marL="0" indent="0">
              <a:buNone/>
            </a:pPr>
            <a:endParaRPr lang="pl-PL" sz="2400" dirty="0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 txBox="1">
            <a:spLocks/>
          </p:cNvSpPr>
          <p:nvPr/>
        </p:nvSpPr>
        <p:spPr bwMode="auto">
          <a:xfrm>
            <a:off x="376100" y="1503544"/>
            <a:ext cx="11439800" cy="4635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pl-PL" sz="2400" dirty="0"/>
              <a:t>Tlen staje się toksyczny dla organizmu człowieka, kiedy jego ciśnienie parcjalne </a:t>
            </a:r>
            <a:br>
              <a:rPr lang="pl-PL" sz="2400" dirty="0"/>
            </a:br>
            <a:r>
              <a:rPr lang="pl-PL" sz="2400" dirty="0"/>
              <a:t>w mieszaninie oddechowej przekracza 0,4 </a:t>
            </a:r>
            <a:r>
              <a:rPr lang="pl-PL" sz="2400" dirty="0" err="1"/>
              <a:t>ata</a:t>
            </a:r>
            <a:r>
              <a:rPr lang="pl-PL" sz="2400" dirty="0"/>
              <a:t>, czyli 40 % tlenu w mieszaninie oddechowej pod ciśnieniem atmosferycznym.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/>
              <a:t>Kiedy podczas ekspozycji w komorze ciśnieniowej ciśnienie parcjalne wdychanego tlenu wynosi od 0,4 do 1,8 </a:t>
            </a:r>
            <a:r>
              <a:rPr lang="pl-PL" sz="2400" dirty="0" err="1"/>
              <a:t>ata</a:t>
            </a:r>
            <a:r>
              <a:rPr lang="pl-PL" sz="2400" dirty="0"/>
              <a:t>, wywiera on powolne działanie toksyczne głównie na płuca.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/>
              <a:t>Jeżeli ciśnienie parcjalne tlenu przekracza 1,8 ata, wywiera on widoczne działanie toksyczne w pierwszej kolejności na mózgowie, a następnie na płuca i inne narządy.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E4567FC-9D18-B58E-09E0-F1ECD6196641}"/>
              </a:ext>
            </a:extLst>
          </p:cNvPr>
          <p:cNvSpPr txBox="1"/>
          <p:nvPr/>
        </p:nvSpPr>
        <p:spPr>
          <a:xfrm>
            <a:off x="388678" y="381255"/>
            <a:ext cx="10822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0" lvl="0" indent="-6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3</a:t>
            </a:r>
          </a:p>
        </p:txBody>
      </p:sp>
    </p:spTree>
    <p:extLst>
      <p:ext uri="{BB962C8B-B14F-4D97-AF65-F5344CB8AC3E}">
        <p14:creationId xmlns:p14="http://schemas.microsoft.com/office/powerpoint/2010/main" val="11693101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29</a:t>
            </a:fld>
            <a:endParaRPr lang="pl-PL"/>
          </a:p>
        </p:txBody>
      </p:sp>
      <p:sp>
        <p:nvSpPr>
          <p:cNvPr id="5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DAE1A089-B380-4B98-9098-4A73EABEDAFC}" type="slidenum">
              <a:rPr lang="pl-P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>
                <a:defRPr/>
              </a:pPr>
              <a:t>29</a:t>
            </a:fld>
            <a:endParaRPr lang="pl-P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649902"/>
              </p:ext>
            </p:extLst>
          </p:nvPr>
        </p:nvGraphicFramePr>
        <p:xfrm>
          <a:off x="1890385" y="1295400"/>
          <a:ext cx="8768089" cy="46624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82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26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2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0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43411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2000" dirty="0">
                          <a:effectLst/>
                        </a:rPr>
                        <a:t>Wartość ciśnienia parcjalnego tlenu mieszanin oddechowych w zależności od głębokości</a:t>
                      </a:r>
                      <a:endParaRPr lang="pl-PL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Głębokość [m]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Powietrze 21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Nitroks 32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Nitroks 36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0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0,21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0,32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0,36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10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0,42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0,64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0,72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20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0,63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0,96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1,08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4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30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0,84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1,28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1,44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4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40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1,05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1,60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1,80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4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50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1,26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-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-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4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60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1,47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-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effectLst/>
                        </a:rPr>
                        <a:t>-</a:t>
                      </a:r>
                      <a:endParaRPr lang="pl-PL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43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70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>
                          <a:effectLst/>
                        </a:rPr>
                        <a:t>1,68</a:t>
                      </a:r>
                      <a:endParaRPr lang="pl-PL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1800">
                        <a:effectLst/>
                        <a:latin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791E999-67A1-F9FD-F038-AD1C87C8D4E8}"/>
              </a:ext>
            </a:extLst>
          </p:cNvPr>
          <p:cNvSpPr txBox="1"/>
          <p:nvPr/>
        </p:nvSpPr>
        <p:spPr>
          <a:xfrm>
            <a:off x="838200" y="644009"/>
            <a:ext cx="14192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0" lvl="0" indent="-6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3 c.d.</a:t>
            </a:r>
          </a:p>
        </p:txBody>
      </p:sp>
    </p:spTree>
    <p:extLst>
      <p:ext uri="{BB962C8B-B14F-4D97-AF65-F5344CB8AC3E}">
        <p14:creationId xmlns:p14="http://schemas.microsoft.com/office/powerpoint/2010/main" val="72098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549" y="1624012"/>
            <a:ext cx="9660341" cy="426561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sz="2400" dirty="0"/>
              <a:t>W wyniku realizacji tematu słuchacz powinien umieć: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 omówić </a:t>
            </a:r>
            <a:r>
              <a:rPr lang="pl-PL" sz="2400" b="1" dirty="0"/>
              <a:t>wpływ ciśnienia </a:t>
            </a:r>
            <a:r>
              <a:rPr lang="pl-PL" sz="2400" dirty="0"/>
              <a:t>na organizm człowieka,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 scharakteryzować </a:t>
            </a:r>
            <a:r>
              <a:rPr lang="pl-PL" sz="2400" b="1" dirty="0"/>
              <a:t>zagrożenia</a:t>
            </a:r>
            <a:r>
              <a:rPr lang="pl-PL" sz="2400" dirty="0"/>
              <a:t> związane z nurkowaniem,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 wymienić </a:t>
            </a:r>
            <a:r>
              <a:rPr lang="pl-PL" sz="2400" b="1" dirty="0"/>
              <a:t>rodzaje i przyczyny chorób i wypadków </a:t>
            </a:r>
            <a:r>
              <a:rPr lang="pl-PL" sz="2400" dirty="0"/>
              <a:t>nurkowych,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 omówić </a:t>
            </a:r>
            <a:r>
              <a:rPr lang="pl-PL" sz="2400" b="1" dirty="0"/>
              <a:t>mechanizm tonięcia,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3</a:t>
            </a:fld>
            <a:endParaRPr lang="pl-PL" dirty="0"/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F687F779-7859-0375-D099-865446802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2925" y="379413"/>
            <a:ext cx="3190875" cy="777875"/>
          </a:xfr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pl-PL" sz="3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Cele szczegółowe: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756934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783" y="1353702"/>
            <a:ext cx="11384434" cy="3483809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dirty="0"/>
              <a:t>W warunkach panujących podczas nurkowania toksyczne działanie tlenu może rozpocząć się pod niższymi ciśnieniami. Może to nastąpić już przy ciśnieniu parcjalnym tlenu </a:t>
            </a:r>
            <a:r>
              <a:rPr lang="pl-PL" sz="2400" b="1" dirty="0"/>
              <a:t>1,4 ata.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/>
              <a:t>Czysty tlen może być użyty do nurkowania jeżeli jego ciśnienie parcjalne nie przekroczy akceptowalnej wartości </a:t>
            </a:r>
            <a:r>
              <a:rPr lang="pl-PL" sz="2400" b="1" dirty="0"/>
              <a:t>1,6 </a:t>
            </a:r>
            <a:r>
              <a:rPr lang="pl-PL" sz="2400" b="1" dirty="0" err="1"/>
              <a:t>ata</a:t>
            </a:r>
            <a:r>
              <a:rPr lang="pl-PL" sz="2400" dirty="0"/>
              <a:t>. Ciśnienie to odpowiada głębokości 6 m i </a:t>
            </a:r>
            <a:r>
              <a:rPr lang="pl-PL" sz="2400" b="1" dirty="0"/>
              <a:t>NIGDY</a:t>
            </a:r>
            <a:r>
              <a:rPr lang="pl-PL" sz="2400" dirty="0"/>
              <a:t> nie może być przekroczone.</a:t>
            </a:r>
            <a:endParaRPr lang="pl-PL" sz="2400" b="1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/>
              <a:t>Należy mieć świadomość, że nurek, oddychając powietrzem na głębokości </a:t>
            </a:r>
            <a:r>
              <a:rPr lang="pl-PL" sz="2400" b="1" dirty="0"/>
              <a:t>37 m</a:t>
            </a:r>
            <a:r>
              <a:rPr lang="pl-PL" sz="2400" dirty="0"/>
              <a:t>, osiąga ciśnienie wdychanego tlenu takie jak na powierzchni, oddychając czystym tlenem. </a:t>
            </a:r>
          </a:p>
          <a:p>
            <a:pPr>
              <a:buFontTx/>
              <a:buChar char="-"/>
            </a:pPr>
            <a:endParaRPr lang="pl-PL" sz="2400" dirty="0">
              <a:solidFill>
                <a:srgbClr val="FF0000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36A6BD6D-0601-B26F-D369-E1D6A339C78C}"/>
              </a:ext>
            </a:extLst>
          </p:cNvPr>
          <p:cNvSpPr txBox="1"/>
          <p:nvPr/>
        </p:nvSpPr>
        <p:spPr>
          <a:xfrm>
            <a:off x="503634" y="486847"/>
            <a:ext cx="16933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0" lvl="0" indent="-6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3 c.d.</a:t>
            </a:r>
          </a:p>
        </p:txBody>
      </p:sp>
    </p:spTree>
    <p:extLst>
      <p:ext uri="{BB962C8B-B14F-4D97-AF65-F5344CB8AC3E}">
        <p14:creationId xmlns:p14="http://schemas.microsoft.com/office/powerpoint/2010/main" val="851696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BDC0A70-E17F-AE02-5ACF-AC76FE2B2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136" y="1504990"/>
            <a:ext cx="11625942" cy="4717679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dirty="0"/>
              <a:t>Podczas oddychania powietrzem na głębokości </a:t>
            </a:r>
            <a:r>
              <a:rPr lang="pl-PL" sz="2400" b="1" dirty="0"/>
              <a:t>76 m </a:t>
            </a:r>
            <a:r>
              <a:rPr lang="pl-PL" sz="2400" dirty="0"/>
              <a:t>zostaje przekroczona granica </a:t>
            </a:r>
            <a:r>
              <a:rPr lang="pl-PL" sz="2400" b="1" dirty="0"/>
              <a:t>1,8 </a:t>
            </a:r>
            <a:r>
              <a:rPr lang="pl-PL" sz="2400" b="1" dirty="0" err="1"/>
              <a:t>ata</a:t>
            </a:r>
            <a:r>
              <a:rPr lang="pl-PL" sz="2400" b="1" dirty="0"/>
              <a:t> O₂ </a:t>
            </a:r>
            <a:r>
              <a:rPr lang="pl-PL" sz="2400" dirty="0"/>
              <a:t>uważana za próg wywołania efektu Paula Berta w spoczynku.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2400" dirty="0"/>
              <a:t>Wartość granicy 1,8 </a:t>
            </a:r>
            <a:r>
              <a:rPr lang="pl-PL" sz="2400" dirty="0" err="1"/>
              <a:t>ata</a:t>
            </a:r>
            <a:r>
              <a:rPr lang="pl-PL" sz="2400" dirty="0"/>
              <a:t>  ciśnienia parcjalnego tlenu uzyskamy:</a:t>
            </a:r>
          </a:p>
          <a:p>
            <a:pPr marL="357188" indent="-85725" algn="just">
              <a:lnSpc>
                <a:spcPct val="150000"/>
              </a:lnSpc>
              <a:buFontTx/>
              <a:buChar char="-"/>
            </a:pPr>
            <a:r>
              <a:rPr lang="pl-PL" sz="2400" dirty="0"/>
              <a:t> podczas oddychania czystym tlenem na głębokości </a:t>
            </a:r>
            <a:r>
              <a:rPr lang="pl-PL" sz="2400" b="1" dirty="0"/>
              <a:t>8 m</a:t>
            </a:r>
            <a:r>
              <a:rPr lang="pl-PL" sz="2400" dirty="0"/>
              <a:t>, </a:t>
            </a:r>
          </a:p>
          <a:p>
            <a:pPr indent="42863" algn="just">
              <a:lnSpc>
                <a:spcPct val="150000"/>
              </a:lnSpc>
              <a:buFontTx/>
              <a:buChar char="-"/>
            </a:pPr>
            <a:r>
              <a:rPr lang="pl-PL" sz="2400" dirty="0"/>
              <a:t>  50 % nitroksem na głębokości </a:t>
            </a:r>
            <a:r>
              <a:rPr lang="pl-PL" sz="2400" b="1" dirty="0"/>
              <a:t>26 m.</a:t>
            </a:r>
            <a:endParaRPr lang="pl-PL" sz="2400" dirty="0"/>
          </a:p>
          <a:p>
            <a:pPr marL="0" indent="0" algn="r">
              <a:lnSpc>
                <a:spcPct val="150000"/>
              </a:lnSpc>
              <a:buNone/>
            </a:pPr>
            <a:endParaRPr lang="pl-PL" sz="2400" b="1" dirty="0">
              <a:solidFill>
                <a:srgbClr val="FF0000"/>
              </a:solidFill>
            </a:endParaRPr>
          </a:p>
          <a:p>
            <a:pPr marL="0" indent="0" algn="r">
              <a:lnSpc>
                <a:spcPct val="150000"/>
              </a:lnSpc>
              <a:buNone/>
            </a:pPr>
            <a:r>
              <a:rPr lang="pl-PL" sz="2400" b="1" dirty="0">
                <a:solidFill>
                  <a:srgbClr val="FF0000"/>
                </a:solidFill>
              </a:rPr>
              <a:t>Uwaga: zatrucie tlenem może wystąpić bez dawania wcześniejszych objawów!!!</a:t>
            </a:r>
          </a:p>
          <a:p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2BDA606-179B-2838-6626-AD7F50357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31</a:t>
            </a:fld>
            <a:endParaRPr lang="pl-PL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F8DCB946-649D-C71E-BD01-5C5FDD6B76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97074"/>
            <a:ext cx="171499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0" lvl="0" indent="-6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3 c.d.</a:t>
            </a:r>
          </a:p>
        </p:txBody>
      </p:sp>
    </p:spTree>
    <p:extLst>
      <p:ext uri="{BB962C8B-B14F-4D97-AF65-F5344CB8AC3E}">
        <p14:creationId xmlns:p14="http://schemas.microsoft.com/office/powerpoint/2010/main" val="29955016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660" y="870465"/>
            <a:ext cx="11224461" cy="5399705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2400" b="1" dirty="0"/>
              <a:t>Zatrucie tlenem u nurków występuje w przypadkach:</a:t>
            </a:r>
          </a:p>
          <a:p>
            <a:pPr algn="just">
              <a:lnSpc>
                <a:spcPct val="150000"/>
              </a:lnSpc>
            </a:pPr>
            <a:r>
              <a:rPr lang="pl-PL" sz="2400" dirty="0"/>
              <a:t>przekroczenia dopuszczalnych granic czasowych oddychania tlenem pod zwiększonym ciśnieniem,</a:t>
            </a:r>
          </a:p>
          <a:p>
            <a:pPr algn="just">
              <a:lnSpc>
                <a:spcPct val="150000"/>
              </a:lnSpc>
            </a:pPr>
            <a:r>
              <a:rPr lang="pl-PL" sz="2400" dirty="0"/>
              <a:t>przekroczenia dopuszczalnych limitów ciśnień parcjalnych tlenu podczas nurkowania,</a:t>
            </a:r>
          </a:p>
          <a:p>
            <a:pPr algn="just">
              <a:lnSpc>
                <a:spcPct val="150000"/>
              </a:lnSpc>
            </a:pPr>
            <a:r>
              <a:rPr lang="pl-PL" sz="2400" dirty="0"/>
              <a:t>dekompresji mieszaninowej i tlenowej,</a:t>
            </a:r>
          </a:p>
          <a:p>
            <a:pPr algn="just">
              <a:lnSpc>
                <a:spcPct val="150000"/>
              </a:lnSpc>
            </a:pPr>
            <a:r>
              <a:rPr lang="pl-PL" sz="2400" dirty="0"/>
              <a:t>podczas testów tolerancji tlenowej w komorach ciśnieniowych,</a:t>
            </a:r>
          </a:p>
          <a:p>
            <a:pPr algn="just">
              <a:lnSpc>
                <a:spcPct val="150000"/>
              </a:lnSpc>
            </a:pPr>
            <a:r>
              <a:rPr lang="pl-PL" sz="2400" dirty="0"/>
              <a:t>podczas leczniczej rekompresji i dekompresji tlenowej,</a:t>
            </a:r>
          </a:p>
          <a:p>
            <a:pPr algn="just">
              <a:lnSpc>
                <a:spcPct val="150000"/>
              </a:lnSpc>
            </a:pPr>
            <a:r>
              <a:rPr lang="pl-PL" sz="2400" dirty="0"/>
              <a:t>przekroczenia głębokości 66 m podczas nurkowania z użyciem powietrza.</a:t>
            </a:r>
          </a:p>
          <a:p>
            <a:pPr algn="just">
              <a:lnSpc>
                <a:spcPct val="150000"/>
              </a:lnSpc>
            </a:pPr>
            <a:endParaRPr lang="pl-PL" sz="2400" dirty="0"/>
          </a:p>
          <a:p>
            <a:pPr>
              <a:buFontTx/>
              <a:buChar char="-"/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FFE67D7-3924-AA85-3832-1623A637CADA}"/>
              </a:ext>
            </a:extLst>
          </p:cNvPr>
          <p:cNvSpPr txBox="1"/>
          <p:nvPr/>
        </p:nvSpPr>
        <p:spPr>
          <a:xfrm>
            <a:off x="703660" y="501134"/>
            <a:ext cx="1481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0" lvl="0" indent="-6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3 c.d.</a:t>
            </a:r>
          </a:p>
        </p:txBody>
      </p:sp>
    </p:spTree>
    <p:extLst>
      <p:ext uri="{BB962C8B-B14F-4D97-AF65-F5344CB8AC3E}">
        <p14:creationId xmlns:p14="http://schemas.microsoft.com/office/powerpoint/2010/main" val="9723086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9EDDDC48-B12B-8CE6-9B22-F803C6D0D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523E2-4B65-4882-899E-51D2DEE93635}" type="slidenum">
              <a:rPr lang="pl-PL" smtClean="0"/>
              <a:pPr>
                <a:defRPr/>
              </a:pPr>
              <a:t>33</a:t>
            </a:fld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6ABAD04B-0992-C213-1883-E7F0A53068F9}"/>
              </a:ext>
            </a:extLst>
          </p:cNvPr>
          <p:cNvSpPr txBox="1"/>
          <p:nvPr/>
        </p:nvSpPr>
        <p:spPr>
          <a:xfrm>
            <a:off x="1500249" y="2580466"/>
            <a:ext cx="9191501" cy="16970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 zależności od czasu ekspozycji i ciśnienia parcjalnego wdychanego tlenu może wystąpić postać ostra – mózgowa, tzw.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„efekt Paula Berta”,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lub postać przewlekła – płucna, tzw.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„efekt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Lorrain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Smitha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9262397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475" y="970038"/>
            <a:ext cx="11075633" cy="5513889"/>
          </a:xfrm>
        </p:spPr>
        <p:txBody>
          <a:bodyPr/>
          <a:lstStyle/>
          <a:p>
            <a:pPr marL="0" indent="0" algn="just">
              <a:buNone/>
            </a:pPr>
            <a:r>
              <a:rPr lang="pl-PL" sz="2400" b="1" u="sng" dirty="0"/>
              <a:t>Objawy zatrucia tlenem</a:t>
            </a:r>
          </a:p>
          <a:p>
            <a:pPr marL="0" indent="0" algn="just">
              <a:buNone/>
            </a:pPr>
            <a:r>
              <a:rPr lang="pl-PL" sz="2400" dirty="0"/>
              <a:t>Zatrucie tlenem rozwija się w różny sposób w zależności od osobniczych predyspozycji nurka. U części osób objawy zatrucia ostrego poprzedzone są wczesnymi objawami ostrzegawczymi, tzw. </a:t>
            </a:r>
            <a:r>
              <a:rPr lang="pl-PL" sz="2400" b="1" dirty="0"/>
              <a:t>„aurą przeddrgawkową”, </a:t>
            </a:r>
            <a:r>
              <a:rPr lang="pl-PL" sz="2400" dirty="0"/>
              <a:t>do których zalicza się:</a:t>
            </a:r>
          </a:p>
          <a:p>
            <a:pPr marL="471488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drżenie warg, powiek, drobnych mięśni twarzy i rąk,</a:t>
            </a:r>
          </a:p>
          <a:p>
            <a:pPr marL="471488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bladość i pocenie się twarzy,</a:t>
            </a:r>
          </a:p>
          <a:p>
            <a:pPr marL="471488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podniecenie, wzmożona pobudliwość nerwowa,</a:t>
            </a:r>
          </a:p>
          <a:p>
            <a:pPr marL="471488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uczucie lęku,</a:t>
            </a:r>
          </a:p>
          <a:p>
            <a:pPr marL="471488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omamy wzrokowe i słuchowe,</a:t>
            </a:r>
          </a:p>
          <a:p>
            <a:pPr marL="471488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rozszerzenie źrenic,</a:t>
            </a:r>
          </a:p>
          <a:p>
            <a:pPr marL="471488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zwężenie pola widzenia (widzenie tunelowe),</a:t>
            </a:r>
          </a:p>
          <a:p>
            <a:pPr marL="471488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przyspieszenie lub zwolnienie oddechu,</a:t>
            </a:r>
          </a:p>
          <a:p>
            <a:pPr marL="471488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zawroty głowy,</a:t>
            </a:r>
          </a:p>
          <a:p>
            <a:pPr marL="471488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nudności i wymioty,</a:t>
            </a:r>
          </a:p>
          <a:p>
            <a:pPr marL="471488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sz="2400" dirty="0"/>
              <a:t>omdlenie.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3D52355B-7FEF-420A-208C-5F4F2C8F468C}"/>
              </a:ext>
            </a:extLst>
          </p:cNvPr>
          <p:cNvSpPr txBox="1"/>
          <p:nvPr/>
        </p:nvSpPr>
        <p:spPr>
          <a:xfrm>
            <a:off x="468380" y="270825"/>
            <a:ext cx="17879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0" lvl="0" indent="-6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3 c.d.</a:t>
            </a:r>
          </a:p>
        </p:txBody>
      </p:sp>
    </p:spTree>
    <p:extLst>
      <p:ext uri="{BB962C8B-B14F-4D97-AF65-F5344CB8AC3E}">
        <p14:creationId xmlns:p14="http://schemas.microsoft.com/office/powerpoint/2010/main" val="41096714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36411"/>
            <a:ext cx="11075633" cy="4773964"/>
          </a:xfrm>
        </p:spPr>
        <p:txBody>
          <a:bodyPr/>
          <a:lstStyle/>
          <a:p>
            <a:pPr marL="0" indent="0">
              <a:buNone/>
            </a:pPr>
            <a:r>
              <a:rPr lang="pl-PL" sz="2400" b="1" u="sng" dirty="0"/>
              <a:t>Zatrucie dwutlenkiem węgla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71AAFD6-16EB-3E20-139C-AF349CDFDFA5}"/>
              </a:ext>
            </a:extLst>
          </p:cNvPr>
          <p:cNvSpPr txBox="1"/>
          <p:nvPr/>
        </p:nvSpPr>
        <p:spPr>
          <a:xfrm>
            <a:off x="922167" y="2421935"/>
            <a:ext cx="10347665" cy="2802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400" dirty="0">
                <a:latin typeface="+mn-lt"/>
              </a:rPr>
              <a:t>Podczas nurkowania nurek ulega zatruciu najczęściej własnym zmetabolizowanym dwutlenkiem węgla z powodu długotrwałego zatrzymania oddechu lub złej techniki oddychania.</a:t>
            </a:r>
          </a:p>
          <a:p>
            <a:pPr algn="just">
              <a:lnSpc>
                <a:spcPct val="150000"/>
              </a:lnSpc>
            </a:pPr>
            <a:endParaRPr lang="pl-PL" sz="2400" dirty="0">
              <a:latin typeface="+mn-lt"/>
            </a:endParaRPr>
          </a:p>
          <a:p>
            <a:pPr algn="just">
              <a:lnSpc>
                <a:spcPct val="150000"/>
              </a:lnSpc>
            </a:pPr>
            <a:r>
              <a:rPr lang="pl-PL" sz="2400" dirty="0">
                <a:latin typeface="+mn-lt"/>
              </a:rPr>
              <a:t> </a:t>
            </a:r>
            <a:endParaRPr lang="pl-PL" sz="24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F4789B6-8F51-1282-368F-6B5B88B4235B}"/>
              </a:ext>
            </a:extLst>
          </p:cNvPr>
          <p:cNvSpPr txBox="1"/>
          <p:nvPr/>
        </p:nvSpPr>
        <p:spPr>
          <a:xfrm>
            <a:off x="838199" y="515422"/>
            <a:ext cx="60936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0" lvl="0" indent="-6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4</a:t>
            </a:r>
          </a:p>
        </p:txBody>
      </p:sp>
    </p:spTree>
    <p:extLst>
      <p:ext uri="{BB962C8B-B14F-4D97-AF65-F5344CB8AC3E}">
        <p14:creationId xmlns:p14="http://schemas.microsoft.com/office/powerpoint/2010/main" val="2497336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3EFB709-C7E5-66C3-D6F9-DACC954DF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523E2-4B65-4882-899E-51D2DEE93635}" type="slidenum">
              <a:rPr lang="pl-PL" smtClean="0"/>
              <a:pPr>
                <a:defRPr/>
              </a:pPr>
              <a:t>36</a:t>
            </a:fld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7792311-5823-9CFD-6EAB-77552DB82594}"/>
              </a:ext>
            </a:extLst>
          </p:cNvPr>
          <p:cNvSpPr txBox="1"/>
          <p:nvPr/>
        </p:nvSpPr>
        <p:spPr>
          <a:xfrm>
            <a:off x="838200" y="308127"/>
            <a:ext cx="10347665" cy="6680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pl-PL" sz="2400" dirty="0">
              <a:latin typeface="+mn-lt"/>
            </a:endParaRPr>
          </a:p>
          <a:p>
            <a:pPr algn="just">
              <a:lnSpc>
                <a:spcPct val="150000"/>
              </a:lnSpc>
            </a:pPr>
            <a:r>
              <a:rPr lang="pl-PL" sz="2400" u="sng" dirty="0">
                <a:latin typeface="+mn-lt"/>
              </a:rPr>
              <a:t>Przyczyny zatrucia dwutlenkiem węgla są następujące:</a:t>
            </a:r>
          </a:p>
          <a:p>
            <a:pPr marL="528638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+mn-lt"/>
              </a:rPr>
              <a:t>sytuacje prowadzące do wystąpienia zadyszki u nurka (wysiłek, strach, panika, ciasny skafander  neoprenowy, szybkie i płytkie oddychanie),</a:t>
            </a:r>
          </a:p>
          <a:p>
            <a:pPr marL="528638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+mn-lt"/>
              </a:rPr>
              <a:t>niedostateczna wentylacja płuc podczas wykonywania wysiłku (kontrolowany zwolniony rytm oddechowy) „oszczędzanie powietrza”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+mn-lt"/>
              </a:rPr>
              <a:t>nurkowanie z zatrzymanym oddechem,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+mn-lt"/>
              </a:rPr>
              <a:t>oddychanie w zamkniętej przestrzeni hełmu,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+mn-lt"/>
              </a:rPr>
              <a:t>zbyt duża zawartość CO₂ w mieszaninie, którą oddycha nurek (sprężarki spalinowe).</a:t>
            </a:r>
          </a:p>
          <a:p>
            <a:pPr algn="just">
              <a:lnSpc>
                <a:spcPct val="150000"/>
              </a:lnSpc>
            </a:pPr>
            <a:endParaRPr lang="pl-PL" sz="2400" dirty="0">
              <a:latin typeface="+mn-lt"/>
            </a:endParaRPr>
          </a:p>
          <a:p>
            <a:pPr algn="just">
              <a:lnSpc>
                <a:spcPct val="150000"/>
              </a:lnSpc>
            </a:pPr>
            <a:r>
              <a:rPr lang="pl-PL" sz="2400" dirty="0">
                <a:latin typeface="+mn-lt"/>
              </a:rPr>
              <a:t> 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290509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341CBD-21C6-114E-A0BE-5F0A54D8F5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005" y="1797443"/>
            <a:ext cx="11732821" cy="4092717"/>
          </a:xfrm>
        </p:spPr>
        <p:txBody>
          <a:bodyPr/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Chociaż zwykle nurek oddycha czystym powietrzem z butli, zatrucie CO₂ uważane jest za jedną z najczęstszych przyczyn tragicznych wypadków nurkowych i utonięć.</a:t>
            </a:r>
          </a:p>
          <a:p>
            <a:pPr marL="0" marR="0" lvl="0" indent="0" algn="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 zatrucia CO2 w czasie nurkowania najczęściej dochodzi podczas oddychania powietrzem!!!</a:t>
            </a:r>
          </a:p>
          <a:p>
            <a:pPr>
              <a:lnSpc>
                <a:spcPct val="150000"/>
              </a:lnSpc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5CA6044-FF25-55D5-6418-E3A050ACC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37</a:t>
            </a:fld>
            <a:endParaRPr lang="pl-PL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764127BB-D2F2-A973-9063-39AC17473F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97074"/>
            <a:ext cx="10515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0" lvl="0" indent="-6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4 c.d.</a:t>
            </a:r>
          </a:p>
        </p:txBody>
      </p:sp>
    </p:spTree>
    <p:extLst>
      <p:ext uri="{BB962C8B-B14F-4D97-AF65-F5344CB8AC3E}">
        <p14:creationId xmlns:p14="http://schemas.microsoft.com/office/powerpoint/2010/main" val="5701150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" y="1085211"/>
            <a:ext cx="3943721" cy="305016"/>
          </a:xfrm>
        </p:spPr>
        <p:txBody>
          <a:bodyPr/>
          <a:lstStyle/>
          <a:p>
            <a:pPr marL="0" indent="0" algn="r">
              <a:buNone/>
            </a:pPr>
            <a:r>
              <a:rPr lang="pl-PL" sz="2400" b="1" u="sng" dirty="0"/>
              <a:t>Zatrucie tlenkiem węgla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B3D4F46-3E5F-7FD6-F8DF-D2A9048E8BE4}"/>
              </a:ext>
            </a:extLst>
          </p:cNvPr>
          <p:cNvSpPr txBox="1"/>
          <p:nvPr/>
        </p:nvSpPr>
        <p:spPr>
          <a:xfrm>
            <a:off x="178131" y="1411060"/>
            <a:ext cx="11827822" cy="5575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dirty="0">
                <a:latin typeface="+mn-lt"/>
              </a:rPr>
              <a:t>Tlenek węgla – CO – powstaje przy niepełnym spalaniu m.in. w spalinach silników sprężarek nurkowych, dymie z kominów, dymie papierosowym.</a:t>
            </a:r>
          </a:p>
          <a:p>
            <a:pPr>
              <a:lnSpc>
                <a:spcPct val="150000"/>
              </a:lnSpc>
            </a:pPr>
            <a:r>
              <a:rPr lang="pl-PL" sz="2400" b="1" dirty="0">
                <a:latin typeface="+mn-lt"/>
              </a:rPr>
              <a:t>Należy do związków chemicznych o bardzo dużej toksyczności. </a:t>
            </a:r>
          </a:p>
          <a:p>
            <a:pPr>
              <a:lnSpc>
                <a:spcPct val="150000"/>
              </a:lnSpc>
            </a:pPr>
            <a:endParaRPr lang="pl-PL" sz="2400" dirty="0">
              <a:latin typeface="+mn-lt"/>
            </a:endParaRPr>
          </a:p>
          <a:p>
            <a:pPr>
              <a:lnSpc>
                <a:spcPct val="150000"/>
              </a:lnSpc>
            </a:pPr>
            <a:r>
              <a:rPr lang="pl-PL" sz="2400" dirty="0">
                <a:latin typeface="+mn-lt"/>
              </a:rPr>
              <a:t>W przypadku obecności tlenku węgla w powietrzu oddechowym jego działanie trujące zwiększa się proporcjonalnie do wzrostu ciśnienia. Nawet przy niewielkich zanieczyszczeniach powietrza tlenkiem węgla (0,01 % CO) dochodzi do zatrucia, którego objawy są „maskowane” przez zwiększone ciśnienie cząstkowe tlenu na głębokości.</a:t>
            </a:r>
          </a:p>
          <a:p>
            <a:pPr>
              <a:lnSpc>
                <a:spcPct val="150000"/>
              </a:lnSpc>
            </a:pPr>
            <a:r>
              <a:rPr lang="pl-PL" sz="2400" dirty="0">
                <a:latin typeface="+mn-lt"/>
              </a:rPr>
              <a:t>Pełny obraz zatrucia objawia się przy zmniejszeniu głębokości lub po wyjściu na powierzchnię.</a:t>
            </a:r>
          </a:p>
          <a:p>
            <a:pPr>
              <a:lnSpc>
                <a:spcPct val="150000"/>
              </a:lnSpc>
            </a:pPr>
            <a:endParaRPr lang="pl-PL" sz="2400" dirty="0">
              <a:latin typeface="+mn-lt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88BF873-BF8E-1527-F894-273AEEA6C4E5}"/>
              </a:ext>
            </a:extLst>
          </p:cNvPr>
          <p:cNvSpPr txBox="1"/>
          <p:nvPr/>
        </p:nvSpPr>
        <p:spPr>
          <a:xfrm>
            <a:off x="732235" y="602713"/>
            <a:ext cx="16537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0" lvl="0" indent="-6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</a:t>
            </a:r>
            <a:r>
              <a:rPr lang="pl-PL" sz="2400" b="1" dirty="0">
                <a:solidFill>
                  <a:srgbClr val="000000"/>
                </a:solidFill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5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7899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CDD6238-AA42-ACBA-A790-881741907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4588"/>
            <a:ext cx="10515600" cy="3618072"/>
          </a:xfrm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Wraz ze wzrostem poziomu CO pojawiają się:</a:t>
            </a:r>
          </a:p>
          <a:p>
            <a:pPr marR="0" lvl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bóle głowy i nudności,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następnie </a:t>
            </a:r>
          </a:p>
          <a:p>
            <a:pPr marR="0" lvl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zaburzenia wzrokowe, upośledzenie sprawności i precyzji manualnej, delikatne zaburzenia słuchu, zawroty głowy, wymioty, osłabienie mięśniowe, splątanie, zaburzenia orientacji i utrata świadomości. </a:t>
            </a:r>
          </a:p>
          <a:p>
            <a:pPr>
              <a:lnSpc>
                <a:spcPct val="150000"/>
              </a:lnSpc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590E9D2-D0AB-D3DC-66B2-8FD34457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39</a:t>
            </a:fld>
            <a:endParaRPr lang="pl-PL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B6D3EA23-372D-6E1A-7439-327E8A7D20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797074"/>
            <a:ext cx="10515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marR="0" lvl="0" indent="-6350" algn="just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Ad. </a:t>
            </a:r>
            <a:r>
              <a:rPr lang="pl-PL" sz="2400" b="1" dirty="0">
                <a:solidFill>
                  <a:srgbClr val="000000"/>
                </a:solidFill>
                <a:latin typeface="Calibri"/>
                <a:ea typeface="Arial" panose="020B0604020202020204" pitchFamily="34" charset="0"/>
                <a:cs typeface="Arial" panose="020B0604020202020204" pitchFamily="34" charset="0"/>
              </a:rPr>
              <a:t>5 c.d.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342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EFDF138-E8DC-6D3D-2D5B-D8F916C23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523E2-4B65-4882-899E-51D2DEE93635}" type="slidenum">
              <a:rPr lang="pl-PL" smtClean="0"/>
              <a:pPr>
                <a:defRPr/>
              </a:pPr>
              <a:t>4</a:t>
            </a:fld>
            <a:endParaRPr lang="pl-PL"/>
          </a:p>
        </p:txBody>
      </p:sp>
      <p:sp>
        <p:nvSpPr>
          <p:cNvPr id="3" name="Tytuł 6">
            <a:extLst>
              <a:ext uri="{FF2B5EF4-FFF2-40B4-BE49-F238E27FC236}">
                <a16:creationId xmlns:a16="http://schemas.microsoft.com/office/drawing/2014/main" id="{368D0B5C-B0C7-D371-80C1-EDAC3DB08F15}"/>
              </a:ext>
            </a:extLst>
          </p:cNvPr>
          <p:cNvSpPr txBox="1">
            <a:spLocks/>
          </p:cNvSpPr>
          <p:nvPr/>
        </p:nvSpPr>
        <p:spPr>
          <a:xfrm>
            <a:off x="7451679" y="379413"/>
            <a:ext cx="3902122" cy="77787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9pPr>
          </a:lstStyle>
          <a:p>
            <a:pPr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000" b="1" u="sng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Cele szczegółowe c.d.:</a:t>
            </a:r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D90ED7E-2B91-3D16-F948-80B731783857}"/>
              </a:ext>
            </a:extLst>
          </p:cNvPr>
          <p:cNvSpPr txBox="1"/>
          <p:nvPr/>
        </p:nvSpPr>
        <p:spPr>
          <a:xfrm>
            <a:off x="1015619" y="1739535"/>
            <a:ext cx="10148250" cy="3872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0" fontAlgn="base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wymienić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sposoby zapobiegania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chorobom i wypadkom nurkowym,</a:t>
            </a:r>
          </a:p>
          <a:p>
            <a:pPr marL="228600" marR="0" lvl="0" indent="-228600" algn="l" defTabSz="914400" rtl="0" eaLnBrk="0" fontAlgn="base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wyjaśnić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zasady postępowania ratowniczego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podczas wypadków nurkowych,</a:t>
            </a:r>
          </a:p>
          <a:p>
            <a:pPr marL="228600" marR="0" lvl="0" indent="-228600" algn="l" defTabSz="914400" rtl="0" eaLnBrk="0" fontAlgn="base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omówić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objawy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urazu ciśnieniowego i choroby dekompresyjnej,</a:t>
            </a:r>
          </a:p>
          <a:p>
            <a:pPr marL="228600" marR="0" lvl="0" indent="-228600" algn="l" defTabSz="914400" rtl="0" eaLnBrk="0" fontAlgn="base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omówić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postępowanie podczas ewakuacji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poszkodowanego w wypadkach nurkowych,</a:t>
            </a:r>
          </a:p>
          <a:p>
            <a:pPr marL="228600" marR="0" lvl="0" indent="-228600" algn="l" defTabSz="914400" rtl="0" eaLnBrk="0" fontAlgn="base" latinLnBrk="0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omówić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dekompresję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nurka w komorze dekompresyjnej.</a:t>
            </a:r>
          </a:p>
        </p:txBody>
      </p:sp>
    </p:spTree>
    <p:extLst>
      <p:ext uri="{BB962C8B-B14F-4D97-AF65-F5344CB8AC3E}">
        <p14:creationId xmlns:p14="http://schemas.microsoft.com/office/powerpoint/2010/main" val="13961935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40</a:t>
            </a:fld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54DF4D4-7FE0-E4B1-7F4D-82A25C9DC5EC}"/>
              </a:ext>
            </a:extLst>
          </p:cNvPr>
          <p:cNvSpPr txBox="1"/>
          <p:nvPr/>
        </p:nvSpPr>
        <p:spPr>
          <a:xfrm>
            <a:off x="850075" y="2150523"/>
            <a:ext cx="10901778" cy="28050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400" dirty="0">
                <a:latin typeface="+mn-lt"/>
              </a:rPr>
              <a:t>Według Światowej Organizacji Zdrowia, utonięcie jest definiowane jako </a:t>
            </a:r>
            <a:r>
              <a:rPr lang="pl-PL" sz="2400" b="1" dirty="0">
                <a:latin typeface="+mn-lt"/>
              </a:rPr>
              <a:t>"proces wystąpienia niewydolności oddychania z zanurzeniem / zanurzeniem w płynie".</a:t>
            </a:r>
          </a:p>
          <a:p>
            <a:pPr algn="just">
              <a:lnSpc>
                <a:spcPct val="150000"/>
              </a:lnSpc>
            </a:pPr>
            <a:endParaRPr lang="pl-PL" sz="2400" dirty="0">
              <a:latin typeface="+mn-lt"/>
            </a:endParaRPr>
          </a:p>
          <a:p>
            <a:pPr algn="just">
              <a:lnSpc>
                <a:spcPct val="150000"/>
              </a:lnSpc>
            </a:pPr>
            <a:r>
              <a:rPr lang="pl-PL" sz="2400" dirty="0">
                <a:latin typeface="+mn-lt"/>
              </a:rPr>
              <a:t>Utopienie powoduje brak tlenu, czego wynikiem jest śmierć w ciągu kilku minut.</a:t>
            </a:r>
          </a:p>
          <a:p>
            <a:pPr algn="just">
              <a:lnSpc>
                <a:spcPct val="150000"/>
              </a:lnSpc>
            </a:pPr>
            <a:endParaRPr lang="pl-PL" sz="2400" dirty="0">
              <a:latin typeface="+mn-lt"/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4A0DB741-670B-290D-E5A4-7EF6C0BB0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0338" y="365125"/>
            <a:ext cx="5910262" cy="1325563"/>
          </a:xfr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Mechanizm tonięcia</a:t>
            </a:r>
            <a:endParaRPr lang="pl-PL" sz="3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470763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A6AFC8C-BB94-26BC-CF09-04EE8378C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523E2-4B65-4882-899E-51D2DEE93635}" type="slidenum">
              <a:rPr lang="pl-PL" smtClean="0"/>
              <a:pPr>
                <a:defRPr/>
              </a:pPr>
              <a:t>41</a:t>
            </a:fld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AA5C049-C7BB-305D-214B-94E29780F166}"/>
              </a:ext>
            </a:extLst>
          </p:cNvPr>
          <p:cNvSpPr txBox="1"/>
          <p:nvPr/>
        </p:nvSpPr>
        <p:spPr>
          <a:xfrm>
            <a:off x="645111" y="627409"/>
            <a:ext cx="10901778" cy="5728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400" dirty="0">
                <a:latin typeface="+mn-lt"/>
              </a:rPr>
              <a:t>Wyjątek od tej reguły pojawia się u ofiar, które zostały nagle i szybko zanurzone </a:t>
            </a:r>
            <a:br>
              <a:rPr lang="pl-PL" sz="2400" dirty="0">
                <a:latin typeface="+mn-lt"/>
              </a:rPr>
            </a:br>
            <a:r>
              <a:rPr lang="pl-PL" sz="2400" dirty="0">
                <a:latin typeface="+mn-lt"/>
              </a:rPr>
              <a:t>w zimnej wodzie z lodem (&lt; 0°C).</a:t>
            </a:r>
          </a:p>
          <a:p>
            <a:pPr algn="just">
              <a:lnSpc>
                <a:spcPct val="150000"/>
              </a:lnSpc>
            </a:pPr>
            <a:r>
              <a:rPr lang="pl-PL" sz="2400" dirty="0">
                <a:latin typeface="+mn-lt"/>
              </a:rPr>
              <a:t>Niektóre z tych osób przetrwały aż do godziny pod wodą bez uszkodzeń fizycznych. Zjawisko to jest znane jako </a:t>
            </a:r>
            <a:r>
              <a:rPr lang="pl-PL" sz="2400" u="sng" dirty="0">
                <a:latin typeface="+mn-lt"/>
              </a:rPr>
              <a:t>odruch nurkowania ssaków</a:t>
            </a:r>
            <a:r>
              <a:rPr lang="pl-PL" sz="2400" dirty="0">
                <a:latin typeface="+mn-lt"/>
              </a:rPr>
              <a:t>, który włącza się, gdy zanurzymy twarz i ciało do bardzo zimnej wody, co powoduje spowolnienie przemiany materii, jak również przekazywanie krwi tylko do serca, płuc i mózgu.</a:t>
            </a:r>
          </a:p>
          <a:p>
            <a:pPr algn="just">
              <a:lnSpc>
                <a:spcPct val="150000"/>
              </a:lnSpc>
            </a:pPr>
            <a:r>
              <a:rPr lang="pl-PL" sz="2400" dirty="0">
                <a:latin typeface="+mn-lt"/>
              </a:rPr>
              <a:t>Przy stopniowym obniżaniu temperatury ciała zjawisko to nie występuje.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2400" dirty="0">
                <a:latin typeface="+mn-lt"/>
              </a:rPr>
              <a:t>spowolnienie przemiany materii = mniejsze zużycie tlenu do przeżycia</a:t>
            </a:r>
          </a:p>
          <a:p>
            <a:pPr algn="just">
              <a:lnSpc>
                <a:spcPct val="150000"/>
              </a:lnSpc>
            </a:pPr>
            <a:r>
              <a:rPr lang="pl-PL" sz="2400" dirty="0">
                <a:latin typeface="+mn-lt"/>
              </a:rPr>
              <a:t>Odruch ten występuje najczęściej u dzieci i może być stopniowo tracony wraz </a:t>
            </a:r>
            <a:br>
              <a:rPr lang="pl-PL" sz="2400" dirty="0">
                <a:latin typeface="+mn-lt"/>
              </a:rPr>
            </a:br>
            <a:r>
              <a:rPr lang="pl-PL" sz="2400" dirty="0">
                <a:latin typeface="+mn-lt"/>
              </a:rPr>
              <a:t>z wiekiem.</a:t>
            </a:r>
          </a:p>
        </p:txBody>
      </p:sp>
    </p:spTree>
    <p:extLst>
      <p:ext uri="{BB962C8B-B14F-4D97-AF65-F5344CB8AC3E}">
        <p14:creationId xmlns:p14="http://schemas.microsoft.com/office/powerpoint/2010/main" val="6507596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54DF4D4-7FE0-E4B1-7F4D-82A25C9DC5EC}"/>
              </a:ext>
            </a:extLst>
          </p:cNvPr>
          <p:cNvSpPr txBox="1"/>
          <p:nvPr/>
        </p:nvSpPr>
        <p:spPr>
          <a:xfrm>
            <a:off x="259312" y="365798"/>
            <a:ext cx="45013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Mechanizm tonięcia c.d.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86726C1-57E8-AE50-DBF1-CEBD528D9078}"/>
              </a:ext>
            </a:extLst>
          </p:cNvPr>
          <p:cNvSpPr txBox="1"/>
          <p:nvPr/>
        </p:nvSpPr>
        <p:spPr>
          <a:xfrm>
            <a:off x="511629" y="1605128"/>
            <a:ext cx="10842171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2400" dirty="0">
                <a:latin typeface="+mn-lt"/>
              </a:rPr>
              <a:t>W procesie tonięcia można wyodrębnić pięć etapów:</a:t>
            </a:r>
          </a:p>
          <a:p>
            <a:pPr algn="just">
              <a:lnSpc>
                <a:spcPct val="150000"/>
              </a:lnSpc>
            </a:pPr>
            <a:r>
              <a:rPr lang="pl-PL" sz="2400" b="1" u="sng" dirty="0">
                <a:latin typeface="+mn-lt"/>
              </a:rPr>
              <a:t>Etap I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+mn-lt"/>
              </a:rPr>
              <a:t>trwa zazwyczaj 5-15 sekund,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+mn-lt"/>
              </a:rPr>
              <a:t>gwałtowne głębokie ruchy wdechowe i wydechowe wywołanymi podrażnieniem zakończeń nerwowych skóry przez zimną wodę,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>
                <a:latin typeface="+mn-lt"/>
              </a:rPr>
              <a:t>może dojść do wciągnięcia niewielkich ilości wody do płuc.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DFBA775-CD5F-C505-DF4B-32978ED0F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368" y="136525"/>
            <a:ext cx="2897579" cy="208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1969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54DF4D4-7FE0-E4B1-7F4D-82A25C9DC5EC}"/>
              </a:ext>
            </a:extLst>
          </p:cNvPr>
          <p:cNvSpPr txBox="1"/>
          <p:nvPr/>
        </p:nvSpPr>
        <p:spPr>
          <a:xfrm>
            <a:off x="354314" y="501650"/>
            <a:ext cx="33626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Mechanizm tonięcia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c.d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86726C1-57E8-AE50-DBF1-CEBD528D9078}"/>
              </a:ext>
            </a:extLst>
          </p:cNvPr>
          <p:cNvSpPr txBox="1"/>
          <p:nvPr/>
        </p:nvSpPr>
        <p:spPr>
          <a:xfrm>
            <a:off x="568071" y="2084888"/>
            <a:ext cx="10835936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Etap II –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faza świadomego oporu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400" dirty="0">
                <a:solidFill>
                  <a:prstClr val="black"/>
                </a:solidFill>
                <a:latin typeface="+mn-lt"/>
              </a:rPr>
              <a:t>t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rwa tak długo, jak długo tonący jest w stanie powstrzymać się przed wciągnięciem wody do płuc</a:t>
            </a:r>
            <a:r>
              <a:rPr lang="pl-PL" sz="2400" dirty="0">
                <a:solidFill>
                  <a:prstClr val="black"/>
                </a:solidFill>
                <a:latin typeface="+mn-lt"/>
              </a:rPr>
              <a:t> –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przeciętnie 30-60 s,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prstClr val="black"/>
                </a:solidFill>
                <a:latin typeface="+mn-lt"/>
              </a:rPr>
              <a:t>gwałtowne ruchy mające na celu wydobycie się na powierzchnię (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intensywna praca mięśniowa pochłania duże zasoby tlenu, przez co skraca tę fazę blisko trzykrotnie).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26AB8AD-7824-F58B-C0BD-71FC9BE2B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2747" y="247829"/>
            <a:ext cx="2551182" cy="183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8291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54DF4D4-7FE0-E4B1-7F4D-82A25C9DC5EC}"/>
              </a:ext>
            </a:extLst>
          </p:cNvPr>
          <p:cNvSpPr txBox="1"/>
          <p:nvPr/>
        </p:nvSpPr>
        <p:spPr>
          <a:xfrm>
            <a:off x="419100" y="641468"/>
            <a:ext cx="33453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Mechanizm tonięcia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c.d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86726C1-57E8-AE50-DBF1-CEBD528D9078}"/>
              </a:ext>
            </a:extLst>
          </p:cNvPr>
          <p:cNvSpPr txBox="1"/>
          <p:nvPr/>
        </p:nvSpPr>
        <p:spPr>
          <a:xfrm>
            <a:off x="517864" y="1957898"/>
            <a:ext cx="1083593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Faza III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latin typeface="+mn-lt"/>
              </a:rPr>
              <a:t>trwa zazwyczaj około 60-90 s,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latin typeface="+mn-lt"/>
              </a:rPr>
              <a:t>jest fazą nasilonych oddechów (wymuszone silne ruchy oddechowe powodują wciąganie wody do płuc, a przy udanych próbach wynurzenia, choć na chwilę, następuje wciąganie mieszaniny wody i powietrza, a także kontynuowane jest często połykanie wody).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27C8276-6316-A929-1348-777E53DC5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7311" y="365125"/>
            <a:ext cx="3005588" cy="216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349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54DF4D4-7FE0-E4B1-7F4D-82A25C9DC5EC}"/>
              </a:ext>
            </a:extLst>
          </p:cNvPr>
          <p:cNvSpPr txBox="1"/>
          <p:nvPr/>
        </p:nvSpPr>
        <p:spPr>
          <a:xfrm>
            <a:off x="452022" y="641468"/>
            <a:ext cx="36805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Mechanizm tonięcia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c.d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86726C1-57E8-AE50-DBF1-CEBD528D9078}"/>
              </a:ext>
            </a:extLst>
          </p:cNvPr>
          <p:cNvSpPr txBox="1"/>
          <p:nvPr/>
        </p:nvSpPr>
        <p:spPr>
          <a:xfrm>
            <a:off x="452022" y="1448490"/>
            <a:ext cx="10835936" cy="5021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Faza IV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postępujący zanik czucia i pobudliwości,</a:t>
            </a:r>
            <a:endParaRPr lang="pl-PL" sz="2400" dirty="0">
              <a:solidFill>
                <a:prstClr val="black"/>
              </a:solidFill>
              <a:latin typeface="+mn-lt"/>
            </a:endParaRP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trwa około 60-90 s</a:t>
            </a:r>
            <a:r>
              <a:rPr lang="pl-PL" sz="2400" dirty="0">
                <a:solidFill>
                  <a:prstClr val="black"/>
                </a:solidFill>
                <a:latin typeface="+mn-lt"/>
              </a:rPr>
              <a:t>,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prstClr val="black"/>
                </a:solidFill>
                <a:latin typeface="+mn-lt"/>
              </a:rPr>
              <a:t>zatrzymanie oddechu i utrata przytomności (p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oprzez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niedotlenienie ośrodkowego układu nerwowego). </a:t>
            </a:r>
          </a:p>
          <a:p>
            <a:pPr marL="0" marR="0" lvl="0" indent="0" algn="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 związku z utratą przytomności przez tonącego wcale nie zmniejsza się zagrożenie dla ratującego!!! W</a:t>
            </a:r>
            <a:r>
              <a:rPr kumimoji="0" lang="pl-PL" sz="24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ywołanie dotykiem odruchu obronnego może stać się powodem silnego chwytu za przedmioty znajdujące się w zasięgu ręki tonącego.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EE88D5E4-03C2-D495-DDB0-8926D0B84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8361" y="365125"/>
            <a:ext cx="3001617" cy="216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466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54DF4D4-7FE0-E4B1-7F4D-82A25C9DC5EC}"/>
              </a:ext>
            </a:extLst>
          </p:cNvPr>
          <p:cNvSpPr txBox="1"/>
          <p:nvPr/>
        </p:nvSpPr>
        <p:spPr>
          <a:xfrm>
            <a:off x="517863" y="561457"/>
            <a:ext cx="41728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Mechanizm tonięcia </a:t>
            </a:r>
            <a:r>
              <a:rPr kumimoji="0" lang="pl-PL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c.d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86726C1-57E8-AE50-DBF1-CEBD528D9078}"/>
              </a:ext>
            </a:extLst>
          </p:cNvPr>
          <p:cNvSpPr txBox="1"/>
          <p:nvPr/>
        </p:nvSpPr>
        <p:spPr>
          <a:xfrm>
            <a:off x="393024" y="1533007"/>
            <a:ext cx="10835936" cy="4467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Faza V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2400" dirty="0">
                <a:solidFill>
                  <a:prstClr val="black"/>
                </a:solidFill>
                <a:latin typeface="+mn-lt"/>
              </a:rPr>
              <a:t>t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rwa około 30-50 s</a:t>
            </a:r>
            <a:r>
              <a:rPr lang="pl-PL" sz="2400" dirty="0">
                <a:solidFill>
                  <a:prstClr val="black"/>
                </a:solidFill>
                <a:latin typeface="+mn-lt"/>
              </a:rPr>
              <a:t>,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zazwyczaj kilka tzw. "końcowych ruchów oddechowych", dziejących się poza świadomością osoby tonącej.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 tym fakcie brak jest już jakichkolwiek zewnętrznych przejawów życia.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Zakończeniem tego okresu jest śmierć.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Proces tonięcia trwa zazwyczaj od 3 do 6 min.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Czas ten zasadniczo zależny jest głównie od przebiegu 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fazy II</a:t>
            </a:r>
            <a:r>
              <a:rPr lang="pl-PL" sz="2400" dirty="0">
                <a:solidFill>
                  <a:prstClr val="black"/>
                </a:solidFill>
                <a:latin typeface="+mn-lt"/>
              </a:rPr>
              <a:t>.</a:t>
            </a: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044F647-4ACD-4004-3FF1-D13BC9D27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8548" y="450873"/>
            <a:ext cx="3005588" cy="216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2373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54DF4D4-7FE0-E4B1-7F4D-82A25C9DC5EC}"/>
              </a:ext>
            </a:extLst>
          </p:cNvPr>
          <p:cNvSpPr txBox="1"/>
          <p:nvPr/>
        </p:nvSpPr>
        <p:spPr>
          <a:xfrm>
            <a:off x="772358" y="590032"/>
            <a:ext cx="1090177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Postępowanie ratownicze w sytuacji wystąpienia wypadku nurkowego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86726C1-57E8-AE50-DBF1-CEBD528D9078}"/>
              </a:ext>
            </a:extLst>
          </p:cNvPr>
          <p:cNvSpPr txBox="1"/>
          <p:nvPr/>
        </p:nvSpPr>
        <p:spPr>
          <a:xfrm>
            <a:off x="772358" y="2118141"/>
            <a:ext cx="10901778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pl-PL" sz="2400" dirty="0">
                <a:solidFill>
                  <a:prstClr val="black"/>
                </a:solidFill>
                <a:latin typeface="+mn-lt"/>
              </a:rPr>
              <a:t>Definicja: </a:t>
            </a:r>
            <a:r>
              <a:rPr lang="pl-PL" sz="2400" b="1" i="1" dirty="0">
                <a:solidFill>
                  <a:prstClr val="black"/>
                </a:solidFill>
                <a:latin typeface="+mn-lt"/>
              </a:rPr>
              <a:t>Wypadek nurkowy </a:t>
            </a:r>
            <a:r>
              <a:rPr lang="pl-PL" sz="2400" dirty="0">
                <a:solidFill>
                  <a:prstClr val="black"/>
                </a:solidFill>
                <a:latin typeface="+mn-lt"/>
              </a:rPr>
              <a:t>– każda sytuacja awaryjna, związana z przebywaniem pod wodą pod zwiększonym ciśnieniem i oddychaniem sprężonym czynnikiem oddechowym, która doprowadziła do sytuacji zagrożenia życia, czy do uszczerbku na zdrowiu lub była udzielana pomoc medyczna lub przedmedyczna.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 trakcie wypadku nurkowego postępujemy zgodnie z </a:t>
            </a:r>
            <a:r>
              <a:rPr lang="pl-PL" sz="2400" dirty="0">
                <a:solidFill>
                  <a:prstClr val="black"/>
                </a:solidFill>
                <a:latin typeface="+mn-lt"/>
              </a:rPr>
              <a:t>i</a:t>
            </a:r>
            <a:r>
              <a:rPr kumimoji="0" lang="pl-PL" sz="2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nstrukcją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postępowania</a:t>
            </a: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wypadek nurkowy.</a:t>
            </a:r>
            <a:endParaRPr kumimoji="0" lang="pl-PL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sz="2400" dirty="0">
              <a:solidFill>
                <a:prstClr val="black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7909211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54DF4D4-7FE0-E4B1-7F4D-82A25C9DC5EC}"/>
              </a:ext>
            </a:extLst>
          </p:cNvPr>
          <p:cNvSpPr txBox="1"/>
          <p:nvPr/>
        </p:nvSpPr>
        <p:spPr>
          <a:xfrm>
            <a:off x="1656009" y="492542"/>
            <a:ext cx="91344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Postępowanie ratownicze w sytuacji wystąpienia wypadku nurkowego c.d.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86726C1-57E8-AE50-DBF1-CEBD528D9078}"/>
              </a:ext>
            </a:extLst>
          </p:cNvPr>
          <p:cNvSpPr txBox="1"/>
          <p:nvPr/>
        </p:nvSpPr>
        <p:spPr>
          <a:xfrm>
            <a:off x="510639" y="1698210"/>
            <a:ext cx="10843161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7188" marR="0" lvl="0" indent="-1714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przerwanie wykonywania prac podwodnych</a:t>
            </a:r>
          </a:p>
          <a:p>
            <a:pPr marL="357188" lvl="0" indent="-1714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2400" dirty="0">
                <a:solidFill>
                  <a:prstClr val="black"/>
                </a:solidFill>
                <a:latin typeface="+mn-lt"/>
              </a:rPr>
              <a:t>organizacja akcji ratunkowej przez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kierującego pracami podwodnymi/Dowodzącego działaniem ratowniczym</a:t>
            </a:r>
          </a:p>
          <a:p>
            <a:pPr marL="357188" marR="0" lvl="0" indent="-1714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bezpieczne wydobycie poszkodowanego nurka spod wody oraz na brzeg</a:t>
            </a:r>
          </a:p>
          <a:p>
            <a:pPr marL="357188" marR="0" lvl="0" indent="-1714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postępowanie zgodnie z „Instrukcją postępowania – wypadek nurkowy”</a:t>
            </a:r>
          </a:p>
          <a:p>
            <a:pPr marL="357188" marR="0" lvl="0" indent="-1714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zabezpieczenie medyczne: </a:t>
            </a:r>
          </a:p>
          <a:p>
            <a:pPr marR="0" lvl="0" indent="542925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- zestaw PSP R1,</a:t>
            </a:r>
          </a:p>
          <a:p>
            <a:pPr marR="0" lvl="0" indent="542925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pl-PL" sz="2400" dirty="0">
                <a:solidFill>
                  <a:prstClr val="black"/>
                </a:solidFill>
                <a:latin typeface="+mn-lt"/>
              </a:rPr>
              <a:t>     -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defibrylator, </a:t>
            </a:r>
          </a:p>
          <a:p>
            <a:pPr marR="0" lvl="0" indent="542925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pl-PL" sz="2400" dirty="0">
                <a:solidFill>
                  <a:prstClr val="black"/>
                </a:solidFill>
                <a:latin typeface="+mn-lt"/>
              </a:rPr>
              <a:t>     -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zapas tlenu 1500 l.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92618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4B9A80-8AD6-D057-B320-0CE6967EC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812" y="602099"/>
            <a:ext cx="8564153" cy="571346"/>
          </a:xfrm>
        </p:spPr>
        <p:txBody>
          <a:bodyPr/>
          <a:lstStyle/>
          <a:p>
            <a:pPr algn="ctr"/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Instrukcja postępowania – wypadek nurkowy</a:t>
            </a:r>
            <a:endParaRPr lang="pl-PL" sz="3000" b="1" dirty="0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5684E2F-6761-FD35-AE14-D5B869906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49</a:t>
            </a:fld>
            <a:endParaRPr lang="pl-PL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7ED3BF48-4EAA-17FA-372E-88F778EE50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58" t="16391" r="36438" b="14056"/>
          <a:stretch/>
        </p:blipFill>
        <p:spPr>
          <a:xfrm>
            <a:off x="1167895" y="1618654"/>
            <a:ext cx="3581657" cy="4620507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A326D91A-F388-A157-CDEF-E8CE99C81F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24" t="17867" r="37099" b="57427"/>
          <a:stretch/>
        </p:blipFill>
        <p:spPr>
          <a:xfrm>
            <a:off x="5081760" y="1471614"/>
            <a:ext cx="6087596" cy="2840740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333E51B2-BC8C-ED5A-AF33-8A1C669B03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78" t="24124" r="35025" b="55272"/>
          <a:stretch/>
        </p:blipFill>
        <p:spPr>
          <a:xfrm>
            <a:off x="5303569" y="3986057"/>
            <a:ext cx="6161922" cy="22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99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5626"/>
            <a:ext cx="10052713" cy="348335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pl-PL" altLang="pl-PL" sz="2400" dirty="0"/>
              <a:t>urazy ciśnieniowe,</a:t>
            </a:r>
          </a:p>
          <a:p>
            <a:pPr>
              <a:lnSpc>
                <a:spcPct val="150000"/>
              </a:lnSpc>
            </a:pPr>
            <a:r>
              <a:rPr lang="pl-PL" altLang="pl-PL" sz="2400" dirty="0"/>
              <a:t>nasycanie tkanek azotem i możliwość wystąpienia choroby dekompresyjnej, </a:t>
            </a:r>
          </a:p>
          <a:p>
            <a:pPr>
              <a:lnSpc>
                <a:spcPct val="150000"/>
              </a:lnSpc>
            </a:pPr>
            <a:r>
              <a:rPr lang="pl-PL" altLang="pl-PL" sz="2400" dirty="0"/>
              <a:t>zmiana ciśnienia parcjalnego azotu, co prowadzi do narkozy azotowej, </a:t>
            </a:r>
          </a:p>
          <a:p>
            <a:pPr>
              <a:lnSpc>
                <a:spcPct val="150000"/>
              </a:lnSpc>
            </a:pPr>
            <a:r>
              <a:rPr lang="pl-PL" altLang="pl-PL" sz="2400" dirty="0"/>
              <a:t>zmiana ciśnienia parcjalnego tlenu, co prowadzi do zatrucia tlenowego.</a:t>
            </a:r>
          </a:p>
          <a:p>
            <a:endParaRPr lang="pl-PL" altLang="pl-PL" sz="2400" dirty="0"/>
          </a:p>
          <a:p>
            <a:endParaRPr lang="pl-PL" sz="24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5</a:t>
            </a:fld>
            <a:endParaRPr lang="pl-PL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873522FD-BE3A-A677-7DA5-21B7E5554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4150" y="400136"/>
            <a:ext cx="6761044" cy="781007"/>
          </a:xfr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tabLst/>
              <a:defRPr/>
            </a:pPr>
            <a:r>
              <a:rPr kumimoji="0" lang="pl-PL" alt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Wpływ ciśnienia na organizm człowieka:</a:t>
            </a:r>
            <a:endParaRPr lang="pl-P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938575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4B9A80-8AD6-D057-B320-0CE6967EC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3792" y="136525"/>
            <a:ext cx="8402689" cy="797639"/>
          </a:xfrm>
        </p:spPr>
        <p:txBody>
          <a:bodyPr/>
          <a:lstStyle/>
          <a:p>
            <a:pPr algn="ctr"/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Instrukcja postępowania – wypadek nurkowy c.d.</a:t>
            </a:r>
            <a:b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lang="pl-PL" sz="3000" b="1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r</a:t>
            </a:r>
            <a:r>
              <a:rPr kumimoji="0" lang="pl-PL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ocedury</a:t>
            </a: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lang="pl-PL" sz="3000" b="1" dirty="0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5684E2F-6761-FD35-AE14-D5B869906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50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3BF3243-3B45-2249-A7F5-C7D45E77BD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9" t="13267" r="34976" b="8226"/>
          <a:stretch/>
        </p:blipFill>
        <p:spPr>
          <a:xfrm>
            <a:off x="1171575" y="934164"/>
            <a:ext cx="4270436" cy="592383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D63C725F-F6DC-5692-B6FE-63B45AB6C2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9" t="14342" r="34976" b="3655"/>
          <a:stretch/>
        </p:blipFill>
        <p:spPr>
          <a:xfrm>
            <a:off x="6244701" y="902114"/>
            <a:ext cx="4128024" cy="598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0476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4B9A80-8AD6-D057-B320-0CE6967EC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5662" y="319088"/>
            <a:ext cx="8835242" cy="1135366"/>
          </a:xfrm>
        </p:spPr>
        <p:txBody>
          <a:bodyPr/>
          <a:lstStyle/>
          <a:p>
            <a:pPr algn="ctr"/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Instrukcja postępowania – wypadek nurkowy c.d.</a:t>
            </a:r>
            <a:b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Karta wypadku nurkowego</a:t>
            </a:r>
            <a:endParaRPr lang="pl-PL" sz="3000" b="1" dirty="0">
              <a:latin typeface="+mn-lt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5684E2F-6761-FD35-AE14-D5B869906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51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91842DA7-A6DF-E1C0-3109-9B4071A0E2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2" t="21737" r="36869" b="12259"/>
          <a:stretch/>
        </p:blipFill>
        <p:spPr>
          <a:xfrm>
            <a:off x="3763544" y="1454454"/>
            <a:ext cx="4152480" cy="5084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3691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54DF4D4-7FE0-E4B1-7F4D-82A25C9DC5EC}"/>
              </a:ext>
            </a:extLst>
          </p:cNvPr>
          <p:cNvSpPr txBox="1"/>
          <p:nvPr/>
        </p:nvSpPr>
        <p:spPr>
          <a:xfrm>
            <a:off x="1657350" y="375105"/>
            <a:ext cx="901541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Zastosowanie komór dekompresyjnych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86726C1-57E8-AE50-DBF1-CEBD528D9078}"/>
              </a:ext>
            </a:extLst>
          </p:cNvPr>
          <p:cNvSpPr txBox="1"/>
          <p:nvPr/>
        </p:nvSpPr>
        <p:spPr>
          <a:xfrm>
            <a:off x="0" y="929103"/>
            <a:ext cx="11827823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indent="2714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leczenie chorób nurkowych,</a:t>
            </a:r>
          </a:p>
          <a:p>
            <a:pPr marR="0" lvl="0" indent="2714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prowadzenie dekompresji przerywanej,</a:t>
            </a:r>
          </a:p>
          <a:p>
            <a:pPr marR="0" lvl="0" indent="2714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zabezpieczenie prac i operacji podwodnych,</a:t>
            </a:r>
          </a:p>
          <a:p>
            <a:pPr marR="0" lvl="0" indent="2714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ratowanie załóg okrętów podwodnych i nurków nie mogących wynurzyć się samodzielnie,</a:t>
            </a:r>
          </a:p>
          <a:p>
            <a:pPr marR="0" lvl="0" indent="2714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prowadzenie treningów ciśnieniowych nurków,</a:t>
            </a:r>
          </a:p>
          <a:p>
            <a:pPr marR="0" lvl="0" indent="2714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przeprowadzenie testów tolerancji tlenowej,</a:t>
            </a:r>
          </a:p>
          <a:p>
            <a:pPr marR="0" lvl="0" indent="2714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przeprowadzenie doświadczeń i prac badawczych</a:t>
            </a:r>
          </a:p>
          <a:p>
            <a:pPr marR="0" lvl="0" indent="2714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2400" dirty="0">
                <a:solidFill>
                  <a:prstClr val="black"/>
                </a:solidFill>
                <a:latin typeface="+mn-lt"/>
              </a:rPr>
              <a:t>  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pod zwiększonym ciśnieniem,</a:t>
            </a:r>
          </a:p>
          <a:p>
            <a:pPr marR="0" lvl="0" indent="2714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leczenie trudno gojących się ran,</a:t>
            </a:r>
          </a:p>
          <a:p>
            <a:pPr marR="0" lvl="0" indent="2714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seanse tlenowe.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EB3CA2F6-64B8-399F-C613-7720DEFF7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916" y="3313213"/>
            <a:ext cx="4464976" cy="304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848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54DF4D4-7FE0-E4B1-7F4D-82A25C9DC5EC}"/>
              </a:ext>
            </a:extLst>
          </p:cNvPr>
          <p:cNvSpPr txBox="1"/>
          <p:nvPr/>
        </p:nvSpPr>
        <p:spPr>
          <a:xfrm>
            <a:off x="2409617" y="516519"/>
            <a:ext cx="698658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Zastosowanie komór dekompresyjnych c.d.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86726C1-57E8-AE50-DBF1-CEBD528D9078}"/>
              </a:ext>
            </a:extLst>
          </p:cNvPr>
          <p:cNvSpPr txBox="1"/>
          <p:nvPr/>
        </p:nvSpPr>
        <p:spPr>
          <a:xfrm>
            <a:off x="254753" y="1107471"/>
            <a:ext cx="10901778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Komory dekompresyjne mają także zastosowanie w leczeniu</a:t>
            </a:r>
            <a:r>
              <a:rPr lang="pl-PL" sz="2400" b="1" u="sng" dirty="0">
                <a:solidFill>
                  <a:prstClr val="black"/>
                </a:solidFill>
                <a:latin typeface="+mn-lt"/>
              </a:rPr>
              <a:t> 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urazów nurkowych,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np. w zwalczaniu zatorów gazowych, które są następstwem choroby ciśnieniowej (dekompresyjnej) lub urazu ciśnieniowego płuc, powodujących najczęściej objawy </a:t>
            </a:r>
            <a:b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ze strony ośrodkowego układu nerwowego (mózgowie, rdzeń kręgowy), płuc, serca.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l-PL" sz="2400" dirty="0">
              <a:latin typeface="+mn-lt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2400" b="1" u="sng" dirty="0">
                <a:latin typeface="+mn-lt"/>
              </a:rPr>
              <a:t>Leczenie zatorów obejmuje: </a:t>
            </a:r>
          </a:p>
          <a:p>
            <a:pPr marL="271463" marR="0" lvl="0" indent="-271463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2400" dirty="0">
                <a:latin typeface="+mn-lt"/>
              </a:rPr>
              <a:t>•   rekompresję i dekompresję leczniczą, 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2400" dirty="0">
                <a:latin typeface="+mn-lt"/>
              </a:rPr>
              <a:t>•   oddychanie tlenem pod zwiększonym ciśnieniem,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2400" dirty="0">
                <a:latin typeface="+mn-lt"/>
              </a:rPr>
              <a:t>•   wspomaganie intensywnego leczenie farmakologicznego.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D07F938-852E-3284-F337-358044E9E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5485" y="3416519"/>
            <a:ext cx="4106094" cy="312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1863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54DF4D4-7FE0-E4B1-7F4D-82A25C9DC5EC}"/>
              </a:ext>
            </a:extLst>
          </p:cNvPr>
          <p:cNvSpPr txBox="1"/>
          <p:nvPr/>
        </p:nvSpPr>
        <p:spPr>
          <a:xfrm>
            <a:off x="1952056" y="301126"/>
            <a:ext cx="787433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Zastosowanie komór dekompresyjnych c.d.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86726C1-57E8-AE50-DBF1-CEBD528D9078}"/>
              </a:ext>
            </a:extLst>
          </p:cNvPr>
          <p:cNvSpPr txBox="1"/>
          <p:nvPr/>
        </p:nvSpPr>
        <p:spPr>
          <a:xfrm>
            <a:off x="356260" y="855124"/>
            <a:ext cx="11190629" cy="5584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Komory ciśnieniowe</a:t>
            </a:r>
            <a:r>
              <a:rPr lang="pl-PL" sz="2000" b="1" u="sng" dirty="0">
                <a:solidFill>
                  <a:prstClr val="black"/>
                </a:solidFill>
                <a:latin typeface="+mn-lt"/>
              </a:rPr>
              <a:t> </a:t>
            </a:r>
            <a:r>
              <a:rPr lang="pl-PL" sz="2000" dirty="0">
                <a:solidFill>
                  <a:prstClr val="black"/>
                </a:solidFill>
                <a:latin typeface="+mn-lt"/>
              </a:rPr>
              <a:t>to c</a:t>
            </a:r>
            <a:r>
              <a:rPr kumimoji="0" lang="pl-PL" sz="2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ylindryczne</a:t>
            </a: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lub kuliste konstrukcje stalowe wyposażone w następujące systemy: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zasilania i odprowadzania mieszaniny gazowej,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wyrównywania ciśnienia między przedziałami komory,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zasilania tlenem,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ogrzewania,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łączności telefonicznej,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zasilania w wodę,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czujników analizujących zawartość gazów,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aparaturę monitorującą czynności życiowe,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śluzy do podawania żywności i leków,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śluzy odbierania nieczystości i odchodów,</a:t>
            </a:r>
          </a:p>
          <a:p>
            <a:pPr marL="285750" marR="0" lvl="0" indent="-28575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wyposażenie mieszkalne.</a:t>
            </a:r>
            <a:endParaRPr kumimoji="0" lang="pl-PL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F365CDC-9819-562C-BB91-8F4136959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8990" y="2043114"/>
            <a:ext cx="5738441" cy="384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9161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1A089-B380-4B98-9098-4A73EABEDAFC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54DF4D4-7FE0-E4B1-7F4D-82A25C9DC5EC}"/>
              </a:ext>
            </a:extLst>
          </p:cNvPr>
          <p:cNvSpPr txBox="1"/>
          <p:nvPr/>
        </p:nvSpPr>
        <p:spPr>
          <a:xfrm>
            <a:off x="2579428" y="419032"/>
            <a:ext cx="717893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Zastosowanie komór dekompresyjnych c.d.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86726C1-57E8-AE50-DBF1-CEBD528D9078}"/>
              </a:ext>
            </a:extLst>
          </p:cNvPr>
          <p:cNvSpPr txBox="1"/>
          <p:nvPr/>
        </p:nvSpPr>
        <p:spPr>
          <a:xfrm>
            <a:off x="278651" y="1083170"/>
            <a:ext cx="10901778" cy="5021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Korzyści ze stosowania tlenu pod wysokim ciśnieniem:</a:t>
            </a:r>
          </a:p>
          <a:p>
            <a:pPr marR="0" lvl="0" indent="1857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szybsze rozpuszczanie zatorowych pęcherzyków gazu,</a:t>
            </a:r>
          </a:p>
          <a:p>
            <a:pPr marR="0" lvl="0" indent="1857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szybsza eliminacja z organizmu gazu obojętnego,</a:t>
            </a:r>
          </a:p>
          <a:p>
            <a:pPr marR="0" lvl="0" indent="1857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zwiększone utlenowanie uszkodzonych</a:t>
            </a:r>
          </a:p>
          <a:p>
            <a:pPr marR="0" lvl="0" indent="1857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2400" dirty="0">
                <a:solidFill>
                  <a:prstClr val="black"/>
                </a:solidFill>
                <a:latin typeface="+mn-lt"/>
              </a:rPr>
              <a:t>   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tkanek,</a:t>
            </a:r>
          </a:p>
          <a:p>
            <a:pPr marR="0" lvl="0" indent="1857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znacznie krótszy czas leczenia,</a:t>
            </a:r>
          </a:p>
          <a:p>
            <a:pPr marR="0" lvl="0" indent="1857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możliwość elastycznych zmian czasu leczenia,</a:t>
            </a:r>
          </a:p>
          <a:p>
            <a:pPr marR="0" lvl="0" indent="1857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• większa skuteczność leczenia od tabel</a:t>
            </a:r>
          </a:p>
          <a:p>
            <a:pPr marR="0" lvl="0" indent="185738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l-PL" sz="2400" dirty="0">
                <a:solidFill>
                  <a:prstClr val="black"/>
                </a:solidFill>
                <a:latin typeface="+mn-lt"/>
              </a:rPr>
              <a:t>   </a:t>
            </a:r>
            <a:r>
              <a:rPr kumimoji="0" lang="pl-PL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powietrznych.</a:t>
            </a:r>
            <a:endParaRPr kumimoji="0" lang="pl-PL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E12AF899-1DC2-D825-7FB4-0C58E4F52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8061" y="2850078"/>
            <a:ext cx="5621436" cy="2924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3006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13BFE-E016-411D-90FD-61308DAAE0C1}" type="slidenum">
              <a:rPr lang="pl-PL"/>
              <a:pPr>
                <a:defRPr/>
              </a:pPr>
              <a:t>56</a:t>
            </a:fld>
            <a:endParaRPr lang="pl-PL"/>
          </a:p>
        </p:txBody>
      </p:sp>
      <p:sp>
        <p:nvSpPr>
          <p:cNvPr id="28674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3000" b="1" dirty="0">
                <a:latin typeface="+mn-lt"/>
              </a:rPr>
              <a:t>Metryczka prezentacji</a:t>
            </a:r>
          </a:p>
        </p:txBody>
      </p:sp>
      <p:sp>
        <p:nvSpPr>
          <p:cNvPr id="24578" name="Symbol zastępczy zawartości 2"/>
          <p:cNvSpPr>
            <a:spLocks noGrp="1"/>
          </p:cNvSpPr>
          <p:nvPr>
            <p:ph idx="1"/>
          </p:nvPr>
        </p:nvSpPr>
        <p:spPr>
          <a:xfrm>
            <a:off x="879309" y="2039440"/>
            <a:ext cx="10134434" cy="3021075"/>
          </a:xfrm>
        </p:spPr>
        <p:txBody>
          <a:bodyPr/>
          <a:lstStyle/>
          <a:p>
            <a:pPr eaLnBrk="1" hangingPunct="1"/>
            <a:r>
              <a:rPr lang="pl-PL" sz="2000" dirty="0"/>
              <a:t>Data powstania pierwowzoru: </a:t>
            </a:r>
            <a:r>
              <a:rPr lang="pl-PL" sz="2000" b="1" dirty="0"/>
              <a:t>20.04.2023</a:t>
            </a:r>
          </a:p>
          <a:p>
            <a:pPr eaLnBrk="1" hangingPunct="1"/>
            <a:r>
              <a:rPr lang="pl-PL" sz="2000" dirty="0"/>
              <a:t>Data ostatniej aktualizacji: </a:t>
            </a:r>
            <a:r>
              <a:rPr lang="pl-PL" sz="2000" b="1" dirty="0"/>
              <a:t>13.12.2023</a:t>
            </a:r>
            <a:endParaRPr lang="pl-PL" sz="2000" b="1" dirty="0">
              <a:cs typeface="Calibri"/>
            </a:endParaRPr>
          </a:p>
          <a:p>
            <a:pPr eaLnBrk="1" hangingPunct="1"/>
            <a:r>
              <a:rPr lang="pl-PL" sz="2000" dirty="0"/>
              <a:t>Bieżący nr wersji: </a:t>
            </a:r>
            <a:r>
              <a:rPr lang="pl-PL" sz="2000" b="1" dirty="0"/>
              <a:t>04/3T/2023</a:t>
            </a:r>
          </a:p>
          <a:p>
            <a:pPr eaLnBrk="1" hangingPunct="1"/>
            <a:r>
              <a:rPr lang="pl-PL" sz="2000" dirty="0"/>
              <a:t>Autor: 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pl-PL" sz="1600" b="1" dirty="0"/>
              <a:t>st. kpt. Michał Olszewski</a:t>
            </a:r>
            <a:endParaRPr lang="pl-PL" sz="1600" b="1" dirty="0">
              <a:cs typeface="Calibri"/>
            </a:endParaRP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pl-PL" sz="1600" b="1" dirty="0"/>
              <a:t>st. kpt. Tomasz Śpiewak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pl-PL" sz="1600" b="1" dirty="0"/>
              <a:t>kpt. Rafał Ziemiański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pl-PL" sz="1600" b="1" dirty="0" err="1"/>
              <a:t>asp</a:t>
            </a:r>
            <a:r>
              <a:rPr lang="pl-PL" sz="1600" b="1" dirty="0"/>
              <a:t>. sztab. Franciszek Lasek</a:t>
            </a:r>
          </a:p>
          <a:p>
            <a:pPr eaLnBrk="1" hangingPunct="1">
              <a:buFont typeface="Arial" charset="0"/>
              <a:buNone/>
            </a:pPr>
            <a:endParaRPr lang="pl-PL" dirty="0">
              <a:solidFill>
                <a:srgbClr val="2E75B6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pl-PL" sz="2400" dirty="0"/>
              <a:t>Termoregulacja: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 behawioralna – świadoma, polegająca na ubieraniu się adekwatnym do warunków i temperatury otoczenia,</a:t>
            </a:r>
          </a:p>
          <a:p>
            <a:pPr>
              <a:lnSpc>
                <a:spcPct val="150000"/>
              </a:lnSpc>
            </a:pPr>
            <a:r>
              <a:rPr lang="pl-PL" sz="2400" dirty="0"/>
              <a:t>fizjologiczna – oparta na odruchach bezwarunkowych (np. dreszcze przy obniżeniu temperatury, pocenie się).</a:t>
            </a:r>
          </a:p>
          <a:p>
            <a:pPr marL="357188" indent="-357188">
              <a:lnSpc>
                <a:spcPct val="150000"/>
              </a:lnSpc>
              <a:buNone/>
            </a:pPr>
            <a:r>
              <a:rPr lang="pl-PL" sz="2400" dirty="0"/>
              <a:t>2.    Hipotermia.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2400" dirty="0"/>
              <a:t>3.    Hipertermia.</a:t>
            </a:r>
          </a:p>
          <a:p>
            <a:endParaRPr lang="pl-PL" sz="24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6</a:t>
            </a:fld>
            <a:endParaRPr lang="pl-PL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20FD1E0E-19F2-2149-63EB-9E67BB932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450" y="365126"/>
            <a:ext cx="7043737" cy="592137"/>
          </a:xfr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Wpływ temperatury na organizm człowieka</a:t>
            </a:r>
            <a:endParaRPr lang="pl-P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72761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709" y="946768"/>
            <a:ext cx="10515600" cy="5410200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Zachodzi tu zmiana objętości gazu (</a:t>
            </a:r>
            <a:r>
              <a:rPr lang="pl-PL" sz="2400" b="1" dirty="0"/>
              <a:t>wg</a:t>
            </a:r>
            <a:r>
              <a:rPr lang="pl-PL" sz="2400" dirty="0"/>
              <a:t> </a:t>
            </a:r>
            <a:r>
              <a:rPr lang="pl-PL" sz="2400" b="1" dirty="0"/>
              <a:t>Prawa Boyle’a - Mariotte’a</a:t>
            </a:r>
            <a:r>
              <a:rPr lang="pl-PL" sz="2400" dirty="0"/>
              <a:t>), w następstwie której może dochodzić do takich</a:t>
            </a:r>
            <a:r>
              <a:rPr lang="pl-PL" sz="2400" b="1" dirty="0"/>
              <a:t> </a:t>
            </a:r>
            <a:r>
              <a:rPr lang="pl-PL" sz="2400" dirty="0"/>
              <a:t>urazów ciśnieniowych jak:</a:t>
            </a:r>
          </a:p>
          <a:p>
            <a:pPr marL="542925" indent="-271463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1.  Uraz płuc,</a:t>
            </a:r>
          </a:p>
          <a:p>
            <a:pPr marL="0" indent="271463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2.  Uraz ucha,</a:t>
            </a:r>
          </a:p>
          <a:p>
            <a:pPr marL="0" indent="271463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3.  Uraz zatok,</a:t>
            </a:r>
          </a:p>
          <a:p>
            <a:pPr marL="0" indent="271463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4.  Uraz oka,</a:t>
            </a:r>
          </a:p>
          <a:p>
            <a:pPr marL="0" indent="271463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5.  Uraz twarzy,</a:t>
            </a:r>
          </a:p>
          <a:p>
            <a:pPr marL="0" indent="271463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6.  Uraz zęba,</a:t>
            </a:r>
          </a:p>
          <a:p>
            <a:pPr marL="0" indent="271463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7.  Uraz skóry,</a:t>
            </a:r>
          </a:p>
          <a:p>
            <a:pPr marL="0" indent="271463">
              <a:lnSpc>
                <a:spcPct val="150000"/>
              </a:lnSpc>
              <a:spcBef>
                <a:spcPts val="0"/>
              </a:spcBef>
              <a:buNone/>
            </a:pPr>
            <a:r>
              <a:rPr lang="pl-PL" sz="2400" dirty="0"/>
              <a:t>8.  Uraz układu pokarmowego.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7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2EA05A4-826A-20AB-5111-8D4B6ACAE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1356" y="2251880"/>
            <a:ext cx="5662443" cy="4003853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E4DA18BC-B693-9BFF-52D9-1649CBD548E4}"/>
              </a:ext>
            </a:extLst>
          </p:cNvPr>
          <p:cNvSpPr/>
          <p:nvPr/>
        </p:nvSpPr>
        <p:spPr>
          <a:xfrm>
            <a:off x="10548840" y="4520981"/>
            <a:ext cx="778938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0,5 </a:t>
            </a:r>
            <a:r>
              <a:rPr lang="pl-PL" sz="1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atm</a:t>
            </a:r>
            <a:endParaRPr lang="pl-PL" sz="1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3E71E7CE-8927-A1C2-521B-752D8D1474D1}"/>
              </a:ext>
            </a:extLst>
          </p:cNvPr>
          <p:cNvSpPr/>
          <p:nvPr/>
        </p:nvSpPr>
        <p:spPr>
          <a:xfrm>
            <a:off x="8589605" y="4520981"/>
            <a:ext cx="69922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 </a:t>
            </a:r>
            <a:r>
              <a:rPr lang="pl-PL" sz="1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atm</a:t>
            </a:r>
            <a:endParaRPr lang="pl-PL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4BC64B67-BEFB-A2D3-8AC1-8C79C6384438}"/>
              </a:ext>
            </a:extLst>
          </p:cNvPr>
          <p:cNvSpPr/>
          <p:nvPr/>
        </p:nvSpPr>
        <p:spPr>
          <a:xfrm>
            <a:off x="6630370" y="4520981"/>
            <a:ext cx="69922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1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 </a:t>
            </a:r>
            <a:r>
              <a:rPr lang="pl-PL" sz="1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atm</a:t>
            </a:r>
            <a:endParaRPr lang="pl-PL" sz="1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9816752D-0637-2EC8-FF2F-DBC523388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9861" y="259925"/>
            <a:ext cx="7580365" cy="951556"/>
          </a:xfr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Wpływ środowiska wodnego na człowieka</a:t>
            </a:r>
            <a:endParaRPr lang="pl-PL" sz="3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8652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1F4638-848F-8359-7E36-4E19D3E956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869" y="1209442"/>
            <a:ext cx="11696131" cy="5648558"/>
          </a:xfrm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zwiększenie objętości gazu znajdującego się w pęcherzykach płucnych,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wynurzanie ze wstrzymanym oddechem podczas nurkowania z automatem oddechowym,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utrata przytomności w czasie wynurzania,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zbyt duża prędkość wynurzania, a zbyt wolne oddychanie,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odruchowy skurcz krtani na skutek paniki pod wodą, zachłyśnięcia się wodą,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awaria sprzętu np. automatu, kamizelki, zaworu suchego skafandra,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zgubienie pasa balastowego,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oddychanie przez dwóch nurków z jednego automatu podczas awaryjnego wynurzania.</a:t>
            </a:r>
          </a:p>
          <a:p>
            <a:pPr marL="0" indent="0">
              <a:buNone/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8</a:t>
            </a:fld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2EFDCAE-21A1-D9E2-43CF-A1B2462E9772}"/>
              </a:ext>
            </a:extLst>
          </p:cNvPr>
          <p:cNvSpPr txBox="1"/>
          <p:nvPr/>
        </p:nvSpPr>
        <p:spPr>
          <a:xfrm>
            <a:off x="495869" y="501650"/>
            <a:ext cx="10292154" cy="871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Ad. 1 Uraz ciśnieniowy płuc – przyczyny</a:t>
            </a:r>
          </a:p>
          <a:p>
            <a:pPr marL="0" marR="0" lvl="0" indent="0" algn="just" defTabSz="914400" rtl="0" eaLnBrk="1" fontAlgn="auto" latinLnBrk="0" hangingPunct="1"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endParaRPr kumimoji="0" lang="pl-P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8161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B89904-E992-27B5-9516-3E3A150A4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8674" y="360878"/>
            <a:ext cx="7861110" cy="915358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81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pl-PL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Ad. 1 c.d. Uraz ciśnieniowy płuc – mechanizm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:a16="http://schemas.microsoft.com/office/drawing/2014/main" id="{B3D00CC2-C8F5-194F-CDE2-23503F4C8B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448" y="1711321"/>
            <a:ext cx="5462841" cy="3685917"/>
          </a:xfr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D2AF1DF-1DEC-0580-A594-FBE581D60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E1A089-B380-4B98-9098-4A73EABEDAFC}" type="slidenum">
              <a:rPr lang="pl-PL" smtClean="0"/>
              <a:pPr>
                <a:defRPr/>
              </a:pPr>
              <a:t>9</a:t>
            </a:fld>
            <a:endParaRPr lang="pl-PL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436DD034-B5B0-7FC0-A4D1-9FC3D3057C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0319" y="2621485"/>
            <a:ext cx="4723481" cy="3417958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A5A47E2-BB31-D954-0012-DDFD8141A05E}"/>
              </a:ext>
            </a:extLst>
          </p:cNvPr>
          <p:cNvSpPr txBox="1"/>
          <p:nvPr/>
        </p:nvSpPr>
        <p:spPr>
          <a:xfrm>
            <a:off x="6164062" y="1698086"/>
            <a:ext cx="58888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1 – płuco, 2 – serce, 3 – tchawica, 4 – uszkodzony pęcherzyk płucny, 5 – pęcherzyki powietrza w lewym przedsionku serca, 6 – powietrze w jamie opłucnowej,</a:t>
            </a:r>
          </a:p>
          <a:p>
            <a:r>
              <a:rPr lang="pl-PL" sz="1200" dirty="0"/>
              <a:t>7 – powietrze w śródpiersiu i górnej części klatki piersiowej</a:t>
            </a:r>
          </a:p>
        </p:txBody>
      </p:sp>
      <p:sp>
        <p:nvSpPr>
          <p:cNvPr id="15" name="Tytuł 1">
            <a:extLst>
              <a:ext uri="{FF2B5EF4-FFF2-40B4-BE49-F238E27FC236}">
                <a16:creationId xmlns:a16="http://schemas.microsoft.com/office/drawing/2014/main" id="{5287A2F8-A8A0-93FE-1FAC-AA97E6F27518}"/>
              </a:ext>
            </a:extLst>
          </p:cNvPr>
          <p:cNvSpPr txBox="1">
            <a:spLocks/>
          </p:cNvSpPr>
          <p:nvPr/>
        </p:nvSpPr>
        <p:spPr bwMode="auto">
          <a:xfrm>
            <a:off x="1562885" y="6315029"/>
            <a:ext cx="876004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/>
              </a:defRPr>
            </a:lvl9pPr>
          </a:lstStyle>
          <a:p>
            <a:pPr algn="ctr"/>
            <a:r>
              <a:rPr lang="pl-PL" sz="2400" b="1" dirty="0">
                <a:solidFill>
                  <a:srgbClr val="FF0000"/>
                </a:solidFill>
                <a:latin typeface="+mn-lt"/>
              </a:rPr>
              <a:t>Uwaga: brak odczucia bólu podczas powstawania urazu!!! </a:t>
            </a:r>
          </a:p>
        </p:txBody>
      </p:sp>
    </p:spTree>
    <p:extLst>
      <p:ext uri="{BB962C8B-B14F-4D97-AF65-F5344CB8AC3E}">
        <p14:creationId xmlns:p14="http://schemas.microsoft.com/office/powerpoint/2010/main" val="34155122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E7E2C9F272144DA26BEA835F05DAD4" ma:contentTypeVersion="10" ma:contentTypeDescription="Utwórz nowy dokument." ma:contentTypeScope="" ma:versionID="f6d31d3ccb2da36b2b7bf6c04601a50b">
  <xsd:schema xmlns:xsd="http://www.w3.org/2001/XMLSchema" xmlns:xs="http://www.w3.org/2001/XMLSchema" xmlns:p="http://schemas.microsoft.com/office/2006/metadata/properties" xmlns:ns2="0a6ba805-8d77-4e8b-a96b-503bf6373bfc" xmlns:ns3="2dc0f34e-853a-45c2-a131-6ab60d1aa962" targetNamespace="http://schemas.microsoft.com/office/2006/metadata/properties" ma:root="true" ma:fieldsID="7a3dc7fa624d64b44f304cd9efa33e62" ns2:_="" ns3:_="">
    <xsd:import namespace="0a6ba805-8d77-4e8b-a96b-503bf6373bfc"/>
    <xsd:import namespace="2dc0f34e-853a-45c2-a131-6ab60d1aa9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6ba805-8d77-4e8b-a96b-503bf6373b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c0f34e-853a-45c2-a131-6ab60d1aa9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CE90793-D545-4575-AEF8-C008292C9CF1}">
  <ds:schemaRefs>
    <ds:schemaRef ds:uri="http://purl.org/dc/terms/"/>
    <ds:schemaRef ds:uri="0a6ba805-8d77-4e8b-a96b-503bf6373bfc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2dc0f34e-853a-45c2-a131-6ab60d1aa96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0125118-8683-4476-B7BA-24C89C5529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6ba805-8d77-4e8b-a96b-503bf6373bfc"/>
    <ds:schemaRef ds:uri="2dc0f34e-853a-45c2-a131-6ab60d1aa9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8EA2B7-3898-4FC7-A8E3-9D6CA801BF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1991</TotalTime>
  <Words>3716</Words>
  <Application>Microsoft Office PowerPoint</Application>
  <PresentationFormat>Panoramiczny</PresentationFormat>
  <Paragraphs>544</Paragraphs>
  <Slides>56</Slides>
  <Notes>17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56</vt:i4>
      </vt:variant>
    </vt:vector>
  </HeadingPairs>
  <TitlesOfParts>
    <vt:vector size="61" baseType="lpstr">
      <vt:lpstr>Arial</vt:lpstr>
      <vt:lpstr>Calibri</vt:lpstr>
      <vt:lpstr>Calibri Light</vt:lpstr>
      <vt:lpstr>Wingdings</vt:lpstr>
      <vt:lpstr>Motyw pakietu Office</vt:lpstr>
      <vt:lpstr>Szkolenie specjalistyczne  w zakresie młodszego nurka    Temat: Medyczne aspekty nurkowania </vt:lpstr>
      <vt:lpstr>Materiał nauczania:</vt:lpstr>
      <vt:lpstr>Cele szczegółowe:</vt:lpstr>
      <vt:lpstr>Prezentacja programu PowerPoint</vt:lpstr>
      <vt:lpstr>Wpływ ciśnienia na organizm człowieka:</vt:lpstr>
      <vt:lpstr>Wpływ temperatury na organizm człowieka</vt:lpstr>
      <vt:lpstr>Wpływ środowiska wodnego na człowieka</vt:lpstr>
      <vt:lpstr>Prezentacja programu PowerPoint</vt:lpstr>
      <vt:lpstr> Ad. 1 c.d. Uraz ciśnieniowy płuc – mechanizm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Ad. 4 Uraz ciśnieniowy oka</vt:lpstr>
      <vt:lpstr>Wpływ środowiska wodnego na człowieka c.d.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Ad. 3 c.d.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Ad. 4 c.d.</vt:lpstr>
      <vt:lpstr>Prezentacja programu PowerPoint</vt:lpstr>
      <vt:lpstr>Ad. 5 c.d.</vt:lpstr>
      <vt:lpstr>Mechanizm tonięcia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Instrukcja postępowania – wypadek nurkowy</vt:lpstr>
      <vt:lpstr>Instrukcja postępowania – wypadek nurkowy c.d. Procedury </vt:lpstr>
      <vt:lpstr>Instrukcja postępowania – wypadek nurkowy c.d. Karta wypadku nurkowego</vt:lpstr>
      <vt:lpstr>Prezentacja programu PowerPoint</vt:lpstr>
      <vt:lpstr>Prezentacja programu PowerPoint</vt:lpstr>
      <vt:lpstr>Prezentacja programu PowerPoint</vt:lpstr>
      <vt:lpstr>Prezentacja programu PowerPoint</vt:lpstr>
      <vt:lpstr>Metryczka prezentacji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Zasady  przygotowywania prezentacji multimedialnych na potrzeby kształcenia, szkolenia  i doskonalenia zawodowego  w Państwowej Straży Pożarnej</dc:title>
  <dc:creator>Małgorzata Sienniak</dc:creator>
  <cp:lastModifiedBy>A.Dobosz (KG PSP)</cp:lastModifiedBy>
  <cp:revision>99</cp:revision>
  <cp:lastPrinted>2019-06-14T11:01:51Z</cp:lastPrinted>
  <dcterms:created xsi:type="dcterms:W3CDTF">2018-04-16T11:36:03Z</dcterms:created>
  <dcterms:modified xsi:type="dcterms:W3CDTF">2025-04-07T08:42:21Z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0x0101003EE7E2C9F272144DA26BEA835F05DAD4</vt:lpwstr>
  </property>
</Properties>
</file>