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332" r:id="rId5"/>
    <p:sldId id="271" r:id="rId6"/>
    <p:sldId id="275" r:id="rId7"/>
    <p:sldId id="340" r:id="rId8"/>
    <p:sldId id="329" r:id="rId9"/>
    <p:sldId id="330" r:id="rId10"/>
    <p:sldId id="277" r:id="rId11"/>
    <p:sldId id="283" r:id="rId12"/>
    <p:sldId id="281" r:id="rId13"/>
    <p:sldId id="282" r:id="rId14"/>
    <p:sldId id="287" r:id="rId15"/>
    <p:sldId id="289" r:id="rId16"/>
    <p:sldId id="291" r:id="rId17"/>
    <p:sldId id="292" r:id="rId18"/>
    <p:sldId id="295" r:id="rId19"/>
    <p:sldId id="296" r:id="rId20"/>
    <p:sldId id="279" r:id="rId21"/>
    <p:sldId id="297" r:id="rId22"/>
    <p:sldId id="341" r:id="rId23"/>
    <p:sldId id="298" r:id="rId24"/>
    <p:sldId id="300" r:id="rId25"/>
    <p:sldId id="301" r:id="rId26"/>
    <p:sldId id="303" r:id="rId27"/>
    <p:sldId id="319" r:id="rId28"/>
    <p:sldId id="321" r:id="rId29"/>
    <p:sldId id="342" r:id="rId30"/>
    <p:sldId id="320" r:id="rId31"/>
    <p:sldId id="323" r:id="rId32"/>
    <p:sldId id="333" r:id="rId33"/>
    <p:sldId id="324" r:id="rId34"/>
    <p:sldId id="337" r:id="rId35"/>
    <p:sldId id="325" r:id="rId36"/>
    <p:sldId id="343" r:id="rId37"/>
    <p:sldId id="326" r:id="rId38"/>
    <p:sldId id="327" r:id="rId39"/>
    <p:sldId id="344" r:id="rId40"/>
    <p:sldId id="338" r:id="rId41"/>
    <p:sldId id="328" r:id="rId42"/>
    <p:sldId id="339" r:id="rId43"/>
    <p:sldId id="307" r:id="rId44"/>
    <p:sldId id="345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34" r:id="rId53"/>
    <p:sldId id="335" r:id="rId54"/>
    <p:sldId id="336" r:id="rId55"/>
    <p:sldId id="315" r:id="rId56"/>
    <p:sldId id="316" r:id="rId57"/>
    <p:sldId id="317" r:id="rId58"/>
    <p:sldId id="318" r:id="rId59"/>
    <p:sldId id="261" r:id="rId60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02" autoAdjust="0"/>
  </p:normalViewPr>
  <p:slideViewPr>
    <p:cSldViewPr snapToGrid="0">
      <p:cViewPr varScale="1">
        <p:scale>
          <a:sx n="77" d="100"/>
          <a:sy n="77" d="100"/>
        </p:scale>
        <p:origin x="17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iew77" userId="S::spiew77_gmail.com#ext#@kgpspgovpl.onmicrosoft.com::1269d295-d797-456b-9ada-aafedeef967e" providerId="AD" clId="Web-{A935C5DD-3EAF-4794-8BB9-CD8FF072C06B}"/>
    <pc:docChg chg="modSld">
      <pc:chgData name="spiew77" userId="S::spiew77_gmail.com#ext#@kgpspgovpl.onmicrosoft.com::1269d295-d797-456b-9ada-aafedeef967e" providerId="AD" clId="Web-{A935C5DD-3EAF-4794-8BB9-CD8FF072C06B}" dt="2023-08-07T07:15:12.297" v="23" actId="20577"/>
      <pc:docMkLst>
        <pc:docMk/>
      </pc:docMkLst>
      <pc:sldChg chg="modSp">
        <pc:chgData name="spiew77" userId="S::spiew77_gmail.com#ext#@kgpspgovpl.onmicrosoft.com::1269d295-d797-456b-9ada-aafedeef967e" providerId="AD" clId="Web-{A935C5DD-3EAF-4794-8BB9-CD8FF072C06B}" dt="2023-08-07T07:15:12.297" v="23" actId="20577"/>
        <pc:sldMkLst>
          <pc:docMk/>
          <pc:sldMk cId="0" sldId="261"/>
        </pc:sldMkLst>
        <pc:spChg chg="mod">
          <ac:chgData name="spiew77" userId="S::spiew77_gmail.com#ext#@kgpspgovpl.onmicrosoft.com::1269d295-d797-456b-9ada-aafedeef967e" providerId="AD" clId="Web-{A935C5DD-3EAF-4794-8BB9-CD8FF072C06B}" dt="2023-08-07T07:15:12.297" v="23" actId="20577"/>
          <ac:spMkLst>
            <pc:docMk/>
            <pc:sldMk cId="0" sldId="261"/>
            <ac:spMk id="24578" creationId="{00000000-0000-0000-0000-000000000000}"/>
          </ac:spMkLst>
        </pc:spChg>
      </pc:sldChg>
    </pc:docChg>
  </pc:docChgLst>
  <pc:docChgLst>
    <pc:chgData name="spiew77" userId="S::spiew77_gmail.com#ext#@kgpspgovpl.onmicrosoft.com::1269d295-d797-456b-9ada-aafedeef967e" providerId="AD" clId="Web-{29C5C63B-ED7A-47C7-B89D-22AD6AF57280}"/>
    <pc:docChg chg="modSld">
      <pc:chgData name="spiew77" userId="S::spiew77_gmail.com#ext#@kgpspgovpl.onmicrosoft.com::1269d295-d797-456b-9ada-aafedeef967e" providerId="AD" clId="Web-{29C5C63B-ED7A-47C7-B89D-22AD6AF57280}" dt="2023-08-07T07:15:54.856" v="2" actId="20577"/>
      <pc:docMkLst>
        <pc:docMk/>
      </pc:docMkLst>
      <pc:sldChg chg="modSp">
        <pc:chgData name="spiew77" userId="S::spiew77_gmail.com#ext#@kgpspgovpl.onmicrosoft.com::1269d295-d797-456b-9ada-aafedeef967e" providerId="AD" clId="Web-{29C5C63B-ED7A-47C7-B89D-22AD6AF57280}" dt="2023-08-07T07:15:54.856" v="2" actId="20577"/>
        <pc:sldMkLst>
          <pc:docMk/>
          <pc:sldMk cId="0" sldId="261"/>
        </pc:sldMkLst>
        <pc:spChg chg="mod">
          <ac:chgData name="spiew77" userId="S::spiew77_gmail.com#ext#@kgpspgovpl.onmicrosoft.com::1269d295-d797-456b-9ada-aafedeef967e" providerId="AD" clId="Web-{29C5C63B-ED7A-47C7-B89D-22AD6AF57280}" dt="2023-08-07T07:15:54.856" v="2" actId="20577"/>
          <ac:spMkLst>
            <pc:docMk/>
            <pc:sldMk cId="0" sldId="261"/>
            <ac:spMk id="2457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EB1D-922A-41F2-96C9-5D369772AF94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13D7E-2DAF-4EAF-80CD-D85E5D9A6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4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72EC899-11F1-477E-AE16-312F9289565B}" type="datetimeFigureOut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1CEE84-FA97-4F39-A5BA-3DD158EA61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886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71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200" dirty="0">
                <a:latin typeface="+mn-lt"/>
              </a:rPr>
              <a:t>Objawy te charakterystyczne są dla przypadków niespodziewanego znalezienia się w wodzie.</a:t>
            </a:r>
          </a:p>
          <a:p>
            <a:pPr algn="just">
              <a:lnSpc>
                <a:spcPct val="150000"/>
              </a:lnSpc>
            </a:pPr>
            <a:r>
              <a:rPr lang="pl-PL" sz="1200" dirty="0">
                <a:latin typeface="+mn-lt"/>
              </a:rPr>
              <a:t>Tonący zdaje sobie sprawę ze swojego położenia i stara się nie dopuścić do zachłyśnięcia wodą. Świadomość braku umiejętności pływania i ocena niebezpieczeństwa sytuacji wywołują panikę.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490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Przebieg tej fazy zależy od indywidualnej wrażliwości na brak tlenu, wytrenowania organizmu, temperatury wody i głównie od zasobów tlenu jaki zawierał</a:t>
            </a:r>
            <a:r>
              <a:rPr lang="pl-PL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organizm 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momencie zaistnienia wypadku.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Dalsza obrona przed wchłonięciem wody polega na nasileniu wydechów i połykaniu wody.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03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+mn-lt"/>
              </a:rPr>
              <a:t>Ma tu też miejsce niebezpieczeństwo wystąpienia wymiotów i zachłyśnięcia ich treści do dróg oddechowych.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+mn-lt"/>
              </a:rPr>
              <a:t>Przeprowadzone badania stwierdzają, że w tym okresie wprowadzana jest największa ilość wody do płuc.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92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Jest to już ostatni moment do pomyślnej akcji ratunkowej i jeżeli w tym czasie tonięcie nie zostanie przerwane, niechybnie grozi to śmiercią ofiary wypadku.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743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razie wystąpienia wypadku nurkowego należy przerwać wykonywanie prac podwodnych i podjąć niezbędne kroki mające na celu bezpieczną ewakuację poszkodowanego nurka na powierzchnię wody.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13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82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Najczęściej mamy do czynienia z zatorami tętniczymi.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364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19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Prawo Boyle’a-Mariotte’a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(Robert Boyle i Edme Mariotte) –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mówi, że w ustalonej temperaturze objętość V danej masy gazu jest odwrotnie proporcjonalna do ciśnienia p.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48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0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Wymienione objawy dotyczą pobytu pod wodą.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11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Inne urazy ciśnieniowe:</a:t>
            </a:r>
          </a:p>
          <a:p>
            <a:pPr marL="0" marR="0" lvl="0" indent="185738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zęba,</a:t>
            </a:r>
          </a:p>
          <a:p>
            <a:pPr marL="0" marR="0" lvl="0" indent="185738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przewodu pokarmowego,</a:t>
            </a:r>
          </a:p>
          <a:p>
            <a:pPr marL="0" marR="0" lvl="0" indent="185738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skóry,</a:t>
            </a:r>
          </a:p>
          <a:p>
            <a:pPr marL="0" marR="0" lvl="0" indent="185738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twarzy.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63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Prawo Henry’ego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zależność, opisująca rozpuszczalność składnika w roztworze dla danego ciśnienia cząstkowego tego składnika nad roztworem.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78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 Martini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(to slangowe określenie używane w nurkowaniu z akwalungiem w odniesieniu do narkozy azotowej, upośledzenia fizycznego i psychicznego doświadczanego przez nurków podczas głębszych nurkowań), które porównuje oddziaływanie azotu na organizm, w przeliczeniu na przyjętą dawkę alkoholu, każde 10 m poniżej głębokości 20 m odpowiada jednej lampce Martini.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69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miarę wzrostu ciśnienia parcjalnego tlenu oraz czasu ekspozycji, objawy toksycznego działania rozwijają się odpowiednio szybciej i są bardziej nasilone.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09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CEE84-FA97-4F39-A5BA-3DD158EA6106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95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23C1-A8CD-482C-A28B-97ED43C93403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6A26-9F75-48FE-B29D-4B59C8573F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947F-3D0C-428E-9940-A2A657D4E3B9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DDE5-5154-4C50-9A87-967AC4D097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369F-2E09-4EB1-B486-D65C2B8C7E36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8E9C-08DF-4DBB-80F2-BADDB8261F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7DCF-1522-46AA-B745-C8C5B04E65FE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842C-46F5-45A3-8E36-21E95EBD6D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F457-E096-442D-86A5-EBDD3D61E46E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A089-B380-4B98-9098-4A73EABEDA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7CD6-80A8-4FD7-ABF6-B22A8A836F0B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23D8-9494-4C05-BDB0-7E79C34513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9A1D-DFF3-4A3A-854B-F69671CE3910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30FD-FF13-4B79-B87E-1CE7200832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FC2C-8FAC-41BC-B8D6-92DA3FB08D8E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75C5-5A56-4958-B196-A34365257F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68EB-6516-43C3-8850-2DBBD827EF91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0354-F0DC-47B0-BA56-DC7897576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50C1-DADF-4DCD-92A7-A5FB97CFE792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23E2-4B65-4882-899E-51D2DEE936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AD43-959A-4616-9316-F542FE4CF878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241F-4742-425E-818A-CEB375E8F7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AF38-557A-45D3-93B7-BCB33CF26CC0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6654-A5DC-4DA6-804A-0901A8F6EB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BEBC69-B173-4687-8600-BC3CE7DFC399}" type="datetime1">
              <a:rPr lang="pl-PL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1E1E3-BB34-4DB2-80AA-4DC91EFBDD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869" y="1354137"/>
            <a:ext cx="10482262" cy="4149725"/>
          </a:xfrm>
        </p:spPr>
        <p:txBody>
          <a:bodyPr/>
          <a:lstStyle/>
          <a:p>
            <a:pPr algn="ctr"/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Szkolenie specjalistyczne </a:t>
            </a:r>
            <a:b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 zakresie młodszego nurka </a:t>
            </a:r>
            <a:b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b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b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Temat: </a:t>
            </a:r>
            <a:r>
              <a:rPr lang="pl-PL" sz="2800" dirty="0">
                <a:latin typeface="+mn-lt"/>
              </a:rPr>
              <a:t>Medyczne </a:t>
            </a:r>
            <a:r>
              <a:rPr lang="pl-PL" sz="2800">
                <a:latin typeface="+mn-lt"/>
              </a:rPr>
              <a:t>aspekty nurkowania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96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7E758737-BA83-998A-65AC-DDF92CA2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89" y="1269869"/>
            <a:ext cx="11150221" cy="536843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oddychaj rytmicznie podczas wynurzania,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nie wstrzymuj oddechu, szczególnie na małych głębokościach,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wynurzaj się nie przekraczając dopuszczalnej prędkości 10 m/min,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podczas dużego falowania wykonuj przystanek dekompresyjny na większej głębokości,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 zapaleniu oskrzeli, płuc, stosuj co najmniej miesięczną przerwę w nurkowaniach,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podczas wynurzania na jednym ustniku pamiętaj, by po wykonywaniu wdechu wykonać wydech,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sprawdzaj stan techniczny sprzętu do nurkowania.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1FF71D6-FB8D-C7C3-FC5A-CF5959CED9AD}"/>
              </a:ext>
            </a:extLst>
          </p:cNvPr>
          <p:cNvSpPr txBox="1"/>
          <p:nvPr/>
        </p:nvSpPr>
        <p:spPr>
          <a:xfrm>
            <a:off x="1803796" y="491947"/>
            <a:ext cx="741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Ad. 1 c.d. Uraz ciśnieniowy płuc – </a:t>
            </a:r>
            <a:r>
              <a:rPr lang="pl-PL" sz="2400" b="1" u="sng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zapobieganie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4605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534989"/>
            <a:ext cx="10629901" cy="97317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Ad. 2 Uraz ciśnieniowy ucha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u="sng" dirty="0"/>
              <a:t>Przyczyna </a:t>
            </a:r>
            <a:r>
              <a:rPr lang="pl-PL" sz="2400" dirty="0"/>
              <a:t>– nie wyrównanie ciśnienia w uchu środkowym  </a:t>
            </a:r>
          </a:p>
          <a:p>
            <a:pPr marL="0" indent="0">
              <a:buNone/>
            </a:pPr>
            <a:endParaRPr lang="pl-PL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80AF4A6-49E2-6BC1-6981-27C17E350947}"/>
              </a:ext>
            </a:extLst>
          </p:cNvPr>
          <p:cNvSpPr txBox="1">
            <a:spLocks/>
          </p:cNvSpPr>
          <p:nvPr/>
        </p:nvSpPr>
        <p:spPr bwMode="auto">
          <a:xfrm>
            <a:off x="2217518" y="4578793"/>
            <a:ext cx="2172827" cy="55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pl-PL" sz="2000" b="1" dirty="0"/>
              <a:t>Podczas zanurzania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AA39D23-E234-14C5-79CC-95D02994BAD3}"/>
              </a:ext>
            </a:extLst>
          </p:cNvPr>
          <p:cNvSpPr txBox="1"/>
          <p:nvPr/>
        </p:nvSpPr>
        <p:spPr>
          <a:xfrm>
            <a:off x="529286" y="5097030"/>
            <a:ext cx="8809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A – błona bębenkowa wygina się do jamy bębenkowej na skutek różnicy ciśnień (-),</a:t>
            </a:r>
          </a:p>
          <a:p>
            <a:r>
              <a:rPr lang="pl-PL" sz="1600" dirty="0"/>
              <a:t>B – błona bębenkowa ulega pęknięciu i ciśnienie wyrównuje się (wszędzie +),</a:t>
            </a:r>
          </a:p>
          <a:p>
            <a:r>
              <a:rPr lang="pl-PL" sz="1600" dirty="0"/>
              <a:t>1 – przewód słuchowy zewnętrzny (ucho), </a:t>
            </a:r>
          </a:p>
          <a:p>
            <a:r>
              <a:rPr lang="pl-PL" sz="1600" dirty="0"/>
              <a:t>2 – jama bębenkowa,</a:t>
            </a:r>
          </a:p>
          <a:p>
            <a:r>
              <a:rPr lang="pl-PL" sz="1600" dirty="0"/>
              <a:t>3 – trąbka słuchowa,</a:t>
            </a:r>
          </a:p>
          <a:p>
            <a:r>
              <a:rPr lang="pl-PL" sz="1600" dirty="0"/>
              <a:t>4 – jama nosowa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01B5F82-FF38-D389-2D1A-C9C2471D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0" y="1659515"/>
            <a:ext cx="6600697" cy="28730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5" y="1659515"/>
            <a:ext cx="49625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880AF4A6-49E2-6BC1-6981-27C17E350947}"/>
              </a:ext>
            </a:extLst>
          </p:cNvPr>
          <p:cNvSpPr txBox="1">
            <a:spLocks/>
          </p:cNvSpPr>
          <p:nvPr/>
        </p:nvSpPr>
        <p:spPr bwMode="auto">
          <a:xfrm>
            <a:off x="8211908" y="4686100"/>
            <a:ext cx="2593398" cy="4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pl-PL" sz="2000" b="1" dirty="0"/>
              <a:t>Podczas  wynurzania </a:t>
            </a:r>
          </a:p>
        </p:txBody>
      </p:sp>
    </p:spTree>
    <p:extLst>
      <p:ext uri="{BB962C8B-B14F-4D97-AF65-F5344CB8AC3E}">
        <p14:creationId xmlns:p14="http://schemas.microsoft.com/office/powerpoint/2010/main" val="144132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96" y="1024533"/>
            <a:ext cx="10134600" cy="533181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Objawy podczas zanurzania lub wynurzania: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narastanie ucisku,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przechodzenie ucisku w coraz większy ból,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pęknięcie błony bębenkowej,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nagłe ustąpienie bólu,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nagłe zawroty głowy,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nudności, wymioty,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utrata orientacji w przestrzeni.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ABCC4B4-8FFD-8E59-A51B-F9A17A3A4909}"/>
              </a:ext>
            </a:extLst>
          </p:cNvPr>
          <p:cNvSpPr txBox="1"/>
          <p:nvPr/>
        </p:nvSpPr>
        <p:spPr>
          <a:xfrm>
            <a:off x="1999059" y="562868"/>
            <a:ext cx="7812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Ad. 2 c.d. Uraz ciśnieniowy </a:t>
            </a:r>
            <a:r>
              <a:rPr lang="pl-PL" sz="2400" b="1" u="sng" dirty="0">
                <a:solidFill>
                  <a:prstClr val="black"/>
                </a:solidFill>
                <a:latin typeface="Calibri"/>
              </a:rPr>
              <a:t>ucha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pl-PL" sz="2400" b="1" u="sng" dirty="0">
                <a:solidFill>
                  <a:prstClr val="black"/>
                </a:solidFill>
                <a:latin typeface="Calibri"/>
              </a:rPr>
              <a:t>objawy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24" y="1564368"/>
            <a:ext cx="8044543" cy="41120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Objawy po wyjściu z wody: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wyciek krwi i wody z przewodu słuchowego,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jednostronne upośledzenie słuchu,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szum, dzwonienie w uszach,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nudności, wymioty,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ból głowy.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73EC723-024C-B516-0C50-95B26CAD53D1}"/>
              </a:ext>
            </a:extLst>
          </p:cNvPr>
          <p:cNvSpPr txBox="1"/>
          <p:nvPr/>
        </p:nvSpPr>
        <p:spPr>
          <a:xfrm>
            <a:off x="1774032" y="549890"/>
            <a:ext cx="7255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Ad. 2 c.d. Uraz ciśnieniowy ucha – objawy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2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59" y="1253331"/>
            <a:ext cx="11673444" cy="525373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Należy zastosować </a:t>
            </a:r>
            <a:r>
              <a:rPr lang="pl-PL" sz="2400" b="1" dirty="0"/>
              <a:t>próbę Valsalvy </a:t>
            </a:r>
            <a:r>
              <a:rPr lang="pl-PL" sz="2400" dirty="0"/>
              <a:t>(próba wdmuchania powietrza przez nos przy zaciśniętych nozdrzach) lub </a:t>
            </a:r>
            <a:r>
              <a:rPr lang="pl-PL" sz="2400" b="1" dirty="0"/>
              <a:t>manewr Toynbee </a:t>
            </a:r>
            <a:r>
              <a:rPr lang="pl-PL" sz="2400" dirty="0"/>
              <a:t>(przełykanie śliny przy zaciśniętych nozdrzach). A także: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nie nurkuj w przypadku ostrego lub przewlekłego kataru,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dostosuj prędkość zanurzania do możliwości wyrównywania ciśnienia w uchu środkowym,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„przedmuchuj” uszy często i niezbyt mocno, jeszcze przed uczuciem ucisku w uszach,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przy wystąpieniu bólu zatrzymaj się lub zmniejsz głębokość,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pamiętaj, aby kaptur skafandra nie przylegał zbyt mocno,</a:t>
            </a:r>
          </a:p>
          <a:p>
            <a:pPr marL="0" indent="185738" algn="just">
              <a:lnSpc>
                <a:spcPct val="150000"/>
              </a:lnSpc>
              <a:buNone/>
            </a:pPr>
            <a:r>
              <a:rPr lang="pl-PL" sz="2400" dirty="0"/>
              <a:t>• dbaj o czystość uszu.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D850770-C013-11E0-5B42-6EF299572B6E}"/>
              </a:ext>
            </a:extLst>
          </p:cNvPr>
          <p:cNvSpPr txBox="1"/>
          <p:nvPr/>
        </p:nvSpPr>
        <p:spPr>
          <a:xfrm>
            <a:off x="1574006" y="350937"/>
            <a:ext cx="7641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Ad. 2 c.d. Uraz ciśnieniowy </a:t>
            </a:r>
            <a:r>
              <a:rPr lang="pl-PL" sz="2400" b="1" u="sng" dirty="0">
                <a:solidFill>
                  <a:prstClr val="black"/>
                </a:solidFill>
                <a:latin typeface="Calibri"/>
              </a:rPr>
              <a:t>ucha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zapobieganie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9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Charakteryzuje się brakiem drożności przestrzeni zatokowych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600" dirty="0"/>
              <a:t>       zanurzanie                                 wynurzanie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A0090E-9349-67EE-C3CD-286599C1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977" y="2328917"/>
            <a:ext cx="3151619" cy="38480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842BFB2-C485-D081-C847-5DDDC978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4687"/>
            <a:ext cx="4133850" cy="268895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ACAF193-D7C7-1CBE-64A3-9D00141AA051}"/>
              </a:ext>
            </a:extLst>
          </p:cNvPr>
          <p:cNvSpPr txBox="1"/>
          <p:nvPr/>
        </p:nvSpPr>
        <p:spPr>
          <a:xfrm>
            <a:off x="1959770" y="505266"/>
            <a:ext cx="8041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Ad. 3 Uraz ciśnieniowy </a:t>
            </a:r>
            <a:r>
              <a:rPr lang="pl-PL" sz="2400" b="1" u="sng" dirty="0">
                <a:solidFill>
                  <a:prstClr val="black"/>
                </a:solidFill>
                <a:latin typeface="+mn-lt"/>
              </a:rPr>
              <a:t>zatok</a:t>
            </a: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02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89904-E992-27B5-9516-3E3A150A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477125" cy="849313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Ad. 4 Uraz ciśnieniowy oka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87168CF-9DB7-6A92-D4DA-B5DAA5AF4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33" y="1825625"/>
            <a:ext cx="5320292" cy="38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89904-E992-27B5-9516-3E3A150A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2" y="320674"/>
            <a:ext cx="7560647" cy="720725"/>
          </a:xfrm>
        </p:spPr>
        <p:txBody>
          <a:bodyPr/>
          <a:lstStyle/>
          <a:p>
            <a:pPr algn="ctr"/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Wpływ środowiska wodnego na człowieka c.d.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92" y="1131093"/>
            <a:ext cx="10515600" cy="49058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Zachodzi tu także rozpuszczalność gazów w cieczach (</a:t>
            </a:r>
            <a:r>
              <a:rPr lang="pl-PL" sz="2400" b="1" dirty="0"/>
              <a:t>wg</a:t>
            </a:r>
            <a:r>
              <a:rPr lang="pl-PL" sz="2400" dirty="0"/>
              <a:t> </a:t>
            </a:r>
            <a:r>
              <a:rPr lang="pl-PL" sz="2400" b="1" dirty="0"/>
              <a:t>Prawa Henry’ego</a:t>
            </a:r>
            <a:r>
              <a:rPr lang="pl-PL" sz="2400" dirty="0"/>
              <a:t>), </a:t>
            </a:r>
            <a:br>
              <a:rPr lang="pl-PL" sz="2400" dirty="0"/>
            </a:br>
            <a:r>
              <a:rPr lang="pl-PL" sz="2400" dirty="0"/>
              <a:t>w następstwie której może dochodzić do takich</a:t>
            </a:r>
            <a:r>
              <a:rPr lang="pl-PL" sz="2400" b="1" dirty="0"/>
              <a:t> </a:t>
            </a:r>
            <a:r>
              <a:rPr lang="pl-PL" sz="2400" dirty="0"/>
              <a:t>skutków jak:</a:t>
            </a:r>
          </a:p>
          <a:p>
            <a:pPr marL="342900" indent="-157163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 Choroba ciśnieniowa.</a:t>
            </a:r>
          </a:p>
          <a:p>
            <a:pPr marL="0" indent="185738">
              <a:lnSpc>
                <a:spcPct val="150000"/>
              </a:lnSpc>
              <a:buNone/>
            </a:pPr>
            <a:r>
              <a:rPr lang="pl-PL" sz="2400" dirty="0"/>
              <a:t>2. Narkoza azotowa.</a:t>
            </a:r>
          </a:p>
          <a:p>
            <a:pPr marL="0" indent="185738">
              <a:lnSpc>
                <a:spcPct val="150000"/>
              </a:lnSpc>
              <a:buNone/>
            </a:pPr>
            <a:r>
              <a:rPr lang="pl-PL" sz="2400" dirty="0"/>
              <a:t>3. Zatrucie tlenem.</a:t>
            </a:r>
          </a:p>
          <a:p>
            <a:pPr marL="0" indent="185738">
              <a:lnSpc>
                <a:spcPct val="150000"/>
              </a:lnSpc>
              <a:buNone/>
            </a:pPr>
            <a:r>
              <a:rPr lang="pl-PL" sz="2400" dirty="0"/>
              <a:t>4. Zatrucie dwutlenkiem węgla.</a:t>
            </a:r>
          </a:p>
          <a:p>
            <a:pPr marL="0" indent="185738">
              <a:lnSpc>
                <a:spcPct val="150000"/>
              </a:lnSpc>
              <a:buNone/>
            </a:pPr>
            <a:r>
              <a:rPr lang="pl-PL" sz="2400" dirty="0"/>
              <a:t>5. Zatrucie tlenkiem węgla.</a:t>
            </a:r>
          </a:p>
          <a:p>
            <a:pPr marL="0" indent="185738">
              <a:lnSpc>
                <a:spcPct val="150000"/>
              </a:lnSpc>
              <a:buNone/>
            </a:pPr>
            <a:r>
              <a:rPr lang="pl-PL" sz="2400" dirty="0"/>
              <a:t>6. Niedotlenienie.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BB7FBCE-26B4-FE9C-E9A5-E9DF1462F75C}"/>
              </a:ext>
            </a:extLst>
          </p:cNvPr>
          <p:cNvSpPr/>
          <p:nvPr/>
        </p:nvSpPr>
        <p:spPr>
          <a:xfrm rot="20816821">
            <a:off x="4447403" y="4422033"/>
            <a:ext cx="770159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ilość gazu rozpuszczonego w cieczy jest proporcjonalna do jego ciśnienia</a:t>
            </a: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  <a:p>
            <a:pPr algn="ctr"/>
            <a:r>
              <a:rPr lang="pl-PL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przy stałej temperaturze</a:t>
            </a:r>
            <a:r>
              <a:rPr lang="pl-PL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42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3" y="1951574"/>
            <a:ext cx="11521946" cy="3356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u="sng" dirty="0"/>
              <a:t>Choroba ciśnieniowa  </a:t>
            </a:r>
            <a:r>
              <a:rPr lang="pl-PL" sz="2400" dirty="0"/>
              <a:t>nazywana również </a:t>
            </a:r>
            <a:r>
              <a:rPr lang="pl-PL" sz="2400" b="1" dirty="0"/>
              <a:t>chorobą dekompresyjną </a:t>
            </a:r>
            <a:r>
              <a:rPr lang="pl-PL" sz="2400" dirty="0"/>
              <a:t>(DCS – ang. decompression sickness) lub </a:t>
            </a:r>
            <a:r>
              <a:rPr lang="pl-PL" sz="2400" b="1" dirty="0"/>
              <a:t>kesonową t</a:t>
            </a:r>
            <a:r>
              <a:rPr lang="pl-PL" sz="2400" dirty="0"/>
              <a:t>o patologiczne procesy zachodzące w organizmie nurka w wyniku nieprawidłowego dla danego osobnika obniżania ciśnienia tj. </a:t>
            </a:r>
            <a:r>
              <a:rPr lang="pl-PL" sz="2400" b="1" dirty="0"/>
              <a:t>dekompresji.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Mechanizm – wg Prawa Henry’ego – rozpuszczalność gazów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C59BFA2-31A7-EB5B-2A3B-DC7DF196652D}"/>
              </a:ext>
            </a:extLst>
          </p:cNvPr>
          <p:cNvSpPr txBox="1"/>
          <p:nvPr/>
        </p:nvSpPr>
        <p:spPr>
          <a:xfrm>
            <a:off x="278168" y="253525"/>
            <a:ext cx="157638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</a:t>
            </a:r>
          </a:p>
        </p:txBody>
      </p:sp>
    </p:spTree>
    <p:extLst>
      <p:ext uri="{BB962C8B-B14F-4D97-AF65-F5344CB8AC3E}">
        <p14:creationId xmlns:p14="http://schemas.microsoft.com/office/powerpoint/2010/main" val="145113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0E47340-1C4F-E98C-5B55-E6633533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523E2-4B65-4882-899E-51D2DEE93635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09711B-166D-F1B2-E518-E06122ADDF1C}"/>
              </a:ext>
            </a:extLst>
          </p:cNvPr>
          <p:cNvSpPr txBox="1"/>
          <p:nvPr/>
        </p:nvSpPr>
        <p:spPr>
          <a:xfrm>
            <a:off x="1318161" y="1475440"/>
            <a:ext cx="8692738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Przyczyny:</a:t>
            </a:r>
          </a:p>
          <a:p>
            <a:pPr marL="0" marR="0" lvl="0" indent="271463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zbyt duża prędkość wynurzania,</a:t>
            </a:r>
          </a:p>
          <a:p>
            <a:pPr marL="0" marR="0" lvl="0" indent="271463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zaniedbana procedura dekompresyjna,</a:t>
            </a:r>
          </a:p>
          <a:p>
            <a:pPr marL="0" marR="0" lvl="0" indent="271463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niewłaściwie wyliczona procedura dekompresji,</a:t>
            </a:r>
          </a:p>
          <a:p>
            <a:pPr marL="0" marR="0" lvl="0" indent="271463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nieuwzględnienie czynników predysponujących.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17E674C-351A-2969-EF6A-F6808B38B693}"/>
              </a:ext>
            </a:extLst>
          </p:cNvPr>
          <p:cNvSpPr txBox="1"/>
          <p:nvPr/>
        </p:nvSpPr>
        <p:spPr>
          <a:xfrm>
            <a:off x="519847" y="762741"/>
            <a:ext cx="159662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 c.d.</a:t>
            </a:r>
          </a:p>
        </p:txBody>
      </p:sp>
    </p:spTree>
    <p:extLst>
      <p:ext uri="{BB962C8B-B14F-4D97-AF65-F5344CB8AC3E}">
        <p14:creationId xmlns:p14="http://schemas.microsoft.com/office/powerpoint/2010/main" val="260051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1081" y="1352440"/>
            <a:ext cx="9343563" cy="415312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/>
              <a:t>wpływ środowiska wodnego </a:t>
            </a:r>
            <a:r>
              <a:rPr lang="pl-PL" sz="2400" dirty="0"/>
              <a:t>na człowieka,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/>
              <a:t>choroby i wypadki nurkowe </a:t>
            </a:r>
            <a:r>
              <a:rPr lang="pl-PL" sz="2400" dirty="0"/>
              <a:t>związane z wykonywaniem prac podwodnych,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/>
              <a:t>mechanizm tonięcia,</a:t>
            </a:r>
            <a:endParaRPr lang="pl-PL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/>
              <a:t>postępowanie ratownicze </a:t>
            </a:r>
            <a:r>
              <a:rPr lang="pl-PL" sz="2400" dirty="0"/>
              <a:t>w sytuacji wystąpienia wypadku nurkowego,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/>
              <a:t>dekompresja</a:t>
            </a:r>
            <a:r>
              <a:rPr lang="pl-PL" sz="2400" dirty="0"/>
              <a:t> nurka w komorze dekompresyjnej.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26B4BDE8-6D82-542B-1389-EA79EB96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881" y="479425"/>
            <a:ext cx="3576638" cy="77787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Materiał nauczania: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18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312" y="567993"/>
            <a:ext cx="8487888" cy="493134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u="sng" dirty="0"/>
              <a:t>Czynniki predysponujące: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wysiłek fizyczny podczas nurkowania i w czasie dekompresji,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niska temperatura wody,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gorący prysznic po nurkowaniu,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zła kondycja fizyczna,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otyłość,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wiek,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bilans wodny (stopień uwodnienia tkanek),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brak treningu i adaptacji do pobytu pod ciśnieniem,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obecność alkoholu we krwi i skutki jego spożycia,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zły stan psychofizyczny nurka.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04506E0-BE05-AE7A-05F3-1DF4A149FD58}"/>
              </a:ext>
            </a:extLst>
          </p:cNvPr>
          <p:cNvSpPr txBox="1"/>
          <p:nvPr/>
        </p:nvSpPr>
        <p:spPr>
          <a:xfrm>
            <a:off x="735369" y="133349"/>
            <a:ext cx="159662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 c.d.</a:t>
            </a:r>
          </a:p>
        </p:txBody>
      </p:sp>
    </p:spTree>
    <p:extLst>
      <p:ext uri="{BB962C8B-B14F-4D97-AF65-F5344CB8AC3E}">
        <p14:creationId xmlns:p14="http://schemas.microsoft.com/office/powerpoint/2010/main" val="275690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79" y="925338"/>
            <a:ext cx="10678642" cy="469533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u="sng" dirty="0"/>
              <a:t>Objawy: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dirty="0"/>
              <a:t>Typ I – postać lekka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bóle stawów, mięśni,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skóra marmurkowata,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swędzenie skóry.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dirty="0"/>
              <a:t>Typ II – postać ciężka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uszkodzenie rdzenia kręgowego – niedowład, porażenie kończyn dolnych,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uszkodzenie mózgowia – drętwienie, mrowienie kończyn (jedna strona ciała),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zatory w naczyniach wieńcowych – zawał mięśnia sercowego,</a:t>
            </a:r>
          </a:p>
          <a:p>
            <a:pPr marL="0" indent="18573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jałowa martwica kości (odległe następstwo nurkowania).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A52E486-B697-28F4-CF7C-DD688AAE936C}"/>
              </a:ext>
            </a:extLst>
          </p:cNvPr>
          <p:cNvSpPr txBox="1"/>
          <p:nvPr/>
        </p:nvSpPr>
        <p:spPr>
          <a:xfrm>
            <a:off x="496039" y="336266"/>
            <a:ext cx="157638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 c.d.</a:t>
            </a:r>
          </a:p>
        </p:txBody>
      </p:sp>
    </p:spTree>
    <p:extLst>
      <p:ext uri="{BB962C8B-B14F-4D97-AF65-F5344CB8AC3E}">
        <p14:creationId xmlns:p14="http://schemas.microsoft.com/office/powerpoint/2010/main" val="875643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075"/>
            <a:ext cx="9929291" cy="53752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u="sng" dirty="0"/>
              <a:t>Zapobieganie:</a:t>
            </a:r>
          </a:p>
          <a:p>
            <a:pPr marL="0" indent="2714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w miarę możliwości nurkuj bezdekompresyjnie,</a:t>
            </a:r>
          </a:p>
          <a:p>
            <a:pPr marL="0" indent="2714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stosuj przystanki bezpieczeństwa 3 min. na 3-6 m,</a:t>
            </a:r>
          </a:p>
          <a:p>
            <a:pPr marL="0" indent="2714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wynurzaj się z prędkością 10 m/min,</a:t>
            </a:r>
          </a:p>
          <a:p>
            <a:pPr marL="0" indent="2714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ogranicz wysiłek przed, jak i po nurkowaniu,</a:t>
            </a:r>
          </a:p>
          <a:p>
            <a:pPr marL="0" indent="2714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przed lotem samolotem odczekaj:</a:t>
            </a:r>
          </a:p>
          <a:p>
            <a:pPr marL="0" indent="44291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- 12 h po płytkim nurkowaniu;</a:t>
            </a:r>
          </a:p>
          <a:p>
            <a:pPr marL="0" indent="44291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- 24 h po nurkowaniach głębszych,</a:t>
            </a:r>
          </a:p>
          <a:p>
            <a:pPr marL="542925" indent="-2714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• nurkuj rozważnie, pamiętając, że tabele dekompresyjne i komputery nurkowe nie zabezpieczają przed chorobą ciśnieniową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216268-8170-32E2-2D4F-4C8734431A97}"/>
              </a:ext>
            </a:extLst>
          </p:cNvPr>
          <p:cNvSpPr txBox="1"/>
          <p:nvPr/>
        </p:nvSpPr>
        <p:spPr>
          <a:xfrm>
            <a:off x="410117" y="207114"/>
            <a:ext cx="1739317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 c.d.</a:t>
            </a:r>
          </a:p>
        </p:txBody>
      </p:sp>
    </p:spTree>
    <p:extLst>
      <p:ext uri="{BB962C8B-B14F-4D97-AF65-F5344CB8AC3E}">
        <p14:creationId xmlns:p14="http://schemas.microsoft.com/office/powerpoint/2010/main" val="69668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67" y="1767496"/>
            <a:ext cx="4250971" cy="2875941"/>
          </a:xfrm>
        </p:spPr>
        <p:txBody>
          <a:bodyPr/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1800" b="1" dirty="0"/>
              <a:t>Porównanie:</a:t>
            </a:r>
          </a:p>
          <a:p>
            <a:pPr marL="0" indent="0">
              <a:buNone/>
            </a:pPr>
            <a:r>
              <a:rPr lang="pl-PL" sz="1800" dirty="0"/>
              <a:t>Choroba ciśnieniowa a uraz ciśnieniowy płuc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Różnice:</a:t>
            </a:r>
          </a:p>
          <a:p>
            <a:pPr marL="0" indent="0">
              <a:buNone/>
            </a:pPr>
            <a:r>
              <a:rPr lang="pl-PL" sz="1800" dirty="0"/>
              <a:t>Czasy powstawania i okoliczności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88619"/>
              </p:ext>
            </p:extLst>
          </p:nvPr>
        </p:nvGraphicFramePr>
        <p:xfrm>
          <a:off x="4200682" y="1092021"/>
          <a:ext cx="7815105" cy="4923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Uraz ciśnieniowy płuc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Choroba dekompresyjna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Głębokość nurkowania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zwykle do 10m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zawsze powyżej 10m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Czas nurkowania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nie ma wpływu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zwykle przekracza wartość dla dekompresji zerowej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Najczęstsza przyczyna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wynurzenie z zatrzymanym oddechem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zła dekompresja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Czas występowania objawów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zwykle do 30 min.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najczęściej po 12 h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Pierwsze objawy chorobowe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kaszel z krwiopluciem, bóle w klatce piersiowej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bóle stawów, świąd skóry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Rodzaj zatorów gazowych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powietrzne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azotowe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Lokalizacja zatorów gazowych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mózgowie, mięsień sercowy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skóra, ścięgna, kości, płuca, rdzeń kręgowy, mózgowie, ucho wewnętrzne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Objawy neurologiczne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uszkodzenie mózgowia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uszkodzenie dolnego odcinka rdzenia kręgowego, mózgowia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88C38D-83B5-B663-D567-9483A98AC0A7}"/>
              </a:ext>
            </a:extLst>
          </p:cNvPr>
          <p:cNvSpPr txBox="1"/>
          <p:nvPr/>
        </p:nvSpPr>
        <p:spPr>
          <a:xfrm>
            <a:off x="399726" y="239609"/>
            <a:ext cx="153947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 c.d.</a:t>
            </a:r>
          </a:p>
        </p:txBody>
      </p:sp>
    </p:spTree>
    <p:extLst>
      <p:ext uri="{BB962C8B-B14F-4D97-AF65-F5344CB8AC3E}">
        <p14:creationId xmlns:p14="http://schemas.microsoft.com/office/powerpoint/2010/main" val="1612974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83" y="1042436"/>
            <a:ext cx="11075633" cy="53139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u="sng" dirty="0"/>
              <a:t>Narkoza azotowa </a:t>
            </a:r>
            <a:r>
              <a:rPr lang="pl-PL" sz="2400" dirty="0"/>
              <a:t>– narkoza gazów obojętnych  – „ekstaza głębin”.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Azot i inne gazy obojętne nie powodują żadnych zmian metabolicznych w organizmie poza powodowaniem </a:t>
            </a:r>
            <a:r>
              <a:rPr lang="pl-PL" sz="2400" b="1" dirty="0"/>
              <a:t>działania narkotycznego</a:t>
            </a:r>
            <a:r>
              <a:rPr lang="pl-PL" sz="2400" dirty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Narkozą azotową określa się zespół objawów ze strony ośrodkowego układu nerwowego (mózgowia), spowodowanych oddziaływaniem wysokich ciśnień cząstkowych azotu, fizycznie rozpuszczonego we krwi nurka.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Narkoza azotowa może wystąpić u nurkujących w niezależnych aparatach nurkowych lub podczas innych </a:t>
            </a:r>
            <a:r>
              <a:rPr lang="pl-PL" sz="2400" dirty="0" err="1"/>
              <a:t>nurkowań</a:t>
            </a:r>
            <a:r>
              <a:rPr lang="pl-PL" sz="2400" dirty="0"/>
              <a:t> i ekspozycji hiperbarycznych, przy oddychaniu sprężonym powietrzem, na głębokościach większych niż 20 m (ciśnienie 3 ata). </a:t>
            </a:r>
          </a:p>
          <a:p>
            <a:pPr marL="0" indent="0">
              <a:buNone/>
            </a:pPr>
            <a:endParaRPr lang="pl-PL" sz="2400" dirty="0"/>
          </a:p>
          <a:p>
            <a:pPr>
              <a:buFontTx/>
              <a:buChar char="-"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3F01931-C299-88FA-64EC-5F54B039983E}"/>
              </a:ext>
            </a:extLst>
          </p:cNvPr>
          <p:cNvSpPr txBox="1"/>
          <p:nvPr/>
        </p:nvSpPr>
        <p:spPr>
          <a:xfrm>
            <a:off x="838199" y="453365"/>
            <a:ext cx="609361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</a:t>
            </a:r>
            <a:r>
              <a:rPr lang="pl-PL" sz="2400" b="1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4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194" y="1023213"/>
            <a:ext cx="11075633" cy="549634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b="1" u="sng" dirty="0"/>
              <a:t>Objawy:</a:t>
            </a:r>
            <a:endParaRPr lang="pl-PL" sz="2400" u="sng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Do 20 m głębokości objawy narkozy azotowej prawie nie występują.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Poniżej 20 m może pojawić się: </a:t>
            </a:r>
          </a:p>
          <a:p>
            <a:pPr marL="628650" indent="-271463" algn="just">
              <a:lnSpc>
                <a:spcPct val="100000"/>
              </a:lnSpc>
              <a:buFontTx/>
              <a:buChar char="-"/>
            </a:pPr>
            <a:r>
              <a:rPr lang="pl-PL" sz="2400" dirty="0"/>
              <a:t>wzmożona pewność siebie, </a:t>
            </a:r>
          </a:p>
          <a:p>
            <a:pPr marL="628650" indent="-271463" algn="just">
              <a:lnSpc>
                <a:spcPct val="100000"/>
              </a:lnSpc>
              <a:buFontTx/>
              <a:buChar char="-"/>
            </a:pPr>
            <a:r>
              <a:rPr lang="pl-PL" sz="2400" dirty="0"/>
              <a:t>euforia, </a:t>
            </a:r>
          </a:p>
          <a:p>
            <a:pPr marL="628650" indent="-271463" algn="just">
              <a:lnSpc>
                <a:spcPct val="100000"/>
              </a:lnSpc>
              <a:buFontTx/>
              <a:buChar char="-"/>
            </a:pPr>
            <a:r>
              <a:rPr lang="pl-PL" sz="2400" dirty="0"/>
              <a:t>trudność w różnicowaniu zjawisk, </a:t>
            </a:r>
          </a:p>
          <a:p>
            <a:pPr marL="628650" indent="-271463" algn="just">
              <a:lnSpc>
                <a:spcPct val="100000"/>
              </a:lnSpc>
              <a:buFontTx/>
              <a:buChar char="-"/>
            </a:pPr>
            <a:r>
              <a:rPr lang="pl-PL" sz="2400" dirty="0"/>
              <a:t>możliwość podejmowania błędnych decyzji,</a:t>
            </a:r>
          </a:p>
          <a:p>
            <a:pPr marL="628650" indent="-271463" algn="just">
              <a:lnSpc>
                <a:spcPct val="100000"/>
              </a:lnSpc>
              <a:buFontTx/>
              <a:buChar char="-"/>
            </a:pPr>
            <a:r>
              <a:rPr lang="pl-PL" sz="2400" dirty="0"/>
              <a:t>trudność w koncentracji, </a:t>
            </a:r>
          </a:p>
          <a:p>
            <a:pPr marL="628650" indent="-271463" algn="just">
              <a:lnSpc>
                <a:spcPct val="100000"/>
              </a:lnSpc>
              <a:buFontTx/>
              <a:buChar char="-"/>
            </a:pPr>
            <a:r>
              <a:rPr lang="pl-PL" sz="2400" dirty="0"/>
              <a:t>zwolnienie reakcji na bodźce, </a:t>
            </a:r>
          </a:p>
          <a:p>
            <a:pPr marL="628650" indent="-271463" algn="just">
              <a:lnSpc>
                <a:spcPct val="100000"/>
              </a:lnSpc>
              <a:buFontTx/>
              <a:buChar char="-"/>
            </a:pPr>
            <a:r>
              <a:rPr lang="pl-PL" sz="2400" dirty="0"/>
              <a:t>zaburzenie koordynacji ruchowej.</a:t>
            </a:r>
          </a:p>
          <a:p>
            <a:pPr>
              <a:buFontTx/>
              <a:buChar char="-"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23113B7-55F8-8C77-7CBE-F46D8A2F9FE4}"/>
              </a:ext>
            </a:extLst>
          </p:cNvPr>
          <p:cNvSpPr txBox="1"/>
          <p:nvPr/>
        </p:nvSpPr>
        <p:spPr>
          <a:xfrm>
            <a:off x="491393" y="207114"/>
            <a:ext cx="609361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2 c.d.</a:t>
            </a:r>
          </a:p>
        </p:txBody>
      </p:sp>
    </p:spTree>
    <p:extLst>
      <p:ext uri="{BB962C8B-B14F-4D97-AF65-F5344CB8AC3E}">
        <p14:creationId xmlns:p14="http://schemas.microsoft.com/office/powerpoint/2010/main" val="190597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F1C1505-E94A-27F2-D752-23911C17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523E2-4B65-4882-899E-51D2DEE93635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3F63AE0-F580-2CE6-50EE-2EC3D76687E3}"/>
              </a:ext>
            </a:extLst>
          </p:cNvPr>
          <p:cNvSpPr txBox="1"/>
          <p:nvPr/>
        </p:nvSpPr>
        <p:spPr>
          <a:xfrm>
            <a:off x="1365661" y="2831805"/>
            <a:ext cx="9559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Poniżej 70 m może skutkować brakiem koordynacji ruchowej, utratą przytomności – nie jesteśmy w stanie wykonywać nawet najprostszych czynności jak np. napełnienie kamizelki wypornościowej.</a:t>
            </a:r>
          </a:p>
        </p:txBody>
      </p:sp>
    </p:spTree>
    <p:extLst>
      <p:ext uri="{BB962C8B-B14F-4D97-AF65-F5344CB8AC3E}">
        <p14:creationId xmlns:p14="http://schemas.microsoft.com/office/powerpoint/2010/main" val="3284174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4" y="1080655"/>
            <a:ext cx="11616950" cy="50470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b="1" u="sng" dirty="0"/>
              <a:t>Zapobieganie:</a:t>
            </a:r>
          </a:p>
          <a:p>
            <a:pPr marL="5286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zmniejszenie głębokości (wynurzenie) przy zauważeniu pierwszych objawów,</a:t>
            </a:r>
          </a:p>
          <a:p>
            <a:pPr marL="5286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 narkozie azotowej nie ma zmian chorobowych,</a:t>
            </a:r>
          </a:p>
          <a:p>
            <a:pPr marL="5286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jeżeli wraz ze zmniejszeniem głębokości objawy nie ustępują, należy natychmiast zakończyć nurkowanie,</a:t>
            </a:r>
          </a:p>
          <a:p>
            <a:pPr marL="5286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oddychanie zbyt szybkie jak i zbyt wolne, może doprowadzić do zwiększenia zawartości CO₂ we krwi, co może powodować nasilenie się objawów narkozy, nawet na głębokości mniejszej niż 20 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76D08A5-A2D1-CFE5-B24C-9FDD44D8E68F}"/>
              </a:ext>
            </a:extLst>
          </p:cNvPr>
          <p:cNvSpPr txBox="1"/>
          <p:nvPr/>
        </p:nvSpPr>
        <p:spPr>
          <a:xfrm>
            <a:off x="494728" y="342977"/>
            <a:ext cx="212971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2 c.d.</a:t>
            </a:r>
          </a:p>
        </p:txBody>
      </p:sp>
    </p:spTree>
    <p:extLst>
      <p:ext uri="{BB962C8B-B14F-4D97-AF65-F5344CB8AC3E}">
        <p14:creationId xmlns:p14="http://schemas.microsoft.com/office/powerpoint/2010/main" val="375673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78" y="955739"/>
            <a:ext cx="2568278" cy="5503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u="sng" dirty="0"/>
              <a:t>Zatrucie tlenem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 txBox="1">
            <a:spLocks/>
          </p:cNvSpPr>
          <p:nvPr/>
        </p:nvSpPr>
        <p:spPr bwMode="auto">
          <a:xfrm>
            <a:off x="376100" y="1503544"/>
            <a:ext cx="11439800" cy="463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Tlen staje się toksyczny dla organizmu człowieka, kiedy jego ciśnienie parcjalne </a:t>
            </a:r>
            <a:br>
              <a:rPr lang="pl-PL" sz="2400" dirty="0"/>
            </a:br>
            <a:r>
              <a:rPr lang="pl-PL" sz="2400" dirty="0"/>
              <a:t>w mieszaninie oddechowej przekracza 0,4 </a:t>
            </a:r>
            <a:r>
              <a:rPr lang="pl-PL" sz="2400" dirty="0" err="1"/>
              <a:t>ata</a:t>
            </a:r>
            <a:r>
              <a:rPr lang="pl-PL" sz="2400" dirty="0"/>
              <a:t>, czyli 40 % tlenu w mieszaninie oddechowej pod ciśnieniem atmosferycznym.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Kiedy podczas ekspozycji w komorze ciśnieniowej ciśnienie parcjalne wdychanego tlenu wynosi od 0,4 do 1,8 </a:t>
            </a:r>
            <a:r>
              <a:rPr lang="pl-PL" sz="2400" dirty="0" err="1"/>
              <a:t>ata</a:t>
            </a:r>
            <a:r>
              <a:rPr lang="pl-PL" sz="2400" dirty="0"/>
              <a:t>, wywiera on powolne działanie toksyczne głównie na płuca.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Jeżeli ciśnienie parcjalne tlenu przekracza 1,8 ata, wywiera on widoczne działanie toksyczne w pierwszej kolejności na mózgowie, a następnie na płuca i inne narządy.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E4567FC-9D18-B58E-09E0-F1ECD6196641}"/>
              </a:ext>
            </a:extLst>
          </p:cNvPr>
          <p:cNvSpPr txBox="1"/>
          <p:nvPr/>
        </p:nvSpPr>
        <p:spPr>
          <a:xfrm>
            <a:off x="388678" y="381255"/>
            <a:ext cx="1082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3</a:t>
            </a:r>
          </a:p>
        </p:txBody>
      </p:sp>
    </p:spTree>
    <p:extLst>
      <p:ext uri="{BB962C8B-B14F-4D97-AF65-F5344CB8AC3E}">
        <p14:creationId xmlns:p14="http://schemas.microsoft.com/office/powerpoint/2010/main" val="1169310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AE1A089-B380-4B98-9098-4A73EABEDAFC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49902"/>
              </p:ext>
            </p:extLst>
          </p:nvPr>
        </p:nvGraphicFramePr>
        <p:xfrm>
          <a:off x="1890385" y="1295400"/>
          <a:ext cx="8768089" cy="466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41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Wartość ciśnienia parcjalnego tlenu mieszanin oddechowych w zależności od głębokości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Głębokość [m]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Powietrze 21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Nitroks 32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Nitroks 36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0,21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0,32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0,36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0,42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0,64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0,72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0,63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0,96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1,08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0,84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1,28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1,44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1,05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1,60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1,80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1,26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-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-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1,47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-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-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70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1,68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91E999-67A1-F9FD-F038-AD1C87C8D4E8}"/>
              </a:ext>
            </a:extLst>
          </p:cNvPr>
          <p:cNvSpPr txBox="1"/>
          <p:nvPr/>
        </p:nvSpPr>
        <p:spPr>
          <a:xfrm>
            <a:off x="838200" y="644009"/>
            <a:ext cx="1419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3 c.d.</a:t>
            </a:r>
          </a:p>
        </p:txBody>
      </p:sp>
    </p:spTree>
    <p:extLst>
      <p:ext uri="{BB962C8B-B14F-4D97-AF65-F5344CB8AC3E}">
        <p14:creationId xmlns:p14="http://schemas.microsoft.com/office/powerpoint/2010/main" val="72098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49" y="1624012"/>
            <a:ext cx="9660341" cy="42656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W wyniku realizacji tematu słuchacz powinien umieć: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omówić </a:t>
            </a:r>
            <a:r>
              <a:rPr lang="pl-PL" sz="2400" b="1" dirty="0"/>
              <a:t>wpływ ciśnienia </a:t>
            </a:r>
            <a:r>
              <a:rPr lang="pl-PL" sz="2400" dirty="0"/>
              <a:t>na organizm człowieka,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scharakteryzować </a:t>
            </a:r>
            <a:r>
              <a:rPr lang="pl-PL" sz="2400" b="1" dirty="0"/>
              <a:t>zagrożenia</a:t>
            </a:r>
            <a:r>
              <a:rPr lang="pl-PL" sz="2400" dirty="0"/>
              <a:t> związane z nurkowaniem,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wymienić </a:t>
            </a:r>
            <a:r>
              <a:rPr lang="pl-PL" sz="2400" b="1" dirty="0"/>
              <a:t>rodzaje i przyczyny chorób i wypadków </a:t>
            </a:r>
            <a:r>
              <a:rPr lang="pl-PL" sz="2400" dirty="0"/>
              <a:t>nurkowych,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omówić </a:t>
            </a:r>
            <a:r>
              <a:rPr lang="pl-PL" sz="2400" b="1" dirty="0"/>
              <a:t>mechanizm tonięcia,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F687F779-7859-0375-D099-86544680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925" y="379413"/>
            <a:ext cx="3190875" cy="77787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 szczegółowe: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5693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3" y="1353702"/>
            <a:ext cx="11384434" cy="348380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W warunkach panujących podczas nurkowania toksyczne działanie tlenu może rozpocząć się pod niższymi ciśnieniami. Może to nastąpić już przy ciśnieniu parcjalnym tlenu </a:t>
            </a:r>
            <a:r>
              <a:rPr lang="pl-PL" sz="2400" b="1" dirty="0"/>
              <a:t>1,4 ata.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Czysty tlen może być użyty do nurkowania jeżeli jego ciśnienie parcjalne nie przekroczy akceptowalnej wartości </a:t>
            </a:r>
            <a:r>
              <a:rPr lang="pl-PL" sz="2400" b="1" dirty="0"/>
              <a:t>1,6 </a:t>
            </a:r>
            <a:r>
              <a:rPr lang="pl-PL" sz="2400" b="1" dirty="0" err="1"/>
              <a:t>ata</a:t>
            </a:r>
            <a:r>
              <a:rPr lang="pl-PL" sz="2400" dirty="0"/>
              <a:t>. Ciśnienie to odpowiada głębokości 6 m i </a:t>
            </a:r>
            <a:r>
              <a:rPr lang="pl-PL" sz="2400" b="1" dirty="0"/>
              <a:t>NIGDY</a:t>
            </a:r>
            <a:r>
              <a:rPr lang="pl-PL" sz="2400" dirty="0"/>
              <a:t> nie może być przekroczone.</a:t>
            </a:r>
            <a:endParaRPr lang="pl-PL" sz="24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Należy mieć świadomość, że nurek, oddychając powietrzem na głębokości </a:t>
            </a:r>
            <a:r>
              <a:rPr lang="pl-PL" sz="2400" b="1" dirty="0"/>
              <a:t>37 m</a:t>
            </a:r>
            <a:r>
              <a:rPr lang="pl-PL" sz="2400" dirty="0"/>
              <a:t>, osiąga ciśnienie wdychanego tlenu takie jak na powierzchni, oddychając czystym tlenem. </a:t>
            </a:r>
          </a:p>
          <a:p>
            <a:pPr>
              <a:buFontTx/>
              <a:buChar char="-"/>
            </a:pP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6A6BD6D-0601-B26F-D369-E1D6A339C78C}"/>
              </a:ext>
            </a:extLst>
          </p:cNvPr>
          <p:cNvSpPr txBox="1"/>
          <p:nvPr/>
        </p:nvSpPr>
        <p:spPr>
          <a:xfrm>
            <a:off x="503634" y="486847"/>
            <a:ext cx="1693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3 c.d.</a:t>
            </a:r>
          </a:p>
        </p:txBody>
      </p:sp>
    </p:spTree>
    <p:extLst>
      <p:ext uri="{BB962C8B-B14F-4D97-AF65-F5344CB8AC3E}">
        <p14:creationId xmlns:p14="http://schemas.microsoft.com/office/powerpoint/2010/main" val="851696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DC0A70-E17F-AE02-5ACF-AC76FE2B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6" y="1504990"/>
            <a:ext cx="11625942" cy="471767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Podczas oddychania powietrzem na głębokości </a:t>
            </a:r>
            <a:r>
              <a:rPr lang="pl-PL" sz="2400" b="1" dirty="0"/>
              <a:t>76 m </a:t>
            </a:r>
            <a:r>
              <a:rPr lang="pl-PL" sz="2400" dirty="0"/>
              <a:t>zostaje przekroczona granica </a:t>
            </a:r>
            <a:r>
              <a:rPr lang="pl-PL" sz="2400" b="1" dirty="0"/>
              <a:t>1,8 </a:t>
            </a:r>
            <a:r>
              <a:rPr lang="pl-PL" sz="2400" b="1" dirty="0" err="1"/>
              <a:t>ata</a:t>
            </a:r>
            <a:r>
              <a:rPr lang="pl-PL" sz="2400" b="1" dirty="0"/>
              <a:t> O₂ </a:t>
            </a:r>
            <a:r>
              <a:rPr lang="pl-PL" sz="2400" dirty="0"/>
              <a:t>uważana za próg wywołania efektu Paula Berta w spoczynku.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Wartość granicy 1,8 </a:t>
            </a:r>
            <a:r>
              <a:rPr lang="pl-PL" sz="2400" dirty="0" err="1"/>
              <a:t>ata</a:t>
            </a:r>
            <a:r>
              <a:rPr lang="pl-PL" sz="2400" dirty="0"/>
              <a:t>  ciśnienia parcjalnego tlenu uzyskamy:</a:t>
            </a:r>
          </a:p>
          <a:p>
            <a:pPr marL="357188" indent="-85725" algn="just">
              <a:lnSpc>
                <a:spcPct val="150000"/>
              </a:lnSpc>
              <a:buFontTx/>
              <a:buChar char="-"/>
            </a:pPr>
            <a:r>
              <a:rPr lang="pl-PL" sz="2400" dirty="0"/>
              <a:t> podczas oddychania czystym tlenem na głębokości </a:t>
            </a:r>
            <a:r>
              <a:rPr lang="pl-PL" sz="2400" b="1" dirty="0"/>
              <a:t>8 m</a:t>
            </a:r>
            <a:r>
              <a:rPr lang="pl-PL" sz="2400" dirty="0"/>
              <a:t>, </a:t>
            </a:r>
          </a:p>
          <a:p>
            <a:pPr indent="42863" algn="just">
              <a:lnSpc>
                <a:spcPct val="150000"/>
              </a:lnSpc>
              <a:buFontTx/>
              <a:buChar char="-"/>
            </a:pPr>
            <a:r>
              <a:rPr lang="pl-PL" sz="2400" dirty="0"/>
              <a:t>  50 % nitroksem na głębokości </a:t>
            </a:r>
            <a:r>
              <a:rPr lang="pl-PL" sz="2400" b="1" dirty="0"/>
              <a:t>26 m.</a:t>
            </a:r>
            <a:endParaRPr lang="pl-PL" sz="2400" dirty="0"/>
          </a:p>
          <a:p>
            <a:pPr marL="0" indent="0" algn="r">
              <a:lnSpc>
                <a:spcPct val="150000"/>
              </a:lnSpc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pl-PL" sz="2400" b="1" dirty="0">
                <a:solidFill>
                  <a:srgbClr val="FF0000"/>
                </a:solidFill>
              </a:rPr>
              <a:t>Uwaga: zatrucie tlenem może wystąpić bez dawania wcześniejszych objawów!!!</a:t>
            </a:r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BDA606-179B-2838-6626-AD7F5035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8DCB946-649D-C71E-BD01-5C5FDD6B7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97074"/>
            <a:ext cx="1714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3 c.d.</a:t>
            </a:r>
          </a:p>
        </p:txBody>
      </p:sp>
    </p:spTree>
    <p:extLst>
      <p:ext uri="{BB962C8B-B14F-4D97-AF65-F5344CB8AC3E}">
        <p14:creationId xmlns:p14="http://schemas.microsoft.com/office/powerpoint/2010/main" val="2995501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60" y="870465"/>
            <a:ext cx="11224461" cy="539970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b="1" dirty="0"/>
              <a:t>Zatrucie tlenem u nurków występuje w przypadkach: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przekroczenia dopuszczalnych granic czasowych oddychania tlenem pod zwiększonym ciśnieniem,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przekroczenia dopuszczalnych limitów ciśnień parcjalnych tlenu podczas nurkowania,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dekompresji mieszaninowej i tlenowej,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podczas testów tolerancji tlenowej w komorach ciśnieniowych,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podczas leczniczej rekompresji i dekompresji tlenowej,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przekroczenia głębokości 66 m podczas nurkowania z użyciem powietrza.</a:t>
            </a:r>
          </a:p>
          <a:p>
            <a:pPr algn="just">
              <a:lnSpc>
                <a:spcPct val="150000"/>
              </a:lnSpc>
            </a:pPr>
            <a:endParaRPr lang="pl-PL" sz="2400" dirty="0"/>
          </a:p>
          <a:p>
            <a:pPr>
              <a:buFontTx/>
              <a:buChar char="-"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FFE67D7-3924-AA85-3832-1623A637CADA}"/>
              </a:ext>
            </a:extLst>
          </p:cNvPr>
          <p:cNvSpPr txBox="1"/>
          <p:nvPr/>
        </p:nvSpPr>
        <p:spPr>
          <a:xfrm>
            <a:off x="703660" y="501134"/>
            <a:ext cx="148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3 c.d.</a:t>
            </a:r>
          </a:p>
        </p:txBody>
      </p:sp>
    </p:spTree>
    <p:extLst>
      <p:ext uri="{BB962C8B-B14F-4D97-AF65-F5344CB8AC3E}">
        <p14:creationId xmlns:p14="http://schemas.microsoft.com/office/powerpoint/2010/main" val="97230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EDDDC48-B12B-8CE6-9B22-F803C6D0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523E2-4B65-4882-899E-51D2DEE93635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ABAD04B-0992-C213-1883-E7F0A53068F9}"/>
              </a:ext>
            </a:extLst>
          </p:cNvPr>
          <p:cNvSpPr txBox="1"/>
          <p:nvPr/>
        </p:nvSpPr>
        <p:spPr>
          <a:xfrm>
            <a:off x="1500249" y="2580466"/>
            <a:ext cx="919150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zależności od czasu ekspozycji i ciśnienia parcjalnego wdychanego tlenu może wystąpić postać ostra – mózgowa, tzw.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„efekt Paula Berta”,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lub postać przewlekła – płucna, tzw.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„efekt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Lorrain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Smitha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926239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970038"/>
            <a:ext cx="11075633" cy="551388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u="sng" dirty="0"/>
              <a:t>Objawy zatrucia tlenem</a:t>
            </a:r>
          </a:p>
          <a:p>
            <a:pPr marL="0" indent="0" algn="just">
              <a:buNone/>
            </a:pPr>
            <a:r>
              <a:rPr lang="pl-PL" sz="2400" dirty="0"/>
              <a:t>Zatrucie tlenem rozwija się w różny sposób w zależności od osobniczych predyspozycji nurka. U części osób objawy zatrucia ostrego poprzedzone są wczesnymi objawami ostrzegawczymi, tzw. </a:t>
            </a:r>
            <a:r>
              <a:rPr lang="pl-PL" sz="2400" b="1" dirty="0"/>
              <a:t>„aurą przeddrgawkową”, </a:t>
            </a:r>
            <a:r>
              <a:rPr lang="pl-PL" sz="2400" dirty="0"/>
              <a:t>do których zalicza się:</a:t>
            </a:r>
          </a:p>
          <a:p>
            <a:pPr marL="471488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drżenie warg, powiek, drobnych mięśni twarzy i rąk,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bladość i pocenie się twarzy,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podniecenie, wzmożona pobudliwość nerwowa,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uczucie lęku,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omamy wzrokowe i słuchowe,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rozszerzenie źrenic,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zwężenie pola widzenia (widzenie tunelowe),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przyspieszenie lub zwolnienie oddechu,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zawroty głowy,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nudności i wymioty,</a:t>
            </a:r>
          </a:p>
          <a:p>
            <a:pPr marL="471488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omdlenie.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D52355B-7FEF-420A-208C-5F4F2C8F468C}"/>
              </a:ext>
            </a:extLst>
          </p:cNvPr>
          <p:cNvSpPr txBox="1"/>
          <p:nvPr/>
        </p:nvSpPr>
        <p:spPr>
          <a:xfrm>
            <a:off x="468380" y="270825"/>
            <a:ext cx="1787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3 c.d.</a:t>
            </a:r>
          </a:p>
        </p:txBody>
      </p:sp>
    </p:spTree>
    <p:extLst>
      <p:ext uri="{BB962C8B-B14F-4D97-AF65-F5344CB8AC3E}">
        <p14:creationId xmlns:p14="http://schemas.microsoft.com/office/powerpoint/2010/main" val="4109671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6411"/>
            <a:ext cx="11075633" cy="4773964"/>
          </a:xfrm>
        </p:spPr>
        <p:txBody>
          <a:bodyPr/>
          <a:lstStyle/>
          <a:p>
            <a:pPr marL="0" indent="0">
              <a:buNone/>
            </a:pPr>
            <a:r>
              <a:rPr lang="pl-PL" sz="2400" b="1" u="sng" dirty="0"/>
              <a:t>Zatrucie dwutlenkiem węgla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71AAFD6-16EB-3E20-139C-AF349CDFDFA5}"/>
              </a:ext>
            </a:extLst>
          </p:cNvPr>
          <p:cNvSpPr txBox="1"/>
          <p:nvPr/>
        </p:nvSpPr>
        <p:spPr>
          <a:xfrm>
            <a:off x="922167" y="2421935"/>
            <a:ext cx="10347665" cy="280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Podczas nurkowania nurek ulega zatruciu najczęściej własnym zmetabolizowanym dwutlenkiem węgla z powodu długotrwałego zatrzymania oddechu lub złej techniki oddychania.</a:t>
            </a:r>
          </a:p>
          <a:p>
            <a:pPr algn="just">
              <a:lnSpc>
                <a:spcPct val="150000"/>
              </a:lnSpc>
            </a:pPr>
            <a:endParaRPr lang="pl-PL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 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F4789B6-8F51-1282-368F-6B5B88B4235B}"/>
              </a:ext>
            </a:extLst>
          </p:cNvPr>
          <p:cNvSpPr txBox="1"/>
          <p:nvPr/>
        </p:nvSpPr>
        <p:spPr>
          <a:xfrm>
            <a:off x="838199" y="515422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4</a:t>
            </a:r>
          </a:p>
        </p:txBody>
      </p:sp>
    </p:spTree>
    <p:extLst>
      <p:ext uri="{BB962C8B-B14F-4D97-AF65-F5344CB8AC3E}">
        <p14:creationId xmlns:p14="http://schemas.microsoft.com/office/powerpoint/2010/main" val="249733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3EFB709-C7E5-66C3-D6F9-DACC954D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523E2-4B65-4882-899E-51D2DEE93635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7792311-5823-9CFD-6EAB-77552DB82594}"/>
              </a:ext>
            </a:extLst>
          </p:cNvPr>
          <p:cNvSpPr txBox="1"/>
          <p:nvPr/>
        </p:nvSpPr>
        <p:spPr>
          <a:xfrm>
            <a:off x="838200" y="308127"/>
            <a:ext cx="10347665" cy="668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2400" u="sng" dirty="0">
                <a:latin typeface="+mn-lt"/>
              </a:rPr>
              <a:t>Przyczyny zatrucia dwutlenkiem węgla są następujące:</a:t>
            </a:r>
          </a:p>
          <a:p>
            <a:pPr marL="5286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sytuacje prowadzące do wystąpienia zadyszki u nurka (wysiłek, strach, panika, ciasny skafander  neoprenowy, szybkie i płytkie oddychanie),</a:t>
            </a:r>
          </a:p>
          <a:p>
            <a:pPr marL="5286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niedostateczna wentylacja płuc podczas wykonywania wysiłku (kontrolowany zwolniony rytm oddechowy) „oszczędzanie powietrza”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nurkowanie z zatrzymanym oddechem,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oddychanie w zamkniętej przestrzeni hełmu,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zbyt duża zawartość CO₂ w mieszaninie, którą oddycha nurek (sprężarki spalinowe).</a:t>
            </a:r>
          </a:p>
          <a:p>
            <a:pPr algn="just">
              <a:lnSpc>
                <a:spcPct val="150000"/>
              </a:lnSpc>
            </a:pPr>
            <a:endParaRPr lang="pl-PL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9050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41CBD-21C6-114E-A0BE-5F0A54D8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5" y="1797443"/>
            <a:ext cx="11732821" cy="4092717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Chociaż zwykle nurek oddycha czystym powietrzem z butli, zatrucie CO₂ uważane jest za jedną z najczęstszych przyczyn tragicznych wypadków nurkowych i utonięć.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zatrucia CO2 w czasie nurkowania najczęściej dochodzi podczas oddychania powietrzem!!!</a:t>
            </a:r>
          </a:p>
          <a:p>
            <a:pPr>
              <a:lnSpc>
                <a:spcPct val="150000"/>
              </a:lnSpc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CA6044-FF25-55D5-6418-E3A050AC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64127BB-D2F2-A973-9063-39AC17473F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97074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4 c.d.</a:t>
            </a:r>
          </a:p>
        </p:txBody>
      </p:sp>
    </p:spTree>
    <p:extLst>
      <p:ext uri="{BB962C8B-B14F-4D97-AF65-F5344CB8AC3E}">
        <p14:creationId xmlns:p14="http://schemas.microsoft.com/office/powerpoint/2010/main" val="570115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085211"/>
            <a:ext cx="3943721" cy="305016"/>
          </a:xfrm>
        </p:spPr>
        <p:txBody>
          <a:bodyPr/>
          <a:lstStyle/>
          <a:p>
            <a:pPr marL="0" indent="0" algn="r">
              <a:buNone/>
            </a:pPr>
            <a:r>
              <a:rPr lang="pl-PL" sz="2400" b="1" u="sng" dirty="0"/>
              <a:t>Zatrucie tlenkiem węgla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3D4F46-3E5F-7FD6-F8DF-D2A9048E8BE4}"/>
              </a:ext>
            </a:extLst>
          </p:cNvPr>
          <p:cNvSpPr txBox="1"/>
          <p:nvPr/>
        </p:nvSpPr>
        <p:spPr>
          <a:xfrm>
            <a:off x="178131" y="1411060"/>
            <a:ext cx="11827822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+mn-lt"/>
              </a:rPr>
              <a:t>Tlenek węgla – CO – powstaje przy niepełnym spalaniu m.in. w spalinach silników sprężarek nurkowych, dymie z kominów, dymie papierosowym.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latin typeface="+mn-lt"/>
              </a:rPr>
              <a:t>Należy do związków chemicznych o bardzo dużej toksyczności. </a:t>
            </a:r>
          </a:p>
          <a:p>
            <a:pPr>
              <a:lnSpc>
                <a:spcPct val="150000"/>
              </a:lnSpc>
            </a:pPr>
            <a:endParaRPr lang="pl-PL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+mn-lt"/>
              </a:rPr>
              <a:t>W przypadku obecności tlenku węgla w powietrzu oddechowym jego działanie trujące zwiększa się proporcjonalnie do wzrostu ciśnienia. Nawet przy niewielkich zanieczyszczeniach powietrza tlenkiem węgla (0,01 % CO) dochodzi do zatrucia, którego objawy są „maskowane” przez zwiększone ciśnienie cząstkowe tlenu na głębokości.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n-lt"/>
              </a:rPr>
              <a:t>Pełny obraz zatrucia objawia się przy zmniejszeniu głębokości lub po wyjściu na powierzchnię.</a:t>
            </a:r>
          </a:p>
          <a:p>
            <a:pPr>
              <a:lnSpc>
                <a:spcPct val="150000"/>
              </a:lnSpc>
            </a:pPr>
            <a:endParaRPr lang="pl-PL" sz="2400" dirty="0"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88BF873-BF8E-1527-F894-273AEEA6C4E5}"/>
              </a:ext>
            </a:extLst>
          </p:cNvPr>
          <p:cNvSpPr txBox="1"/>
          <p:nvPr/>
        </p:nvSpPr>
        <p:spPr>
          <a:xfrm>
            <a:off x="732235" y="602713"/>
            <a:ext cx="1653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</a:t>
            </a:r>
            <a:r>
              <a:rPr lang="pl-PL" sz="2400" b="1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89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DD6238-AA42-ACBA-A790-88174190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588"/>
            <a:ext cx="10515600" cy="361807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Wraz ze wzrostem poziomu CO pojawiają się: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bóle głowy i nudności,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następnie 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zaburzenia wzrokowe, upośledzenie sprawności i precyzji manualnej, delikatne zaburzenia słuchu, zawroty głowy, wymioty, osłabienie mięśniowe, splątanie, zaburzenia orientacji i utrata świadomości. </a:t>
            </a:r>
          </a:p>
          <a:p>
            <a:pPr>
              <a:lnSpc>
                <a:spcPct val="150000"/>
              </a:lnSpc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90E9D2-D0AB-D3DC-66B2-8FD34457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6D3EA23-372D-6E1A-7439-327E8A7D2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97074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</a:t>
            </a:r>
            <a:r>
              <a:rPr lang="pl-PL" sz="2400" b="1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5 c.d.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EFDF138-E8DC-6D3D-2D5B-D8F916C2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523E2-4B65-4882-899E-51D2DEE9363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3" name="Tytuł 6">
            <a:extLst>
              <a:ext uri="{FF2B5EF4-FFF2-40B4-BE49-F238E27FC236}">
                <a16:creationId xmlns:a16="http://schemas.microsoft.com/office/drawing/2014/main" id="{368D0B5C-B0C7-D371-80C1-EDAC3DB08F15}"/>
              </a:ext>
            </a:extLst>
          </p:cNvPr>
          <p:cNvSpPr txBox="1">
            <a:spLocks/>
          </p:cNvSpPr>
          <p:nvPr/>
        </p:nvSpPr>
        <p:spPr>
          <a:xfrm>
            <a:off x="7451679" y="379413"/>
            <a:ext cx="3902122" cy="777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Cele szczegółowe c.d.: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90ED7E-2B91-3D16-F948-80B731783857}"/>
              </a:ext>
            </a:extLst>
          </p:cNvPr>
          <p:cNvSpPr txBox="1"/>
          <p:nvPr/>
        </p:nvSpPr>
        <p:spPr>
          <a:xfrm>
            <a:off x="1015619" y="1739535"/>
            <a:ext cx="10148250" cy="387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wymienić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sposoby zapobiegania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chorobom i wypadkom nurkowym,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wyjaśnić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zasady postępowania ratowniczego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podczas wypadków nurkowych,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omówić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objawy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urazu ciśnieniowego i choroby dekompresyjnej,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omówić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postępowanie podczas ewakuacji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poszkodowanego w wypadkach nurkowych,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omówić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dekompresję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nurka w komorze dekompresyjnej.</a:t>
            </a:r>
          </a:p>
        </p:txBody>
      </p:sp>
    </p:spTree>
    <p:extLst>
      <p:ext uri="{BB962C8B-B14F-4D97-AF65-F5344CB8AC3E}">
        <p14:creationId xmlns:p14="http://schemas.microsoft.com/office/powerpoint/2010/main" val="1396193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850075" y="2150523"/>
            <a:ext cx="10901778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Według Światowej Organizacji Zdrowia, utonięcie jest definiowane jako </a:t>
            </a:r>
            <a:r>
              <a:rPr lang="pl-PL" sz="2400" b="1" dirty="0">
                <a:latin typeface="+mn-lt"/>
              </a:rPr>
              <a:t>"proces wystąpienia niewydolności oddychania z zanurzeniem / zanurzeniem w płynie".</a:t>
            </a:r>
          </a:p>
          <a:p>
            <a:pPr algn="just">
              <a:lnSpc>
                <a:spcPct val="150000"/>
              </a:lnSpc>
            </a:pPr>
            <a:endParaRPr lang="pl-PL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Utopienie powoduje brak tlenu, czego wynikiem jest śmierć w ciągu kilku minut.</a:t>
            </a:r>
          </a:p>
          <a:p>
            <a:pPr algn="just">
              <a:lnSpc>
                <a:spcPct val="150000"/>
              </a:lnSpc>
            </a:pPr>
            <a:endParaRPr lang="pl-PL" sz="2400" dirty="0">
              <a:latin typeface="+mn-lt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4A0DB741-670B-290D-E5A4-7EF6C0BB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8" y="365125"/>
            <a:ext cx="5910262" cy="1325563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Mechanizm tonięcia</a:t>
            </a:r>
            <a:endParaRPr lang="pl-PL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076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A6AFC8C-BB94-26BC-CF09-04EE8378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523E2-4B65-4882-899E-51D2DEE93635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AA5C049-C7BB-305D-214B-94E29780F166}"/>
              </a:ext>
            </a:extLst>
          </p:cNvPr>
          <p:cNvSpPr txBox="1"/>
          <p:nvPr/>
        </p:nvSpPr>
        <p:spPr>
          <a:xfrm>
            <a:off x="645111" y="627409"/>
            <a:ext cx="10901778" cy="572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Wyjątek od tej reguły pojawia się u ofiar, które zostały nagle i szybko zanurzone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zimnej wodzie z lodem (&lt; 0°C).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Niektóre z tych osób przetrwały aż do godziny pod wodą bez uszkodzeń fizycznych. Zjawisko to jest znane jako </a:t>
            </a:r>
            <a:r>
              <a:rPr lang="pl-PL" sz="2400" u="sng" dirty="0">
                <a:latin typeface="+mn-lt"/>
              </a:rPr>
              <a:t>odruch nurkowania ssaków</a:t>
            </a:r>
            <a:r>
              <a:rPr lang="pl-PL" sz="2400" dirty="0">
                <a:latin typeface="+mn-lt"/>
              </a:rPr>
              <a:t>, który włącza się, gdy zanurzymy twarz i ciało do bardzo zimnej wody, co powoduje spowolnienie przemiany materii, jak również przekazywanie krwi tylko do serca, płuc i mózgu.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Przy stopniowym obniżaniu temperatury ciała zjawisko to nie występuje.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+mn-lt"/>
              </a:rPr>
              <a:t>spowolnienie przemiany materii = mniejsze zużycie tlenu do przeżycia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Odruch ten występuje najczęściej u dzieci i może być stopniowo tracony wraz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 wiekiem.</a:t>
            </a:r>
          </a:p>
        </p:txBody>
      </p:sp>
    </p:spTree>
    <p:extLst>
      <p:ext uri="{BB962C8B-B14F-4D97-AF65-F5344CB8AC3E}">
        <p14:creationId xmlns:p14="http://schemas.microsoft.com/office/powerpoint/2010/main" val="650759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259312" y="365798"/>
            <a:ext cx="4501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Mechanizm tonięcia c.d.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511629" y="1605128"/>
            <a:ext cx="10842171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+mn-lt"/>
              </a:rPr>
              <a:t>W procesie tonięcia można wyodrębnić pięć etapów:</a:t>
            </a:r>
          </a:p>
          <a:p>
            <a:pPr algn="just">
              <a:lnSpc>
                <a:spcPct val="150000"/>
              </a:lnSpc>
            </a:pPr>
            <a:r>
              <a:rPr lang="pl-PL" sz="2400" b="1" u="sng" dirty="0">
                <a:latin typeface="+mn-lt"/>
              </a:rPr>
              <a:t>Etap 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trwa zazwyczaj 5-15 sekund,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gwałtowne głębokie ruchy wdechowe i wydechowe wywołanymi podrażnieniem zakończeń nerwowych skóry przez zimną wodę,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może dojść do wciągnięcia niewielkich ilości wody do płuc.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DFBA775-CD5F-C505-DF4B-32978ED0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368" y="136525"/>
            <a:ext cx="2897579" cy="20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6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354314" y="501650"/>
            <a:ext cx="3362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Mechanizm tonięcia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c.d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568071" y="2084888"/>
            <a:ext cx="10835936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 II –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faza świadomego oporu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rwa tak długo, jak długo tonący jest w stanie powstrzymać się przed wciągnięciem wody do płuc</a:t>
            </a:r>
            <a:r>
              <a:rPr lang="pl-PL" sz="2400" dirty="0">
                <a:solidFill>
                  <a:prstClr val="black"/>
                </a:solidFill>
                <a:latin typeface="+mn-lt"/>
              </a:rPr>
              <a:t> –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przeciętnie 30-60 s,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gwałtowne ruchy mające na celu wydobycie się na powierzchnię (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intensywna praca mięśniowa pochłania duże zasoby tlenu, przez co skraca tę fazę blisko trzykrotnie).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6AB8AD-7824-F58B-C0BD-71FC9BE2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747" y="247829"/>
            <a:ext cx="2551182" cy="18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9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419100" y="641468"/>
            <a:ext cx="3345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Mechanizm tonięcia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c.d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517864" y="1957898"/>
            <a:ext cx="108359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Faza III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+mn-lt"/>
              </a:rPr>
              <a:t>trwa zazwyczaj około 60-90 s,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+mn-lt"/>
              </a:rPr>
              <a:t>jest fazą nasilonych oddechów (wymuszone silne ruchy oddechowe powodują wciąganie wody do płuc, a przy udanych próbach wynurzenia, choć na chwilę, następuje wciąganie mieszaniny wody i powietrza, a także kontynuowane jest często połykanie wody).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7C8276-6316-A929-1348-777E53DC5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11" y="365125"/>
            <a:ext cx="3005588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4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452022" y="641468"/>
            <a:ext cx="368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Mechanizm tonięcia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c.d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452022" y="1448490"/>
            <a:ext cx="10835936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Faza IV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postępujący zanik czucia i pobudliwości,</a:t>
            </a:r>
            <a:endParaRPr lang="pl-PL" sz="2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trwa około 60-90 s</a:t>
            </a:r>
            <a:r>
              <a:rPr lang="pl-PL" sz="2400" dirty="0">
                <a:solidFill>
                  <a:prstClr val="black"/>
                </a:solidFill>
                <a:latin typeface="+mn-lt"/>
              </a:rPr>
              <a:t>,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zatrzymanie oddechu i utrata przytomności (p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oprzez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niedotlenienie ośrodkowego układu nerwowego).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związku z utratą przytomności przez tonącego wcale nie zmniejsza się zagrożenie dla ratującego!!! W</a:t>
            </a:r>
            <a:r>
              <a:rPr kumimoji="0" lang="pl-PL" sz="24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ywołanie dotykiem odruchu obronnego może stać się powodem silnego chwytu za przedmioty znajdujące się w zasięgu ręki tonącego.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E88D5E4-03C2-D495-DDB0-8926D0B8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361" y="365125"/>
            <a:ext cx="3001617" cy="21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46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517863" y="561457"/>
            <a:ext cx="4172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Mechanizm tonięcia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c.d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393024" y="1533007"/>
            <a:ext cx="10835936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Faza V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rwa około 30-50 s</a:t>
            </a:r>
            <a:r>
              <a:rPr lang="pl-PL" sz="2400" dirty="0">
                <a:solidFill>
                  <a:prstClr val="black"/>
                </a:solidFill>
                <a:latin typeface="+mn-lt"/>
              </a:rPr>
              <a:t>,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zazwyczaj kilka tzw. "końcowych ruchów oddechowych", dziejących się poza świadomością osoby tonącej.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 tym fakcie brak jest już jakichkolwiek zewnętrznych przejawów życia.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Zakończeniem tego okresu jest śmierć.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 tonięcia trwa zazwyczaj od 3 do 6 min.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Czas ten zasadniczo zależny jest głównie od przebiegu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fazy II</a:t>
            </a:r>
            <a:r>
              <a:rPr lang="pl-PL" sz="2400" dirty="0">
                <a:solidFill>
                  <a:prstClr val="black"/>
                </a:solidFill>
                <a:latin typeface="+mn-lt"/>
              </a:rPr>
              <a:t>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044F647-4ACD-4004-3FF1-D13BC9D2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548" y="450873"/>
            <a:ext cx="3005588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7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772358" y="590032"/>
            <a:ext cx="10901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Postępowanie ratownicze w sytuacji wystąpienia wypadku nurkowego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772358" y="2118141"/>
            <a:ext cx="1090177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Definicja: </a:t>
            </a:r>
            <a:r>
              <a:rPr lang="pl-PL" sz="2400" b="1" i="1" dirty="0">
                <a:solidFill>
                  <a:prstClr val="black"/>
                </a:solidFill>
                <a:latin typeface="+mn-lt"/>
              </a:rPr>
              <a:t>Wypadek nurkowy </a:t>
            </a:r>
            <a:r>
              <a:rPr lang="pl-PL" sz="2400" dirty="0">
                <a:solidFill>
                  <a:prstClr val="black"/>
                </a:solidFill>
                <a:latin typeface="+mn-lt"/>
              </a:rPr>
              <a:t>– każda sytuacja awaryjna, związana z przebywaniem pod wodą pod zwiększonym ciśnieniem i oddychaniem sprężonym czynnikiem oddechowym, która doprowadziła do sytuacji zagrożenia życia, czy do uszczerbku na zdrowiu lub była udzielana pomoc medyczna lub przedmedyczna.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trakcie wypadku nurkowego postępujemy zgodnie z </a:t>
            </a:r>
            <a:r>
              <a:rPr lang="pl-PL" sz="2400" dirty="0">
                <a:solidFill>
                  <a:prstClr val="black"/>
                </a:solidFill>
                <a:latin typeface="+mn-lt"/>
              </a:rPr>
              <a:t>i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nstrukcją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postępowania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wypadek nurkowy.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0921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1656009" y="492542"/>
            <a:ext cx="91344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Postępowanie ratownicze w sytuacji wystąpienia wypadku nurkowego c.d.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510639" y="1698210"/>
            <a:ext cx="1084316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przerwanie wykonywania prac podwodnych</a:t>
            </a:r>
          </a:p>
          <a:p>
            <a:pPr marL="357188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organizacja akcji ratunkowej przez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kierującego pracami podwodnymi/Dowodzącego działaniem ratowniczym</a:t>
            </a:r>
          </a:p>
          <a:p>
            <a:pPr marL="357188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bezpieczne wydobycie poszkodowanego nurka spod wody oraz na brzeg</a:t>
            </a:r>
          </a:p>
          <a:p>
            <a:pPr marL="357188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postępowanie zgodnie z „Instrukcją postępowania – wypadek nurkowy”</a:t>
            </a:r>
          </a:p>
          <a:p>
            <a:pPr marL="357188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zabezpieczenie medyczne: </a:t>
            </a:r>
          </a:p>
          <a:p>
            <a:pPr marR="0" lvl="0" indent="5429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 zestaw PSP R1,</a:t>
            </a:r>
          </a:p>
          <a:p>
            <a:pPr marR="0" lvl="0" indent="5429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     -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defibrylator, </a:t>
            </a:r>
          </a:p>
          <a:p>
            <a:pPr marR="0" lvl="0" indent="5429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     -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zapas tlenu 1500 l.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61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B9A80-8AD6-D057-B320-0CE6967E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2" y="602099"/>
            <a:ext cx="8564153" cy="571346"/>
          </a:xfrm>
        </p:spPr>
        <p:txBody>
          <a:bodyPr/>
          <a:lstStyle/>
          <a:p>
            <a:pPr algn="ctr"/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Instrukcja postępowania – wypadek nurkowy</a:t>
            </a:r>
            <a:endParaRPr lang="pl-PL" sz="3000" b="1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684E2F-6761-FD35-AE14-D5B86990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ED3BF48-4EAA-17FA-372E-88F778EE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16391" r="36438" b="14056"/>
          <a:stretch/>
        </p:blipFill>
        <p:spPr>
          <a:xfrm>
            <a:off x="1167895" y="1618654"/>
            <a:ext cx="3581657" cy="462050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326D91A-F388-A157-CDEF-E8CE99C81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4" t="17867" r="37099" b="57427"/>
          <a:stretch/>
        </p:blipFill>
        <p:spPr>
          <a:xfrm>
            <a:off x="5081760" y="1471614"/>
            <a:ext cx="6087596" cy="284074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33E51B2-BC8C-ED5A-AF33-8A1C669B0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8" t="24124" r="35025" b="55272"/>
          <a:stretch/>
        </p:blipFill>
        <p:spPr>
          <a:xfrm>
            <a:off x="5303569" y="3986057"/>
            <a:ext cx="6161922" cy="22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6"/>
            <a:ext cx="10052713" cy="34833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sz="2400" dirty="0"/>
              <a:t>urazy ciśnieniowe,</a:t>
            </a:r>
          </a:p>
          <a:p>
            <a:pPr>
              <a:lnSpc>
                <a:spcPct val="150000"/>
              </a:lnSpc>
            </a:pPr>
            <a:r>
              <a:rPr lang="pl-PL" altLang="pl-PL" sz="2400" dirty="0"/>
              <a:t>nasycanie tkanek azotem i możliwość wystąpienia choroby dekompresyjnej, </a:t>
            </a:r>
          </a:p>
          <a:p>
            <a:pPr>
              <a:lnSpc>
                <a:spcPct val="150000"/>
              </a:lnSpc>
            </a:pPr>
            <a:r>
              <a:rPr lang="pl-PL" altLang="pl-PL" sz="2400" dirty="0"/>
              <a:t>zmiana ciśnienia parcjalnego azotu, co prowadzi do narkozy azotowej, </a:t>
            </a:r>
          </a:p>
          <a:p>
            <a:pPr>
              <a:lnSpc>
                <a:spcPct val="150000"/>
              </a:lnSpc>
            </a:pPr>
            <a:r>
              <a:rPr lang="pl-PL" altLang="pl-PL" sz="2400" dirty="0"/>
              <a:t>zmiana ciśnienia parcjalnego tlenu, co prowadzi do zatrucia tlenowego.</a:t>
            </a:r>
          </a:p>
          <a:p>
            <a:endParaRPr lang="pl-PL" altLang="pl-PL" sz="2400" dirty="0"/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73522FD-BE3A-A677-7DA5-21B7E555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400136"/>
            <a:ext cx="6761044" cy="78100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/>
              <a:defRPr/>
            </a:pPr>
            <a:r>
              <a:rPr kumimoji="0" lang="pl-PL" alt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Wpływ ciśnienia na organizm człowieka: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857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B9A80-8AD6-D057-B320-0CE6967E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2" y="136525"/>
            <a:ext cx="8402689" cy="797639"/>
          </a:xfrm>
        </p:spPr>
        <p:txBody>
          <a:bodyPr/>
          <a:lstStyle/>
          <a:p>
            <a:pPr algn="ctr"/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Instrukcja postępowania – wypadek nurkowy c.d.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pl-PL" sz="30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</a:t>
            </a:r>
            <a:r>
              <a:rPr kumimoji="0" lang="pl-P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ocedury</a:t>
            </a: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pl-PL" sz="3000" b="1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684E2F-6761-FD35-AE14-D5B86990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3BF3243-3B45-2249-A7F5-C7D45E77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13267" r="34976" b="8226"/>
          <a:stretch/>
        </p:blipFill>
        <p:spPr>
          <a:xfrm>
            <a:off x="1171575" y="934164"/>
            <a:ext cx="4270436" cy="59238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63C725F-F6DC-5692-B6FE-63B45AB6C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14342" r="34976" b="3655"/>
          <a:stretch/>
        </p:blipFill>
        <p:spPr>
          <a:xfrm>
            <a:off x="6244701" y="902114"/>
            <a:ext cx="4128024" cy="59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7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B9A80-8AD6-D057-B320-0CE6967E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2" y="319088"/>
            <a:ext cx="8835242" cy="1135366"/>
          </a:xfrm>
        </p:spPr>
        <p:txBody>
          <a:bodyPr/>
          <a:lstStyle/>
          <a:p>
            <a:pPr algn="ctr"/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Instrukcja postępowania – wypadek nurkowy c.d.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 wypadku nurkowego</a:t>
            </a:r>
            <a:endParaRPr lang="pl-PL" sz="3000" b="1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684E2F-6761-FD35-AE14-D5B86990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1842DA7-A6DF-E1C0-3109-9B4071A0E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2" t="21737" r="36869" b="12259"/>
          <a:stretch/>
        </p:blipFill>
        <p:spPr>
          <a:xfrm>
            <a:off x="3763544" y="1454454"/>
            <a:ext cx="4152480" cy="5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69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1657350" y="375105"/>
            <a:ext cx="90154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Zastosowanie komór dekompresyjnych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0" y="929103"/>
            <a:ext cx="1182782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leczenie chorób nurkowych,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prowadzenie dekompresji przerywanej,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zabezpieczenie prac i operacji podwodnych,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ratowanie załóg okrętów podwodnych i nurków nie mogących wynurzyć się samodzielnie,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prowadzenie treningów ciśnieniowych nurków,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przeprowadzenie testów tolerancji tlenowej,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przeprowadzenie doświadczeń i prac badawczych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 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 zwiększonym ciśnieniem,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leczenie trudno gojących się ran,</a:t>
            </a:r>
          </a:p>
          <a:p>
            <a:pPr marR="0" lvl="0" indent="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seanse tlenowe.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B3CA2F6-64B8-399F-C613-7720DEFF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16" y="3313213"/>
            <a:ext cx="4464976" cy="30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4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2409617" y="516519"/>
            <a:ext cx="69865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Zastosowanie komór dekompresyjnych c.d.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254753" y="1107471"/>
            <a:ext cx="1090177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Komory dekompresyjne mają także zastosowanie w leczeniu</a:t>
            </a:r>
            <a:r>
              <a:rPr lang="pl-PL" sz="2400" b="1" u="sng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urazów nurkowych,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np. w zwalczaniu zatorów gazowych, które są następstwem choroby ciśnieniowej (dekompresyjnej) lub urazu ciśnieniowego płuc, powodujących najczęściej objawy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 strony ośrodkowego układu nerwowego (mózgowie, rdzeń kręgowy), płuc, serca.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u="sng" dirty="0">
                <a:latin typeface="+mn-lt"/>
              </a:rPr>
              <a:t>Leczenie zatorów obejmuje: </a:t>
            </a:r>
          </a:p>
          <a:p>
            <a:pPr marL="271463" marR="0" lvl="0" indent="-2714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latin typeface="+mn-lt"/>
              </a:rPr>
              <a:t>•   rekompresję i dekompresję leczniczą,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latin typeface="+mn-lt"/>
              </a:rPr>
              <a:t>•   oddychanie tlenem pod zwiększonym ciśnieniem,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latin typeface="+mn-lt"/>
              </a:rPr>
              <a:t>•   wspomaganie intensywnego leczenie farmakologicznego.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D07F938-852E-3284-F337-358044E9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485" y="3416519"/>
            <a:ext cx="4106094" cy="31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6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1952056" y="301126"/>
            <a:ext cx="78743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Zastosowanie komór dekompresyjnych c.d.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356260" y="855124"/>
            <a:ext cx="11190629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Komory ciśnieniowe</a:t>
            </a:r>
            <a:r>
              <a:rPr lang="pl-PL" sz="2000" b="1" u="sng" dirty="0">
                <a:solidFill>
                  <a:prstClr val="black"/>
                </a:solidFill>
                <a:latin typeface="+mn-lt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+mn-lt"/>
              </a:rPr>
              <a:t>to c</a:t>
            </a:r>
            <a:r>
              <a:rPr kumimoji="0" lang="pl-PL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ylindryczne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lub kuliste konstrukcje stalowe wyposażone w następujące systemy: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zasilania i odprowadzania mieszaniny gazowej,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wyrównywania ciśnienia między przedziałami komory,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zasilania tlenem,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ogrzewania,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łączności telefonicznej,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zasilania w wodę,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czujników analizujących zawartość gazów,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aparaturę monitorującą czynności życiowe,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śluzy do podawania żywności i leków,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śluzy odbierania nieczystości i odchodów,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wyposażenie mieszkalne.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365CDC-9819-562C-BB91-8F4136959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990" y="2043114"/>
            <a:ext cx="5738441" cy="38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6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1A089-B380-4B98-9098-4A73EABEDAF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DF4D4-7FE0-E4B1-7F4D-82A25C9DC5EC}"/>
              </a:ext>
            </a:extLst>
          </p:cNvPr>
          <p:cNvSpPr txBox="1"/>
          <p:nvPr/>
        </p:nvSpPr>
        <p:spPr>
          <a:xfrm>
            <a:off x="2579428" y="419032"/>
            <a:ext cx="71789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Zastosowanie komór dekompresyjnych c.d.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6726C1-57E8-AE50-DBF1-CEBD528D9078}"/>
              </a:ext>
            </a:extLst>
          </p:cNvPr>
          <p:cNvSpPr txBox="1"/>
          <p:nvPr/>
        </p:nvSpPr>
        <p:spPr>
          <a:xfrm>
            <a:off x="278651" y="1083170"/>
            <a:ext cx="10901778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Korzyści ze stosowania tlenu pod wysokim ciśnieniem: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szybsze rozpuszczanie zatorowych pęcherzyków gazu,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szybsza eliminacja z organizmu gazu obojętnego,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zwiększone utlenowanie uszkodzonych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   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tkanek,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znacznie krótszy czas leczenia,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możliwość elastycznych zmian czasu leczenia,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większa skuteczność leczenia od tabel</a:t>
            </a:r>
          </a:p>
          <a:p>
            <a:pPr marR="0" lvl="0" indent="1857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+mn-lt"/>
              </a:rPr>
              <a:t>  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powietrznych.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2AF899-1DC2-D825-7FB4-0C58E4F5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61" y="2850078"/>
            <a:ext cx="5621436" cy="29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0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13BFE-E016-411D-90FD-61308DAAE0C1}" type="slidenum">
              <a:rPr lang="pl-PL"/>
              <a:pPr>
                <a:defRPr/>
              </a:pPr>
              <a:t>56</a:t>
            </a:fld>
            <a:endParaRPr lang="pl-PL"/>
          </a:p>
        </p:txBody>
      </p:sp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000" b="1" dirty="0">
                <a:latin typeface="+mn-lt"/>
              </a:rPr>
              <a:t>Metryczka prezentacji</a:t>
            </a:r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879309" y="2039440"/>
            <a:ext cx="10134434" cy="3021075"/>
          </a:xfrm>
        </p:spPr>
        <p:txBody>
          <a:bodyPr/>
          <a:lstStyle/>
          <a:p>
            <a:pPr eaLnBrk="1" hangingPunct="1"/>
            <a:r>
              <a:rPr lang="pl-PL" sz="2000" dirty="0"/>
              <a:t>Data powstania pierwowzoru: </a:t>
            </a:r>
            <a:r>
              <a:rPr lang="pl-PL" sz="2000" b="1" dirty="0"/>
              <a:t>20.04.2023</a:t>
            </a:r>
          </a:p>
          <a:p>
            <a:pPr eaLnBrk="1" hangingPunct="1"/>
            <a:r>
              <a:rPr lang="pl-PL" sz="2000" dirty="0"/>
              <a:t>Data ostatniej aktualizacji: </a:t>
            </a:r>
            <a:r>
              <a:rPr lang="pl-PL" sz="2000" b="1" dirty="0"/>
              <a:t>13.12.2023</a:t>
            </a:r>
            <a:endParaRPr lang="pl-PL" sz="2000" b="1" dirty="0">
              <a:cs typeface="Calibri"/>
            </a:endParaRPr>
          </a:p>
          <a:p>
            <a:pPr eaLnBrk="1" hangingPunct="1"/>
            <a:r>
              <a:rPr lang="pl-PL" sz="2000" dirty="0"/>
              <a:t>Bieżący nr wersji: </a:t>
            </a:r>
            <a:r>
              <a:rPr lang="pl-PL" sz="2000" b="1" dirty="0"/>
              <a:t>04/3T/2023</a:t>
            </a:r>
          </a:p>
          <a:p>
            <a:pPr eaLnBrk="1" hangingPunct="1"/>
            <a:r>
              <a:rPr lang="pl-PL" sz="2000" dirty="0"/>
              <a:t>Autor: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l-PL" sz="1600" b="1" dirty="0"/>
              <a:t>st. kpt. Michał Olszewski</a:t>
            </a:r>
            <a:endParaRPr lang="pl-PL" sz="1600" b="1" dirty="0">
              <a:cs typeface="Calibri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l-PL" sz="1600" b="1" dirty="0"/>
              <a:t>st. kpt. Tomasz Śpiewak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l-PL" sz="1600" b="1" dirty="0"/>
              <a:t>kpt. Rafał Ziemiański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l-PL" sz="1600" b="1" dirty="0" err="1"/>
              <a:t>asp</a:t>
            </a:r>
            <a:r>
              <a:rPr lang="pl-PL" sz="1600" b="1" dirty="0"/>
              <a:t>. sztab. Franciszek Lasek</a:t>
            </a:r>
          </a:p>
          <a:p>
            <a:pPr eaLnBrk="1" hangingPunct="1">
              <a:buFont typeface="Arial" charset="0"/>
              <a:buNone/>
            </a:pPr>
            <a:endParaRPr lang="pl-PL" dirty="0">
              <a:solidFill>
                <a:srgbClr val="2E75B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Termoregulacja: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 behawioralna – świadoma, polegająca na ubieraniu się adekwatnym do warunków i temperatury otoczenia,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fizjologiczna – oparta na odruchach bezwarunkowych (np. dreszcze przy obniżeniu temperatury, pocenie się).</a:t>
            </a:r>
          </a:p>
          <a:p>
            <a:pPr marL="357188" indent="-357188">
              <a:lnSpc>
                <a:spcPct val="150000"/>
              </a:lnSpc>
              <a:buNone/>
            </a:pPr>
            <a:r>
              <a:rPr lang="pl-PL" sz="2400" dirty="0"/>
              <a:t>2.    Hipotermia.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3.    Hipertermia.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20FD1E0E-19F2-2149-63EB-9E67BB93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365126"/>
            <a:ext cx="7043737" cy="5921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Wpływ temperatury na organizm człowieka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76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9" y="946768"/>
            <a:ext cx="10515600" cy="54102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Zachodzi tu zmiana objętości gazu (</a:t>
            </a:r>
            <a:r>
              <a:rPr lang="pl-PL" sz="2400" b="1" dirty="0"/>
              <a:t>wg</a:t>
            </a:r>
            <a:r>
              <a:rPr lang="pl-PL" sz="2400" dirty="0"/>
              <a:t> </a:t>
            </a:r>
            <a:r>
              <a:rPr lang="pl-PL" sz="2400" b="1" dirty="0"/>
              <a:t>Prawa Boyle’a - Mariotte’a</a:t>
            </a:r>
            <a:r>
              <a:rPr lang="pl-PL" sz="2400" dirty="0"/>
              <a:t>), w następstwie której może dochodzić do takich</a:t>
            </a:r>
            <a:r>
              <a:rPr lang="pl-PL" sz="2400" b="1" dirty="0"/>
              <a:t> </a:t>
            </a:r>
            <a:r>
              <a:rPr lang="pl-PL" sz="2400" dirty="0"/>
              <a:t>urazów ciśnieniowych jak:</a:t>
            </a:r>
          </a:p>
          <a:p>
            <a:pPr marL="542925" indent="-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1.  Uraz płuc,</a:t>
            </a:r>
          </a:p>
          <a:p>
            <a:pPr marL="0" indent="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2.  Uraz ucha,</a:t>
            </a:r>
          </a:p>
          <a:p>
            <a:pPr marL="0" indent="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3.  Uraz zatok,</a:t>
            </a:r>
          </a:p>
          <a:p>
            <a:pPr marL="0" indent="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4.  Uraz oka,</a:t>
            </a:r>
          </a:p>
          <a:p>
            <a:pPr marL="0" indent="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5.  Uraz twarzy,</a:t>
            </a:r>
          </a:p>
          <a:p>
            <a:pPr marL="0" indent="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6.  Uraz zęba,</a:t>
            </a:r>
          </a:p>
          <a:p>
            <a:pPr marL="0" indent="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7.  Uraz skóry,</a:t>
            </a:r>
          </a:p>
          <a:p>
            <a:pPr marL="0" indent="271463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8.  Uraz układu pokarmowego.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2EA05A4-826A-20AB-5111-8D4B6ACA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356" y="2251880"/>
            <a:ext cx="5662443" cy="4003853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4DA18BC-B693-9BFF-52D9-1649CBD548E4}"/>
              </a:ext>
            </a:extLst>
          </p:cNvPr>
          <p:cNvSpPr/>
          <p:nvPr/>
        </p:nvSpPr>
        <p:spPr>
          <a:xfrm>
            <a:off x="10548840" y="4520981"/>
            <a:ext cx="7789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0,5 </a:t>
            </a:r>
            <a:r>
              <a:rPr lang="pl-PL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E71E7CE-8927-A1C2-521B-752D8D1474D1}"/>
              </a:ext>
            </a:extLst>
          </p:cNvPr>
          <p:cNvSpPr/>
          <p:nvPr/>
        </p:nvSpPr>
        <p:spPr>
          <a:xfrm>
            <a:off x="8589605" y="4520981"/>
            <a:ext cx="6992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pl-PL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</a:t>
            </a:r>
            <a:endParaRPr lang="pl-P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BC64B67-BEFB-A2D3-8AC1-8C79C6384438}"/>
              </a:ext>
            </a:extLst>
          </p:cNvPr>
          <p:cNvSpPr/>
          <p:nvPr/>
        </p:nvSpPr>
        <p:spPr>
          <a:xfrm>
            <a:off x="6630370" y="4520981"/>
            <a:ext cx="6992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pl-PL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</a:t>
            </a:r>
            <a:endParaRPr lang="pl-P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9816752D-0637-2EC8-FF2F-DBC52338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861" y="259925"/>
            <a:ext cx="7580365" cy="95155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Wpływ środowiska wodnego na człowieka</a:t>
            </a:r>
            <a:endParaRPr lang="pl-PL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65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F4638-848F-8359-7E36-4E19D3E9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69" y="1209442"/>
            <a:ext cx="11696131" cy="564855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zwiększenie objętości gazu znajdującego się w pęcherzykach płucnych,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wynurzanie ze wstrzymanym oddechem podczas nurkowania z automatem oddechowym,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utrata przytomności w czasie wynurzania,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zbyt duża prędkość wynurzania, a zbyt wolne oddychanie,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odruchowy skurcz krtani na skutek paniki pod wodą, zachłyśnięcia się wodą,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awaria sprzętu np. automatu, kamizelki, zaworu suchego skafandra,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zgubienie pasa balastowego,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oddychanie przez dwóch nurków z jednego automatu podczas awaryjnego wynurzania.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EFDCAE-21A1-D9E2-43CF-A1B2462E9772}"/>
              </a:ext>
            </a:extLst>
          </p:cNvPr>
          <p:cNvSpPr txBox="1"/>
          <p:nvPr/>
        </p:nvSpPr>
        <p:spPr>
          <a:xfrm>
            <a:off x="495869" y="501650"/>
            <a:ext cx="10292154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Ad. 1 Uraz ciśnieniowy płuc – przyczyny</a:t>
            </a:r>
          </a:p>
          <a:p>
            <a:pPr marL="0" marR="0" lvl="0" indent="0" algn="just" defTabSz="914400" rtl="0" eaLnBrk="1" fontAlgn="auto" latinLnBrk="0" hangingPunct="1"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16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89904-E992-27B5-9516-3E3A150A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4" y="360878"/>
            <a:ext cx="7861110" cy="91535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Ad. 1 c.d. Uraz ciśnieniowy płuc – mechanizm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3D00CC2-C8F5-194F-CDE2-23503F4C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48" y="1711321"/>
            <a:ext cx="5462841" cy="3685917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2AF1DF-1DEC-0580-A594-FBE581D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A089-B380-4B98-9098-4A73EABEDAF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36DD034-B5B0-7FC0-A4D1-9FC3D305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319" y="2621485"/>
            <a:ext cx="4723481" cy="341795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A5A47E2-BB31-D954-0012-DDFD8141A05E}"/>
              </a:ext>
            </a:extLst>
          </p:cNvPr>
          <p:cNvSpPr txBox="1"/>
          <p:nvPr/>
        </p:nvSpPr>
        <p:spPr>
          <a:xfrm>
            <a:off x="6164062" y="1698086"/>
            <a:ext cx="5888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1 – płuco, 2 – serce, 3 – tchawica, 4 – uszkodzony pęcherzyk płucny, 5 – pęcherzyki powietrza w lewym przedsionku serca, 6 – powietrze w jamie opłucnowej,</a:t>
            </a:r>
          </a:p>
          <a:p>
            <a:r>
              <a:rPr lang="pl-PL" sz="1200" dirty="0"/>
              <a:t>7 – powietrze w śródpiersiu i górnej części klatki piersiowej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287A2F8-A8A0-93FE-1FAC-AA97E6F27518}"/>
              </a:ext>
            </a:extLst>
          </p:cNvPr>
          <p:cNvSpPr txBox="1">
            <a:spLocks/>
          </p:cNvSpPr>
          <p:nvPr/>
        </p:nvSpPr>
        <p:spPr bwMode="auto">
          <a:xfrm>
            <a:off x="1562885" y="6315029"/>
            <a:ext cx="876004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pl-PL" sz="2400" b="1" dirty="0">
                <a:solidFill>
                  <a:srgbClr val="FF0000"/>
                </a:solidFill>
                <a:latin typeface="+mn-lt"/>
              </a:rPr>
              <a:t>Uwaga: brak odczucia bólu podczas powstawania urazu!!! </a:t>
            </a:r>
          </a:p>
        </p:txBody>
      </p:sp>
    </p:spTree>
    <p:extLst>
      <p:ext uri="{BB962C8B-B14F-4D97-AF65-F5344CB8AC3E}">
        <p14:creationId xmlns:p14="http://schemas.microsoft.com/office/powerpoint/2010/main" val="3415512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E7E2C9F272144DA26BEA835F05DAD4" ma:contentTypeVersion="10" ma:contentTypeDescription="Utwórz nowy dokument." ma:contentTypeScope="" ma:versionID="f6d31d3ccb2da36b2b7bf6c04601a50b">
  <xsd:schema xmlns:xsd="http://www.w3.org/2001/XMLSchema" xmlns:xs="http://www.w3.org/2001/XMLSchema" xmlns:p="http://schemas.microsoft.com/office/2006/metadata/properties" xmlns:ns2="0a6ba805-8d77-4e8b-a96b-503bf6373bfc" xmlns:ns3="2dc0f34e-853a-45c2-a131-6ab60d1aa962" targetNamespace="http://schemas.microsoft.com/office/2006/metadata/properties" ma:root="true" ma:fieldsID="7a3dc7fa624d64b44f304cd9efa33e62" ns2:_="" ns3:_="">
    <xsd:import namespace="0a6ba805-8d77-4e8b-a96b-503bf6373bfc"/>
    <xsd:import namespace="2dc0f34e-853a-45c2-a131-6ab60d1a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a805-8d77-4e8b-a96b-503bf6373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0f34e-853a-45c2-a131-6ab60d1aa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90793-D545-4575-AEF8-C008292C9CF1}">
  <ds:schemaRefs>
    <ds:schemaRef ds:uri="http://purl.org/dc/terms/"/>
    <ds:schemaRef ds:uri="0a6ba805-8d77-4e8b-a96b-503bf6373bf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dc0f34e-853a-45c2-a131-6ab60d1aa9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125118-8683-4476-B7BA-24C89C552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6ba805-8d77-4e8b-a96b-503bf6373bfc"/>
    <ds:schemaRef ds:uri="2dc0f34e-853a-45c2-a131-6ab60d1a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EA2B7-3898-4FC7-A8E3-9D6CA801BF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3716</Words>
  <Application>Microsoft Office PowerPoint</Application>
  <PresentationFormat>Panoramiczny</PresentationFormat>
  <Paragraphs>544</Paragraphs>
  <Slides>56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Motyw pakietu Office</vt:lpstr>
      <vt:lpstr>Szkolenie specjalistyczne  w zakresie młodszego nurka    Temat: Medyczne aspekty nurkowania </vt:lpstr>
      <vt:lpstr>Materiał nauczania:</vt:lpstr>
      <vt:lpstr>Cele szczegółowe:</vt:lpstr>
      <vt:lpstr>Prezentacja programu PowerPoint</vt:lpstr>
      <vt:lpstr>Wpływ ciśnienia na organizm człowieka:</vt:lpstr>
      <vt:lpstr>Wpływ temperatury na organizm człowieka</vt:lpstr>
      <vt:lpstr>Wpływ środowiska wodnego na człowieka</vt:lpstr>
      <vt:lpstr>Prezentacja programu PowerPoint</vt:lpstr>
      <vt:lpstr> Ad. 1 c.d. Uraz ciśnieniowy płuc – mechanizm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Ad. 4 Uraz ciśnieniowy oka</vt:lpstr>
      <vt:lpstr>Wpływ środowiska wodnego na człowieka c.d.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Ad. 3 c.d.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Ad. 4 c.d.</vt:lpstr>
      <vt:lpstr>Prezentacja programu PowerPoint</vt:lpstr>
      <vt:lpstr>Ad. 5 c.d.</vt:lpstr>
      <vt:lpstr>Mechanizm tonięcia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Instrukcja postępowania – wypadek nurkowy</vt:lpstr>
      <vt:lpstr>Instrukcja postępowania – wypadek nurkowy c.d. Procedury </vt:lpstr>
      <vt:lpstr>Instrukcja postępowania – wypadek nurkowy c.d. Karta wypadku nurkowego</vt:lpstr>
      <vt:lpstr>Prezentacja programu PowerPoint</vt:lpstr>
      <vt:lpstr>Prezentacja programu PowerPoint</vt:lpstr>
      <vt:lpstr>Prezentacja programu PowerPoint</vt:lpstr>
      <vt:lpstr>Prezentacja programu PowerPoint</vt:lpstr>
      <vt:lpstr>Metryczka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 przygotowywania prezentacji multimedialnych na potrzeby kształcenia, szkolenia  i doskonalenia zawodowego  w Państwowej Straży Pożarnej</dc:title>
  <dc:creator>Małgorzata Sienniak</dc:creator>
  <cp:lastModifiedBy>A.Dobosz (KG PSP)</cp:lastModifiedBy>
  <cp:revision>99</cp:revision>
  <cp:lastPrinted>2019-06-14T11:01:51Z</cp:lastPrinted>
  <dcterms:created xsi:type="dcterms:W3CDTF">2018-04-16T11:36:03Z</dcterms:created>
  <dcterms:modified xsi:type="dcterms:W3CDTF">2025-04-07T08:42:21Z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0x0101003EE7E2C9F272144DA26BEA835F05DAD4</vt:lpwstr>
  </property>
</Properties>
</file>