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4"/>
  </p:sldMasterIdLst>
  <p:notesMasterIdLst>
    <p:notesMasterId r:id="rId62"/>
  </p:notesMasterIdLst>
  <p:handoutMasterIdLst>
    <p:handoutMasterId r:id="rId63"/>
  </p:handoutMasterIdLst>
  <p:sldIdLst>
    <p:sldId id="256" r:id="rId5"/>
    <p:sldId id="274" r:id="rId6"/>
    <p:sldId id="331" r:id="rId7"/>
    <p:sldId id="290" r:id="rId8"/>
    <p:sldId id="289" r:id="rId9"/>
    <p:sldId id="275" r:id="rId10"/>
    <p:sldId id="277" r:id="rId11"/>
    <p:sldId id="291" r:id="rId12"/>
    <p:sldId id="278" r:id="rId13"/>
    <p:sldId id="279" r:id="rId14"/>
    <p:sldId id="280" r:id="rId15"/>
    <p:sldId id="328" r:id="rId16"/>
    <p:sldId id="329" r:id="rId17"/>
    <p:sldId id="330" r:id="rId18"/>
    <p:sldId id="292" r:id="rId19"/>
    <p:sldId id="293" r:id="rId20"/>
    <p:sldId id="294" r:id="rId21"/>
    <p:sldId id="295" r:id="rId22"/>
    <p:sldId id="296" r:id="rId23"/>
    <p:sldId id="281" r:id="rId24"/>
    <p:sldId id="297" r:id="rId25"/>
    <p:sldId id="282" r:id="rId26"/>
    <p:sldId id="299" r:id="rId27"/>
    <p:sldId id="300" r:id="rId28"/>
    <p:sldId id="301" r:id="rId29"/>
    <p:sldId id="276" r:id="rId30"/>
    <p:sldId id="302" r:id="rId31"/>
    <p:sldId id="286" r:id="rId32"/>
    <p:sldId id="288" r:id="rId33"/>
    <p:sldId id="327" r:id="rId34"/>
    <p:sldId id="304" r:id="rId35"/>
    <p:sldId id="310" r:id="rId36"/>
    <p:sldId id="311" r:id="rId37"/>
    <p:sldId id="312" r:id="rId38"/>
    <p:sldId id="313" r:id="rId39"/>
    <p:sldId id="305" r:id="rId40"/>
    <p:sldId id="306" r:id="rId41"/>
    <p:sldId id="324" r:id="rId42"/>
    <p:sldId id="325" r:id="rId43"/>
    <p:sldId id="307" r:id="rId44"/>
    <p:sldId id="314" r:id="rId45"/>
    <p:sldId id="308" r:id="rId46"/>
    <p:sldId id="309" r:id="rId47"/>
    <p:sldId id="303" r:id="rId48"/>
    <p:sldId id="283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6" r:id="rId58"/>
    <p:sldId id="323" r:id="rId59"/>
    <p:sldId id="287" r:id="rId60"/>
    <p:sldId id="260" r:id="rId61"/>
  </p:sldIdLst>
  <p:sldSz cx="9144000" cy="5143500" type="screen16x9"/>
  <p:notesSz cx="6858000" cy="9144000"/>
  <p:defaultTextStyle>
    <a:defPPr>
      <a:defRPr lang="en-US"/>
    </a:defPPr>
    <a:lvl1pPr marL="0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777" autoAdjust="0"/>
  </p:normalViewPr>
  <p:slideViewPr>
    <p:cSldViewPr showGuides="1">
      <p:cViewPr varScale="1">
        <p:scale>
          <a:sx n="117" d="100"/>
          <a:sy n="117" d="100"/>
        </p:scale>
        <p:origin x="73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2700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8131F2C1-44D2-4ED7-BA3C-B03516C602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CC6A2F8-6413-4BD6-9670-42A3AD914D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9981C-0199-4C1C-BF55-B9D1845E24AB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7BF2785-6379-4E0D-AD4C-F5805D9846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56C95A6-4C19-47FE-AA18-9E2DB5F9CD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82100-07E7-4199-BF42-570F551AA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2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10.07.2024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8863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5681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998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8938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255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4643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9.png"/><Relationship Id="rId2" Type="http://schemas.openxmlformats.org/officeDocument/2006/relationships/image" Target="../media/image11.png"/><Relationship Id="rId1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7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995" y="1342959"/>
            <a:ext cx="7388942" cy="294361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264484" cy="19687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4" y="367681"/>
            <a:ext cx="800100" cy="8001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41" y="367681"/>
            <a:ext cx="800100" cy="8001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67" y="367681"/>
            <a:ext cx="800100" cy="80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081379"/>
            <a:ext cx="6773550" cy="753648"/>
          </a:xfrm>
        </p:spPr>
        <p:txBody>
          <a:bodyPr anchor="t" anchorCtr="0">
            <a:normAutofit/>
          </a:bodyPr>
          <a:lstStyle>
            <a:lvl1pPr algn="l">
              <a:lnSpc>
                <a:spcPts val="2722"/>
              </a:lnSpc>
              <a:defRPr sz="2177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</p:spPr>
        <p:txBody>
          <a:bodyPr>
            <a:normAutofit/>
          </a:bodyPr>
          <a:lstStyle>
            <a:lvl1pPr marL="0" indent="0" algn="l">
              <a:lnSpc>
                <a:spcPts val="2381"/>
              </a:lnSpc>
              <a:buNone/>
              <a:defRPr sz="1905" b="1">
                <a:solidFill>
                  <a:schemeClr val="tx2"/>
                </a:solidFill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719" y="367682"/>
            <a:ext cx="1539287" cy="237532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3" y="4334772"/>
            <a:ext cx="1402632" cy="82119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2"/>
            <a:ext cx="2278263" cy="82119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3" y="4334316"/>
            <a:ext cx="1937739" cy="82235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99AC2CA-7069-4A8E-9D19-13E7BFB1BE1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3" y="1342959"/>
            <a:ext cx="3387422" cy="62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7427" y="1"/>
            <a:ext cx="7399510" cy="3671963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29626 w 8640763"/>
              <a:gd name="connsiteY2" fmla="*/ 4359975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0 w 8640763"/>
              <a:gd name="connsiteY5" fmla="*/ 5221288 h 5231492"/>
              <a:gd name="connsiteX6" fmla="*/ 0 w 8640763"/>
              <a:gd name="connsiteY6" fmla="*/ 0 h 5231492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8353 w 8640763"/>
              <a:gd name="connsiteY5" fmla="*/ 5211085 h 5231492"/>
              <a:gd name="connsiteX6" fmla="*/ 0 w 8640763"/>
              <a:gd name="connsiteY6" fmla="*/ 0 h 5231492"/>
              <a:gd name="connsiteX0" fmla="*/ 0 w 8640763"/>
              <a:gd name="connsiteY0" fmla="*/ 0 h 5240109"/>
              <a:gd name="connsiteX1" fmla="*/ 8640763 w 8640763"/>
              <a:gd name="connsiteY1" fmla="*/ 0 h 5240109"/>
              <a:gd name="connsiteX2" fmla="*/ 8629626 w 8640763"/>
              <a:gd name="connsiteY2" fmla="*/ 4359975 h 5240109"/>
              <a:gd name="connsiteX3" fmla="*/ 1443576 w 8640763"/>
              <a:gd name="connsiteY3" fmla="*/ 4369045 h 5240109"/>
              <a:gd name="connsiteX4" fmla="*/ 1439863 w 8640763"/>
              <a:gd name="connsiteY4" fmla="*/ 5231492 h 5240109"/>
              <a:gd name="connsiteX5" fmla="*/ 8353 w 8640763"/>
              <a:gd name="connsiteY5" fmla="*/ 5240109 h 5240109"/>
              <a:gd name="connsiteX6" fmla="*/ 0 w 8640763"/>
              <a:gd name="connsiteY6" fmla="*/ 0 h 5240109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49632"/>
              <a:gd name="connsiteX1" fmla="*/ 8640763 w 8640763"/>
              <a:gd name="connsiteY1" fmla="*/ 0 h 5249632"/>
              <a:gd name="connsiteX2" fmla="*/ 8629626 w 8640763"/>
              <a:gd name="connsiteY2" fmla="*/ 4359975 h 5249632"/>
              <a:gd name="connsiteX3" fmla="*/ 1443576 w 8640763"/>
              <a:gd name="connsiteY3" fmla="*/ 4369045 h 5249632"/>
              <a:gd name="connsiteX4" fmla="*/ 1449764 w 8640763"/>
              <a:gd name="connsiteY4" fmla="*/ 5249632 h 5249632"/>
              <a:gd name="connsiteX5" fmla="*/ 8353 w 8640763"/>
              <a:gd name="connsiteY5" fmla="*/ 5232853 h 5249632"/>
              <a:gd name="connsiteX6" fmla="*/ 0 w 8640763"/>
              <a:gd name="connsiteY6" fmla="*/ 0 h 5249632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9764 w 8640763"/>
              <a:gd name="connsiteY4" fmla="*/ 5249632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3824 w 8640763"/>
              <a:gd name="connsiteY4" fmla="*/ 5242376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8843 w 8649606"/>
              <a:gd name="connsiteY0" fmla="*/ 0 h 5242376"/>
              <a:gd name="connsiteX1" fmla="*/ 8649606 w 8649606"/>
              <a:gd name="connsiteY1" fmla="*/ 0 h 5242376"/>
              <a:gd name="connsiteX2" fmla="*/ 8638469 w 8649606"/>
              <a:gd name="connsiteY2" fmla="*/ 4359975 h 5242376"/>
              <a:gd name="connsiteX3" fmla="*/ 1452419 w 8649606"/>
              <a:gd name="connsiteY3" fmla="*/ 4369045 h 5242376"/>
              <a:gd name="connsiteX4" fmla="*/ 1452667 w 8649606"/>
              <a:gd name="connsiteY4" fmla="*/ 5242376 h 5242376"/>
              <a:gd name="connsiteX5" fmla="*/ 367 w 8649606"/>
              <a:gd name="connsiteY5" fmla="*/ 5236481 h 5242376"/>
              <a:gd name="connsiteX6" fmla="*/ 8843 w 8649606"/>
              <a:gd name="connsiteY6" fmla="*/ 0 h 5242376"/>
              <a:gd name="connsiteX0" fmla="*/ 8843 w 8649606"/>
              <a:gd name="connsiteY0" fmla="*/ 0 h 5250993"/>
              <a:gd name="connsiteX1" fmla="*/ 8649606 w 8649606"/>
              <a:gd name="connsiteY1" fmla="*/ 0 h 5250993"/>
              <a:gd name="connsiteX2" fmla="*/ 8638469 w 8649606"/>
              <a:gd name="connsiteY2" fmla="*/ 4359975 h 5250993"/>
              <a:gd name="connsiteX3" fmla="*/ 1452419 w 8649606"/>
              <a:gd name="connsiteY3" fmla="*/ 4369045 h 5250993"/>
              <a:gd name="connsiteX4" fmla="*/ 1452667 w 8649606"/>
              <a:gd name="connsiteY4" fmla="*/ 5242376 h 5250993"/>
              <a:gd name="connsiteX5" fmla="*/ 367 w 8649606"/>
              <a:gd name="connsiteY5" fmla="*/ 5250993 h 5250993"/>
              <a:gd name="connsiteX6" fmla="*/ 8843 w 8649606"/>
              <a:gd name="connsiteY6" fmla="*/ 0 h 5250993"/>
              <a:gd name="connsiteX0" fmla="*/ 11268 w 8652031"/>
              <a:gd name="connsiteY0" fmla="*/ 0 h 5250993"/>
              <a:gd name="connsiteX1" fmla="*/ 8652031 w 8652031"/>
              <a:gd name="connsiteY1" fmla="*/ 0 h 5250993"/>
              <a:gd name="connsiteX2" fmla="*/ 8640894 w 8652031"/>
              <a:gd name="connsiteY2" fmla="*/ 4359975 h 5250993"/>
              <a:gd name="connsiteX3" fmla="*/ 1454844 w 8652031"/>
              <a:gd name="connsiteY3" fmla="*/ 4369045 h 5250993"/>
              <a:gd name="connsiteX4" fmla="*/ 1455092 w 8652031"/>
              <a:gd name="connsiteY4" fmla="*/ 5242376 h 5250993"/>
              <a:gd name="connsiteX5" fmla="*/ 317 w 8652031"/>
              <a:gd name="connsiteY5" fmla="*/ 5250993 h 5250993"/>
              <a:gd name="connsiteX6" fmla="*/ 11268 w 8652031"/>
              <a:gd name="connsiteY6" fmla="*/ 0 h 5250993"/>
              <a:gd name="connsiteX0" fmla="*/ 11268 w 8652031"/>
              <a:gd name="connsiteY0" fmla="*/ 0 h 5244947"/>
              <a:gd name="connsiteX1" fmla="*/ 8652031 w 8652031"/>
              <a:gd name="connsiteY1" fmla="*/ 0 h 5244947"/>
              <a:gd name="connsiteX2" fmla="*/ 8640894 w 8652031"/>
              <a:gd name="connsiteY2" fmla="*/ 4359975 h 5244947"/>
              <a:gd name="connsiteX3" fmla="*/ 1454844 w 8652031"/>
              <a:gd name="connsiteY3" fmla="*/ 4369045 h 5244947"/>
              <a:gd name="connsiteX4" fmla="*/ 1455092 w 8652031"/>
              <a:gd name="connsiteY4" fmla="*/ 5242376 h 5244947"/>
              <a:gd name="connsiteX5" fmla="*/ 317 w 8652031"/>
              <a:gd name="connsiteY5" fmla="*/ 5244947 h 5244947"/>
              <a:gd name="connsiteX6" fmla="*/ 11268 w 8652031"/>
              <a:gd name="connsiteY6" fmla="*/ 0 h 524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52031" h="5244947">
                <a:moveTo>
                  <a:pt x="11268" y="0"/>
                </a:moveTo>
                <a:lnTo>
                  <a:pt x="8652031" y="0"/>
                </a:lnTo>
                <a:cubicBezTo>
                  <a:pt x="8648319" y="1453325"/>
                  <a:pt x="8644606" y="2906650"/>
                  <a:pt x="8640894" y="4359975"/>
                </a:cubicBezTo>
                <a:lnTo>
                  <a:pt x="1454844" y="4369045"/>
                </a:lnTo>
                <a:cubicBezTo>
                  <a:pt x="1453606" y="4653126"/>
                  <a:pt x="1456330" y="4958295"/>
                  <a:pt x="1455092" y="5242376"/>
                </a:cubicBezTo>
                <a:lnTo>
                  <a:pt x="317" y="5244947"/>
                </a:lnTo>
                <a:cubicBezTo>
                  <a:pt x="-2467" y="3507919"/>
                  <a:pt x="14052" y="1737028"/>
                  <a:pt x="112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108483" y="3050061"/>
            <a:ext cx="7035518" cy="12365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3747872"/>
            <a:ext cx="6465290" cy="480062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3" y="4334772"/>
            <a:ext cx="1402632" cy="821194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2"/>
            <a:ext cx="2278263" cy="821194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3" y="4334316"/>
            <a:ext cx="1937739" cy="82235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997DB1B-7AEA-45AB-A95E-349DEBEE204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83" y="3050061"/>
            <a:ext cx="3387422" cy="62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rostokąt 29">
            <a:extLst>
              <a:ext uri="{FF2B5EF4-FFF2-40B4-BE49-F238E27FC236}">
                <a16:creationId xmlns:a16="http://schemas.microsoft.com/office/drawing/2014/main" id="{C0CA1683-BBD7-49B1-A28E-B898DDE62117}"/>
              </a:ext>
            </a:extLst>
          </p:cNvPr>
          <p:cNvSpPr/>
          <p:nvPr userDrawn="1"/>
        </p:nvSpPr>
        <p:spPr>
          <a:xfrm>
            <a:off x="1" y="0"/>
            <a:ext cx="4264484" cy="19687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064" y="1349596"/>
            <a:ext cx="7389873" cy="29369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088941"/>
            <a:ext cx="6773550" cy="740100"/>
          </a:xfrm>
        </p:spPr>
        <p:txBody>
          <a:bodyPr anchor="t" anchorCtr="0">
            <a:normAutofit/>
          </a:bodyPr>
          <a:lstStyle>
            <a:lvl1pPr algn="l">
              <a:lnSpc>
                <a:spcPts val="2722"/>
              </a:lnSpc>
              <a:defRPr sz="2177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</p:spPr>
        <p:txBody>
          <a:bodyPr>
            <a:normAutofit/>
          </a:bodyPr>
          <a:lstStyle>
            <a:lvl1pPr marL="0" indent="0" algn="l">
              <a:lnSpc>
                <a:spcPts val="2381"/>
              </a:lnSpc>
              <a:buNone/>
              <a:defRPr sz="1905" b="1">
                <a:solidFill>
                  <a:schemeClr val="tx2"/>
                </a:solidFill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719" y="367682"/>
            <a:ext cx="1539287" cy="237532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76" y="824802"/>
            <a:ext cx="342900" cy="3429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24" y="349553"/>
            <a:ext cx="342900" cy="3429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76" y="824802"/>
            <a:ext cx="342900" cy="3429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60" y="344396"/>
            <a:ext cx="342900" cy="3429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9552"/>
            <a:ext cx="342900" cy="3429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79" y="831921"/>
            <a:ext cx="342900" cy="3429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89" y="347988"/>
            <a:ext cx="342900" cy="3429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293" y="342342"/>
            <a:ext cx="342900" cy="3429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84" y="339502"/>
            <a:ext cx="342900" cy="3429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398" y="829987"/>
            <a:ext cx="342900" cy="3429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13" y="829009"/>
            <a:ext cx="342900" cy="3429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89" y="829009"/>
            <a:ext cx="342900" cy="342900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id="{A2E34B4B-2F98-4123-BCC4-081E05CD7DB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3" y="1342959"/>
            <a:ext cx="3387422" cy="624285"/>
          </a:xfrm>
          <a:prstGeom prst="rect">
            <a:avLst/>
          </a:prstGeom>
        </p:spPr>
      </p:pic>
      <p:pic>
        <p:nvPicPr>
          <p:cNvPr id="34" name="Obraz 33">
            <a:extLst>
              <a:ext uri="{FF2B5EF4-FFF2-40B4-BE49-F238E27FC236}">
                <a16:creationId xmlns:a16="http://schemas.microsoft.com/office/drawing/2014/main" id="{2B8C7807-531F-4621-B53E-F62BE86700D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3" y="4334772"/>
            <a:ext cx="1402632" cy="821194"/>
          </a:xfrm>
          <a:prstGeom prst="rect">
            <a:avLst/>
          </a:prstGeom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B49339D9-C6B3-4A84-9FE3-CB89355BAB4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2"/>
            <a:ext cx="2278263" cy="821194"/>
          </a:xfrm>
          <a:prstGeom prst="rect">
            <a:avLst/>
          </a:prstGeom>
        </p:spPr>
      </p:pic>
      <p:pic>
        <p:nvPicPr>
          <p:cNvPr id="38" name="Obraz 37">
            <a:extLst>
              <a:ext uri="{FF2B5EF4-FFF2-40B4-BE49-F238E27FC236}">
                <a16:creationId xmlns:a16="http://schemas.microsoft.com/office/drawing/2014/main" id="{0E48CF08-3797-41AA-99F6-9E7EFBC357D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3" y="4334316"/>
            <a:ext cx="1937739" cy="82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8">
            <a:extLst>
              <a:ext uri="{FF2B5EF4-FFF2-40B4-BE49-F238E27FC236}">
                <a16:creationId xmlns:a16="http://schemas.microsoft.com/office/drawing/2014/main" id="{5DB7025B-8E3D-400F-9C76-C0A26B3011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26" y="9407"/>
            <a:ext cx="5850822" cy="3687291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62707 w 6835775"/>
              <a:gd name="connsiteY3" fmla="*/ 4111191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111191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76475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76581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6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168826 w 6835775"/>
              <a:gd name="connsiteY3" fmla="*/ 4120805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58314 w 6835775"/>
              <a:gd name="connsiteY3" fmla="*/ 4130502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65198 w 6835775"/>
              <a:gd name="connsiteY3" fmla="*/ 4072319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65198 w 6842219"/>
              <a:gd name="connsiteY3" fmla="*/ 4072319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51966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44548 w 6842219"/>
              <a:gd name="connsiteY3" fmla="*/ 4082018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69529"/>
              <a:gd name="connsiteY0" fmla="*/ 0 h 4898126"/>
              <a:gd name="connsiteX1" fmla="*/ 6835775 w 6869529"/>
              <a:gd name="connsiteY1" fmla="*/ 0 h 4898126"/>
              <a:gd name="connsiteX2" fmla="*/ 6869430 w 6869529"/>
              <a:gd name="connsiteY2" fmla="*/ 4090754 h 4898126"/>
              <a:gd name="connsiteX3" fmla="*/ 2244548 w 6869529"/>
              <a:gd name="connsiteY3" fmla="*/ 4082018 h 4898126"/>
              <a:gd name="connsiteX4" fmla="*/ 2259079 w 6869529"/>
              <a:gd name="connsiteY4" fmla="*/ 4898126 h 4898126"/>
              <a:gd name="connsiteX5" fmla="*/ 0 w 6869529"/>
              <a:gd name="connsiteY5" fmla="*/ 4859338 h 4898126"/>
              <a:gd name="connsiteX6" fmla="*/ 0 w 6869529"/>
              <a:gd name="connsiteY6" fmla="*/ 0 h 4898126"/>
              <a:gd name="connsiteX0" fmla="*/ 0 w 6869529"/>
              <a:gd name="connsiteY0" fmla="*/ 0 h 4907822"/>
              <a:gd name="connsiteX1" fmla="*/ 6835775 w 6869529"/>
              <a:gd name="connsiteY1" fmla="*/ 0 h 4907822"/>
              <a:gd name="connsiteX2" fmla="*/ 6869430 w 6869529"/>
              <a:gd name="connsiteY2" fmla="*/ 4090754 h 4907822"/>
              <a:gd name="connsiteX3" fmla="*/ 2244548 w 6869529"/>
              <a:gd name="connsiteY3" fmla="*/ 4082018 h 4907822"/>
              <a:gd name="connsiteX4" fmla="*/ 2245312 w 6869529"/>
              <a:gd name="connsiteY4" fmla="*/ 4907822 h 4907822"/>
              <a:gd name="connsiteX5" fmla="*/ 0 w 6869529"/>
              <a:gd name="connsiteY5" fmla="*/ 4859338 h 4907822"/>
              <a:gd name="connsiteX6" fmla="*/ 0 w 6869529"/>
              <a:gd name="connsiteY6" fmla="*/ 0 h 4907822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883040"/>
              <a:gd name="connsiteX1" fmla="*/ 6835775 w 6869529"/>
              <a:gd name="connsiteY1" fmla="*/ 0 h 4883040"/>
              <a:gd name="connsiteX2" fmla="*/ 6869430 w 6869529"/>
              <a:gd name="connsiteY2" fmla="*/ 4090754 h 4883040"/>
              <a:gd name="connsiteX3" fmla="*/ 2244548 w 6869529"/>
              <a:gd name="connsiteY3" fmla="*/ 4082018 h 4883040"/>
              <a:gd name="connsiteX4" fmla="*/ 2245312 w 6869529"/>
              <a:gd name="connsiteY4" fmla="*/ 4883040 h 4883040"/>
              <a:gd name="connsiteX5" fmla="*/ 0 w 6869529"/>
              <a:gd name="connsiteY5" fmla="*/ 4859338 h 4883040"/>
              <a:gd name="connsiteX6" fmla="*/ 0 w 6869529"/>
              <a:gd name="connsiteY6" fmla="*/ 0 h 4883040"/>
              <a:gd name="connsiteX0" fmla="*/ 0 w 6869529"/>
              <a:gd name="connsiteY0" fmla="*/ 0 h 4871547"/>
              <a:gd name="connsiteX1" fmla="*/ 6835775 w 6869529"/>
              <a:gd name="connsiteY1" fmla="*/ 0 h 4871547"/>
              <a:gd name="connsiteX2" fmla="*/ 6869430 w 6869529"/>
              <a:gd name="connsiteY2" fmla="*/ 4090754 h 4871547"/>
              <a:gd name="connsiteX3" fmla="*/ 2244548 w 6869529"/>
              <a:gd name="connsiteY3" fmla="*/ 4082018 h 4871547"/>
              <a:gd name="connsiteX4" fmla="*/ 2245312 w 6869529"/>
              <a:gd name="connsiteY4" fmla="*/ 4871547 h 4871547"/>
              <a:gd name="connsiteX5" fmla="*/ 0 w 6869529"/>
              <a:gd name="connsiteY5" fmla="*/ 4859338 h 4871547"/>
              <a:gd name="connsiteX6" fmla="*/ 0 w 6869529"/>
              <a:gd name="connsiteY6" fmla="*/ 0 h 4871547"/>
              <a:gd name="connsiteX0" fmla="*/ 0 w 6869529"/>
              <a:gd name="connsiteY0" fmla="*/ 0 h 4859338"/>
              <a:gd name="connsiteX1" fmla="*/ 6835775 w 6869529"/>
              <a:gd name="connsiteY1" fmla="*/ 0 h 4859338"/>
              <a:gd name="connsiteX2" fmla="*/ 6869430 w 6869529"/>
              <a:gd name="connsiteY2" fmla="*/ 4090754 h 4859338"/>
              <a:gd name="connsiteX3" fmla="*/ 2244548 w 6869529"/>
              <a:gd name="connsiteY3" fmla="*/ 4082018 h 4859338"/>
              <a:gd name="connsiteX4" fmla="*/ 2241233 w 6869529"/>
              <a:gd name="connsiteY4" fmla="*/ 4842815 h 4859338"/>
              <a:gd name="connsiteX5" fmla="*/ 0 w 6869529"/>
              <a:gd name="connsiteY5" fmla="*/ 4859338 h 4859338"/>
              <a:gd name="connsiteX6" fmla="*/ 0 w 6869529"/>
              <a:gd name="connsiteY6" fmla="*/ 0 h 4859338"/>
              <a:gd name="connsiteX0" fmla="*/ 0 w 6869529"/>
              <a:gd name="connsiteY0" fmla="*/ 0 h 4877294"/>
              <a:gd name="connsiteX1" fmla="*/ 6835775 w 6869529"/>
              <a:gd name="connsiteY1" fmla="*/ 0 h 4877294"/>
              <a:gd name="connsiteX2" fmla="*/ 6869430 w 6869529"/>
              <a:gd name="connsiteY2" fmla="*/ 4090754 h 4877294"/>
              <a:gd name="connsiteX3" fmla="*/ 2244548 w 6869529"/>
              <a:gd name="connsiteY3" fmla="*/ 4082018 h 4877294"/>
              <a:gd name="connsiteX4" fmla="*/ 2237154 w 6869529"/>
              <a:gd name="connsiteY4" fmla="*/ 4877294 h 4877294"/>
              <a:gd name="connsiteX5" fmla="*/ 0 w 6869529"/>
              <a:gd name="connsiteY5" fmla="*/ 4859338 h 4877294"/>
              <a:gd name="connsiteX6" fmla="*/ 0 w 6869529"/>
              <a:gd name="connsiteY6" fmla="*/ 0 h 4877294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44548 w 6869529"/>
              <a:gd name="connsiteY3" fmla="*/ 4082018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56786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0865 w 6869529"/>
              <a:gd name="connsiteY3" fmla="*/ 4087764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30301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30"/>
              <a:gd name="connsiteY0" fmla="*/ 0 h 4860055"/>
              <a:gd name="connsiteX1" fmla="*/ 6835775 w 6869530"/>
              <a:gd name="connsiteY1" fmla="*/ 0 h 4860055"/>
              <a:gd name="connsiteX2" fmla="*/ 6869431 w 6869530"/>
              <a:gd name="connsiteY2" fmla="*/ 4073515 h 4860055"/>
              <a:gd name="connsiteX3" fmla="*/ 2264944 w 6869530"/>
              <a:gd name="connsiteY3" fmla="*/ 4030301 h 4860055"/>
              <a:gd name="connsiteX4" fmla="*/ 2261629 w 6869530"/>
              <a:gd name="connsiteY4" fmla="*/ 4860055 h 4860055"/>
              <a:gd name="connsiteX5" fmla="*/ 0 w 6869530"/>
              <a:gd name="connsiteY5" fmla="*/ 4859338 h 4860055"/>
              <a:gd name="connsiteX6" fmla="*/ 0 w 6869530"/>
              <a:gd name="connsiteY6" fmla="*/ 0 h 4860055"/>
              <a:gd name="connsiteX0" fmla="*/ 0 w 6873601"/>
              <a:gd name="connsiteY0" fmla="*/ 0 h 4860055"/>
              <a:gd name="connsiteX1" fmla="*/ 6835775 w 6873601"/>
              <a:gd name="connsiteY1" fmla="*/ 0 h 4860055"/>
              <a:gd name="connsiteX2" fmla="*/ 6873511 w 6873601"/>
              <a:gd name="connsiteY2" fmla="*/ 4062022 h 4860055"/>
              <a:gd name="connsiteX3" fmla="*/ 2264944 w 6873601"/>
              <a:gd name="connsiteY3" fmla="*/ 4030301 h 4860055"/>
              <a:gd name="connsiteX4" fmla="*/ 2261629 w 6873601"/>
              <a:gd name="connsiteY4" fmla="*/ 4860055 h 4860055"/>
              <a:gd name="connsiteX5" fmla="*/ 0 w 6873601"/>
              <a:gd name="connsiteY5" fmla="*/ 4859338 h 4860055"/>
              <a:gd name="connsiteX6" fmla="*/ 0 w 6873601"/>
              <a:gd name="connsiteY6" fmla="*/ 0 h 4860055"/>
              <a:gd name="connsiteX0" fmla="*/ 0 w 6877673"/>
              <a:gd name="connsiteY0" fmla="*/ 0 h 4860055"/>
              <a:gd name="connsiteX1" fmla="*/ 6835775 w 6877673"/>
              <a:gd name="connsiteY1" fmla="*/ 0 h 4860055"/>
              <a:gd name="connsiteX2" fmla="*/ 6877591 w 6877673"/>
              <a:gd name="connsiteY2" fmla="*/ 4085007 h 4860055"/>
              <a:gd name="connsiteX3" fmla="*/ 2264944 w 6877673"/>
              <a:gd name="connsiteY3" fmla="*/ 4030301 h 4860055"/>
              <a:gd name="connsiteX4" fmla="*/ 2261629 w 6877673"/>
              <a:gd name="connsiteY4" fmla="*/ 4860055 h 4860055"/>
              <a:gd name="connsiteX5" fmla="*/ 0 w 6877673"/>
              <a:gd name="connsiteY5" fmla="*/ 4859338 h 4860055"/>
              <a:gd name="connsiteX6" fmla="*/ 0 w 6877673"/>
              <a:gd name="connsiteY6" fmla="*/ 0 h 4860055"/>
              <a:gd name="connsiteX0" fmla="*/ 0 w 6881745"/>
              <a:gd name="connsiteY0" fmla="*/ 0 h 4860055"/>
              <a:gd name="connsiteX1" fmla="*/ 6835775 w 6881745"/>
              <a:gd name="connsiteY1" fmla="*/ 0 h 4860055"/>
              <a:gd name="connsiteX2" fmla="*/ 6881670 w 6881745"/>
              <a:gd name="connsiteY2" fmla="*/ 4079260 h 4860055"/>
              <a:gd name="connsiteX3" fmla="*/ 2264944 w 6881745"/>
              <a:gd name="connsiteY3" fmla="*/ 4030301 h 4860055"/>
              <a:gd name="connsiteX4" fmla="*/ 2261629 w 6881745"/>
              <a:gd name="connsiteY4" fmla="*/ 4860055 h 4860055"/>
              <a:gd name="connsiteX5" fmla="*/ 0 w 6881745"/>
              <a:gd name="connsiteY5" fmla="*/ 4859338 h 4860055"/>
              <a:gd name="connsiteX6" fmla="*/ 0 w 6881745"/>
              <a:gd name="connsiteY6" fmla="*/ 0 h 4860055"/>
              <a:gd name="connsiteX0" fmla="*/ 0 w 6869531"/>
              <a:gd name="connsiteY0" fmla="*/ 0 h 4860055"/>
              <a:gd name="connsiteX1" fmla="*/ 6835775 w 6869531"/>
              <a:gd name="connsiteY1" fmla="*/ 0 h 4860055"/>
              <a:gd name="connsiteX2" fmla="*/ 6869432 w 6869531"/>
              <a:gd name="connsiteY2" fmla="*/ 4050527 h 4860055"/>
              <a:gd name="connsiteX3" fmla="*/ 2264944 w 6869531"/>
              <a:gd name="connsiteY3" fmla="*/ 4030301 h 4860055"/>
              <a:gd name="connsiteX4" fmla="*/ 2261629 w 6869531"/>
              <a:gd name="connsiteY4" fmla="*/ 4860055 h 4860055"/>
              <a:gd name="connsiteX5" fmla="*/ 0 w 6869531"/>
              <a:gd name="connsiteY5" fmla="*/ 4859338 h 4860055"/>
              <a:gd name="connsiteX6" fmla="*/ 0 w 6869531"/>
              <a:gd name="connsiteY6" fmla="*/ 0 h 4860055"/>
              <a:gd name="connsiteX0" fmla="*/ 0 w 6855816"/>
              <a:gd name="connsiteY0" fmla="*/ 0 h 4860055"/>
              <a:gd name="connsiteX1" fmla="*/ 6835775 w 6855816"/>
              <a:gd name="connsiteY1" fmla="*/ 0 h 4860055"/>
              <a:gd name="connsiteX2" fmla="*/ 6855665 w 6855816"/>
              <a:gd name="connsiteY2" fmla="*/ 4089315 h 4860055"/>
              <a:gd name="connsiteX3" fmla="*/ 2264944 w 6855816"/>
              <a:gd name="connsiteY3" fmla="*/ 4030301 h 4860055"/>
              <a:gd name="connsiteX4" fmla="*/ 2261629 w 6855816"/>
              <a:gd name="connsiteY4" fmla="*/ 4860055 h 4860055"/>
              <a:gd name="connsiteX5" fmla="*/ 0 w 6855816"/>
              <a:gd name="connsiteY5" fmla="*/ 4859338 h 4860055"/>
              <a:gd name="connsiteX6" fmla="*/ 0 w 6855816"/>
              <a:gd name="connsiteY6" fmla="*/ 0 h 4860055"/>
              <a:gd name="connsiteX0" fmla="*/ 0 w 6855817"/>
              <a:gd name="connsiteY0" fmla="*/ 0 h 4860055"/>
              <a:gd name="connsiteX1" fmla="*/ 6835775 w 6855817"/>
              <a:gd name="connsiteY1" fmla="*/ 0 h 4860055"/>
              <a:gd name="connsiteX2" fmla="*/ 6855666 w 6855817"/>
              <a:gd name="connsiteY2" fmla="*/ 4079618 h 4860055"/>
              <a:gd name="connsiteX3" fmla="*/ 2264944 w 6855817"/>
              <a:gd name="connsiteY3" fmla="*/ 4030301 h 4860055"/>
              <a:gd name="connsiteX4" fmla="*/ 2261629 w 6855817"/>
              <a:gd name="connsiteY4" fmla="*/ 4860055 h 4860055"/>
              <a:gd name="connsiteX5" fmla="*/ 0 w 6855817"/>
              <a:gd name="connsiteY5" fmla="*/ 4859338 h 4860055"/>
              <a:gd name="connsiteX6" fmla="*/ 0 w 6855817"/>
              <a:gd name="connsiteY6" fmla="*/ 0 h 4860055"/>
              <a:gd name="connsiteX0" fmla="*/ 0 w 6883275"/>
              <a:gd name="connsiteY0" fmla="*/ 0 h 4860055"/>
              <a:gd name="connsiteX1" fmla="*/ 6835775 w 6883275"/>
              <a:gd name="connsiteY1" fmla="*/ 0 h 4860055"/>
              <a:gd name="connsiteX2" fmla="*/ 6883202 w 6883275"/>
              <a:gd name="connsiteY2" fmla="*/ 4050527 h 4860055"/>
              <a:gd name="connsiteX3" fmla="*/ 2264944 w 6883275"/>
              <a:gd name="connsiteY3" fmla="*/ 4030301 h 4860055"/>
              <a:gd name="connsiteX4" fmla="*/ 2261629 w 6883275"/>
              <a:gd name="connsiteY4" fmla="*/ 4860055 h 4860055"/>
              <a:gd name="connsiteX5" fmla="*/ 0 w 6883275"/>
              <a:gd name="connsiteY5" fmla="*/ 4859338 h 4860055"/>
              <a:gd name="connsiteX6" fmla="*/ 0 w 6883275"/>
              <a:gd name="connsiteY6" fmla="*/ 0 h 4860055"/>
              <a:gd name="connsiteX0" fmla="*/ 0 w 6848989"/>
              <a:gd name="connsiteY0" fmla="*/ 0 h 4860055"/>
              <a:gd name="connsiteX1" fmla="*/ 6835775 w 6848989"/>
              <a:gd name="connsiteY1" fmla="*/ 0 h 4860055"/>
              <a:gd name="connsiteX2" fmla="*/ 6848783 w 6848989"/>
              <a:gd name="connsiteY2" fmla="*/ 4069921 h 4860055"/>
              <a:gd name="connsiteX3" fmla="*/ 2264944 w 6848989"/>
              <a:gd name="connsiteY3" fmla="*/ 4030301 h 4860055"/>
              <a:gd name="connsiteX4" fmla="*/ 2261629 w 6848989"/>
              <a:gd name="connsiteY4" fmla="*/ 4860055 h 4860055"/>
              <a:gd name="connsiteX5" fmla="*/ 0 w 6848989"/>
              <a:gd name="connsiteY5" fmla="*/ 4859338 h 4860055"/>
              <a:gd name="connsiteX6" fmla="*/ 0 w 6848989"/>
              <a:gd name="connsiteY6" fmla="*/ 0 h 4860055"/>
              <a:gd name="connsiteX0" fmla="*/ 0 w 6855818"/>
              <a:gd name="connsiteY0" fmla="*/ 0 h 4860055"/>
              <a:gd name="connsiteX1" fmla="*/ 6835775 w 6855818"/>
              <a:gd name="connsiteY1" fmla="*/ 0 h 4860055"/>
              <a:gd name="connsiteX2" fmla="*/ 6855667 w 6855818"/>
              <a:gd name="connsiteY2" fmla="*/ 4040830 h 4860055"/>
              <a:gd name="connsiteX3" fmla="*/ 2264944 w 6855818"/>
              <a:gd name="connsiteY3" fmla="*/ 4030301 h 4860055"/>
              <a:gd name="connsiteX4" fmla="*/ 2261629 w 6855818"/>
              <a:gd name="connsiteY4" fmla="*/ 4860055 h 4860055"/>
              <a:gd name="connsiteX5" fmla="*/ 0 w 6855818"/>
              <a:gd name="connsiteY5" fmla="*/ 4859338 h 4860055"/>
              <a:gd name="connsiteX6" fmla="*/ 0 w 6855818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261629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40666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0015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47874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35775"/>
              <a:gd name="connsiteY0" fmla="*/ 0 h 4860055"/>
              <a:gd name="connsiteX1" fmla="*/ 6835775 w 6835775"/>
              <a:gd name="connsiteY1" fmla="*/ 0 h 4860055"/>
              <a:gd name="connsiteX2" fmla="*/ 5663990 w 6835775"/>
              <a:gd name="connsiteY2" fmla="*/ 4085937 h 4860055"/>
              <a:gd name="connsiteX3" fmla="*/ 2326134 w 6835775"/>
              <a:gd name="connsiteY3" fmla="*/ 4049279 h 4860055"/>
              <a:gd name="connsiteX4" fmla="*/ 2323582 w 6835775"/>
              <a:gd name="connsiteY4" fmla="*/ 4860055 h 4860055"/>
              <a:gd name="connsiteX5" fmla="*/ 0 w 6835775"/>
              <a:gd name="connsiteY5" fmla="*/ 4859338 h 4860055"/>
              <a:gd name="connsiteX6" fmla="*/ 0 w 6835775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722787"/>
              <a:gd name="connsiteY0" fmla="*/ 0 h 4860055"/>
              <a:gd name="connsiteX1" fmla="*/ 5722787 w 5722787"/>
              <a:gd name="connsiteY1" fmla="*/ 0 h 4860055"/>
              <a:gd name="connsiteX2" fmla="*/ 5663990 w 5722787"/>
              <a:gd name="connsiteY2" fmla="*/ 4085937 h 4860055"/>
              <a:gd name="connsiteX3" fmla="*/ 2326134 w 5722787"/>
              <a:gd name="connsiteY3" fmla="*/ 4049279 h 4860055"/>
              <a:gd name="connsiteX4" fmla="*/ 2323582 w 5722787"/>
              <a:gd name="connsiteY4" fmla="*/ 4860055 h 4860055"/>
              <a:gd name="connsiteX5" fmla="*/ 0 w 5722787"/>
              <a:gd name="connsiteY5" fmla="*/ 4859338 h 4860055"/>
              <a:gd name="connsiteX6" fmla="*/ 0 w 5722787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63990 w 5667138"/>
              <a:gd name="connsiteY2" fmla="*/ 4085937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26890 w 5667138"/>
              <a:gd name="connsiteY2" fmla="*/ 4073249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73249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32253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32253 w 5639289"/>
              <a:gd name="connsiteY3" fmla="*/ 4049279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26134 w 5639289"/>
              <a:gd name="connsiteY3" fmla="*/ 4032538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51473"/>
              <a:gd name="connsiteY0" fmla="*/ 0 h 4860055"/>
              <a:gd name="connsiteX1" fmla="*/ 5620764 w 5651473"/>
              <a:gd name="connsiteY1" fmla="*/ 0 h 4860055"/>
              <a:gd name="connsiteX2" fmla="*/ 5651366 w 5651473"/>
              <a:gd name="connsiteY2" fmla="*/ 4048139 h 4860055"/>
              <a:gd name="connsiteX3" fmla="*/ 2326134 w 5651473"/>
              <a:gd name="connsiteY3" fmla="*/ 4032538 h 4860055"/>
              <a:gd name="connsiteX4" fmla="*/ 2323582 w 5651473"/>
              <a:gd name="connsiteY4" fmla="*/ 4860055 h 4860055"/>
              <a:gd name="connsiteX5" fmla="*/ 0 w 5651473"/>
              <a:gd name="connsiteY5" fmla="*/ 4859338 h 4860055"/>
              <a:gd name="connsiteX6" fmla="*/ 0 w 5651473"/>
              <a:gd name="connsiteY6" fmla="*/ 0 h 4860055"/>
              <a:gd name="connsiteX0" fmla="*/ 0 w 5627215"/>
              <a:gd name="connsiteY0" fmla="*/ 0 h 4860055"/>
              <a:gd name="connsiteX1" fmla="*/ 5620764 w 5627215"/>
              <a:gd name="connsiteY1" fmla="*/ 0 h 4860055"/>
              <a:gd name="connsiteX2" fmla="*/ 5626891 w 5627215"/>
              <a:gd name="connsiteY2" fmla="*/ 4048139 h 4860055"/>
              <a:gd name="connsiteX3" fmla="*/ 2326134 w 5627215"/>
              <a:gd name="connsiteY3" fmla="*/ 4032538 h 4860055"/>
              <a:gd name="connsiteX4" fmla="*/ 2323582 w 5627215"/>
              <a:gd name="connsiteY4" fmla="*/ 4860055 h 4860055"/>
              <a:gd name="connsiteX5" fmla="*/ 0 w 5627215"/>
              <a:gd name="connsiteY5" fmla="*/ 4859338 h 4860055"/>
              <a:gd name="connsiteX6" fmla="*/ 0 w 5627215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4 w 5627552"/>
              <a:gd name="connsiteY3" fmla="*/ 4032538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33018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5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34079"/>
              <a:gd name="connsiteY0" fmla="*/ 0 h 4860055"/>
              <a:gd name="connsiteX1" fmla="*/ 5626884 w 5634079"/>
              <a:gd name="connsiteY1" fmla="*/ 16741 h 4860055"/>
              <a:gd name="connsiteX2" fmla="*/ 5633775 w 5634079"/>
              <a:gd name="connsiteY2" fmla="*/ 4048139 h 4860055"/>
              <a:gd name="connsiteX3" fmla="*/ 2326135 w 5634079"/>
              <a:gd name="connsiteY3" fmla="*/ 4041955 h 4860055"/>
              <a:gd name="connsiteX4" fmla="*/ 2323582 w 5634079"/>
              <a:gd name="connsiteY4" fmla="*/ 4860055 h 4860055"/>
              <a:gd name="connsiteX5" fmla="*/ 0 w 5634079"/>
              <a:gd name="connsiteY5" fmla="*/ 4859338 h 4860055"/>
              <a:gd name="connsiteX6" fmla="*/ 0 w 5634079"/>
              <a:gd name="connsiteY6" fmla="*/ 0 h 4860055"/>
              <a:gd name="connsiteX0" fmla="*/ 0 w 5634436"/>
              <a:gd name="connsiteY0" fmla="*/ 2093 h 4862148"/>
              <a:gd name="connsiteX1" fmla="*/ 5633768 w 5634436"/>
              <a:gd name="connsiteY1" fmla="*/ 0 h 4862148"/>
              <a:gd name="connsiteX2" fmla="*/ 5633775 w 5634436"/>
              <a:gd name="connsiteY2" fmla="*/ 4050232 h 4862148"/>
              <a:gd name="connsiteX3" fmla="*/ 2326135 w 5634436"/>
              <a:gd name="connsiteY3" fmla="*/ 4044048 h 4862148"/>
              <a:gd name="connsiteX4" fmla="*/ 2323582 w 5634436"/>
              <a:gd name="connsiteY4" fmla="*/ 4862148 h 4862148"/>
              <a:gd name="connsiteX5" fmla="*/ 0 w 5634436"/>
              <a:gd name="connsiteY5" fmla="*/ 4861431 h 4862148"/>
              <a:gd name="connsiteX6" fmla="*/ 0 w 5634436"/>
              <a:gd name="connsiteY6" fmla="*/ 2093 h 4862148"/>
              <a:gd name="connsiteX0" fmla="*/ 0 w 5647740"/>
              <a:gd name="connsiteY0" fmla="*/ 2093 h 4862148"/>
              <a:gd name="connsiteX1" fmla="*/ 5633768 w 5647740"/>
              <a:gd name="connsiteY1" fmla="*/ 0 h 4862148"/>
              <a:gd name="connsiteX2" fmla="*/ 5647542 w 5647740"/>
              <a:gd name="connsiteY2" fmla="*/ 4050232 h 4862148"/>
              <a:gd name="connsiteX3" fmla="*/ 2326135 w 5647740"/>
              <a:gd name="connsiteY3" fmla="*/ 4044048 h 4862148"/>
              <a:gd name="connsiteX4" fmla="*/ 2323582 w 5647740"/>
              <a:gd name="connsiteY4" fmla="*/ 4862148 h 4862148"/>
              <a:gd name="connsiteX5" fmla="*/ 0 w 5647740"/>
              <a:gd name="connsiteY5" fmla="*/ 4861431 h 4862148"/>
              <a:gd name="connsiteX6" fmla="*/ 0 w 5647740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54419"/>
              <a:gd name="connsiteY0" fmla="*/ 2093 h 4862148"/>
              <a:gd name="connsiteX1" fmla="*/ 5654419 w 5654419"/>
              <a:gd name="connsiteY1" fmla="*/ 0 h 4862148"/>
              <a:gd name="connsiteX2" fmla="*/ 5647542 w 5654419"/>
              <a:gd name="connsiteY2" fmla="*/ 4050232 h 4862148"/>
              <a:gd name="connsiteX3" fmla="*/ 2326135 w 5654419"/>
              <a:gd name="connsiteY3" fmla="*/ 4044048 h 4862148"/>
              <a:gd name="connsiteX4" fmla="*/ 2323582 w 5654419"/>
              <a:gd name="connsiteY4" fmla="*/ 4862148 h 4862148"/>
              <a:gd name="connsiteX5" fmla="*/ 0 w 5654419"/>
              <a:gd name="connsiteY5" fmla="*/ 4861431 h 4862148"/>
              <a:gd name="connsiteX6" fmla="*/ 0 w 5654419"/>
              <a:gd name="connsiteY6" fmla="*/ 2093 h 4862148"/>
              <a:gd name="connsiteX0" fmla="*/ 0 w 5647846"/>
              <a:gd name="connsiteY0" fmla="*/ 0 h 4860055"/>
              <a:gd name="connsiteX1" fmla="*/ 5640652 w 5647846"/>
              <a:gd name="connsiteY1" fmla="*/ 7323 h 4860055"/>
              <a:gd name="connsiteX2" fmla="*/ 5647542 w 5647846"/>
              <a:gd name="connsiteY2" fmla="*/ 4048139 h 4860055"/>
              <a:gd name="connsiteX3" fmla="*/ 2326135 w 5647846"/>
              <a:gd name="connsiteY3" fmla="*/ 4041955 h 4860055"/>
              <a:gd name="connsiteX4" fmla="*/ 2323582 w 5647846"/>
              <a:gd name="connsiteY4" fmla="*/ 4860055 h 4860055"/>
              <a:gd name="connsiteX5" fmla="*/ 0 w 5647846"/>
              <a:gd name="connsiteY5" fmla="*/ 4859338 h 4860055"/>
              <a:gd name="connsiteX6" fmla="*/ 0 w 5647846"/>
              <a:gd name="connsiteY6" fmla="*/ 0 h 486005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47542 w 5654419"/>
              <a:gd name="connsiteY2" fmla="*/ 4059649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33774 w 5654419"/>
              <a:gd name="connsiteY2" fmla="*/ 4050232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33774 w 5640651"/>
              <a:gd name="connsiteY2" fmla="*/ 4050232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26890 w 5640651"/>
              <a:gd name="connsiteY2" fmla="*/ 4031398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33768"/>
              <a:gd name="connsiteY0" fmla="*/ 11510 h 4871565"/>
              <a:gd name="connsiteX1" fmla="*/ 5633768 w 5633768"/>
              <a:gd name="connsiteY1" fmla="*/ 0 h 4871565"/>
              <a:gd name="connsiteX2" fmla="*/ 5626890 w 5633768"/>
              <a:gd name="connsiteY2" fmla="*/ 4031398 h 4871565"/>
              <a:gd name="connsiteX3" fmla="*/ 2326135 w 5633768"/>
              <a:gd name="connsiteY3" fmla="*/ 4053465 h 4871565"/>
              <a:gd name="connsiteX4" fmla="*/ 2323582 w 5633768"/>
              <a:gd name="connsiteY4" fmla="*/ 4871565 h 4871565"/>
              <a:gd name="connsiteX5" fmla="*/ 0 w 5633768"/>
              <a:gd name="connsiteY5" fmla="*/ 4870848 h 4871565"/>
              <a:gd name="connsiteX6" fmla="*/ 0 w 56337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31398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31398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13124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50232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35048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62325"/>
              <a:gd name="connsiteY0" fmla="*/ 11510 h 4871565"/>
              <a:gd name="connsiteX1" fmla="*/ 5662325 w 5662325"/>
              <a:gd name="connsiteY1" fmla="*/ 0 h 4871565"/>
              <a:gd name="connsiteX2" fmla="*/ 5635048 w 5662325"/>
              <a:gd name="connsiteY2" fmla="*/ 4050232 h 4871565"/>
              <a:gd name="connsiteX3" fmla="*/ 2326135 w 5662325"/>
              <a:gd name="connsiteY3" fmla="*/ 4053465 h 4871565"/>
              <a:gd name="connsiteX4" fmla="*/ 2323582 w 5662325"/>
              <a:gd name="connsiteY4" fmla="*/ 4871565 h 4871565"/>
              <a:gd name="connsiteX5" fmla="*/ 0 w 5662325"/>
              <a:gd name="connsiteY5" fmla="*/ 4870848 h 4871565"/>
              <a:gd name="connsiteX6" fmla="*/ 0 w 5662325"/>
              <a:gd name="connsiteY6" fmla="*/ 11510 h 4871565"/>
              <a:gd name="connsiteX0" fmla="*/ 0 w 5637850"/>
              <a:gd name="connsiteY0" fmla="*/ 351 h 4860406"/>
              <a:gd name="connsiteX1" fmla="*/ 5637850 w 5637850"/>
              <a:gd name="connsiteY1" fmla="*/ 0 h 4860406"/>
              <a:gd name="connsiteX2" fmla="*/ 5635048 w 5637850"/>
              <a:gd name="connsiteY2" fmla="*/ 4039073 h 4860406"/>
              <a:gd name="connsiteX3" fmla="*/ 2326135 w 5637850"/>
              <a:gd name="connsiteY3" fmla="*/ 4042306 h 4860406"/>
              <a:gd name="connsiteX4" fmla="*/ 2323582 w 5637850"/>
              <a:gd name="connsiteY4" fmla="*/ 4860406 h 4860406"/>
              <a:gd name="connsiteX5" fmla="*/ 0 w 5637850"/>
              <a:gd name="connsiteY5" fmla="*/ 4859689 h 4860406"/>
              <a:gd name="connsiteX6" fmla="*/ 0 w 5637850"/>
              <a:gd name="connsiteY6" fmla="*/ 351 h 486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7850" h="4860406">
                <a:moveTo>
                  <a:pt x="0" y="351"/>
                </a:moveTo>
                <a:lnTo>
                  <a:pt x="5637850" y="0"/>
                </a:lnTo>
                <a:cubicBezTo>
                  <a:pt x="5635556" y="1416545"/>
                  <a:pt x="5637342" y="2622528"/>
                  <a:pt x="5635048" y="4039073"/>
                </a:cubicBezTo>
                <a:lnTo>
                  <a:pt x="2326135" y="4042306"/>
                </a:lnTo>
                <a:cubicBezTo>
                  <a:pt x="2323841" y="4291688"/>
                  <a:pt x="2325876" y="4611024"/>
                  <a:pt x="2323582" y="4860406"/>
                </a:cubicBezTo>
                <a:lnTo>
                  <a:pt x="0" y="4859689"/>
                </a:lnTo>
                <a:lnTo>
                  <a:pt x="0" y="3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649" y="367239"/>
            <a:ext cx="1539287" cy="24951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2" y="4334772"/>
            <a:ext cx="1402632" cy="821194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3"/>
            <a:ext cx="2278263" cy="821194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2" y="4334315"/>
            <a:ext cx="1937739" cy="822352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411760" y="3062122"/>
            <a:ext cx="5976664" cy="12721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0934" y="3790039"/>
            <a:ext cx="5245249" cy="441262"/>
          </a:xfrm>
        </p:spPr>
        <p:txBody>
          <a:bodyPr anchor="t" anchorCtr="0">
            <a:normAutofit/>
          </a:bodyPr>
          <a:lstStyle>
            <a:lvl1pPr algn="l">
              <a:lnSpc>
                <a:spcPts val="2381"/>
              </a:lnSpc>
              <a:defRPr sz="1905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00077315-1D70-4F03-A08B-B97A5ED5F43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62122"/>
            <a:ext cx="3444545" cy="63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64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416677" y="3062122"/>
            <a:ext cx="6154381" cy="14693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2943" y="0"/>
            <a:ext cx="5850420" cy="3306227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45924 w 6835775"/>
              <a:gd name="connsiteY3" fmla="*/ 4519230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4513008 h 4859338"/>
              <a:gd name="connsiteX3" fmla="*/ 2145924 w 6840726"/>
              <a:gd name="connsiteY3" fmla="*/ 4519230 h 4859338"/>
              <a:gd name="connsiteX4" fmla="*/ 2155824 w 6840726"/>
              <a:gd name="connsiteY4" fmla="*/ 4859338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4513008 h 4859338"/>
              <a:gd name="connsiteX3" fmla="*/ 2155825 w 6840726"/>
              <a:gd name="connsiteY3" fmla="*/ 4519230 h 4859338"/>
              <a:gd name="connsiteX4" fmla="*/ 2155824 w 6840726"/>
              <a:gd name="connsiteY4" fmla="*/ 4859338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40726" h="4859338">
                <a:moveTo>
                  <a:pt x="0" y="0"/>
                </a:moveTo>
                <a:lnTo>
                  <a:pt x="6835775" y="0"/>
                </a:lnTo>
                <a:cubicBezTo>
                  <a:pt x="6837425" y="1504336"/>
                  <a:pt x="6839076" y="3008672"/>
                  <a:pt x="6840726" y="4513008"/>
                </a:cubicBezTo>
                <a:lnTo>
                  <a:pt x="2155825" y="4519230"/>
                </a:lnTo>
                <a:cubicBezTo>
                  <a:pt x="2155825" y="4632599"/>
                  <a:pt x="2155824" y="4745969"/>
                  <a:pt x="2155824" y="4859338"/>
                </a:cubicBezTo>
                <a:lnTo>
                  <a:pt x="0" y="485933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339901" y="3062122"/>
            <a:ext cx="3079227" cy="24452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416678" y="3062122"/>
            <a:ext cx="923225" cy="244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4871" y="3535097"/>
            <a:ext cx="5542066" cy="898396"/>
          </a:xfrm>
        </p:spPr>
        <p:txBody>
          <a:bodyPr anchor="t" anchorCtr="0">
            <a:normAutofit/>
          </a:bodyPr>
          <a:lstStyle>
            <a:lvl1pPr algn="l">
              <a:lnSpc>
                <a:spcPts val="2381"/>
              </a:lnSpc>
              <a:defRPr sz="190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50000"/>
              </a:lnSpc>
              <a:defRPr sz="18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50000"/>
              </a:lnSpc>
              <a:defRPr sz="18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3540668" cy="318422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42" y="1346902"/>
            <a:ext cx="3540668" cy="31843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612237"/>
            <a:ext cx="3694610" cy="73481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9" y="1347054"/>
            <a:ext cx="3694937" cy="318421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612425"/>
            <a:ext cx="4264485" cy="391883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 dirty="0"/>
              <a:t>Kliknij ikonę, aby dodać</a:t>
            </a:r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3540668" cy="318422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42" y="1346902"/>
            <a:ext cx="3540668" cy="31843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73481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390" y="1347054"/>
            <a:ext cx="7389547" cy="31842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877359" y="0"/>
            <a:ext cx="924287" cy="1220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1801646" y="0"/>
            <a:ext cx="6464963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42353" y="4776201"/>
            <a:ext cx="923653" cy="12247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68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 dt="0"/>
  <p:txStyles>
    <p:titleStyle>
      <a:lvl1pPr algn="l" defTabSz="685804" rtl="0" eaLnBrk="1" latinLnBrk="0" hangingPunct="1">
        <a:lnSpc>
          <a:spcPts val="2449"/>
        </a:lnSpc>
        <a:spcBef>
          <a:spcPct val="0"/>
        </a:spcBef>
        <a:buNone/>
        <a:defRPr sz="1905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171451" indent="-171451" algn="l" defTabSz="685804" rtl="0" eaLnBrk="1" latinLnBrk="0" hangingPunct="1">
        <a:lnSpc>
          <a:spcPts val="1633"/>
        </a:lnSpc>
        <a:spcBef>
          <a:spcPts val="750"/>
        </a:spcBef>
        <a:buClr>
          <a:schemeClr val="accent1"/>
        </a:buClr>
        <a:buFontTx/>
        <a:buBlip>
          <a:blip r:embed="rId12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514353" indent="-171451" algn="l" defTabSz="685804" rtl="0" eaLnBrk="1" latinLnBrk="0" hangingPunct="1">
        <a:lnSpc>
          <a:spcPts val="1633"/>
        </a:lnSpc>
        <a:spcBef>
          <a:spcPts val="375"/>
        </a:spcBef>
        <a:buFontTx/>
        <a:buBlip>
          <a:blip r:embed="rId13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857256" indent="-171451" algn="l" defTabSz="685804" rtl="0" eaLnBrk="1" latinLnBrk="0" hangingPunct="1">
        <a:lnSpc>
          <a:spcPts val="1633"/>
        </a:lnSpc>
        <a:spcBef>
          <a:spcPts val="375"/>
        </a:spcBef>
        <a:buFontTx/>
        <a:buBlip>
          <a:blip r:embed="rId14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200158" indent="-171451" algn="l" defTabSz="685804" rtl="0" eaLnBrk="1" latinLnBrk="0" hangingPunct="1">
        <a:lnSpc>
          <a:spcPts val="1633"/>
        </a:lnSpc>
        <a:spcBef>
          <a:spcPts val="375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1543060" indent="-171451" algn="l" defTabSz="685804" rtl="0" eaLnBrk="1" latinLnBrk="0" hangingPunct="1">
        <a:lnSpc>
          <a:spcPts val="1633"/>
        </a:lnSpc>
        <a:spcBef>
          <a:spcPts val="375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1885963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65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67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69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4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7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9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1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16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18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5" userDrawn="1">
          <p15:clr>
            <a:srgbClr val="F26B43"/>
          </p15:clr>
        </p15:guide>
        <p15:guide id="2" pos="358" userDrawn="1">
          <p15:clr>
            <a:srgbClr val="F26B43"/>
          </p15:clr>
        </p15:guide>
        <p15:guide id="3" pos="552" userDrawn="1">
          <p15:clr>
            <a:srgbClr val="F26B43"/>
          </p15:clr>
        </p15:guide>
        <p15:guide id="4" pos="747" userDrawn="1">
          <p15:clr>
            <a:srgbClr val="F26B43"/>
          </p15:clr>
        </p15:guide>
        <p15:guide id="5" pos="941" userDrawn="1">
          <p15:clr>
            <a:srgbClr val="F26B43"/>
          </p15:clr>
        </p15:guide>
        <p15:guide id="6" pos="1135" userDrawn="1">
          <p15:clr>
            <a:srgbClr val="F26B43"/>
          </p15:clr>
        </p15:guide>
        <p15:guide id="7" pos="1328" userDrawn="1">
          <p15:clr>
            <a:srgbClr val="F26B43"/>
          </p15:clr>
        </p15:guide>
        <p15:guide id="8" pos="1522" userDrawn="1">
          <p15:clr>
            <a:srgbClr val="F26B43"/>
          </p15:clr>
        </p15:guide>
        <p15:guide id="9" pos="1716" userDrawn="1">
          <p15:clr>
            <a:srgbClr val="F26B43"/>
          </p15:clr>
        </p15:guide>
        <p15:guide id="10" pos="1911" userDrawn="1">
          <p15:clr>
            <a:srgbClr val="F26B43"/>
          </p15:clr>
        </p15:guide>
        <p15:guide id="11" pos="2104" userDrawn="1">
          <p15:clr>
            <a:srgbClr val="F26B43"/>
          </p15:clr>
        </p15:guide>
        <p15:guide id="12" pos="2298" userDrawn="1">
          <p15:clr>
            <a:srgbClr val="F26B43"/>
          </p15:clr>
        </p15:guide>
        <p15:guide id="13" pos="2492" userDrawn="1">
          <p15:clr>
            <a:srgbClr val="F26B43"/>
          </p15:clr>
        </p15:guide>
        <p15:guide id="14" pos="2686" userDrawn="1">
          <p15:clr>
            <a:srgbClr val="F26B43"/>
          </p15:clr>
        </p15:guide>
        <p15:guide id="15" pos="2880" userDrawn="1">
          <p15:clr>
            <a:srgbClr val="F26B43"/>
          </p15:clr>
        </p15:guide>
        <p15:guide id="16" pos="3074" userDrawn="1">
          <p15:clr>
            <a:srgbClr val="F26B43"/>
          </p15:clr>
        </p15:guide>
        <p15:guide id="17" pos="3268" userDrawn="1">
          <p15:clr>
            <a:srgbClr val="F26B43"/>
          </p15:clr>
        </p15:guide>
        <p15:guide id="18" pos="3462" userDrawn="1">
          <p15:clr>
            <a:srgbClr val="F26B43"/>
          </p15:clr>
        </p15:guide>
        <p15:guide id="19" pos="3656" userDrawn="1">
          <p15:clr>
            <a:srgbClr val="F26B43"/>
          </p15:clr>
        </p15:guide>
        <p15:guide id="20" pos="3849" userDrawn="1">
          <p15:clr>
            <a:srgbClr val="F26B43"/>
          </p15:clr>
        </p15:guide>
        <p15:guide id="21" pos="4044" userDrawn="1">
          <p15:clr>
            <a:srgbClr val="F26B43"/>
          </p15:clr>
        </p15:guide>
        <p15:guide id="22" pos="4238" userDrawn="1">
          <p15:clr>
            <a:srgbClr val="F26B43"/>
          </p15:clr>
        </p15:guide>
        <p15:guide id="23" pos="4432" userDrawn="1">
          <p15:clr>
            <a:srgbClr val="F26B43"/>
          </p15:clr>
        </p15:guide>
        <p15:guide id="24" pos="4625" userDrawn="1">
          <p15:clr>
            <a:srgbClr val="F26B43"/>
          </p15:clr>
        </p15:guide>
        <p15:guide id="25" pos="4819" userDrawn="1">
          <p15:clr>
            <a:srgbClr val="F26B43"/>
          </p15:clr>
        </p15:guide>
        <p15:guide id="26" pos="5013" userDrawn="1">
          <p15:clr>
            <a:srgbClr val="F26B43"/>
          </p15:clr>
        </p15:guide>
        <p15:guide id="27" pos="5208" userDrawn="1">
          <p15:clr>
            <a:srgbClr val="F26B43"/>
          </p15:clr>
        </p15:guide>
        <p15:guide id="28" pos="5402" userDrawn="1">
          <p15:clr>
            <a:srgbClr val="F26B43"/>
          </p15:clr>
        </p15:guide>
        <p15:guide id="29" pos="5595" userDrawn="1">
          <p15:clr>
            <a:srgbClr val="F26B43"/>
          </p15:clr>
        </p15:guide>
        <p15:guide id="30" orient="horz" pos="77" userDrawn="1">
          <p15:clr>
            <a:srgbClr val="F26B43"/>
          </p15:clr>
        </p15:guide>
        <p15:guide id="31" orient="horz" pos="231" userDrawn="1">
          <p15:clr>
            <a:srgbClr val="F26B43"/>
          </p15:clr>
        </p15:guide>
        <p15:guide id="32" orient="horz" pos="386" userDrawn="1">
          <p15:clr>
            <a:srgbClr val="F26B43"/>
          </p15:clr>
        </p15:guide>
        <p15:guide id="33" orient="horz" pos="540" userDrawn="1">
          <p15:clr>
            <a:srgbClr val="F26B43"/>
          </p15:clr>
        </p15:guide>
        <p15:guide id="34" orient="horz" pos="694" userDrawn="1">
          <p15:clr>
            <a:srgbClr val="F26B43"/>
          </p15:clr>
        </p15:guide>
        <p15:guide id="35" orient="horz" pos="848" userDrawn="1">
          <p15:clr>
            <a:srgbClr val="F26B43"/>
          </p15:clr>
        </p15:guide>
        <p15:guide id="36" orient="horz" pos="1003" userDrawn="1">
          <p15:clr>
            <a:srgbClr val="F26B43"/>
          </p15:clr>
        </p15:guide>
        <p15:guide id="37" orient="horz" pos="1157" userDrawn="1">
          <p15:clr>
            <a:srgbClr val="F26B43"/>
          </p15:clr>
        </p15:guide>
        <p15:guide id="38" orient="horz" pos="1311" userDrawn="1">
          <p15:clr>
            <a:srgbClr val="F26B43"/>
          </p15:clr>
        </p15:guide>
        <p15:guide id="39" orient="horz" pos="1466" userDrawn="1">
          <p15:clr>
            <a:srgbClr val="F26B43"/>
          </p15:clr>
        </p15:guide>
        <p15:guide id="40" orient="horz" pos="1620" userDrawn="1">
          <p15:clr>
            <a:srgbClr val="F26B43"/>
          </p15:clr>
        </p15:guide>
        <p15:guide id="41" orient="horz" pos="1774" userDrawn="1">
          <p15:clr>
            <a:srgbClr val="F26B43"/>
          </p15:clr>
        </p15:guide>
        <p15:guide id="42" orient="horz" pos="1929" userDrawn="1">
          <p15:clr>
            <a:srgbClr val="F26B43"/>
          </p15:clr>
        </p15:guide>
        <p15:guide id="43" orient="horz" pos="2083" userDrawn="1">
          <p15:clr>
            <a:srgbClr val="F26B43"/>
          </p15:clr>
        </p15:guide>
        <p15:guide id="44" orient="horz" pos="2237" userDrawn="1">
          <p15:clr>
            <a:srgbClr val="F26B43"/>
          </p15:clr>
        </p15:guide>
        <p15:guide id="45" orient="horz" pos="2392" userDrawn="1">
          <p15:clr>
            <a:srgbClr val="F26B43"/>
          </p15:clr>
        </p15:guide>
        <p15:guide id="46" orient="horz" pos="2546" userDrawn="1">
          <p15:clr>
            <a:srgbClr val="F26B43"/>
          </p15:clr>
        </p15:guide>
        <p15:guide id="47" orient="horz" pos="2700" userDrawn="1">
          <p15:clr>
            <a:srgbClr val="F26B43"/>
          </p15:clr>
        </p15:guide>
        <p15:guide id="48" orient="horz" pos="2854" userDrawn="1">
          <p15:clr>
            <a:srgbClr val="F26B43"/>
          </p15:clr>
        </p15:guide>
        <p15:guide id="49" orient="horz" pos="3009" userDrawn="1">
          <p15:clr>
            <a:srgbClr val="F26B43"/>
          </p15:clr>
        </p15:guide>
        <p15:guide id="50" orient="horz" pos="31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dostepnosc-cyfrowa/o-szkoleniach-z-dostepnosci-cyfrowej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gov.pl/web/dostepnosc-cyfrowa/projekt--systemowe-ksztalcenie-specjalistow-i-specjalistek-ds-dostepnosci-cyfrowej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3F33F18E-394A-4875-831B-31657E1ED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5249" y="1923678"/>
            <a:ext cx="6773550" cy="129614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l-PL" sz="3600" b="1" dirty="0">
                <a:latin typeface="+mn-lt"/>
              </a:rPr>
              <a:t>Dostępność cyfrowa </a:t>
            </a:r>
            <a:br>
              <a:rPr lang="pl-PL" sz="3600" b="1" dirty="0">
                <a:latin typeface="+mn-lt"/>
              </a:rPr>
            </a:br>
            <a:r>
              <a:rPr lang="pl-PL" sz="3600" b="1" dirty="0">
                <a:latin typeface="+mn-lt"/>
              </a:rPr>
              <a:t>w projektach unijnych</a:t>
            </a:r>
            <a:endParaRPr lang="pl-PL" sz="36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A4D934C-B3C2-3357-2AD1-0DB22CD3B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576" y="4299942"/>
            <a:ext cx="7776863" cy="80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+mn-lt"/>
              </a:rPr>
              <a:t>Standard dostępności cyfrowej WCAG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347054"/>
            <a:ext cx="7389547" cy="3528952"/>
          </a:xfrm>
        </p:spPr>
        <p:txBody>
          <a:bodyPr>
            <a:normAutofit/>
          </a:bodyPr>
          <a:lstStyle/>
          <a:p>
            <a:pPr marL="177800" lvl="1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>
                <a:latin typeface="+mn-lt"/>
              </a:rPr>
              <a:t> </a:t>
            </a:r>
            <a:r>
              <a:rPr lang="pl-PL" sz="1600" dirty="0">
                <a:latin typeface="+mn-lt"/>
              </a:rPr>
              <a:t>WCAG (ang. Web Content Accessibility </a:t>
            </a:r>
            <a:r>
              <a:rPr lang="pl-PL" sz="1600" dirty="0" err="1">
                <a:latin typeface="+mn-lt"/>
              </a:rPr>
              <a:t>Guidelines</a:t>
            </a:r>
            <a:r>
              <a:rPr lang="pl-PL" sz="1600" dirty="0">
                <a:latin typeface="+mn-lt"/>
              </a:rPr>
              <a:t>) to wytyczne dla dostępności treści internetowych. Wytyczne te wyjaśniają, jak tworzyć strony internetowe i aplikacje, aby udostępnić je osobom z niepełnosprawnościami np. wzroku, słuchu, ruchu, ale też </a:t>
            </a:r>
            <a:br>
              <a:rPr lang="pl-PL" sz="1600" dirty="0">
                <a:latin typeface="+mn-lt"/>
              </a:rPr>
            </a:br>
            <a:r>
              <a:rPr lang="pl-PL" sz="1600" dirty="0">
                <a:latin typeface="+mn-lt"/>
              </a:rPr>
              <a:t>z niepełnosprawnością intelektualną czy zaburzeniami poznawczymi. </a:t>
            </a:r>
          </a:p>
          <a:p>
            <a:pPr marL="177800" lvl="1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>
                <a:latin typeface="+mn-lt"/>
              </a:rPr>
              <a:t> WCAG skierowany jest do twórców, programistów, projektantów serwisów internetowych i aplikacji mobilnych oraz redaktorów.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800" dirty="0">
              <a:solidFill>
                <a:srgbClr val="0B1035"/>
              </a:solidFill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42578E1-6F42-D65F-B449-59EEF05424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939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>
                <a:latin typeface="+mn-lt"/>
              </a:rPr>
              <a:t>Cztery zasady dostępności cyfrowej</a:t>
            </a:r>
            <a:endParaRPr lang="pl-PL" sz="2400" dirty="0">
              <a:latin typeface="+mn-lt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347054"/>
            <a:ext cx="7389547" cy="3528952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pl-PL" sz="1800" dirty="0">
                <a:solidFill>
                  <a:srgbClr val="0B1035"/>
                </a:solidFill>
              </a:rPr>
              <a:t>Postrzegalność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pl-PL" sz="1800" dirty="0">
                <a:solidFill>
                  <a:srgbClr val="0B1035"/>
                </a:solidFill>
              </a:rPr>
              <a:t>Funkcjonalność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pl-PL" sz="1800" dirty="0">
                <a:solidFill>
                  <a:srgbClr val="0B1035"/>
                </a:solidFill>
              </a:rPr>
              <a:t>Zrozumiałość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pl-PL" sz="1800" dirty="0">
                <a:solidFill>
                  <a:srgbClr val="0B1035"/>
                </a:solidFill>
              </a:rPr>
              <a:t>Kompatybilność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800" dirty="0">
              <a:latin typeface="+mn-lt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A942F5DF-6D56-A8EA-E1DA-DB951CEE85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2003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>
                <a:latin typeface="+mn-lt"/>
              </a:rPr>
              <a:t>WCAG 2.1</a:t>
            </a:r>
            <a:endParaRPr lang="pl-PL" sz="2400" dirty="0">
              <a:latin typeface="+mn-lt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1" y="1347054"/>
            <a:ext cx="2686498" cy="3528952"/>
          </a:xfrm>
        </p:spPr>
        <p:txBody>
          <a:bodyPr>
            <a:normAutofit/>
          </a:bodyPr>
          <a:lstStyle/>
          <a:p>
            <a:pPr marL="0" indent="0" defTabSz="685800">
              <a:lnSpc>
                <a:spcPct val="150000"/>
              </a:lnSpc>
              <a:buNone/>
            </a:pPr>
            <a:r>
              <a:rPr lang="pl-PL" sz="1600" dirty="0"/>
              <a:t>Ustawa o dostępności cyfrowej stron internetowych </a:t>
            </a:r>
            <a:br>
              <a:rPr lang="pl-PL" sz="1600" dirty="0"/>
            </a:br>
            <a:r>
              <a:rPr lang="pl-PL" sz="1600" dirty="0"/>
              <a:t>i aplikacji mobilnych podmiotów publicznych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800" dirty="0">
              <a:latin typeface="+mn-lt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CE5CAC3-FB95-CA92-2DFB-FE4D21CE9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536" y="1203598"/>
            <a:ext cx="4326281" cy="3485194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3663BF4-FB92-EC1F-4F85-20C2D78EB9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7581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>
                <a:latin typeface="+mn-lt"/>
              </a:rPr>
              <a:t>WCAG 2.1 (ciąg dalszy)</a:t>
            </a:r>
            <a:endParaRPr lang="pl-PL" sz="2400" dirty="0">
              <a:latin typeface="+mn-lt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AA63EF1-7AA5-5C2F-5F57-38D10156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886" y="994553"/>
            <a:ext cx="6715246" cy="3377397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E0D3D32-F77A-B058-F1CB-04ABFAD8A9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8814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>
                <a:latin typeface="+mn-lt"/>
              </a:rPr>
              <a:t>WCAG 2.1 (ciąg dalszy)  </a:t>
            </a:r>
            <a:endParaRPr lang="pl-PL" sz="2400" dirty="0">
              <a:latin typeface="+mn-l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D8860CC-6A4B-0B65-5F22-2D2BAE3D5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104220"/>
            <a:ext cx="6204172" cy="3183916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9FE463F3-88C0-38BA-8A91-854B7872D5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980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+mn-lt"/>
              </a:rPr>
              <a:t>Zasada 1: Postrzegalność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347054"/>
            <a:ext cx="7389547" cy="352895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500" dirty="0">
                <a:latin typeface="+mn-lt"/>
              </a:rPr>
              <a:t>Spraw, aby użytkownicy mogli korzystać z rozwiązania cyfrowego za pomocą dostępnych dla nich zmysłów.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500" dirty="0">
                <a:latin typeface="+mn-lt"/>
              </a:rPr>
              <a:t>Pamiętaj między innymi:</a:t>
            </a: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500" dirty="0">
                <a:latin typeface="+mn-lt"/>
              </a:rPr>
              <a:t> o tekstach alternatywnych do zdjęć i grafik</a:t>
            </a: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500" dirty="0">
                <a:latin typeface="+mn-lt"/>
              </a:rPr>
              <a:t> o transkrypcjach dla materiałów audio</a:t>
            </a: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500" dirty="0">
                <a:latin typeface="+mn-lt"/>
              </a:rPr>
              <a:t> o napisach i </a:t>
            </a:r>
            <a:r>
              <a:rPr lang="pl-PL" sz="1500" dirty="0" err="1">
                <a:latin typeface="+mn-lt"/>
              </a:rPr>
              <a:t>audiodeskrypcji</a:t>
            </a:r>
            <a:r>
              <a:rPr lang="pl-PL" sz="1500" dirty="0">
                <a:latin typeface="+mn-lt"/>
              </a:rPr>
              <a:t> do filmów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500" dirty="0">
                <a:latin typeface="+mn-lt"/>
              </a:rPr>
              <a:t> o kolorze tekstu, który wyraźnie widać na kolorze tła – odpowiednim kontraście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500" dirty="0">
                <a:latin typeface="+mn-lt"/>
              </a:rPr>
              <a:t> aby wyróżniać treści nie tylko kolorem, ale też formatowaniem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800" dirty="0">
              <a:latin typeface="+mn-lt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1BB3F36C-D4CA-52CE-F6D6-1FF8D4DE61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4205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+mn-lt"/>
              </a:rPr>
              <a:t>Zasada 2: Funkcjonalność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347054"/>
            <a:ext cx="7727058" cy="352895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400" dirty="0">
                <a:latin typeface="+mn-lt"/>
              </a:rPr>
              <a:t>Spraw, aby użytkownicy mogli znajdować i używać treści oraz funkcji, niezależnie od tego, jak nawigują.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400" dirty="0">
                <a:latin typeface="+mn-lt"/>
              </a:rPr>
              <a:t>Pamiętaj między innymi: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400" dirty="0">
                <a:latin typeface="+mn-lt"/>
              </a:rPr>
              <a:t> o możliwości obsłużenia wszystkiego za pomocą samej klawiatury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400" dirty="0">
                <a:latin typeface="+mn-lt"/>
              </a:rPr>
              <a:t> aby unikać błyskających treści i o możliwości wyłączania ruchomych elementów przez użytkownika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400" dirty="0">
                <a:latin typeface="+mn-lt"/>
              </a:rPr>
              <a:t> o zrozumiałych linkach, których treść wyraźnie opisuje, dokąd prowadzą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400" dirty="0">
                <a:latin typeface="+mn-lt"/>
              </a:rPr>
              <a:t> o etykietach, które jasno opisują, co wpisać w pola formularza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400" dirty="0">
                <a:latin typeface="+mn-lt"/>
              </a:rPr>
              <a:t> o widocznym fokusie na wszystkich elementach aktywnych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400" dirty="0">
              <a:latin typeface="+mn-lt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E901702D-7F96-DBFE-22E5-022A7A0776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4678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+mn-lt"/>
              </a:rPr>
              <a:t>Zasada 3: Zrozumiałość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347054"/>
            <a:ext cx="7389547" cy="352895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400" dirty="0">
                <a:latin typeface="+mn-lt"/>
              </a:rPr>
              <a:t>Spraw, aby użytkownicy rozumieli treści i sposób działania rozwiązania cyfrowego.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pl-PL" sz="1400" dirty="0">
                <a:latin typeface="+mn-lt"/>
              </a:rPr>
              <a:t>Pamiętaj między innymi:</a:t>
            </a: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400" dirty="0">
                <a:latin typeface="+mn-lt"/>
              </a:rPr>
              <a:t> o prostym języku (proste zdania, bez urzędniczego lub technicznego słownictwa)</a:t>
            </a: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400" dirty="0">
                <a:latin typeface="+mn-lt"/>
              </a:rPr>
              <a:t> aby wyjaśniać skróty, akronimy i trudne słowa</a:t>
            </a: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400" dirty="0">
                <a:latin typeface="+mn-lt"/>
              </a:rPr>
              <a:t> aby określać w kodzie strony/aplikacji, w jakim języku jest jej treść</a:t>
            </a: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400" dirty="0">
                <a:latin typeface="+mn-lt"/>
              </a:rPr>
              <a:t> o spójnym wyglądzie i działaniu elementów</a:t>
            </a: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400" dirty="0">
                <a:latin typeface="+mn-lt"/>
              </a:rPr>
              <a:t> o zrozumiałych komunikatach błędów w formularzach i podpowiedziach, jak je poprawić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CF44CAA-07A5-4BBF-49F0-E831FFFF11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6973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+mn-lt"/>
              </a:rPr>
              <a:t>Zasada 4: Kompatybilność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347054"/>
            <a:ext cx="7389547" cy="352895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400" dirty="0">
                <a:latin typeface="+mn-lt"/>
              </a:rPr>
              <a:t>Spraw, aby treści i funkcje działały poprawnie w wielu, różnych programach użytkowników.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pl-PL" sz="1400" dirty="0">
                <a:latin typeface="+mn-lt"/>
              </a:rPr>
              <a:t>Pamiętaj między innymi:</a:t>
            </a: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400" dirty="0">
                <a:latin typeface="+mn-lt"/>
              </a:rPr>
              <a:t> o prawidłowym kodzie, zgodnym ze standardami (np. HTML)</a:t>
            </a: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400" dirty="0">
                <a:latin typeface="+mn-lt"/>
              </a:rPr>
              <a:t> aby testować działania rozwiązania w różnych przeglądarkach internetowych, na różnych urządzeniach, w różnych systemach operacyjnych</a:t>
            </a: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400" dirty="0">
                <a:latin typeface="+mn-lt"/>
              </a:rPr>
              <a:t> aby testować obsługę rozwiązania za pomocą technologii asystujących np. czytników ekranu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406B24B-92FA-41C2-706B-7F4907963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24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+mn-lt"/>
              </a:rPr>
              <a:t>WCAG wskazuje techniczne możliwości osiągania celu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347054"/>
            <a:ext cx="7389547" cy="35289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pl-PL" sz="1800" dirty="0">
                <a:latin typeface="+mn-lt"/>
              </a:rPr>
              <a:t> </a:t>
            </a:r>
            <a:r>
              <a:rPr lang="pl-PL" sz="1600" dirty="0">
                <a:latin typeface="+mn-lt"/>
              </a:rPr>
              <a:t>WCAG zawiera kilkadziesiąt kryteriów. Każde z nich </a:t>
            </a:r>
            <a:r>
              <a:rPr lang="pl-PL" sz="1600" b="1" dirty="0">
                <a:latin typeface="+mn-lt"/>
              </a:rPr>
              <a:t>można spełnić na wiele różnych sposobów</a:t>
            </a:r>
            <a:r>
              <a:rPr lang="pl-PL" sz="1600" dirty="0">
                <a:latin typeface="+mn-lt"/>
              </a:rPr>
              <a:t> wymienionych w tak zwanych technikach WCAG.</a:t>
            </a:r>
          </a:p>
          <a:p>
            <a:pPr>
              <a:lnSpc>
                <a:spcPct val="150000"/>
              </a:lnSpc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pl-PL" sz="1600" dirty="0">
                <a:latin typeface="+mn-lt"/>
              </a:rPr>
              <a:t> WCAG nie narzuca jednak, z którego z tych sposobów masz skorzystać i który najlepiej sprawdzi się w danym rozwiązaniu. Dobór odpowiednich technik to zadanie dla zespołu projektowego.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700" dirty="0">
              <a:latin typeface="+mn-lt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1092A3D0-13C6-1D1A-07CA-E8116E7394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3297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Agenda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347054"/>
            <a:ext cx="7389547" cy="2808872"/>
          </a:xfrm>
        </p:spPr>
        <p:txBody>
          <a:bodyPr>
            <a:normAutofit fontScale="25000" lnSpcReduction="20000"/>
          </a:bodyPr>
          <a:lstStyle/>
          <a:p>
            <a:pPr lvl="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7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Dostępność cyfrowa </a:t>
            </a:r>
            <a:endParaRPr lang="pl-PL" sz="7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7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Standard WCAG w pigułce</a:t>
            </a:r>
            <a:endParaRPr lang="pl-PL" sz="7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7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pl-PL" sz="7200" dirty="0">
                <a:latin typeface="Calibri" panose="020F0502020204030204" pitchFamily="34" charset="0"/>
                <a:ea typeface="Times New Roman" panose="02020603050405020304" pitchFamily="18" charset="0"/>
              </a:rPr>
              <a:t>B</a:t>
            </a:r>
            <a:r>
              <a:rPr lang="pl-PL" sz="7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łędy w realizowaniu dostępności cyfrowej w projektach</a:t>
            </a:r>
            <a:endParaRPr lang="pl-PL" sz="7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7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Zarządzanie dostępnością cyfrową w projekcie</a:t>
            </a:r>
            <a:endParaRPr lang="pl-PL" sz="7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7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Cykl życia projektu a dostępność cyfrowa</a:t>
            </a:r>
            <a:endParaRPr lang="pl-PL" sz="7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9BBF691-7DE5-15CD-980C-9E8AD1433C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2992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Dostępność cyfrowa w POPC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347054"/>
            <a:ext cx="7389547" cy="352895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800" dirty="0">
                <a:latin typeface="+mn-lt"/>
              </a:rPr>
              <a:t>Centrum Projektów Polska Cyfrowa weryfikuje dostępność cyfrową </a:t>
            </a:r>
            <a:br>
              <a:rPr lang="pl-PL" sz="1800" dirty="0">
                <a:latin typeface="+mn-lt"/>
              </a:rPr>
            </a:br>
            <a:r>
              <a:rPr lang="pl-PL" sz="1800" dirty="0">
                <a:latin typeface="+mn-lt"/>
              </a:rPr>
              <a:t>w projektach.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800" b="1" dirty="0">
                <a:latin typeface="+mn-lt"/>
              </a:rPr>
              <a:t>Dotychczasowa statystyka: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2400" b="1" dirty="0">
                <a:solidFill>
                  <a:srgbClr val="C00000"/>
                </a:solidFill>
                <a:latin typeface="+mn-lt"/>
              </a:rPr>
              <a:t>2,5 %  - </a:t>
            </a:r>
            <a:r>
              <a:rPr lang="pl-PL" sz="2400" dirty="0">
                <a:latin typeface="+mn-lt"/>
              </a:rPr>
              <a:t>weryfikacja WCAG za pierwszym razem </a:t>
            </a:r>
            <a:endParaRPr lang="pl-PL" sz="2400" b="1" dirty="0">
              <a:solidFill>
                <a:srgbClr val="C00000"/>
              </a:solidFill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pl-PL" sz="1800" dirty="0">
              <a:latin typeface="+mn-lt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BD2671AC-5397-D6BF-1E2E-52CC52F05C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6153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1419622"/>
            <a:ext cx="7389546" cy="2448271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l-PL" dirty="0"/>
              <a:t>B</a:t>
            </a:r>
            <a:r>
              <a:rPr lang="pl-PL" b="1" dirty="0"/>
              <a:t>łędy w realizowaniu dostępności cyfrowej </a:t>
            </a:r>
            <a:br>
              <a:rPr lang="pl-PL" b="1" dirty="0"/>
            </a:br>
            <a:r>
              <a:rPr lang="pl-PL" b="1" dirty="0"/>
              <a:t>w projektach</a:t>
            </a:r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73393AE-D48F-72FF-657F-67D3E20C08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1394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1. Brak uwzględnienia dostępności cyfrowej 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347054"/>
            <a:ext cx="7389547" cy="352895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600" dirty="0"/>
              <a:t>Główne zagrożenia: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/>
              <a:t> brak odbioru (akceptacji) produktów cyfrowych projektu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/>
              <a:t> brak środków na wdrażanie dostępności cyfrowej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/>
              <a:t> dodatkowe, wysokie koszty wdrożenia dostępności cyfrowej w gotowym rozwiązaniu lub po ustaniu finansowania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EE43A653-A313-BFB3-FDD4-87537C8E66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332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612237"/>
            <a:ext cx="7871400" cy="734818"/>
          </a:xfrm>
        </p:spPr>
        <p:txBody>
          <a:bodyPr>
            <a:normAutofit/>
          </a:bodyPr>
          <a:lstStyle/>
          <a:p>
            <a:r>
              <a:rPr lang="pl-PL" sz="2400" dirty="0"/>
              <a:t>2. Wyłącznie audyt dostępności cyfrowej na koniec projektu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347054"/>
            <a:ext cx="7389547" cy="352895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600" dirty="0"/>
              <a:t>Główne zagrożenia: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/>
              <a:t> w razie negatywnego wyniku zagrożenie takie jak przy braku dostępności cyfrowej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/>
              <a:t> brak czasu na wdrożenie wszystkich rekomendacji wynikających z audytu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/>
              <a:t> ograniczony zakres możliwych do użycia sposobów zapewnienia dostępności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/>
              <a:t> niższa użyteczność rozwiązania dla osób z niepełnosprawnościami niż dla reszty użytkowników</a:t>
            </a:r>
          </a:p>
          <a:p>
            <a:pPr marL="0" indent="0">
              <a:lnSpc>
                <a:spcPct val="150000"/>
              </a:lnSpc>
              <a:buNone/>
            </a:pPr>
            <a:endParaRPr lang="pl-PL" sz="3600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31808C0-8EDE-BC2D-343A-C4EC7FD718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523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612237"/>
            <a:ext cx="7799392" cy="734818"/>
          </a:xfrm>
        </p:spPr>
        <p:txBody>
          <a:bodyPr>
            <a:normAutofit/>
          </a:bodyPr>
          <a:lstStyle/>
          <a:p>
            <a:r>
              <a:rPr lang="pl-PL" sz="2400" dirty="0"/>
              <a:t>3. Błędne wyobrażenie o wdrażaniu dostępności cyfrowej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347054"/>
            <a:ext cx="7389547" cy="352895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600" dirty="0"/>
              <a:t>Główne zagrożenia: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/>
              <a:t> skupianie się na mało istotnych błędach dostępnościowych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/>
              <a:t> mylenie wymagań prawnych z dobrymi praktykami i autorskimi zaleceniami pojedynczych specjalistów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/>
              <a:t> przenoszenie wszystkich działań związanych z dostępnością cyfrową na specjalistów zewnętrznych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/>
              <a:t> ukrywanie braku pełnej dostępności cyfrowej</a:t>
            </a:r>
          </a:p>
          <a:p>
            <a:pPr marL="0" indent="0">
              <a:lnSpc>
                <a:spcPct val="150000"/>
              </a:lnSpc>
              <a:buNone/>
            </a:pPr>
            <a:endParaRPr lang="pl-PL" sz="3600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43EEFEF-612D-FF41-4CB2-91CBCB9041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6632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612237"/>
            <a:ext cx="7799392" cy="734818"/>
          </a:xfrm>
        </p:spPr>
        <p:txBody>
          <a:bodyPr>
            <a:normAutofit/>
          </a:bodyPr>
          <a:lstStyle/>
          <a:p>
            <a:r>
              <a:rPr lang="pl-PL" sz="2400" dirty="0"/>
              <a:t>4. To zadanie wyłącznie dla specjalisty do spraw dostępności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347054"/>
            <a:ext cx="7389547" cy="3528952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3400" dirty="0"/>
              <a:t>Główne zagrożenia: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3400" dirty="0"/>
              <a:t> brak uwzględnienia dostępności cyfrowej na etapie planowania projektu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3400" dirty="0"/>
              <a:t> inne priorytety w projekcie niż dostępność cyfrowa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3400" dirty="0"/>
              <a:t> błędne wyobrażenie, że dostępność cyfrowa to hermetyczna wiedza i trudne działania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3400" dirty="0"/>
              <a:t> pojedynczy specjalista to wąskie gardło wpływające na płynność projektu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3400" dirty="0"/>
              <a:t> ograniczona możliwość utrzymania stanu dostępności po zakończeniu projektu</a:t>
            </a:r>
          </a:p>
          <a:p>
            <a:pPr marL="0" indent="0">
              <a:lnSpc>
                <a:spcPct val="150000"/>
              </a:lnSpc>
              <a:buNone/>
            </a:pPr>
            <a:endParaRPr lang="pl-PL" sz="3600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FADE940F-FC06-BFF7-76AC-E9E6A55968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2312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/>
              <a:t>Czym jest dostępność cyfrowa w projekcie</a:t>
            </a:r>
            <a:endParaRPr lang="pl-PL" sz="2400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347054"/>
            <a:ext cx="7389547" cy="352895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800" b="1" dirty="0"/>
              <a:t>To nie tylko strona czy aplikacja zgodna z ustawą! 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pl-PL" sz="1800" dirty="0"/>
              <a:t>Dostępność cyfrowa dotyczy także innych kwestii w projekcie, na przykład:</a:t>
            </a: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800" dirty="0"/>
              <a:t> działań informacyjno-promocyjnych w mediach społecznościowych, na dedykowanej stronie internetowej</a:t>
            </a: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800" dirty="0"/>
              <a:t> dokumentów tworzonych w projekcie</a:t>
            </a: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800" dirty="0"/>
              <a:t> procedur projektowych</a:t>
            </a: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800" dirty="0"/>
              <a:t> rekrutacji pracowników i organizacji ich stanowiska pracy</a:t>
            </a: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800" dirty="0"/>
              <a:t> zamówień publicznych</a:t>
            </a: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800" dirty="0"/>
              <a:t> narzędzi cyfrowych wykorzystywanych w projekcie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33BCEE3-3BEC-603C-85CC-21DFA73F2A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5399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2B70B1-9564-F1AA-6271-03E598245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1419622"/>
            <a:ext cx="7389546" cy="230425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l-PL" dirty="0"/>
              <a:t>Zarządzanie dostępnością </a:t>
            </a:r>
            <a:br>
              <a:rPr lang="pl-PL" dirty="0"/>
            </a:br>
            <a:r>
              <a:rPr lang="pl-PL" dirty="0"/>
              <a:t>cyfrową w projekcie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B2B96F8-020B-4C0A-4270-81917BEC62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1853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Dostępność to ogród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1" y="1347054"/>
            <a:ext cx="2974529" cy="35289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l-PL" sz="1600" dirty="0">
                <a:solidFill>
                  <a:schemeClr val="tx1"/>
                </a:solidFill>
                <a:latin typeface="+mn-lt"/>
              </a:rPr>
              <a:t> Ludzie</a:t>
            </a:r>
          </a:p>
          <a:p>
            <a:pPr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l-PL" sz="1600" dirty="0">
                <a:solidFill>
                  <a:schemeClr val="tx1"/>
                </a:solidFill>
                <a:latin typeface="+mn-lt"/>
              </a:rPr>
              <a:t> Wiedza</a:t>
            </a:r>
          </a:p>
          <a:p>
            <a:pPr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l-PL" sz="1600" dirty="0">
                <a:solidFill>
                  <a:schemeClr val="tx1"/>
                </a:solidFill>
                <a:latin typeface="+mn-lt"/>
              </a:rPr>
              <a:t> Sprzęt i oprogramowanie</a:t>
            </a:r>
          </a:p>
          <a:p>
            <a:pPr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l-PL" sz="1600" dirty="0">
                <a:solidFill>
                  <a:schemeClr val="tx1"/>
                </a:solidFill>
                <a:latin typeface="+mn-lt"/>
              </a:rPr>
              <a:t> Finanse</a:t>
            </a:r>
          </a:p>
          <a:p>
            <a:pPr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l-PL" sz="1600" dirty="0">
                <a:solidFill>
                  <a:schemeClr val="tx1"/>
                </a:solidFill>
                <a:latin typeface="+mn-lt"/>
              </a:rPr>
              <a:t> Czas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800" dirty="0">
              <a:latin typeface="+mn-lt"/>
            </a:endParaRPr>
          </a:p>
        </p:txBody>
      </p:sp>
      <p:pic>
        <p:nvPicPr>
          <p:cNvPr id="2" name="Obraz 1" descr="Przykładowy ogród botaniczny&#10;&#10;">
            <a:extLst>
              <a:ext uri="{FF2B5EF4-FFF2-40B4-BE49-F238E27FC236}">
                <a16:creationId xmlns:a16="http://schemas.microsoft.com/office/drawing/2014/main" id="{908F827E-96CC-F75E-05F4-AE8783BC2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059582"/>
            <a:ext cx="4837586" cy="3235953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E43015C-84B6-291C-D36C-776956B3A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66746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Jak zarządzać dostępnością cyfrową?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347054"/>
            <a:ext cx="7389547" cy="3528952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pl-PL" sz="1600" dirty="0"/>
              <a:t>Podstawowe elementy: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sz="1600" dirty="0"/>
              <a:t> poznaj wymagania prawne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sz="1600" dirty="0"/>
              <a:t> przeanalizuj stan posiadania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sz="1600" dirty="0"/>
              <a:t> określ cele związane z dostępnością cyfrową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sz="1600" dirty="0"/>
              <a:t> określ zasoby osobowe i przydziel zadania</a:t>
            </a:r>
          </a:p>
          <a:p>
            <a:pPr marL="0" indent="0">
              <a:lnSpc>
                <a:spcPct val="160000"/>
              </a:lnSpc>
              <a:buNone/>
            </a:pPr>
            <a:endParaRPr lang="pl-PL" sz="1800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B1CEFE7-F715-1CB4-F7DC-EB7099315B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3596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Czym jest dostępność cyfrowa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347054"/>
            <a:ext cx="7389547" cy="126690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8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Dostępność cyfrowa to cecha rozwiązań cyfrowych, która umożliwia samodzielne korzystanie z nich przez osoby z niepełnosprawnościami.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b="1" dirty="0"/>
              <a:t>Dostępność jest koniecznością – nie opcją.</a:t>
            </a:r>
            <a:endParaRPr lang="pl-PL" sz="1800" b="1" dirty="0">
              <a:solidFill>
                <a:schemeClr val="tx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40EB04A-A72B-F299-2A04-3EA91C31E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49" y="2939159"/>
            <a:ext cx="6641926" cy="1266903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6A33CDD-F162-A0D3-67A7-45A941A376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155870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Jak zarządzać dostępnością cyfrową? 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347054"/>
            <a:ext cx="7389547" cy="3528952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pl-PL" sz="1600" dirty="0"/>
              <a:t>Podstawowe elementy (ciąg dalszy):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sz="1600" dirty="0"/>
              <a:t>wymagaj dostępności cyfrowej od wykonawców zewnętrznych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sz="1600" dirty="0"/>
              <a:t> oszacuj koszty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sz="1600" dirty="0"/>
              <a:t> określ priorytety i stwórz szczegółowy plan działania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sz="1600" dirty="0"/>
              <a:t> monitoruj stan dostępności cyfrowej, weryfikuj i w razie potrzeby modyfikuj swój plan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sz="1600" dirty="0"/>
              <a:t> komunikuj wyniki działań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8FD499C-CA09-D978-589F-9C0F3E8D41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9552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1 - Dostępność cyfrowa w projekcie - Ludzie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347054"/>
            <a:ext cx="7389547" cy="3528952"/>
          </a:xfrm>
        </p:spPr>
        <p:txBody>
          <a:bodyPr>
            <a:normAutofit/>
          </a:bodyPr>
          <a:lstStyle/>
          <a:p>
            <a:pPr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/>
              <a:t> Specjalista do spraw dostępności cyfrowej </a:t>
            </a:r>
            <a:r>
              <a:rPr lang="pl-PL" sz="1600" b="1" dirty="0"/>
              <a:t>nie zagwarantuje</a:t>
            </a:r>
            <a:r>
              <a:rPr lang="pl-PL" sz="1600" dirty="0"/>
              <a:t> dostępności cyfrowej </a:t>
            </a:r>
            <a:br>
              <a:rPr lang="pl-PL" sz="1600" dirty="0"/>
            </a:br>
            <a:r>
              <a:rPr lang="pl-PL" sz="1600" dirty="0"/>
              <a:t>w projekcie, jeśli będzie działał sam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b="1" dirty="0"/>
              <a:t> Kierownik projektu odpowiada za dostępność cyfrową w projekcie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/>
              <a:t> informuj wszystkich pracowników, że musicie tworzyć rozwiązania dostępne dla każdego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/>
              <a:t> wskazuj na konkretne obowiązki związane z dostępności cyfrową, przy pracy na danym stanowisku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/>
              <a:t> pytaj o dostępność cyfrową podczas rozmów kwalifikacyjnych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E5E5B697-2259-F4BA-3CA5-5021F8A5DA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86810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4D69D5-69E9-05F5-882A-A4DA65850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612237"/>
            <a:ext cx="8159432" cy="7348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Kto jest niezbędny do zapewnienia dostępności cyfrowej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F9604F-4949-4C64-ADE3-D72573633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kierownik projektu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projektant UX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projektant — grafik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developer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redaktor/ twórca treści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tester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każdy merytoryczny i administracyjny pracownik — szczególnie jeśli wyniki jego pracy mogą być przekazywane do innych osób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E0419FF-A3C1-9181-8453-DA9B741E2B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56257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01B249-F7C1-5CE5-4E81-BE81A7039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Wykonawcy zewnętrzni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5ECCC-C0A0-1D5D-B082-D4A750EE8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Wykonawcy zewnętrzni pojawiają się w większości projektów:</a:t>
            </a:r>
          </a:p>
          <a:p>
            <a:pPr lvl="1">
              <a:lnSpc>
                <a:spcPct val="170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możesz zlecać im działania specjalistyczne — np. napisy rozszerzone do filmów, </a:t>
            </a:r>
            <a:r>
              <a:rPr lang="pl-PL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audiodeskrypcję</a:t>
            </a: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audyt ekspercki</a:t>
            </a:r>
          </a:p>
          <a:p>
            <a:pPr lvl="1">
              <a:lnSpc>
                <a:spcPct val="170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możesz zlecać im całe elementy — np. stronę internetową, system, funkcjonalność, aplikację</a:t>
            </a:r>
          </a:p>
          <a:p>
            <a:pPr>
              <a:lnSpc>
                <a:spcPct val="17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Dostępność cyfrowa musi być wprost wpisana w wymaganiach i dokładnie omówiona z wykonawcą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Zlecenie na zewnątrz 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rozwiązuje wszystkich problemów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Musisz zbudować zespół 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lub kompetencje, które pozwolą realnie weryfikować, to co tworzy wykonawca zewnętrzny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1F20D71-41C0-AABD-4167-093CA8D262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48506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EC685B-85BA-043D-659F-725F6E08C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612237"/>
            <a:ext cx="8087424" cy="734818"/>
          </a:xfrm>
        </p:spPr>
        <p:txBody>
          <a:bodyPr>
            <a:normAutofit/>
          </a:bodyPr>
          <a:lstStyle/>
          <a:p>
            <a:r>
              <a:rPr lang="pl-PL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Przenoszenie części zarządzania na zewnętrznego wykonawcę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C5D57D-9026-5F0B-DEA7-1BAE03DD3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49" indent="0">
              <a:spcAft>
                <a:spcPts val="800"/>
              </a:spcAft>
              <a:buNone/>
            </a:pPr>
            <a:r>
              <a:rPr lang="pl-PL" sz="15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pl-PL" sz="1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ykonawca zewnętrzny może: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pl-PL" sz="1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odpowiadać za zbudowanie zespołu o określonych kompetencjach</a:t>
            </a:r>
          </a:p>
          <a:p>
            <a:pPr lvl="0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l-PL" sz="1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monitorować i dostarczać na bieżąco raporty/analizy stanu dostępności cyfrowej</a:t>
            </a:r>
          </a:p>
          <a:p>
            <a:pPr marL="57149" indent="0">
              <a:spcAft>
                <a:spcPts val="800"/>
              </a:spcAft>
              <a:buNone/>
            </a:pPr>
            <a:r>
              <a:rPr lang="pl-PL" sz="1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Uwaga! </a:t>
            </a:r>
            <a:r>
              <a:rPr lang="pl-PL" sz="15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pl-PL" sz="1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 zwalnia to kierownika projektu z odpowiedzialności za dostępność cyfrową w projekcie i dostępność finalnego produktu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1DCE77D-FE80-D839-6E4A-BD65C014D7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314216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EC9D5A-0235-19AD-FB59-383E473C4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Pracownicy z niepełnosprawnościami w zespole</a:t>
            </a: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9A5F0F-58FE-8E7F-3DB1-32FE1FFED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7149" indent="0">
              <a:lnSpc>
                <a:spcPct val="170000"/>
              </a:lnSpc>
              <a:spcAft>
                <a:spcPts val="800"/>
              </a:spcAft>
              <a:buNone/>
            </a:pPr>
            <a:r>
              <a:rPr lang="pl-PL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Projektowanie z: Z daje znacznie lepsze efekty niż projektowanie: DLA, więc korzystaj z tego!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60000"/>
              </a:lnSpc>
              <a:buNone/>
            </a:pPr>
            <a:r>
              <a:rPr lang="pl-PL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Pamiętaj: </a:t>
            </a:r>
          </a:p>
          <a:p>
            <a:pPr marL="342900" lvl="0" indent="-342900">
              <a:lnSpc>
                <a:spcPct val="160000"/>
              </a:lnSpc>
              <a:buFont typeface="Symbol" panose="05050102010706020507" pitchFamily="18" charset="2"/>
              <a:buChar char=""/>
            </a:pPr>
            <a:r>
              <a:rPr lang="pl-PL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każda osoba z niepełnosprawnością jest specjalistą od dostępności cyfrowej — taka osoba ma swoją perspektywę, korzysta z dostępności cyfrowej, ale nie zna często wytycznych WCAG, wymagań ustawy, czy potrzeb innych osób</a:t>
            </a:r>
          </a:p>
          <a:p>
            <a:pPr marL="342900" lvl="0" indent="-342900">
              <a:lnSpc>
                <a:spcPct val="160000"/>
              </a:lnSpc>
              <a:buFont typeface="Symbol" panose="05050102010706020507" pitchFamily="18" charset="2"/>
              <a:buChar char=""/>
            </a:pPr>
            <a:r>
              <a:rPr lang="pl-PL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myśl o takich osobach tylko jako o testerach — wśród osób z niepełnosprawnościami są także projektanci, deweloperzy, graficy, inni specjaliści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A7CF3B6-D53D-24DE-3EFF-EBA2CD0017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41477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3050FF-5C19-C0BC-E356-8585B16CB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2 - Dostępność cyfrowa w projekcie - Wiedza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2B21EB-0FAC-659F-F455-DDB0A45ED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pl-PL" sz="1800" dirty="0"/>
              <a:t>Dostępność cyfrowa to szeroki temat — </a:t>
            </a:r>
            <a:r>
              <a:rPr lang="pl-PL" sz="1800" b="1" dirty="0"/>
              <a:t>nie szkól wszystkich z wszystkiego</a:t>
            </a:r>
            <a:r>
              <a:rPr lang="pl-PL" sz="1800" dirty="0"/>
              <a:t>.</a:t>
            </a:r>
          </a:p>
          <a:p>
            <a:pPr marL="0" indent="0" fontAlgn="base">
              <a:lnSpc>
                <a:spcPct val="170000"/>
              </a:lnSpc>
              <a:buNone/>
            </a:pPr>
            <a:r>
              <a:rPr lang="pl-PL" sz="1800" dirty="0"/>
              <a:t>Zabezpiecz wiedzę o dostępności cyfrowej zdobywaną w trakcie całego projektu. Twórz:</a:t>
            </a:r>
          </a:p>
          <a:p>
            <a:pPr fontAlgn="base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l-PL" sz="1800" dirty="0"/>
              <a:t>dokumentację techniczną z opisem kwestii dostępności cyfrowej</a:t>
            </a:r>
          </a:p>
          <a:p>
            <a:pPr fontAlgn="base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l-PL" sz="1800" dirty="0"/>
              <a:t>design system z uwzględnieniem dostępności cyfrowej</a:t>
            </a:r>
          </a:p>
          <a:p>
            <a:pPr fontAlgn="base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l-PL" sz="1800" dirty="0"/>
              <a:t>szablony pism</a:t>
            </a:r>
          </a:p>
          <a:p>
            <a:pPr fontAlgn="base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l-PL" sz="1800" dirty="0"/>
              <a:t>wytyczne dotyczące publikowanych treści</a:t>
            </a:r>
          </a:p>
          <a:p>
            <a:pPr fontAlgn="base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l-PL" sz="1800" dirty="0"/>
              <a:t>procedury dedykowane do tematu dostępności, ale też uwzględniaj dostępność w innych procedurach</a:t>
            </a:r>
          </a:p>
          <a:p>
            <a:pPr fontAlgn="base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l-PL" sz="1800" dirty="0"/>
              <a:t>archiwum audytów i testów dostępności cyfrowej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CF4AA3B-278F-2274-1473-C4D5746A5A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45247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ED59C5-4BB1-797E-A975-C031ED942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2 - Dostępność cyfrowa w projekcie – Wiedza cd.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12BB65-C235-3A36-8673-D593D83E4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Zaplanuj między innymi </a:t>
            </a:r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kto i w jakich sposób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</a:t>
            </a:r>
          </a:p>
          <a:p>
            <a:pPr lvl="1">
              <a:lnSpc>
                <a:spcPct val="170000"/>
              </a:lnSpc>
              <a:spcBef>
                <a:spcPts val="800"/>
              </a:spcBef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monitoruje stan dostępności cyfrowej</a:t>
            </a:r>
          </a:p>
          <a:p>
            <a:pPr lvl="1">
              <a:lnSpc>
                <a:spcPct val="170000"/>
              </a:lnSpc>
              <a:spcBef>
                <a:spcPts val="800"/>
              </a:spcBef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dba o dostępność cyfrową multimediów</a:t>
            </a:r>
          </a:p>
          <a:p>
            <a:pPr lvl="1">
              <a:lnSpc>
                <a:spcPct val="170000"/>
              </a:lnSpc>
              <a:spcBef>
                <a:spcPts val="800"/>
              </a:spcBef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uwzględnia dostępność cyfrową w zamówieniach publicznych</a:t>
            </a:r>
          </a:p>
          <a:p>
            <a:pPr lvl="1">
              <a:lnSpc>
                <a:spcPct val="170000"/>
              </a:lnSpc>
              <a:spcBef>
                <a:spcPts val="800"/>
              </a:spcBef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zbiera wnioski i skargi związane z dostępnością cyfrową</a:t>
            </a:r>
          </a:p>
          <a:p>
            <a:pPr lvl="1">
              <a:lnSpc>
                <a:spcPct val="170000"/>
              </a:lnSpc>
              <a:spcBef>
                <a:spcPts val="800"/>
              </a:spcBef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wdraża poprawki wynikające ze zgłoszonych wniosków i skarg</a:t>
            </a:r>
          </a:p>
          <a:p>
            <a:pPr lvl="1">
              <a:lnSpc>
                <a:spcPct val="170000"/>
              </a:lnSpc>
              <a:spcBef>
                <a:spcPts val="800"/>
              </a:spcBef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dba o dostępność cyfrową w publikacjach w mediach społecznościowych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Regularnie sprawdzaj, </a:t>
            </a:r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czy te procedury działają</a:t>
            </a:r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B7B82B5-CB2C-4575-4611-58D18D0BE3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34379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ED59C5-4BB1-797E-A975-C031ED942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2 - Dostępność cyfrowa w projekcie – Wiedza cd.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12BB65-C235-3A36-8673-D593D83E4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600" dirty="0">
                <a:latin typeface="+mn-lt"/>
              </a:rPr>
              <a:t>Podstawy dostępnego dokumentu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Tytuł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latin typeface="+mn-lt"/>
              </a:rPr>
              <a:t>Nagłówki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Tabele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latin typeface="+mn-lt"/>
              </a:rPr>
              <a:t>Tekst alternatywny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Listy elementów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latin typeface="+mn-lt"/>
              </a:rPr>
              <a:t>Zrozumiałość tekstu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B7B82B5-CB2C-4575-4611-58D18D0BE3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302834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ED59C5-4BB1-797E-A975-C031ED942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2 - Dostępność cyfrowa w projekcie – Wiedza cd. </a:t>
            </a:r>
            <a:r>
              <a:rPr lang="pl-PL" sz="2400" dirty="0">
                <a:solidFill>
                  <a:srgbClr val="C00000"/>
                </a:solidFill>
              </a:rPr>
              <a:t> </a:t>
            </a:r>
            <a:r>
              <a:rPr lang="pl-PL" sz="2400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12BB65-C235-3A36-8673-D593D83E4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fontAlgn="base">
              <a:buNone/>
            </a:pPr>
            <a:r>
              <a:rPr lang="pl-PL" b="1" i="0" dirty="0">
                <a:solidFill>
                  <a:srgbClr val="1B1B1B"/>
                </a:solidFill>
                <a:effectLst/>
              </a:rPr>
              <a:t>Bezpłatne szkolenia z dostępności cyfrowej:</a:t>
            </a:r>
          </a:p>
          <a:p>
            <a:pPr algn="l" fontAlgn="base">
              <a:buFont typeface="Wingdings" panose="05000000000000000000" pitchFamily="2" charset="2"/>
              <a:buChar char="q"/>
            </a:pPr>
            <a:r>
              <a:rPr lang="pl-PL" b="1" i="0" dirty="0">
                <a:solidFill>
                  <a:srgbClr val="1B1B1B"/>
                </a:solidFill>
                <a:effectLst/>
              </a:rPr>
              <a:t> </a:t>
            </a:r>
            <a:r>
              <a:rPr lang="pl-PL" i="0" dirty="0">
                <a:solidFill>
                  <a:srgbClr val="1B1B1B"/>
                </a:solidFill>
                <a:effectLst/>
                <a:hlinkClick r:id="rId3"/>
              </a:rPr>
              <a:t>Szkolenia z dostępności cyfrowej</a:t>
            </a:r>
            <a:endParaRPr lang="pl-PL" i="0" dirty="0">
              <a:solidFill>
                <a:srgbClr val="1B1B1B"/>
              </a:solidFill>
              <a:effectLst/>
            </a:endParaRPr>
          </a:p>
          <a:p>
            <a:pPr algn="l" fontAlgn="base">
              <a:buFont typeface="Wingdings" panose="05000000000000000000" pitchFamily="2" charset="2"/>
              <a:buChar char="q"/>
            </a:pPr>
            <a:r>
              <a:rPr lang="pl-PL" i="0" dirty="0">
                <a:solidFill>
                  <a:srgbClr val="1B1B1B"/>
                </a:solidFill>
                <a:effectLst/>
              </a:rPr>
              <a:t> </a:t>
            </a:r>
            <a:r>
              <a:rPr lang="pl-PL" i="0" dirty="0">
                <a:solidFill>
                  <a:srgbClr val="1B1B1B"/>
                </a:solidFill>
                <a:effectLst/>
                <a:hlinkClick r:id="rId4"/>
              </a:rPr>
              <a:t>Projekt — Systemowe kształcenie specjalistów i specjalistek ds. dostępności cyfrowej</a:t>
            </a:r>
            <a:endParaRPr lang="pl-PL" i="0" dirty="0">
              <a:solidFill>
                <a:srgbClr val="1B1B1B"/>
              </a:solidFill>
              <a:effectLst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B7B82B5-CB2C-4575-4611-58D18D0BE3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7896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400" dirty="0">
                <a:latin typeface="+mn-lt"/>
              </a:rPr>
              <a:t>Różne grupy użytkowników</a:t>
            </a:r>
            <a:endParaRPr lang="pl-PL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347054"/>
            <a:ext cx="7389547" cy="2952888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sz="1400" dirty="0"/>
              <a:t>Osoby niewidome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sz="1400" dirty="0"/>
              <a:t>Osoby słabowidzące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sz="1400" dirty="0"/>
              <a:t>Osoby głuche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sz="1400" dirty="0"/>
              <a:t>Osoby słabosłyszące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sz="1400" dirty="0"/>
              <a:t>Osoby z niepełnosprawnością ruchową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sz="1400" dirty="0"/>
              <a:t>Osoby z ograniczeniami poznawczymi i niepełnosprawnością intelektualną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sz="1400" dirty="0"/>
              <a:t>Osoby starsze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sz="1400" dirty="0"/>
              <a:t>Cudzoziemcy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9DDF6161-A16F-7B02-8A25-CF8B2A1907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03978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9FF046-5D62-838F-520D-8AF85AFEB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612237"/>
            <a:ext cx="8266936" cy="734818"/>
          </a:xfrm>
        </p:spPr>
        <p:txBody>
          <a:bodyPr>
            <a:normAutofit/>
          </a:bodyPr>
          <a:lstStyle/>
          <a:p>
            <a:r>
              <a:rPr lang="pl-PL" sz="2400" dirty="0"/>
              <a:t>3 - Dostępność cyfrowa w projekcie – Sprzęt, oprogramowanie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A5F1EB-650A-4422-6490-FF17513A9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pl-PL" sz="1600" dirty="0"/>
              <a:t>Sprzęt do testów i badań:</a:t>
            </a: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/>
              <a:t> automaty i rozszerzenia do przeglądarek do badania stron internetowych i aplikacji mobilnych</a:t>
            </a: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/>
              <a:t> technologie asystujące, które wykorzystują użytkownicy</a:t>
            </a: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/>
              <a:t> różne urządzenia mobilne, komputery z różnym systemami operacyjnymi</a:t>
            </a: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/>
              <a:t> popularne przeglądarki internetowe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087E313-3BE5-EBA8-82C8-175AB13BE8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47224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9FF046-5D62-838F-520D-8AF85AFEB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612237"/>
            <a:ext cx="8266936" cy="734818"/>
          </a:xfrm>
        </p:spPr>
        <p:txBody>
          <a:bodyPr>
            <a:normAutofit/>
          </a:bodyPr>
          <a:lstStyle/>
          <a:p>
            <a:r>
              <a:rPr lang="pl-PL" sz="2400" dirty="0"/>
              <a:t>3 - Dostępność cyfrowa w projekcie – Sprzęt, oprogramowanie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A5F1EB-650A-4422-6490-FF17513A9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pl-PL" sz="1600" dirty="0"/>
              <a:t>Oprogramowanie do testów i badań:</a:t>
            </a: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/>
              <a:t> edytory treści np. MS Office i analogiczne</a:t>
            </a: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/>
              <a:t> Adobe </a:t>
            </a:r>
            <a:r>
              <a:rPr lang="pl-PL" sz="1600" dirty="0" err="1"/>
              <a:t>Acrobat</a:t>
            </a:r>
            <a:r>
              <a:rPr lang="pl-PL" sz="1600" dirty="0"/>
              <a:t> PRO (do tworzenia dostępnych cyfrowo PDF-ów i ich edycji)</a:t>
            </a: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/>
              <a:t> odpowiedni edytor CMS umożliwiający tworzenie dostępnych wpisów</a:t>
            </a: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/>
              <a:t> dodatkowe oprogramowanie np. do tworzenia napisów do filmów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087E313-3BE5-EBA8-82C8-175AB13BE8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58999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156530-236D-A60D-9C41-F3EAD233C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4 - Dostępność cyfrowa w projekcie – Środki finansowe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962C4B-DB7F-8B33-AD81-E6A72D904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/>
              <a:t> Dbanie o dostępność cyfrową kosztuje, ale brak dostępności cyfrowej także kosztuje, i to często dużo więcej niż jej zaplanowane wdrażania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/>
              <a:t> Przyjmuje się, że dostępność cyfrowa to średnio kilka procent całego budżetu projektu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B55FFD7-5FA2-4790-A27D-6DC9520E2B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44138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424150-971D-D06A-1F4C-C66220F23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5 - Dostępność cyfrowa w projekcie – Czas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563731-A7D7-2EA6-5CF8-0472473C1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/>
              <a:t> </a:t>
            </a:r>
            <a:r>
              <a:rPr lang="pl-PL" dirty="0"/>
              <a:t>Planuj czas na dostępność cyfrową</a:t>
            </a: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dirty="0"/>
              <a:t> Brak czasu w projekcie nie usprawiedliwia braku zajmowania </a:t>
            </a:r>
            <a:br>
              <a:rPr lang="pl-PL" dirty="0"/>
            </a:br>
            <a:r>
              <a:rPr lang="pl-PL" dirty="0"/>
              <a:t>się dostępnością cyfrową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BB5E28A-4DA3-57DC-CBD7-3AA1D0FBCF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85056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15DCCB-A788-5BEF-B7CB-F394BF4F4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1851670"/>
            <a:ext cx="7389546" cy="1368152"/>
          </a:xfrm>
        </p:spPr>
        <p:txBody>
          <a:bodyPr anchor="t">
            <a:normAutofit/>
          </a:bodyPr>
          <a:lstStyle/>
          <a:p>
            <a:pPr algn="ctr"/>
            <a:br>
              <a:rPr lang="pl-PL" dirty="0">
                <a:solidFill>
                  <a:srgbClr val="003399"/>
                </a:solidFill>
              </a:rPr>
            </a:br>
            <a:r>
              <a:rPr lang="pl-PL" dirty="0">
                <a:solidFill>
                  <a:srgbClr val="003399"/>
                </a:solidFill>
              </a:rPr>
              <a:t>Cykl życia projektu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4FB703B-E5A8-2387-81F4-54B5A90A81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342353" y="4776201"/>
            <a:ext cx="923653" cy="122470"/>
          </a:xfrm>
        </p:spPr>
        <p:txBody>
          <a:bodyPr anchor="ctr"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z="200" smtClean="0"/>
              <a:pPr>
                <a:lnSpc>
                  <a:spcPct val="90000"/>
                </a:lnSpc>
                <a:spcAft>
                  <a:spcPts val="600"/>
                </a:spcAft>
              </a:pPr>
              <a:t>44</a:t>
            </a:fld>
            <a:endParaRPr lang="pl-PL" sz="200"/>
          </a:p>
        </p:txBody>
      </p:sp>
    </p:spTree>
    <p:extLst>
      <p:ext uri="{BB962C8B-B14F-4D97-AF65-F5344CB8AC3E}">
        <p14:creationId xmlns:p14="http://schemas.microsoft.com/office/powerpoint/2010/main" val="37397982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Cykl życia projektu a dostępność cyfrowa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347054"/>
            <a:ext cx="7389547" cy="1944776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pl-PL" dirty="0">
                <a:latin typeface="+mn-lt"/>
              </a:rPr>
              <a:t>Przygotowanie projektu (przed podpisaniem umowy o dofinansowanie)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pl-PL" dirty="0">
                <a:latin typeface="+mn-lt"/>
              </a:rPr>
              <a:t>Początek projektu (zaraz po podpisaniu umowy)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pl-PL" dirty="0">
                <a:latin typeface="+mn-lt"/>
              </a:rPr>
              <a:t>Realizacja projektu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pl-PL" dirty="0">
                <a:latin typeface="+mn-lt"/>
              </a:rPr>
              <a:t>Utrzymanie trwałości (po zakończeniu rzeczowej realizacji)</a:t>
            </a:r>
          </a:p>
        </p:txBody>
      </p:sp>
      <p:pic>
        <p:nvPicPr>
          <p:cNvPr id="2" name="Symbol zastępczy zawartości 5">
            <a:extLst>
              <a:ext uri="{FF2B5EF4-FFF2-40B4-BE49-F238E27FC236}">
                <a16:creationId xmlns:a16="http://schemas.microsoft.com/office/drawing/2014/main" id="{2E79B2EA-8706-ACBA-5CA8-390DAD373C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956" y="3291830"/>
            <a:ext cx="6408712" cy="1239433"/>
          </a:xfrm>
          <a:prstGeom prst="rect">
            <a:avLst/>
          </a:prstGeom>
          <a:noFill/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C8FE215-6C5A-498C-9554-DC2091D8C3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2321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36CBE1-0043-EEBB-3052-91B3A2EB8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i="0" u="none" strike="noStrike" baseline="0" dirty="0">
                <a:solidFill>
                  <a:srgbClr val="1F3762"/>
                </a:solidFill>
                <a:latin typeface="Calibri" panose="020F0502020204030204" pitchFamily="34" charset="0"/>
              </a:rPr>
              <a:t>I.  PRZYGOTOWANIE PROJEKTU – część 1</a:t>
            </a: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4CF9CA-10B1-03B1-0507-B3ACD3E2F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pl-PL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Poznaj wymagania prawne dotyczące dostępności cyfrowej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Planując produkt projektu pamiętaj o jego dostępności cyfrowej dla osób z różnymi potrzebami, różnymi niepełnosprawnościami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Sprawdź, czy technologia, na której oprze się planowane rozwiązanie cyfrowe, daje możliwość zapewnienia dostępności cyfrowej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09EF88-623E-EC36-9C7C-7F87F422CB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40312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36CBE1-0043-EEBB-3052-91B3A2EB8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i="0" u="none" strike="noStrike" baseline="0" dirty="0">
                <a:solidFill>
                  <a:srgbClr val="1F3762"/>
                </a:solidFill>
                <a:latin typeface="Calibri" panose="020F0502020204030204" pitchFamily="34" charset="0"/>
              </a:rPr>
              <a:t>I. PRZYGOTOWANIE PROJEKTU - część 2</a:t>
            </a: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4CF9CA-10B1-03B1-0507-B3ACD3E2F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pl-PL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Przemyśl i zaplanuj: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zatrudnienie specjalisty ds. dostępności cyfrowej/ grupy osób odpowiedzialnych za dostępność cyfrową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szkolenia z dostępności cyfrowej dla członków projektu (na różnym poziomie </a:t>
            </a:r>
            <a:br>
              <a:rPr lang="pl-PL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 z różnego zakresu wiedzy w zależności od potrzeb wynikających z funkcji </a:t>
            </a:r>
            <a:br>
              <a:rPr lang="pl-PL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 projekcie)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zakup sprzętu komputerowego i odpowiedniego oprogramowania (także </a:t>
            </a:r>
            <a:br>
              <a:rPr lang="pl-PL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do audytowania e-produktu) </a:t>
            </a:r>
          </a:p>
          <a:p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09EF88-623E-EC36-9C7C-7F87F422CB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85159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36CBE1-0043-EEBB-3052-91B3A2EB8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i="0" u="none" strike="noStrike" baseline="0" dirty="0">
                <a:solidFill>
                  <a:srgbClr val="1F3762"/>
                </a:solidFill>
                <a:latin typeface="Calibri" panose="020F0502020204030204" pitchFamily="34" charset="0"/>
              </a:rPr>
              <a:t>I. PRZYGOTOWANIE PROJEKTU - część 3</a:t>
            </a: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4CF9CA-10B1-03B1-0507-B3ACD3E2F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pl-PL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Przemyśl i zaplanuj cd: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środki finansowe na dostępność cyfrową np. audyt/lub audyty zewnętrzne na różnych etapach projektu, aby wprowadzić ewentualne zmiany w trakcie realizacji projektu czy na dostępną cyfrową promocję projektu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czas na dostępność cyfrową (m.in. przygotowania produktu, wdrożenie, badania, testowanie, audytowanie)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pl-PL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Rozważ współpracę z osobami z niepełnosprawnościami w zakresie weryfikacji dostępności cyfrowej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l-PL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09EF88-623E-EC36-9C7C-7F87F422CB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71957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600FBF-52CF-B61C-55B2-A8AAB66F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i="0" u="none" strike="noStrike" baseline="0" dirty="0">
                <a:solidFill>
                  <a:srgbClr val="1F3762"/>
                </a:solidFill>
                <a:latin typeface="Calibri" panose="020F0502020204030204" pitchFamily="34" charset="0"/>
              </a:rPr>
              <a:t>II. POCZĄTEK PROJEKTU – część 1</a:t>
            </a: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FBC1C2-8054-3E55-892C-8EB0DB273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pl-PL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Zadbaj o dostępność cyfrową całej dokumentacji przetargowej, tj. zamówień publicznych i wszystkich dokumentów związanych z projektem czy procedur projektowych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pl-PL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Wpisz wymagania WCAG w dokumentacji przetargowej: 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l-PL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ujmij w umowie z wykonawcą projektu informacje, że produkty wytworzone przez wykonawcę muszą spełniać standard dostępności cyfrowej dla osób z niepełnosprawnościami 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l-PL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ujmij w umowie z wykonawcą najważniejsze kwestie związane z realizacją projektu, np. przepis, że w trakcie realizacji umowy równolegle prowadzone będą audyty dostępności cyfrowej, których wyniki wykonawca będzie zobowiązany uwzględnić w trakcie prac 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l-PL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wymagaj wiedzy o dostępności cyfrowej od wykonawców na etapie rekrutacji pracowników</a:t>
            </a:r>
          </a:p>
          <a:p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D0CF0C2-1C1F-550B-4DB1-4226530E7F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1985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400" b="1" dirty="0">
                <a:solidFill>
                  <a:srgbClr val="002060"/>
                </a:solidFill>
                <a:latin typeface="+mn-lt"/>
              </a:rPr>
              <a:t>Beneficjenci dostępności cyfrowej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347054"/>
            <a:ext cx="7389547" cy="33849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>
                <a:latin typeface="+mn-lt"/>
              </a:rPr>
              <a:t> Dostępność cyfrowa jest niezbędna dla niektórych ale przydatna dla wszystkich</a:t>
            </a:r>
            <a:endParaRPr lang="pl-PL" sz="16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Wiele elementów dostępności cyfrowej jest uniwersalnych i poprawia użyteczność każdemu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>
                <a:latin typeface="+mn-lt"/>
              </a:rPr>
              <a:t> Z dostępności cyfrowej korzystają wszyscy użytkownicy stron internetowych </a:t>
            </a:r>
            <a:br>
              <a:rPr lang="pl-PL" sz="1600" dirty="0">
                <a:latin typeface="+mn-lt"/>
              </a:rPr>
            </a:br>
            <a:r>
              <a:rPr lang="pl-PL" sz="1600" dirty="0">
                <a:latin typeface="+mn-lt"/>
              </a:rPr>
              <a:t>i aplikacji mobilnych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>
                <a:latin typeface="+mn-lt"/>
              </a:rPr>
              <a:t> Zrozumiałość, czytelność, możliwość obsługi na różne sposoby </a:t>
            </a:r>
            <a:br>
              <a:rPr lang="pl-PL" sz="1600" dirty="0">
                <a:latin typeface="+mn-lt"/>
              </a:rPr>
            </a:br>
            <a:r>
              <a:rPr lang="pl-PL" sz="1600" dirty="0">
                <a:latin typeface="+mn-lt"/>
              </a:rPr>
              <a:t>to właściwości uniwersalne</a:t>
            </a:r>
            <a:endParaRPr lang="pl-PL" sz="16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0D1D728-F979-7E29-65BE-D8023DCF18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86459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600FBF-52CF-B61C-55B2-A8AAB66F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i="0" u="none" strike="noStrike" baseline="0" dirty="0">
                <a:solidFill>
                  <a:srgbClr val="1F3762"/>
                </a:solidFill>
                <a:latin typeface="Calibri" panose="020F0502020204030204" pitchFamily="34" charset="0"/>
              </a:rPr>
              <a:t>II. POCZĄTEK PROJEKTU – część 2</a:t>
            </a: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FBC1C2-8054-3E55-892C-8EB0DB273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pl-PL" sz="1600" b="0" i="0" u="none" strike="noStrike" baseline="0" dirty="0">
                <a:solidFill>
                  <a:srgbClr val="000000"/>
                </a:solidFill>
              </a:rPr>
              <a:t>Zadbaj o środki finansowe na dostępność cyfrową: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600" b="0" i="0" u="none" strike="noStrike" baseline="0" dirty="0">
                <a:solidFill>
                  <a:srgbClr val="000000"/>
                </a:solidFill>
              </a:rPr>
              <a:t>zatrudnienie specjalisty ds. dostępności cyfrowej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600" b="0" i="0" u="none" strike="noStrike" baseline="0" dirty="0">
                <a:solidFill>
                  <a:srgbClr val="000000"/>
                </a:solidFill>
              </a:rPr>
              <a:t>szkolenia z dostępności cyfrowej dla członków projektu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600" b="0" i="0" u="none" strike="noStrike" baseline="0" dirty="0">
                <a:solidFill>
                  <a:srgbClr val="000000"/>
                </a:solidFill>
              </a:rPr>
              <a:t>zakup odpowiedniego oprogramowania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600" b="0" i="0" u="none" strike="noStrike" baseline="0" dirty="0">
                <a:solidFill>
                  <a:srgbClr val="000000"/>
                </a:solidFill>
              </a:rPr>
              <a:t>audyty dostępności cyfrowej, dostępną cyfrowo promocję projektu</a:t>
            </a:r>
          </a:p>
          <a:p>
            <a:endParaRPr lang="pl-PL" sz="1800" b="0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D0CF0C2-1C1F-550B-4DB1-4226530E7F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609579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600FBF-52CF-B61C-55B2-A8AAB66F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i="0" u="none" strike="noStrike" baseline="0" dirty="0">
                <a:solidFill>
                  <a:srgbClr val="1F3762"/>
                </a:solidFill>
                <a:latin typeface="Calibri" panose="020F0502020204030204" pitchFamily="34" charset="0"/>
              </a:rPr>
              <a:t>III. REALIZACJA PROJEKTU – część 1 </a:t>
            </a: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FBC1C2-8054-3E55-892C-8EB0DB273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Zapewnij wszystkim uczestnikom projektu szkolenia z dostępności cyfrowej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Twórz: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dokumentację techniczną z opisem kwestii dostępności cyfrowej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design system z uwzględnieniem dostępności cyfrowej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szablony pism dostępne cyfrowo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wytyczne dotyczące publikowanych treści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procedury dostępności (wewnętrzne i dla klientów zewnętrznych), ale też uwzględniaj dostępność w innych procedurach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archiwum audytów i testów dostępności cyfrowej </a:t>
            </a:r>
          </a:p>
          <a:p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D0CF0C2-1C1F-550B-4DB1-4226530E7F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82104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600FBF-52CF-B61C-55B2-A8AAB66F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i="0" u="none" strike="noStrike" baseline="0" dirty="0">
                <a:solidFill>
                  <a:srgbClr val="1F3762"/>
                </a:solidFill>
                <a:latin typeface="Calibri" panose="020F0502020204030204" pitchFamily="34" charset="0"/>
              </a:rPr>
              <a:t>III. REALIZACJA PROJEKTU – część 2 </a:t>
            </a: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FBC1C2-8054-3E55-892C-8EB0DB273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Współpracuj ze specjalistą ds. dostępności cyfrowej i wykonawcą w celu zapewnienia dostępności produktów, e-usług itp. 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Monitoruj jakość wytwarzanych w projekcie e-produktów, zasobów, platform, stron www pod kątem dostępności cyfrowej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Zapewniaj dostępność cyfrową materiałów informacyjno-promocyjnych. Pamiętaj, że m.in.: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infografika musi posiadać opis alternatywny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materiały filmowe - napisy i/lub </a:t>
            </a:r>
            <a:r>
              <a:rPr lang="pl-PL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audiodeskrypcję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komunikaty powinny być czytelne i zrozumiałe dla odbiorców, napisane prostym językiem</a:t>
            </a:r>
          </a:p>
          <a:p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D0CF0C2-1C1F-550B-4DB1-4226530E7F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86226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600FBF-52CF-B61C-55B2-A8AAB66F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i="0" u="none" strike="noStrike" baseline="0" dirty="0">
                <a:solidFill>
                  <a:srgbClr val="1F3762"/>
                </a:solidFill>
                <a:latin typeface="Calibri" panose="020F0502020204030204" pitchFamily="34" charset="0"/>
              </a:rPr>
              <a:t>III. REALIZACJA PROJEKTU – część 3 </a:t>
            </a: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FBC1C2-8054-3E55-892C-8EB0DB273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pl-PL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Testuj produkty projektu z użytkownikami z niepełnosprawnościami 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pl-PL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Wdrażaj poprawki wynikające ze zgłoszonych uwag w zakresie dostępności cyfrowej</a:t>
            </a:r>
          </a:p>
          <a:p>
            <a:pPr marL="0" indent="0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D0CF0C2-1C1F-550B-4DB1-4226530E7F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42128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600FBF-52CF-B61C-55B2-A8AAB66F8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612237"/>
            <a:ext cx="8087424" cy="734818"/>
          </a:xfrm>
        </p:spPr>
        <p:txBody>
          <a:bodyPr>
            <a:normAutofit/>
          </a:bodyPr>
          <a:lstStyle/>
          <a:p>
            <a:r>
              <a:rPr lang="pl-PL" sz="2400" b="1" i="0" u="none" strike="noStrike" baseline="0" dirty="0">
                <a:solidFill>
                  <a:srgbClr val="002060"/>
                </a:solidFill>
              </a:rPr>
              <a:t>III. REALIZACJA PROJEKTU – </a:t>
            </a:r>
            <a:r>
              <a:rPr lang="pl-PL" sz="2400" dirty="0">
                <a:solidFill>
                  <a:srgbClr val="002060"/>
                </a:solidFill>
              </a:rPr>
              <a:t>Dostępność cyfrowa w „Informacji </a:t>
            </a:r>
            <a:br>
              <a:rPr lang="pl-PL" sz="2400" dirty="0">
                <a:solidFill>
                  <a:srgbClr val="002060"/>
                </a:solidFill>
              </a:rPr>
            </a:br>
            <a:r>
              <a:rPr lang="pl-PL" sz="2400" dirty="0">
                <a:solidFill>
                  <a:srgbClr val="002060"/>
                </a:solidFill>
              </a:rPr>
              <a:t>i promocji”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FBC1C2-8054-3E55-892C-8EB0DB273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800" dirty="0">
                <a:latin typeface="+mn-lt"/>
              </a:rPr>
              <a:t> </a:t>
            </a:r>
            <a:r>
              <a:rPr lang="pl-PL" sz="1600" dirty="0">
                <a:latin typeface="+mn-lt"/>
              </a:rPr>
              <a:t>Strona internetowa projektu i profil w mediach społecznościowych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>
                <a:latin typeface="+mn-lt"/>
              </a:rPr>
              <a:t> Elementy strony internetowej oraz publikacji w mediach społecznościowych: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>
                <a:latin typeface="+mn-lt"/>
              </a:rPr>
              <a:t> Materiały filmowe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>
                <a:latin typeface="+mn-lt"/>
              </a:rPr>
              <a:t> Publikacje elektroniczne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>
                <a:latin typeface="+mn-lt"/>
              </a:rPr>
              <a:t> Grafiki/zdjęcia itp</a:t>
            </a:r>
            <a:r>
              <a:rPr lang="pl-PL" sz="1600" dirty="0"/>
              <a:t>.</a:t>
            </a:r>
            <a:endParaRPr lang="pl-PL" sz="1600" dirty="0">
              <a:latin typeface="+mn-lt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>
                <a:latin typeface="+mn-lt"/>
              </a:rPr>
              <a:t> Materiały informacyjne i promocyjne</a:t>
            </a:r>
          </a:p>
          <a:p>
            <a:pPr marL="0" indent="0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D0CF0C2-1C1F-550B-4DB1-4226530E7F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25533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600FBF-52CF-B61C-55B2-A8AAB66F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solidFill>
                  <a:srgbClr val="1F3762"/>
                </a:solidFill>
                <a:latin typeface="Calibri" panose="020F0502020204030204" pitchFamily="34" charset="0"/>
              </a:rPr>
              <a:t>IV. </a:t>
            </a:r>
            <a:r>
              <a:rPr lang="pl-PL" sz="2400" b="1" i="0" u="none" strike="noStrike" baseline="0" dirty="0">
                <a:solidFill>
                  <a:srgbClr val="1F3762"/>
                </a:solidFill>
                <a:latin typeface="Calibri" panose="020F0502020204030204" pitchFamily="34" charset="0"/>
              </a:rPr>
              <a:t>UTRZYMANIE TRWAŁOŚCI </a:t>
            </a: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FBC1C2-8054-3E55-892C-8EB0DB273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1600" b="0" i="0" u="none" strike="noStrike" baseline="0" dirty="0">
                <a:solidFill>
                  <a:srgbClr val="000000"/>
                </a:solidFill>
              </a:rPr>
              <a:t>Pamiętaj, że dostępność cyfrowa nie kończy się wraz z projektem. Mimo zakończenia projektu i finansowania z nim związanego wciąż odpowiadasz za dostępność cyfrową rozwiązania stworzonego w ramach projektu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b="0" i="0" u="none" strike="noStrike" baseline="0" dirty="0">
                <a:solidFill>
                  <a:srgbClr val="000000"/>
                </a:solidFill>
              </a:rPr>
              <a:t>Monitoruj i utrzymuj dostępność cyfrową: produktów projektu, strony internetowej projektu, działań informacyjno-promocyjnych projektu np. w mediach społecznościowych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b="0" i="0" u="none" strike="noStrike" baseline="0" dirty="0">
                <a:solidFill>
                  <a:srgbClr val="000000"/>
                </a:solidFill>
              </a:rPr>
              <a:t>Aktualizuj Deklarację dostępności. Reaguj na żądania zapewnienia dostępności cyfrowej oraz skargi związane z tym obszarem</a:t>
            </a:r>
          </a:p>
          <a:p>
            <a:pPr marL="342900" indent="-342900">
              <a:buFont typeface="+mj-lt"/>
              <a:buAutoNum type="arabicPeriod"/>
            </a:pP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D0CF0C2-1C1F-550B-4DB1-4226530E7F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03508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Podsumowanie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347054"/>
            <a:ext cx="7389547" cy="3528952"/>
          </a:xfrm>
        </p:spPr>
        <p:txBody>
          <a:bodyPr>
            <a:normAutofit/>
          </a:bodyPr>
          <a:lstStyle/>
          <a:p>
            <a:pPr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sz="1600" dirty="0">
                <a:solidFill>
                  <a:schemeClr val="tx1"/>
                </a:solidFill>
                <a:latin typeface="+mn-lt"/>
              </a:rPr>
              <a:t>Dostępność cyfrowa to proces wymagający zaplanowania.   Dostępność cyfrowa „staje się”, a nie „jest”</a:t>
            </a: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CPPC </a:t>
            </a:r>
            <a:r>
              <a:rPr lang="pl-PL" sz="16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weryfikuje pod kątem dostępności cyfrowej </a:t>
            </a:r>
            <a:r>
              <a:rPr lang="pl-PL" sz="16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produkty wytworzone w projektach</a:t>
            </a:r>
            <a:endParaRPr lang="pl-PL" sz="1600" kern="1400" spc="-5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l-PL" sz="1800" dirty="0">
              <a:latin typeface="+mn-lt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BE5081B-2E0A-7069-D221-78A85E5005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47508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FAFA55-D5BF-4445-886E-9FC4188FB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1635646"/>
            <a:ext cx="6465290" cy="480062"/>
          </a:xfrm>
        </p:spPr>
        <p:txBody>
          <a:bodyPr>
            <a:normAutofit/>
          </a:bodyPr>
          <a:lstStyle/>
          <a:p>
            <a:r>
              <a:rPr lang="pl-PL" sz="2400" dirty="0">
                <a:latin typeface="+mn-lt"/>
              </a:rPr>
              <a:t>Dziękuje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C14C844-534E-A910-413B-31179FBD5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48" y="4357213"/>
            <a:ext cx="7835692" cy="734817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3D7599D-EE53-9C5B-904E-AB18B88A0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576" y="4299942"/>
            <a:ext cx="7776863" cy="80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+mn-lt"/>
              </a:rPr>
              <a:t>Regulacje </a:t>
            </a:r>
            <a:r>
              <a:rPr lang="pl-PL" sz="24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prawne</a:t>
            </a:r>
            <a:r>
              <a:rPr lang="pl-PL" sz="2400" dirty="0">
                <a:latin typeface="+mn-lt"/>
              </a:rPr>
              <a:t> związane z dostępnością cyfrową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347054"/>
            <a:ext cx="7389547" cy="352895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l-PL" sz="1700" dirty="0">
                <a:latin typeface="+mn-lt"/>
              </a:rPr>
              <a:t> Ustawa z dnia 4 kwietnia 2019 r. o dostępności cyfrowej stron internetowych i aplikacji mobilnych podmiotów publicznych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l-PL" sz="1700" dirty="0">
                <a:latin typeface="+mn-lt"/>
              </a:rPr>
              <a:t> Ustawa z dnia 19 lipca 2019 r. o zapewnianiu dostępności osobom ze szczególnymi potrzebami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l-PL" sz="1700" dirty="0">
                <a:latin typeface="+mn-lt"/>
              </a:rPr>
              <a:t> Ustawa z dnia 27 sierpnia 2009 r. o finansach publicznych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l-PL" sz="1700" dirty="0">
                <a:latin typeface="+mn-lt"/>
              </a:rPr>
              <a:t> Wytyczne Ministerstwa Funduszy i Polityki Regionalnej dotyczące  realizacji zasad równościowych </a:t>
            </a:r>
            <a:br>
              <a:rPr lang="pl-PL" sz="1700" dirty="0">
                <a:latin typeface="+mn-lt"/>
              </a:rPr>
            </a:br>
            <a:r>
              <a:rPr lang="pl-PL" sz="1700" dirty="0">
                <a:latin typeface="+mn-lt"/>
              </a:rPr>
              <a:t>w ramach funduszy unijnych na lata 2021-2027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l-PL" sz="1700" dirty="0">
                <a:latin typeface="+mn-lt"/>
              </a:rPr>
              <a:t> Wytyczne Ministerstwa Funduszy i Polityki Regionalnej dotyczące kwalifikowalności wydatków </a:t>
            </a:r>
            <a:br>
              <a:rPr lang="pl-PL" sz="1700" dirty="0">
                <a:latin typeface="+mn-lt"/>
              </a:rPr>
            </a:br>
            <a:r>
              <a:rPr lang="pl-PL" sz="1700" dirty="0">
                <a:latin typeface="+mn-lt"/>
              </a:rPr>
              <a:t>na lata 2021-2027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C8F3B67-1474-9EAF-B7D4-0D12AB7D53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375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Obowiązek w projektach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347054"/>
            <a:ext cx="7389547" cy="352895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600" b="1" dirty="0">
                <a:latin typeface="+mn-lt"/>
              </a:rPr>
              <a:t>Rozwiązanie tworzone ze środków publicznych ma być dostępne cyfrowo.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Dostępne cyfrowo muszą być między innymi: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strony internetowe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aplikacje mobilne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systemy teleinformatyczne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wszystkie treści publikowane w Internecie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92CF0343-6D6E-E73F-832B-8E242E630C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44072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+mn-lt"/>
              </a:rPr>
              <a:t>Proces wymagający zaplanowania</a:t>
            </a:r>
            <a:endParaRPr lang="pl-PL" sz="24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347054"/>
            <a:ext cx="7389547" cy="352895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Dostępność cyfrowa </a:t>
            </a:r>
            <a:r>
              <a:rPr lang="pl-PL" sz="18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staje się</a:t>
            </a: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, a nie </a:t>
            </a:r>
            <a:r>
              <a:rPr lang="pl-PL" sz="18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jest</a:t>
            </a: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. Nie jest tym samym dana raz na zawsze — jeśli się nie dba o nią na co dzień można łatwo obniżyć jej poziom.</a:t>
            </a:r>
          </a:p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Dostępność cyfrowa dotyczy wielu elementów w projekcie i wymaga zaangażowania wielu osób.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B787E328-CE28-D25B-75CA-F2E6BEB344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1735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+mn-lt"/>
              </a:rPr>
              <a:t>Dostępność - Kryterium w projektach FERC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347054"/>
            <a:ext cx="7389547" cy="3528952"/>
          </a:xfrm>
        </p:spPr>
        <p:txBody>
          <a:bodyPr>
            <a:normAutofit/>
          </a:bodyPr>
          <a:lstStyle/>
          <a:p>
            <a:pPr marL="0" lvl="1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pl-PL" sz="16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pl-PL" sz="16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pl-PL" sz="16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Programu </a:t>
            </a:r>
            <a:r>
              <a:rPr lang="pl-PL" sz="1600" b="0" kern="1400" spc="-5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Fundusze Europejskie na Rozwój Cyfrowy 2021-2027 wymóg zapewnienia dostępności cyfrowej jest warunkiem realizacji projektów.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1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Nazwa kryterium: 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Zgodność projektu z zasadami: równości szans i niedyskryminacji, w tym dostępność dla osób z niepełnosprawnościami; równości kobiet i mężczyzn.</a:t>
            </a:r>
            <a:endParaRPr lang="pl-PL" sz="1600" b="1" dirty="0">
              <a:solidFill>
                <a:schemeClr val="accent1">
                  <a:lumMod val="75000"/>
                </a:schemeClr>
              </a:solidFill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BD731EE6-BED6-36E1-0DF5-08C5FFBB32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025283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799D898E1E6F040BD442E0C7616D4F7" ma:contentTypeVersion="11" ma:contentTypeDescription="Utwórz nowy dokument." ma:contentTypeScope="" ma:versionID="cb9f8fb12ecb176181ffad622d4f7ab2">
  <xsd:schema xmlns:xsd="http://www.w3.org/2001/XMLSchema" xmlns:xs="http://www.w3.org/2001/XMLSchema" xmlns:p="http://schemas.microsoft.com/office/2006/metadata/properties" xmlns:ns2="83783693-ef60-425a-b273-585e3fe453e9" xmlns:ns3="3361ad4d-7ab5-4428-8e8f-a55a688db929" targetNamespace="http://schemas.microsoft.com/office/2006/metadata/properties" ma:root="true" ma:fieldsID="2d233c887c4737f822d2eda039c83450" ns2:_="" ns3:_="">
    <xsd:import namespace="83783693-ef60-425a-b273-585e3fe453e9"/>
    <xsd:import namespace="3361ad4d-7ab5-4428-8e8f-a55a688db929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783693-ef60-425a-b273-585e3fe453e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Tagi obrazów" ma:readOnly="false" ma:fieldId="{5cf76f15-5ced-4ddc-b409-7134ff3c332f}" ma:taxonomyMulti="true" ma:sspId="cc6f6cad-d038-4c8c-a53d-3cb4c28787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61ad4d-7ab5-4428-8e8f-a55a688db929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372394b-1633-40ed-88d1-f992bef83b33}" ma:internalName="TaxCatchAll" ma:showField="CatchAllData" ma:web="3361ad4d-7ab5-4428-8e8f-a55a688db9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361ad4d-7ab5-4428-8e8f-a55a688db929" xsi:nil="true"/>
    <lcf76f155ced4ddcb4097134ff3c332f xmlns="83783693-ef60-425a-b273-585e3fe453e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59C031-120F-4073-AC3D-E7DBF1C0F9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783693-ef60-425a-b273-585e3fe453e9"/>
    <ds:schemaRef ds:uri="3361ad4d-7ab5-4428-8e8f-a55a688db9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6EAA42-E4A0-4D4A-829E-A5B69517EFDD}">
  <ds:schemaRefs>
    <ds:schemaRef ds:uri="http://purl.org/dc/dcmitype/"/>
    <ds:schemaRef ds:uri="http://purl.org/dc/terms/"/>
    <ds:schemaRef ds:uri="http://schemas.openxmlformats.org/package/2006/metadata/core-properties"/>
    <ds:schemaRef ds:uri="83783693-ef60-425a-b273-585e3fe453e9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3361ad4d-7ab5-4428-8e8f-a55a688db929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341EFF9-AF8B-4C55-8768-225C2D905A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4157</TotalTime>
  <Words>2669</Words>
  <Application>Microsoft Office PowerPoint</Application>
  <PresentationFormat>Pokaz na ekranie (16:9)</PresentationFormat>
  <Paragraphs>365</Paragraphs>
  <Slides>57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57</vt:i4>
      </vt:variant>
    </vt:vector>
  </HeadingPairs>
  <TitlesOfParts>
    <vt:vector size="63" baseType="lpstr">
      <vt:lpstr>Arial</vt:lpstr>
      <vt:lpstr>Calibri</vt:lpstr>
      <vt:lpstr>Open Sans</vt:lpstr>
      <vt:lpstr>Symbol</vt:lpstr>
      <vt:lpstr>Wingdings</vt:lpstr>
      <vt:lpstr>Motyw pakietu Office</vt:lpstr>
      <vt:lpstr>Dostępność cyfrowa  w projektach unijnych</vt:lpstr>
      <vt:lpstr>Agenda</vt:lpstr>
      <vt:lpstr>Czym jest dostępność cyfrowa</vt:lpstr>
      <vt:lpstr>Różne grupy użytkowników</vt:lpstr>
      <vt:lpstr>Beneficjenci dostępności cyfrowej</vt:lpstr>
      <vt:lpstr>Regulacje prawne związane z dostępnością cyfrową</vt:lpstr>
      <vt:lpstr>Obowiązek w projektach</vt:lpstr>
      <vt:lpstr>Proces wymagający zaplanowania</vt:lpstr>
      <vt:lpstr>Dostępność - Kryterium w projektach FERC</vt:lpstr>
      <vt:lpstr>Standard dostępności cyfrowej WCAG</vt:lpstr>
      <vt:lpstr>Cztery zasady dostępności cyfrowej</vt:lpstr>
      <vt:lpstr>WCAG 2.1</vt:lpstr>
      <vt:lpstr>WCAG 2.1 (ciąg dalszy)</vt:lpstr>
      <vt:lpstr>WCAG 2.1 (ciąg dalszy)  </vt:lpstr>
      <vt:lpstr>Zasada 1: Postrzegalność</vt:lpstr>
      <vt:lpstr>Zasada 2: Funkcjonalność</vt:lpstr>
      <vt:lpstr>Zasada 3: Zrozumiałość</vt:lpstr>
      <vt:lpstr>Zasada 4: Kompatybilność</vt:lpstr>
      <vt:lpstr>WCAG wskazuje techniczne możliwości osiągania celu</vt:lpstr>
      <vt:lpstr>Dostępność cyfrowa w POPC</vt:lpstr>
      <vt:lpstr>Błędy w realizowaniu dostępności cyfrowej  w projektach</vt:lpstr>
      <vt:lpstr>1. Brak uwzględnienia dostępności cyfrowej </vt:lpstr>
      <vt:lpstr>2. Wyłącznie audyt dostępności cyfrowej na koniec projektu</vt:lpstr>
      <vt:lpstr>3. Błędne wyobrażenie o wdrażaniu dostępności cyfrowej</vt:lpstr>
      <vt:lpstr>4. To zadanie wyłącznie dla specjalisty do spraw dostępności</vt:lpstr>
      <vt:lpstr>Czym jest dostępność cyfrowa w projekcie</vt:lpstr>
      <vt:lpstr>Zarządzanie dostępnością  cyfrową w projekcie</vt:lpstr>
      <vt:lpstr>Dostępność to ogród</vt:lpstr>
      <vt:lpstr>Jak zarządzać dostępnością cyfrową?</vt:lpstr>
      <vt:lpstr>Jak zarządzać dostępnością cyfrową? </vt:lpstr>
      <vt:lpstr>1 - Dostępność cyfrowa w projekcie - Ludzie</vt:lpstr>
      <vt:lpstr>Kto jest niezbędny do zapewnienia dostępności cyfrowej</vt:lpstr>
      <vt:lpstr>Wykonawcy zewnętrzni</vt:lpstr>
      <vt:lpstr>Przenoszenie części zarządzania na zewnętrznego wykonawcę </vt:lpstr>
      <vt:lpstr>Pracownicy z niepełnosprawnościami w zespole</vt:lpstr>
      <vt:lpstr>2 - Dostępność cyfrowa w projekcie - Wiedza</vt:lpstr>
      <vt:lpstr>2 - Dostępność cyfrowa w projekcie – Wiedza cd.</vt:lpstr>
      <vt:lpstr>2 - Dostępność cyfrowa w projekcie – Wiedza cd. </vt:lpstr>
      <vt:lpstr>2 - Dostępność cyfrowa w projekcie – Wiedza cd.   </vt:lpstr>
      <vt:lpstr>3 - Dostępność cyfrowa w projekcie – Sprzęt, oprogramowanie</vt:lpstr>
      <vt:lpstr>3 - Dostępność cyfrowa w projekcie – Sprzęt, oprogramowanie </vt:lpstr>
      <vt:lpstr>4 - Dostępność cyfrowa w projekcie – Środki finansowe</vt:lpstr>
      <vt:lpstr>5 - Dostępność cyfrowa w projekcie – Czas</vt:lpstr>
      <vt:lpstr> Cykl życia projektu</vt:lpstr>
      <vt:lpstr>Cykl życia projektu a dostępność cyfrowa</vt:lpstr>
      <vt:lpstr>I.  PRZYGOTOWANIE PROJEKTU – część 1</vt:lpstr>
      <vt:lpstr>I. PRZYGOTOWANIE PROJEKTU - część 2</vt:lpstr>
      <vt:lpstr>I. PRZYGOTOWANIE PROJEKTU - część 3</vt:lpstr>
      <vt:lpstr>II. POCZĄTEK PROJEKTU – część 1</vt:lpstr>
      <vt:lpstr>II. POCZĄTEK PROJEKTU – część 2</vt:lpstr>
      <vt:lpstr>III. REALIZACJA PROJEKTU – część 1 </vt:lpstr>
      <vt:lpstr>III. REALIZACJA PROJEKTU – część 2 </vt:lpstr>
      <vt:lpstr>III. REALIZACJA PROJEKTU – część 3 </vt:lpstr>
      <vt:lpstr>III. REALIZACJA PROJEKTU – Dostępność cyfrowa w „Informacji  i promocji”</vt:lpstr>
      <vt:lpstr>IV. UTRZYMANIE TRWAŁOŚCI </vt:lpstr>
      <vt:lpstr>Podsumowanie</vt:lpstr>
      <vt:lpstr>Dziękuje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Dostępność cyfrowa w projektach unijnych - 27 czerwca 2024</dc:title>
  <dc:creator>Sowiński Piotr</dc:creator>
  <cp:lastModifiedBy>Anna Czekalska</cp:lastModifiedBy>
  <cp:revision>99</cp:revision>
  <dcterms:created xsi:type="dcterms:W3CDTF">2022-06-22T09:40:44Z</dcterms:created>
  <dcterms:modified xsi:type="dcterms:W3CDTF">2024-07-10T07:14:43Z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0x0101000799D898E1E6F040BD442E0C7616D4F7</vt:lpwstr>
  </property>
</Properties>
</file>