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59" r:id="rId4"/>
    <p:sldId id="260" r:id="rId5"/>
    <p:sldId id="278" r:id="rId6"/>
    <p:sldId id="261" r:id="rId7"/>
    <p:sldId id="262" r:id="rId8"/>
    <p:sldId id="307" r:id="rId9"/>
    <p:sldId id="308" r:id="rId10"/>
    <p:sldId id="264" r:id="rId11"/>
    <p:sldId id="309" r:id="rId12"/>
    <p:sldId id="316" r:id="rId13"/>
    <p:sldId id="504" r:id="rId14"/>
    <p:sldId id="315" r:id="rId15"/>
    <p:sldId id="268" r:id="rId16"/>
    <p:sldId id="269" r:id="rId17"/>
    <p:sldId id="272" r:id="rId18"/>
    <p:sldId id="282" r:id="rId19"/>
    <p:sldId id="314" r:id="rId20"/>
    <p:sldId id="281" r:id="rId21"/>
    <p:sldId id="312" r:id="rId22"/>
    <p:sldId id="280" r:id="rId23"/>
    <p:sldId id="313" r:id="rId24"/>
    <p:sldId id="310" r:id="rId25"/>
    <p:sldId id="311" r:id="rId26"/>
    <p:sldId id="273" r:id="rId27"/>
    <p:sldId id="505" r:id="rId2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2"/>
    <p:restoredTop sz="94726"/>
  </p:normalViewPr>
  <p:slideViewPr>
    <p:cSldViewPr snapToGrid="0">
      <p:cViewPr varScale="1">
        <p:scale>
          <a:sx n="63" d="100"/>
          <a:sy n="63" d="100"/>
        </p:scale>
        <p:origin x="720" y="48"/>
      </p:cViewPr>
      <p:guideLst/>
    </p:cSldViewPr>
  </p:slideViewPr>
  <p:outlineViewPr>
    <p:cViewPr>
      <p:scale>
        <a:sx n="33" d="100"/>
        <a:sy n="33" d="100"/>
      </p:scale>
      <p:origin x="0" y="-2025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7595C3-00F2-4087-B765-47101D4467D0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EDA5AF6-8385-4D9A-BFA2-2A130863EAA0}">
      <dgm:prSet custT="1"/>
      <dgm:spPr/>
      <dgm:t>
        <a:bodyPr/>
        <a:lstStyle/>
        <a:p>
          <a:pPr>
            <a:lnSpc>
              <a:spcPct val="150000"/>
            </a:lnSpc>
            <a:defRPr cap="all"/>
          </a:pPr>
          <a:r>
            <a:rPr lang="pl-PL" sz="2400" b="0" i="0" cap="none" baseline="0" dirty="0">
              <a:latin typeface="Arial" panose="020B0604020202020204" pitchFamily="34" charset="0"/>
              <a:cs typeface="Arial" panose="020B0604020202020204" pitchFamily="34" charset="0"/>
            </a:rPr>
            <a:t>Ergonomia, parametry uniwersalne</a:t>
          </a:r>
          <a:endParaRPr lang="en-US" sz="2400" cap="none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24547F-C869-464C-9DA9-C02F448E4C74}" type="parTrans" cxnId="{6B9A5AD9-D49B-4088-A94C-9C301E55B8AF}">
      <dgm:prSet/>
      <dgm:spPr/>
      <dgm:t>
        <a:bodyPr/>
        <a:lstStyle/>
        <a:p>
          <a:endParaRPr lang="en-US"/>
        </a:p>
      </dgm:t>
    </dgm:pt>
    <dgm:pt modelId="{FFE3E4AD-F01B-4475-96C1-B9E1950EC12C}" type="sibTrans" cxnId="{6B9A5AD9-D49B-4088-A94C-9C301E55B8AF}">
      <dgm:prSet/>
      <dgm:spPr/>
      <dgm:t>
        <a:bodyPr/>
        <a:lstStyle/>
        <a:p>
          <a:endParaRPr lang="en-US"/>
        </a:p>
      </dgm:t>
    </dgm:pt>
    <dgm:pt modelId="{8BB489C3-A95A-41A5-A0E2-4AEB4335F5DC}">
      <dgm:prSet custT="1"/>
      <dgm:spPr/>
      <dgm:t>
        <a:bodyPr/>
        <a:lstStyle/>
        <a:p>
          <a:pPr marL="0" lvl="0" indent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l-PL" sz="2400" b="0" i="0" kern="1200" cap="none" baseline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Strategia dochodzenia do pełnej dostępności </a:t>
          </a:r>
          <a:br>
            <a:rPr lang="pl-PL" sz="2400" b="0" i="0" kern="1200" cap="none" baseline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rPr>
          </a:br>
          <a:r>
            <a:rPr lang="pl-PL" sz="2400" b="0" i="0" kern="1200" cap="none" baseline="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w obiektach istniejących</a:t>
          </a:r>
          <a:endParaRPr lang="en-US" sz="2400" b="0" i="0" kern="1200" cap="none" baseline="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 pitchFamily="34" charset="0"/>
            <a:ea typeface="Calibri"/>
            <a:cs typeface="Arial" panose="020B0604020202020204" pitchFamily="34" charset="0"/>
          </a:endParaRPr>
        </a:p>
      </dgm:t>
    </dgm:pt>
    <dgm:pt modelId="{B464308E-B81E-4A19-960A-D96430CA4CBD}" type="parTrans" cxnId="{35D186E3-C1CD-4706-B2AE-F2947623DA76}">
      <dgm:prSet/>
      <dgm:spPr/>
      <dgm:t>
        <a:bodyPr/>
        <a:lstStyle/>
        <a:p>
          <a:endParaRPr lang="en-US"/>
        </a:p>
      </dgm:t>
    </dgm:pt>
    <dgm:pt modelId="{A9C30BF0-74F4-48BD-A593-B31D52896BD0}" type="sibTrans" cxnId="{35D186E3-C1CD-4706-B2AE-F2947623DA76}">
      <dgm:prSet/>
      <dgm:spPr/>
      <dgm:t>
        <a:bodyPr/>
        <a:lstStyle/>
        <a:p>
          <a:endParaRPr lang="en-US"/>
        </a:p>
      </dgm:t>
    </dgm:pt>
    <dgm:pt modelId="{0089CF78-F78E-4417-BB6B-8FF3273D0D56}" type="pres">
      <dgm:prSet presAssocID="{397595C3-00F2-4087-B765-47101D4467D0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4EA0E004-A8EE-441C-820E-64D980D31B32}" type="pres">
      <dgm:prSet presAssocID="{2EDA5AF6-8385-4D9A-BFA2-2A130863EAA0}" presName="compNode" presStyleCnt="0"/>
      <dgm:spPr/>
    </dgm:pt>
    <dgm:pt modelId="{96DF31E5-443E-4DC2-8FB7-2D659F984668}" type="pres">
      <dgm:prSet presAssocID="{2EDA5AF6-8385-4D9A-BFA2-2A130863EAA0}" presName="iconBgRect" presStyleLbl="bgShp" presStyleIdx="0" presStyleCnt="2" custScaleX="103664" custScaleY="99198" custLinFactNeighborY="15054"/>
      <dgm:spPr/>
      <dgm:extLst/>
    </dgm:pt>
    <dgm:pt modelId="{164D1DF8-D99F-463C-AF00-15757868CA38}" type="pres">
      <dgm:prSet presAssocID="{2EDA5AF6-8385-4D9A-BFA2-2A130863EAA0}" presName="iconRect" presStyleLbl="node1" presStyleIdx="0" presStyleCnt="2" custLinFactNeighborX="-1152" custLinFactNeighborY="2602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/>
    </dgm:pt>
    <dgm:pt modelId="{9E51BD5D-F236-4AFD-9472-284EEC7D9CFA}" type="pres">
      <dgm:prSet presAssocID="{2EDA5AF6-8385-4D9A-BFA2-2A130863EAA0}" presName="spaceRect" presStyleCnt="0"/>
      <dgm:spPr/>
    </dgm:pt>
    <dgm:pt modelId="{07C82530-EFDA-41B3-B006-E3DF46EDD069}" type="pres">
      <dgm:prSet presAssocID="{2EDA5AF6-8385-4D9A-BFA2-2A130863EAA0}" presName="textRect" presStyleLbl="revTx" presStyleIdx="0" presStyleCnt="2">
        <dgm:presLayoutVars>
          <dgm:chMax val="1"/>
          <dgm:chPref val="1"/>
        </dgm:presLayoutVars>
      </dgm:prSet>
      <dgm:spPr/>
      <dgm:t>
        <a:bodyPr/>
        <a:lstStyle/>
        <a:p>
          <a:endParaRPr lang="pl-PL"/>
        </a:p>
      </dgm:t>
    </dgm:pt>
    <dgm:pt modelId="{30508851-9C0E-4481-8B93-41E50BF1520D}" type="pres">
      <dgm:prSet presAssocID="{FFE3E4AD-F01B-4475-96C1-B9E1950EC12C}" presName="sibTrans" presStyleCnt="0"/>
      <dgm:spPr/>
    </dgm:pt>
    <dgm:pt modelId="{CF524C6F-C54D-42CC-A391-055BF020DFC1}" type="pres">
      <dgm:prSet presAssocID="{8BB489C3-A95A-41A5-A0E2-4AEB4335F5DC}" presName="compNode" presStyleCnt="0"/>
      <dgm:spPr/>
    </dgm:pt>
    <dgm:pt modelId="{020FD9C9-1785-44C7-8903-6281A7EC0531}" type="pres">
      <dgm:prSet presAssocID="{8BB489C3-A95A-41A5-A0E2-4AEB4335F5DC}" presName="iconBgRect" presStyleLbl="bgShp" presStyleIdx="1" presStyleCnt="2" custLinFactNeighborX="-739" custLinFactNeighborY="11489"/>
      <dgm:spPr/>
      <dgm:extLst/>
    </dgm:pt>
    <dgm:pt modelId="{78B25AFE-83E8-47D4-AB49-888EC0C7B5C3}" type="pres">
      <dgm:prSet presAssocID="{8BB489C3-A95A-41A5-A0E2-4AEB4335F5DC}" presName="iconRect" presStyleLbl="node1" presStyleIdx="1" presStyleCnt="2" custLinFactNeighborY="2002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/>
    </dgm:pt>
    <dgm:pt modelId="{B5D3410C-6DF3-45DA-AE35-50FC17784F58}" type="pres">
      <dgm:prSet presAssocID="{8BB489C3-A95A-41A5-A0E2-4AEB4335F5DC}" presName="spaceRect" presStyleCnt="0"/>
      <dgm:spPr/>
    </dgm:pt>
    <dgm:pt modelId="{ABEB5C10-1CFA-4DA7-8868-6F52E9DCEAB0}" type="pres">
      <dgm:prSet presAssocID="{8BB489C3-A95A-41A5-A0E2-4AEB4335F5DC}" presName="textRect" presStyleLbl="revTx" presStyleIdx="1" presStyleCnt="2" custScaleX="117500" custScaleY="101506">
        <dgm:presLayoutVars>
          <dgm:chMax val="1"/>
          <dgm:chPref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7AACA644-168A-4803-B814-0D4AC3CEE41E}" type="presOf" srcId="{397595C3-00F2-4087-B765-47101D4467D0}" destId="{0089CF78-F78E-4417-BB6B-8FF3273D0D56}" srcOrd="0" destOrd="0" presId="urn:microsoft.com/office/officeart/2018/5/layout/IconCircleLabelList"/>
    <dgm:cxn modelId="{375EC786-EE85-40A6-B1CB-6AE3B1F2BAC6}" type="presOf" srcId="{2EDA5AF6-8385-4D9A-BFA2-2A130863EAA0}" destId="{07C82530-EFDA-41B3-B006-E3DF46EDD069}" srcOrd="0" destOrd="0" presId="urn:microsoft.com/office/officeart/2018/5/layout/IconCircleLabelList"/>
    <dgm:cxn modelId="{35D186E3-C1CD-4706-B2AE-F2947623DA76}" srcId="{397595C3-00F2-4087-B765-47101D4467D0}" destId="{8BB489C3-A95A-41A5-A0E2-4AEB4335F5DC}" srcOrd="1" destOrd="0" parTransId="{B464308E-B81E-4A19-960A-D96430CA4CBD}" sibTransId="{A9C30BF0-74F4-48BD-A593-B31D52896BD0}"/>
    <dgm:cxn modelId="{6B9A5AD9-D49B-4088-A94C-9C301E55B8AF}" srcId="{397595C3-00F2-4087-B765-47101D4467D0}" destId="{2EDA5AF6-8385-4D9A-BFA2-2A130863EAA0}" srcOrd="0" destOrd="0" parTransId="{9B24547F-C869-464C-9DA9-C02F448E4C74}" sibTransId="{FFE3E4AD-F01B-4475-96C1-B9E1950EC12C}"/>
    <dgm:cxn modelId="{9D97B895-09A1-4BB0-8258-79437923606A}" type="presOf" srcId="{8BB489C3-A95A-41A5-A0E2-4AEB4335F5DC}" destId="{ABEB5C10-1CFA-4DA7-8868-6F52E9DCEAB0}" srcOrd="0" destOrd="0" presId="urn:microsoft.com/office/officeart/2018/5/layout/IconCircleLabelList"/>
    <dgm:cxn modelId="{58E1F002-EE4F-47D3-8A9C-C3ACB526BE3B}" type="presParOf" srcId="{0089CF78-F78E-4417-BB6B-8FF3273D0D56}" destId="{4EA0E004-A8EE-441C-820E-64D980D31B32}" srcOrd="0" destOrd="0" presId="urn:microsoft.com/office/officeart/2018/5/layout/IconCircleLabelList"/>
    <dgm:cxn modelId="{2E4288EA-AB2C-4305-905A-53519782DF7A}" type="presParOf" srcId="{4EA0E004-A8EE-441C-820E-64D980D31B32}" destId="{96DF31E5-443E-4DC2-8FB7-2D659F984668}" srcOrd="0" destOrd="0" presId="urn:microsoft.com/office/officeart/2018/5/layout/IconCircleLabelList"/>
    <dgm:cxn modelId="{E658F687-1FC1-47BA-8E07-EDBCBFE6C6C3}" type="presParOf" srcId="{4EA0E004-A8EE-441C-820E-64D980D31B32}" destId="{164D1DF8-D99F-463C-AF00-15757868CA38}" srcOrd="1" destOrd="0" presId="urn:microsoft.com/office/officeart/2018/5/layout/IconCircleLabelList"/>
    <dgm:cxn modelId="{59FED935-8C3F-47FB-BDC8-C7286C235307}" type="presParOf" srcId="{4EA0E004-A8EE-441C-820E-64D980D31B32}" destId="{9E51BD5D-F236-4AFD-9472-284EEC7D9CFA}" srcOrd="2" destOrd="0" presId="urn:microsoft.com/office/officeart/2018/5/layout/IconCircleLabelList"/>
    <dgm:cxn modelId="{35B92A85-2081-48E7-B663-27C17A781549}" type="presParOf" srcId="{4EA0E004-A8EE-441C-820E-64D980D31B32}" destId="{07C82530-EFDA-41B3-B006-E3DF46EDD069}" srcOrd="3" destOrd="0" presId="urn:microsoft.com/office/officeart/2018/5/layout/IconCircleLabelList"/>
    <dgm:cxn modelId="{66245D47-3051-4325-AF3C-3FD2B80646A6}" type="presParOf" srcId="{0089CF78-F78E-4417-BB6B-8FF3273D0D56}" destId="{30508851-9C0E-4481-8B93-41E50BF1520D}" srcOrd="1" destOrd="0" presId="urn:microsoft.com/office/officeart/2018/5/layout/IconCircleLabelList"/>
    <dgm:cxn modelId="{CC297763-7068-4F61-81F0-DB00ABE26C68}" type="presParOf" srcId="{0089CF78-F78E-4417-BB6B-8FF3273D0D56}" destId="{CF524C6F-C54D-42CC-A391-055BF020DFC1}" srcOrd="2" destOrd="0" presId="urn:microsoft.com/office/officeart/2018/5/layout/IconCircleLabelList"/>
    <dgm:cxn modelId="{B7EBABE3-FE96-4FD1-939C-AD92E75238BE}" type="presParOf" srcId="{CF524C6F-C54D-42CC-A391-055BF020DFC1}" destId="{020FD9C9-1785-44C7-8903-6281A7EC0531}" srcOrd="0" destOrd="0" presId="urn:microsoft.com/office/officeart/2018/5/layout/IconCircleLabelList"/>
    <dgm:cxn modelId="{6F26F735-10F2-4A0D-B90B-B85880397F26}" type="presParOf" srcId="{CF524C6F-C54D-42CC-A391-055BF020DFC1}" destId="{78B25AFE-83E8-47D4-AB49-888EC0C7B5C3}" srcOrd="1" destOrd="0" presId="urn:microsoft.com/office/officeart/2018/5/layout/IconCircleLabelList"/>
    <dgm:cxn modelId="{3462FBE8-F3B6-4DA2-AF92-E16E75B0E4B9}" type="presParOf" srcId="{CF524C6F-C54D-42CC-A391-055BF020DFC1}" destId="{B5D3410C-6DF3-45DA-AE35-50FC17784F58}" srcOrd="2" destOrd="0" presId="urn:microsoft.com/office/officeart/2018/5/layout/IconCircleLabelList"/>
    <dgm:cxn modelId="{CDBD0B02-6F77-465E-9843-A6026546D130}" type="presParOf" srcId="{CF524C6F-C54D-42CC-A391-055BF020DFC1}" destId="{ABEB5C10-1CFA-4DA7-8868-6F52E9DCEAB0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1820887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/>
              <a:t>samodzielne korzystanie przez osoby ze szczególnymi potrzebami  z usług publicznych;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/>
              <a:t>odpowiedź na zróżnicowane potrzeby zwiększającej się grupy osób ze szczególnymi potrzebami;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/>
              <a:t>dostępność usług publicznych stanie się normą;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l-PL"/>
              <a:t>JST otwarta na klienta z różnymi potrzebami.</a:t>
            </a:r>
          </a:p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B2B030-5916-46AE-A9D0-FEB3B8F8D209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8967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 tytułowy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Tekst tytułowy</a:t>
            </a:r>
          </a:p>
        </p:txBody>
      </p:sp>
      <p:sp>
        <p:nvSpPr>
          <p:cNvPr id="12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5371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21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2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kst tytułowy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Tekst tytułowy</a:t>
            </a:r>
          </a:p>
        </p:txBody>
      </p:sp>
      <p:sp>
        <p:nvSpPr>
          <p:cNvPr id="30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3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39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0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kst tytułowy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48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9" name="Symbol zastępczy tekstu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5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kst tytułowy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Tekst tytułowy</a:t>
            </a:r>
          </a:p>
        </p:txBody>
      </p:sp>
      <p:sp>
        <p:nvSpPr>
          <p:cNvPr id="73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74" name="Symbol zastępczy tekstu 3"/>
          <p:cNvSpPr>
            <a:spLocks noGrp="1"/>
          </p:cNvSpPr>
          <p:nvPr>
            <p:ph type="body" sz="quarter" idx="21"/>
          </p:nvPr>
        </p:nvSpPr>
        <p:spPr>
          <a:xfrm>
            <a:off x="839786" y="2057400"/>
            <a:ext cx="3932241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kst tytułowy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Tekst tytułowy</a:t>
            </a:r>
          </a:p>
        </p:txBody>
      </p:sp>
      <p:sp>
        <p:nvSpPr>
          <p:cNvPr id="83" name="Symbol zastępczy obrazu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8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 tytułowy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Tekst tytułowy</a:t>
            </a:r>
          </a:p>
        </p:txBody>
      </p:sp>
      <p:sp>
        <p:nvSpPr>
          <p:cNvPr id="3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biuro@firr.org.pl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Obraz 1" descr="Zestaw logotypów: znak Funduszy Europejskich z napisem Fundusze Europejskie dla Rozwoju Społecznego; flaga Polski z napisem Rzeczpospolita Polska; flaga Unii Europejskiej z napisem Dofinansowane przez Unię Europejską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428" y="5854481"/>
            <a:ext cx="7304521" cy="1003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pfron.png" descr="Logotyp PFRON znak tulipana z napisem Państwowy Fundusz Rehabilitacji Osób Niepełnosprawnyc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4150" y="139572"/>
            <a:ext cx="1986644" cy="804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Obraz 4" descr="Logotyp ŚZGiP znak skrzydeł i napis Śląski Związek Gmin i Powiató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8644" y="265698"/>
            <a:ext cx="3206776" cy="542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FIRR logo z dopiskiem.png" descr="Znak FIRR z napisem Fundacja Instytut Rozwoju Regionalnego"/>
          <p:cNvPicPr>
            <a:picLocks noChangeAspect="1"/>
          </p:cNvPicPr>
          <p:nvPr/>
        </p:nvPicPr>
        <p:blipFill>
          <a:blip r:embed="rId6"/>
          <a:srcRect l="236" r="236"/>
          <a:stretch>
            <a:fillRect/>
          </a:stretch>
        </p:blipFill>
        <p:spPr>
          <a:xfrm>
            <a:off x="4447968" y="110236"/>
            <a:ext cx="1141816" cy="698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05_znak_uproszczony_kolor_biale_tlo.png" descr="Logotyp MSWiA znak orła białego  z napisem Ministerstwo Spraw Wewnętrznych i Administracji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7367" y="196150"/>
            <a:ext cx="2581577" cy="68168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2A168E58-8A68-959B-8C28-57672226D57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524000" y="3249880"/>
            <a:ext cx="9144000" cy="233449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Standard dostępności realizacji usług publicznych </a:t>
            </a:r>
            <a:b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w jednostkach samorządu terytorialnego</a:t>
            </a:r>
          </a:p>
          <a:p>
            <a:pPr>
              <a:lnSpc>
                <a:spcPts val="3760"/>
              </a:lnSpc>
              <a:spcBef>
                <a:spcPts val="600"/>
              </a:spcBef>
            </a:pP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Szkolenie dla kadry zarządzającej </a:t>
            </a:r>
            <a:b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jednostek samorządu terytorialnego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C02BA10-122A-C52B-E00D-6265B90D8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1882995"/>
          </a:xfrm>
        </p:spPr>
        <p:txBody>
          <a:bodyPr/>
          <a:lstStyle/>
          <a:p>
            <a:r>
              <a:rPr lang="pl-PL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Dostępny samorząd 2.0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8A56A4D3-3F8A-0E3E-C03E-CE0209660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pPr>
              <a:lnSpc>
                <a:spcPts val="3760"/>
              </a:lnSpc>
            </a:pP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Dostępność infrastruktury jednostek samorządu terytorialnego</a:t>
            </a:r>
          </a:p>
        </p:txBody>
      </p:sp>
      <p:graphicFrame>
        <p:nvGraphicFramePr>
          <p:cNvPr id="7" name="Symbol zastępczy tekstu 4" descr="Ergonomia, parametry uniwersalne - symbol domku. Strategia dochodzenia do pełnej dostępności w obiektach istniejących - symbol lupki.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2AE9FB00-FDCB-AE68-5B31-9383222A5A74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32557616"/>
              </p:ext>
            </p:extLst>
          </p:nvPr>
        </p:nvGraphicFramePr>
        <p:xfrm>
          <a:off x="838200" y="1690688"/>
          <a:ext cx="10515600" cy="5029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547337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08B183B-922D-05B3-349C-B1FBD7DF8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 fontScale="90000"/>
          </a:bodyPr>
          <a:lstStyle/>
          <a:p>
            <a:pPr>
              <a:lnSpc>
                <a:spcPts val="3780"/>
              </a:lnSpc>
            </a:pP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Zapewnianie dostępności budynków na podstawie zapisów Standardu. Dlaczego przepisy prawa nie wystarczą?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869C6F7-9AF0-5A35-C70A-9E6FB90413C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8200" y="2830286"/>
            <a:ext cx="5067300" cy="3403446"/>
          </a:xfr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lnSpc>
                <a:spcPct val="130000"/>
              </a:lnSpc>
              <a:buClr>
                <a:schemeClr val="accent1"/>
              </a:buClr>
            </a:pP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Powierzchnia manewrowa </a:t>
            </a:r>
            <a:r>
              <a:rPr lang="pl-PL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fontAlgn="base">
              <a:lnSpc>
                <a:spcPct val="130000"/>
              </a:lnSpc>
              <a:buClr>
                <a:schemeClr val="accent1"/>
              </a:buClr>
            </a:pP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Drzwi bez progu </a:t>
            </a:r>
            <a:r>
              <a:rPr lang="en-US" sz="19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fontAlgn="base">
              <a:lnSpc>
                <a:spcPct val="130000"/>
              </a:lnSpc>
              <a:buClr>
                <a:schemeClr val="accent1"/>
              </a:buClr>
            </a:pP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Miska ustępowa i umywalka </a:t>
            </a:r>
            <a:r>
              <a:rPr lang="en-US" sz="19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  <a:p>
            <a:pPr fontAlgn="base">
              <a:lnSpc>
                <a:spcPct val="130000"/>
              </a:lnSpc>
              <a:buClr>
                <a:schemeClr val="accent1"/>
              </a:buClr>
            </a:pP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Uchwyty ułatwiające korzystanie </a:t>
            </a:r>
            <a:b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900" dirty="0">
                <a:latin typeface="Arial" panose="020B0604020202020204" pitchFamily="34" charset="0"/>
                <a:cs typeface="Arial" panose="020B0604020202020204" pitchFamily="34" charset="0"/>
              </a:rPr>
              <a:t>z urządzeń higieniczno-sanitarnych </a:t>
            </a:r>
            <a:r>
              <a:rPr lang="pl-PL" sz="2000" b="1" i="0" u="none" strike="noStrike" dirty="0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1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rojekt budowlany - łazienka dla osób z niepełnosprawnościami, rozrys urządzeń sanitarnych i wyposażenia, wizerunek osoby na wózku">
            <a:extLst>
              <a:ext uri="{FF2B5EF4-FFF2-40B4-BE49-F238E27FC236}">
                <a16:creationId xmlns:a16="http://schemas.microsoft.com/office/drawing/2014/main" xmlns="" id="{72506097-FF73-7253-5D70-F78D2C7F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600" y="1924993"/>
            <a:ext cx="5067301" cy="465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87684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E344EB-436A-989A-3D27-34BC34F40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CA2DD41-7194-AF9D-0637-CAD96195F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858"/>
            <a:ext cx="10515600" cy="903514"/>
          </a:xfrm>
        </p:spPr>
        <p:txBody>
          <a:bodyPr anchor="ctr">
            <a:normAutofit fontScale="90000"/>
          </a:bodyPr>
          <a:lstStyle/>
          <a:p>
            <a:pPr>
              <a:lnSpc>
                <a:spcPts val="3780"/>
              </a:lnSpc>
            </a:pP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Jak rozpocząć pracę ze Standardem w zakresie dostępności architektonicznej?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E636385-A48D-520E-A2ED-C55FA1EA31A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8199" y="1153885"/>
            <a:ext cx="10635343" cy="5079847"/>
          </a:xfr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pPr fontAlgn="base" hangingPunct="0">
              <a:lnSpc>
                <a:spcPct val="180000"/>
              </a:lnSpc>
              <a:buClr>
                <a:schemeClr val="accent1"/>
              </a:buClr>
            </a:pPr>
            <a:r>
              <a:rPr lang="pl-PL" sz="1800" kern="100" dirty="0">
                <a:latin typeface="Arial" panose="020B0604020202020204" pitchFamily="34" charset="0"/>
                <a:cs typeface="Arial" panose="020B0604020202020204" pitchFamily="34" charset="0"/>
              </a:rPr>
              <a:t>Budowa nowych obiektów – zbiór wytycznych dla projektantów</a:t>
            </a:r>
            <a:r>
              <a:rPr lang="en-US" sz="1800" kern="100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fontAlgn="base" hangingPunct="0">
              <a:lnSpc>
                <a:spcPct val="180000"/>
              </a:lnSpc>
              <a:buClr>
                <a:schemeClr val="accent1"/>
              </a:buClr>
            </a:pPr>
            <a:r>
              <a:rPr lang="pl-PL" sz="1800" kern="100" dirty="0">
                <a:latin typeface="Arial" panose="020B0604020202020204" pitchFamily="34" charset="0"/>
                <a:cs typeface="Arial" panose="020B0604020202020204" pitchFamily="34" charset="0"/>
              </a:rPr>
              <a:t>Istniejące placówki - dostosowanie jako proces, a nie rewolucja </a:t>
            </a:r>
            <a:r>
              <a:rPr lang="en-US" sz="1800" kern="100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lvl="1" fontAlgn="base" hangingPunct="0">
              <a:lnSpc>
                <a:spcPct val="18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1800" kern="100" dirty="0">
                <a:latin typeface="Arial" panose="020B0604020202020204" pitchFamily="34" charset="0"/>
                <a:cs typeface="Arial" panose="020B0604020202020204" pitchFamily="34" charset="0"/>
              </a:rPr>
              <a:t>Profesjonalny audyt dostępności:</a:t>
            </a:r>
            <a:r>
              <a:rPr lang="en-US" sz="1800" kern="100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lvl="2" fontAlgn="base" hangingPunct="0">
              <a:lnSpc>
                <a:spcPct val="18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pl-PL" sz="1800" kern="100" dirty="0">
                <a:latin typeface="Arial" panose="020B0604020202020204" pitchFamily="34" charset="0"/>
                <a:cs typeface="Arial" panose="020B0604020202020204" pitchFamily="34" charset="0"/>
              </a:rPr>
              <a:t>ocena stanu faktycznego obiektu</a:t>
            </a:r>
            <a:r>
              <a:rPr lang="en-US" sz="1800" kern="100" dirty="0">
                <a:latin typeface="Arial" panose="020B0604020202020204" pitchFamily="34" charset="0"/>
                <a:cs typeface="Arial" panose="020B0604020202020204" pitchFamily="34" charset="0"/>
              </a:rPr>
              <a:t>​,</a:t>
            </a:r>
          </a:p>
          <a:p>
            <a:pPr lvl="2" fontAlgn="base" hangingPunct="0">
              <a:lnSpc>
                <a:spcPct val="18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pl-PL" sz="1800" kern="100" dirty="0" err="1">
                <a:latin typeface="Arial" panose="020B0604020202020204" pitchFamily="34" charset="0"/>
                <a:cs typeface="Arial" panose="020B0604020202020204" pitchFamily="34" charset="0"/>
              </a:rPr>
              <a:t>priorytetyzacja</a:t>
            </a:r>
            <a:r>
              <a:rPr lang="pl-PL" sz="1800" kern="100" dirty="0">
                <a:latin typeface="Arial" panose="020B0604020202020204" pitchFamily="34" charset="0"/>
                <a:cs typeface="Arial" panose="020B0604020202020204" pitchFamily="34" charset="0"/>
              </a:rPr>
              <a:t> zadań</a:t>
            </a:r>
            <a:r>
              <a:rPr lang="en-US" sz="1800" kern="100" dirty="0">
                <a:latin typeface="Arial" panose="020B0604020202020204" pitchFamily="34" charset="0"/>
                <a:cs typeface="Arial" panose="020B0604020202020204" pitchFamily="34" charset="0"/>
              </a:rPr>
              <a:t>​.</a:t>
            </a:r>
          </a:p>
          <a:p>
            <a:pPr lvl="1" fontAlgn="base" hangingPunct="0">
              <a:lnSpc>
                <a:spcPct val="18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1800" kern="100" dirty="0">
                <a:latin typeface="Arial" panose="020B0604020202020204" pitchFamily="34" charset="0"/>
                <a:cs typeface="Arial" panose="020B0604020202020204" pitchFamily="34" charset="0"/>
              </a:rPr>
              <a:t>Plan Działań na Rzecz Poprawy Zapewniania Dostępności</a:t>
            </a:r>
            <a:endParaRPr lang="en-US" sz="1800" kern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 hangingPunct="0">
              <a:lnSpc>
                <a:spcPct val="180000"/>
              </a:lnSpc>
              <a:buClr>
                <a:schemeClr val="accent1"/>
              </a:buClr>
            </a:pPr>
            <a:r>
              <a:rPr lang="pl-PL" sz="1800" kern="100" dirty="0">
                <a:latin typeface="Arial" panose="020B0604020202020204" pitchFamily="34" charset="0"/>
                <a:cs typeface="Arial" panose="020B0604020202020204" pitchFamily="34" charset="0"/>
              </a:rPr>
              <a:t>Wybiórcze stosowanie zapisów Standardu</a:t>
            </a:r>
            <a:endParaRPr lang="en-US" sz="1800" kern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base" hangingPunct="0">
              <a:lnSpc>
                <a:spcPct val="18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1800" kern="100" dirty="0">
                <a:latin typeface="Arial" panose="020B0604020202020204" pitchFamily="34" charset="0"/>
                <a:cs typeface="Arial" panose="020B0604020202020204" pitchFamily="34" charset="0"/>
              </a:rPr>
              <a:t>Stosowanie rozwiązań przewidzianych w Standardzie podczas bieżących remontów</a:t>
            </a:r>
            <a:endParaRPr lang="en-US" sz="1800" kern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fontAlgn="base" hangingPunct="0">
              <a:lnSpc>
                <a:spcPct val="18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1800" kern="100" dirty="0">
                <a:latin typeface="Arial" panose="020B0604020202020204" pitchFamily="34" charset="0"/>
                <a:cs typeface="Arial" panose="020B0604020202020204" pitchFamily="34" charset="0"/>
              </a:rPr>
              <a:t>Zakup wyposażenia z uwzględnieniem zapisów Standardu</a:t>
            </a:r>
            <a:endParaRPr lang="en-US" sz="1800" kern="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71209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Zalety przeprowadzenia audytu dostępności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90953" y="1297353"/>
            <a:ext cx="10691447" cy="5440904"/>
          </a:xfrm>
        </p:spPr>
        <p:txBody>
          <a:bodyPr>
            <a:normAutofit/>
          </a:bodyPr>
          <a:lstStyle/>
          <a:p>
            <a:pPr marL="228600" indent="-228600" fontAlgn="base" hangingPunct="0">
              <a:lnSpc>
                <a:spcPct val="180000"/>
              </a:lnSpc>
              <a:spcBef>
                <a:spcPts val="1000"/>
              </a:spcBef>
              <a:buClr>
                <a:schemeClr val="accent1"/>
              </a:buClr>
              <a:buSzPct val="100000"/>
            </a:pPr>
            <a:r>
              <a:rPr lang="pl-PL" sz="1800" kern="100" dirty="0">
                <a:latin typeface="Arial" panose="020B0604020202020204" pitchFamily="34" charset="0"/>
                <a:cs typeface="Arial" panose="020B0604020202020204" pitchFamily="34" charset="0"/>
              </a:rPr>
              <a:t>Ustalenie rzeczywistego stopnia dostosowania obiektu</a:t>
            </a:r>
          </a:p>
          <a:p>
            <a:pPr marL="228600" indent="-228600" fontAlgn="base" hangingPunct="0">
              <a:lnSpc>
                <a:spcPct val="180000"/>
              </a:lnSpc>
              <a:spcBef>
                <a:spcPts val="1000"/>
              </a:spcBef>
              <a:buClr>
                <a:schemeClr val="accent1"/>
              </a:buClr>
              <a:buSzPct val="100000"/>
            </a:pPr>
            <a:r>
              <a:rPr lang="pl-PL" sz="1800" kern="100" dirty="0">
                <a:latin typeface="Arial" panose="020B0604020202020204" pitchFamily="34" charset="0"/>
                <a:cs typeface="Arial" panose="020B0604020202020204" pitchFamily="34" charset="0"/>
              </a:rPr>
              <a:t>Zaplanowanie procesu dostosowania na bazie rzeczywistych potrzeb</a:t>
            </a:r>
          </a:p>
          <a:p>
            <a:pPr marL="228600" indent="-228600" fontAlgn="base" hangingPunct="0">
              <a:lnSpc>
                <a:spcPct val="180000"/>
              </a:lnSpc>
              <a:spcBef>
                <a:spcPts val="1000"/>
              </a:spcBef>
              <a:buClr>
                <a:schemeClr val="accent1"/>
              </a:buClr>
              <a:buSzPct val="100000"/>
            </a:pPr>
            <a:r>
              <a:rPr lang="pl-PL" sz="1800" kern="100" dirty="0">
                <a:latin typeface="Arial" panose="020B0604020202020204" pitchFamily="34" charset="0"/>
                <a:cs typeface="Arial" panose="020B0604020202020204" pitchFamily="34" charset="0"/>
              </a:rPr>
              <a:t>Uniknięcie powstania nowych, często nieodwracalnych barier</a:t>
            </a:r>
          </a:p>
          <a:p>
            <a:pPr marL="228600" indent="-228600" fontAlgn="base" hangingPunct="0">
              <a:lnSpc>
                <a:spcPct val="180000"/>
              </a:lnSpc>
              <a:spcBef>
                <a:spcPts val="1000"/>
              </a:spcBef>
              <a:buClr>
                <a:schemeClr val="accent1"/>
              </a:buClr>
              <a:buSzPct val="100000"/>
            </a:pPr>
            <a:r>
              <a:rPr lang="pl-PL" sz="1800" kern="100" dirty="0">
                <a:latin typeface="Arial" panose="020B0604020202020204" pitchFamily="34" charset="0"/>
                <a:cs typeface="Arial" panose="020B0604020202020204" pitchFamily="34" charset="0"/>
              </a:rPr>
              <a:t>Uniknięcie kilkukrotnego wydatkowania funduszy na to samo zadanie</a:t>
            </a:r>
          </a:p>
        </p:txBody>
      </p:sp>
      <p:pic>
        <p:nvPicPr>
          <p:cNvPr id="4" name="Obraz 3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68" y="4203576"/>
            <a:ext cx="3173047" cy="2379785"/>
          </a:xfrm>
          <a:prstGeom prst="rect">
            <a:avLst/>
          </a:prstGeom>
        </p:spPr>
      </p:pic>
      <p:pic>
        <p:nvPicPr>
          <p:cNvPr id="5" name="Obraz 4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8556" y="4501048"/>
            <a:ext cx="2379787" cy="1784840"/>
          </a:xfrm>
          <a:prstGeom prst="rect">
            <a:avLst/>
          </a:prstGeom>
        </p:spPr>
      </p:pic>
      <p:pic>
        <p:nvPicPr>
          <p:cNvPr id="6" name="Obraz 5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282" y="4195760"/>
            <a:ext cx="3183468" cy="2387601"/>
          </a:xfrm>
          <a:prstGeom prst="rect">
            <a:avLst/>
          </a:prstGeom>
        </p:spPr>
      </p:pic>
      <p:pic>
        <p:nvPicPr>
          <p:cNvPr id="7" name="Obraz 6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655" y="4203576"/>
            <a:ext cx="1784839" cy="237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74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9F722D0-6CBE-8250-1334-57D3F1A58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6D0BE43-65EB-6C61-CC5D-1465B6358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Dostępność transportu zbiorowego (1/2)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7CB5060-0590-B306-EFCD-AA87A4AF01B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38200" y="1480457"/>
            <a:ext cx="5067300" cy="4753275"/>
          </a:xfr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pPr hangingPunct="0">
              <a:lnSpc>
                <a:spcPct val="180000"/>
              </a:lnSpc>
              <a:buClr>
                <a:schemeClr val="accent1"/>
              </a:buClr>
            </a:pPr>
            <a:r>
              <a:rPr lang="en-US" sz="1800" kern="100" dirty="0" err="1">
                <a:latin typeface="Arial" panose="020B0604020202020204" pitchFamily="34" charset="0"/>
                <a:cs typeface="Arial" panose="020B0604020202020204" pitchFamily="34" charset="0"/>
              </a:rPr>
              <a:t>Dostępność</a:t>
            </a:r>
            <a:r>
              <a:rPr lang="en-US" sz="1800" kern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100" dirty="0" err="1">
                <a:latin typeface="Arial" panose="020B0604020202020204" pitchFamily="34" charset="0"/>
                <a:cs typeface="Arial" panose="020B0604020202020204" pitchFamily="34" charset="0"/>
              </a:rPr>
              <a:t>obiektów</a:t>
            </a:r>
            <a:r>
              <a:rPr lang="en-US" sz="1800" kern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100" dirty="0" err="1">
                <a:latin typeface="Arial" panose="020B0604020202020204" pitchFamily="34" charset="0"/>
                <a:cs typeface="Arial" panose="020B0604020202020204" pitchFamily="34" charset="0"/>
              </a:rPr>
              <a:t>transportu</a:t>
            </a:r>
            <a:r>
              <a:rPr lang="en-US" sz="1800" kern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100" dirty="0" err="1">
                <a:latin typeface="Arial" panose="020B0604020202020204" pitchFamily="34" charset="0"/>
                <a:cs typeface="Arial" panose="020B0604020202020204" pitchFamily="34" charset="0"/>
              </a:rPr>
              <a:t>zbiorowego</a:t>
            </a:r>
            <a:endParaRPr lang="en-US" sz="1800" kern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3" indent="-228600" hangingPunct="0">
              <a:lnSpc>
                <a:spcPct val="180000"/>
              </a:lnSpc>
              <a:buClr>
                <a:schemeClr val="accent1"/>
              </a:buClr>
            </a:pPr>
            <a:r>
              <a:rPr lang="en-US" sz="1800" kern="100" dirty="0" err="1">
                <a:latin typeface="Arial" panose="020B0604020202020204" pitchFamily="34" charset="0"/>
                <a:cs typeface="Arial" panose="020B0604020202020204" pitchFamily="34" charset="0"/>
              </a:rPr>
              <a:t>Dostępność</a:t>
            </a:r>
            <a:r>
              <a:rPr lang="en-US" sz="1800" kern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100" dirty="0" err="1">
                <a:latin typeface="Arial" panose="020B0604020202020204" pitchFamily="34" charset="0"/>
                <a:cs typeface="Arial" panose="020B0604020202020204" pitchFamily="34" charset="0"/>
              </a:rPr>
              <a:t>informacji</a:t>
            </a:r>
            <a:r>
              <a:rPr lang="en-US" sz="1800" kern="100" dirty="0"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en-US" sz="1800" kern="100" dirty="0" err="1">
                <a:latin typeface="Arial" panose="020B0604020202020204" pitchFamily="34" charset="0"/>
                <a:cs typeface="Arial" panose="020B0604020202020204" pitchFamily="34" charset="0"/>
              </a:rPr>
              <a:t>obiektach</a:t>
            </a:r>
            <a:r>
              <a:rPr lang="en-US" sz="1800" kern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100" dirty="0" err="1">
                <a:latin typeface="Arial" panose="020B0604020202020204" pitchFamily="34" charset="0"/>
                <a:cs typeface="Arial" panose="020B0604020202020204" pitchFamily="34" charset="0"/>
              </a:rPr>
              <a:t>związanych</a:t>
            </a:r>
            <a:r>
              <a:rPr lang="en-US" sz="1800" kern="100" dirty="0"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en-US" sz="1800" kern="100" dirty="0" err="1">
                <a:latin typeface="Arial" panose="020B0604020202020204" pitchFamily="34" charset="0"/>
                <a:cs typeface="Arial" panose="020B0604020202020204" pitchFamily="34" charset="0"/>
              </a:rPr>
              <a:t>transportem</a:t>
            </a:r>
            <a:endParaRPr lang="en-US" sz="1800" kern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3" indent="-228600" hangingPunct="0">
              <a:lnSpc>
                <a:spcPct val="180000"/>
              </a:lnSpc>
              <a:buClr>
                <a:schemeClr val="accent1"/>
              </a:buClr>
            </a:pPr>
            <a:r>
              <a:rPr lang="en-US" sz="1800" kern="100" dirty="0" err="1">
                <a:latin typeface="Arial" panose="020B0604020202020204" pitchFamily="34" charset="0"/>
                <a:cs typeface="Arial" panose="020B0604020202020204" pitchFamily="34" charset="0"/>
              </a:rPr>
              <a:t>Przystanki</a:t>
            </a:r>
            <a:r>
              <a:rPr lang="en-US" sz="1800" kern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100" dirty="0" err="1">
                <a:latin typeface="Arial" panose="020B0604020202020204" pitchFamily="34" charset="0"/>
                <a:cs typeface="Arial" panose="020B0604020202020204" pitchFamily="34" charset="0"/>
              </a:rPr>
              <a:t>transportu</a:t>
            </a:r>
            <a:r>
              <a:rPr lang="en-US" sz="1800" kern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100" dirty="0" err="1">
                <a:latin typeface="Arial" panose="020B0604020202020204" pitchFamily="34" charset="0"/>
                <a:cs typeface="Arial" panose="020B0604020202020204" pitchFamily="34" charset="0"/>
              </a:rPr>
              <a:t>zbiorowego</a:t>
            </a:r>
            <a:endParaRPr lang="en-US" sz="1800" kern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hangingPunct="0">
              <a:lnSpc>
                <a:spcPct val="180000"/>
              </a:lnSpc>
              <a:buClr>
                <a:schemeClr val="accent1"/>
              </a:buClr>
            </a:pPr>
            <a:r>
              <a:rPr lang="en-US" sz="1800" kern="100" dirty="0" err="1">
                <a:latin typeface="Arial" panose="020B0604020202020204" pitchFamily="34" charset="0"/>
                <a:cs typeface="Arial" panose="020B0604020202020204" pitchFamily="34" charset="0"/>
              </a:rPr>
              <a:t>Dostępność</a:t>
            </a:r>
            <a:r>
              <a:rPr lang="en-US" sz="1800" kern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100" dirty="0" err="1">
                <a:latin typeface="Arial" panose="020B0604020202020204" pitchFamily="34" charset="0"/>
                <a:cs typeface="Arial" panose="020B0604020202020204" pitchFamily="34" charset="0"/>
              </a:rPr>
              <a:t>pojazdów</a:t>
            </a:r>
            <a:r>
              <a:rPr lang="en-US" sz="1800" kern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100" dirty="0" err="1">
                <a:latin typeface="Arial" panose="020B0604020202020204" pitchFamily="34" charset="0"/>
                <a:cs typeface="Arial" panose="020B0604020202020204" pitchFamily="34" charset="0"/>
              </a:rPr>
              <a:t>transportu</a:t>
            </a:r>
            <a:r>
              <a:rPr lang="en-US" sz="1800" kern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100" dirty="0" err="1">
                <a:latin typeface="Arial" panose="020B0604020202020204" pitchFamily="34" charset="0"/>
                <a:cs typeface="Arial" panose="020B0604020202020204" pitchFamily="34" charset="0"/>
              </a:rPr>
              <a:t>zbiorowego</a:t>
            </a:r>
            <a:r>
              <a:rPr lang="en-US" sz="1800" kern="1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228600" lvl="1" indent="-228600" hangingPunct="0">
              <a:lnSpc>
                <a:spcPct val="180000"/>
              </a:lnSpc>
              <a:buClr>
                <a:schemeClr val="accent1"/>
              </a:buClr>
            </a:pPr>
            <a:r>
              <a:rPr lang="en-US" sz="1800" kern="100" dirty="0" err="1">
                <a:latin typeface="Arial" panose="020B0604020202020204" pitchFamily="34" charset="0"/>
                <a:cs typeface="Arial" panose="020B0604020202020204" pitchFamily="34" charset="0"/>
              </a:rPr>
              <a:t>Dostępność</a:t>
            </a:r>
            <a:r>
              <a:rPr lang="en-US" sz="1800" kern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100" dirty="0" err="1">
                <a:latin typeface="Arial" panose="020B0604020202020204" pitchFamily="34" charset="0"/>
                <a:cs typeface="Arial" panose="020B0604020202020204" pitchFamily="34" charset="0"/>
              </a:rPr>
              <a:t>informacji</a:t>
            </a:r>
            <a:r>
              <a:rPr lang="en-US" sz="1800" kern="100" dirty="0">
                <a:latin typeface="Arial" panose="020B0604020202020204" pitchFamily="34" charset="0"/>
                <a:cs typeface="Arial" panose="020B0604020202020204" pitchFamily="34" charset="0"/>
              </a:rPr>
              <a:t> we </a:t>
            </a:r>
            <a:r>
              <a:rPr lang="en-US" sz="1800" kern="100" dirty="0" err="1">
                <a:latin typeface="Arial" panose="020B0604020202020204" pitchFamily="34" charset="0"/>
                <a:cs typeface="Arial" panose="020B0604020202020204" pitchFamily="34" charset="0"/>
              </a:rPr>
              <a:t>wnętrzu</a:t>
            </a:r>
            <a:r>
              <a:rPr lang="en-US" sz="1800" kern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100" dirty="0" err="1">
                <a:latin typeface="Arial" panose="020B0604020202020204" pitchFamily="34" charset="0"/>
                <a:cs typeface="Arial" panose="020B0604020202020204" pitchFamily="34" charset="0"/>
              </a:rPr>
              <a:t>oraz</a:t>
            </a:r>
            <a:r>
              <a:rPr lang="en-US" sz="1800" kern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1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800" kern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100" dirty="0" err="1">
                <a:latin typeface="Arial" panose="020B0604020202020204" pitchFamily="34" charset="0"/>
                <a:cs typeface="Arial" panose="020B0604020202020204" pitchFamily="34" charset="0"/>
              </a:rPr>
              <a:t>zewnątrz</a:t>
            </a:r>
            <a:r>
              <a:rPr lang="en-US" sz="1800" kern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100" dirty="0" err="1">
                <a:latin typeface="Arial" panose="020B0604020202020204" pitchFamily="34" charset="0"/>
                <a:cs typeface="Arial" panose="020B0604020202020204" pitchFamily="34" charset="0"/>
              </a:rPr>
              <a:t>pojazdu</a:t>
            </a:r>
            <a:endParaRPr lang="en-US" sz="1800" kern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-228600" hangingPunct="0">
              <a:lnSpc>
                <a:spcPct val="180000"/>
              </a:lnSpc>
              <a:buClr>
                <a:schemeClr val="accent1"/>
              </a:buClr>
            </a:pPr>
            <a:r>
              <a:rPr lang="en-US" sz="1800" kern="100" dirty="0" err="1">
                <a:latin typeface="Arial" panose="020B0604020202020204" pitchFamily="34" charset="0"/>
                <a:cs typeface="Arial" panose="020B0604020202020204" pitchFamily="34" charset="0"/>
              </a:rPr>
              <a:t>Dostępność</a:t>
            </a:r>
            <a:r>
              <a:rPr lang="en-US" sz="1800" kern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kern="100" dirty="0" err="1">
                <a:latin typeface="Arial" panose="020B0604020202020204" pitchFamily="34" charset="0"/>
                <a:cs typeface="Arial" panose="020B0604020202020204" pitchFamily="34" charset="0"/>
              </a:rPr>
              <a:t>ewakuacji</a:t>
            </a:r>
            <a:endParaRPr lang="en-US" sz="1800" kern="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 descr="Wnętrze pojazdu komunikacji miejskiej">
            <a:extLst>
              <a:ext uri="{FF2B5EF4-FFF2-40B4-BE49-F238E27FC236}">
                <a16:creationId xmlns:a16="http://schemas.microsoft.com/office/drawing/2014/main" xmlns="" id="{F6815ACE-C562-1F30-2F8C-219888B186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4" r="-1" b="31323"/>
          <a:stretch/>
        </p:blipFill>
        <p:spPr>
          <a:xfrm>
            <a:off x="6286500" y="1881188"/>
            <a:ext cx="5067300" cy="4352544"/>
          </a:xfrm>
          <a:prstGeom prst="rect">
            <a:avLst/>
          </a:prstGeom>
          <a:noFill/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6048379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08B183B-922D-05B3-349C-B1FBD7DF8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858"/>
            <a:ext cx="10515600" cy="903514"/>
          </a:xfrm>
        </p:spPr>
        <p:txBody>
          <a:bodyPr>
            <a:normAutofit/>
          </a:bodyPr>
          <a:lstStyle/>
          <a:p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Dostępność transportu zbiorowego (2/2)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869C6F7-9AF0-5A35-C70A-9E6FB9041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2629"/>
            <a:ext cx="9815285" cy="596537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60000"/>
              </a:lnSpc>
              <a:buClr>
                <a:schemeClr val="accent1"/>
              </a:buClr>
            </a:pPr>
            <a:r>
              <a:rPr lang="pl-PL" sz="22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Inne środki transportu</a:t>
            </a:r>
            <a:endParaRPr lang="pl-PL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6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Transport wodny (statki/tramwaje wodne/promy)</a:t>
            </a:r>
          </a:p>
          <a:p>
            <a:pPr lvl="1">
              <a:lnSpc>
                <a:spcPct val="16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Kolej linowa</a:t>
            </a:r>
          </a:p>
          <a:p>
            <a:pPr>
              <a:lnSpc>
                <a:spcPct val="160000"/>
              </a:lnSpc>
              <a:buClr>
                <a:schemeClr val="accent1"/>
              </a:buClr>
            </a:pPr>
            <a:r>
              <a:rPr lang="pl-PL" sz="20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Parkingi i miejsca postojowe</a:t>
            </a:r>
            <a:endParaRPr lang="pl-PL" sz="2000" b="1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6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Miejsca postojowe</a:t>
            </a:r>
          </a:p>
          <a:p>
            <a:pPr lvl="1">
              <a:lnSpc>
                <a:spcPct val="16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Parkingi/strefy parkingowe (w tym płatne strefy parkingowe)</a:t>
            </a:r>
          </a:p>
          <a:p>
            <a:pPr lvl="2">
              <a:lnSpc>
                <a:spcPct val="16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pl-PL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Miejsca czasowego postoju</a:t>
            </a:r>
          </a:p>
          <a:p>
            <a:pPr lvl="2">
              <a:lnSpc>
                <a:spcPct val="16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pl-PL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Parkingi wielokondygnacyjne</a:t>
            </a:r>
          </a:p>
          <a:p>
            <a:pPr lvl="2">
              <a:lnSpc>
                <a:spcPct val="16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pl-PL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Punkty ładowania pojazdów elektrycznych</a:t>
            </a:r>
          </a:p>
          <a:p>
            <a:pPr lvl="2">
              <a:lnSpc>
                <a:spcPct val="16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</a:pPr>
            <a:r>
              <a:rPr lang="pl-PL" sz="18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Pobór opłat</a:t>
            </a:r>
          </a:p>
          <a:p>
            <a:endParaRPr lang="pl-PL" sz="800" dirty="0"/>
          </a:p>
        </p:txBody>
      </p:sp>
    </p:spTree>
    <p:extLst>
      <p:ext uri="{BB962C8B-B14F-4D97-AF65-F5344CB8AC3E}">
        <p14:creationId xmlns:p14="http://schemas.microsoft.com/office/powerpoint/2010/main" val="62643869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6E3B8BF-8690-3109-E813-380C00F26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5" y="0"/>
            <a:ext cx="10961915" cy="903514"/>
          </a:xfrm>
        </p:spPr>
        <p:txBody>
          <a:bodyPr>
            <a:normAutofit/>
          </a:bodyPr>
          <a:lstStyle/>
          <a:p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Dostępność przestrzeni zewnętrznej (1/2)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5628762-72D1-6DDB-65B7-28EFFF8DB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5" y="783771"/>
            <a:ext cx="6825343" cy="607422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Dostępność parkingów i miejsc postojowych 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Ciągi piesze – wymogi ogólne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Ciągi piesze – przejścia dla pieszych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endParaRPr lang="pl-PL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Ciągi komunikacyjne wielofunkcyjne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Fakturowe oznaczenia nawierzchni (FON/TGSI)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Ciągi piesze – mała architektura 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i wyposażenie dodatkowe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Remonty, konserwacja oraz utrzymanie ciągów pieszych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 descr="Ulica, przed przejściem dla pieszych faktury ostrzegawcze">
            <a:extLst>
              <a:ext uri="{FF2B5EF4-FFF2-40B4-BE49-F238E27FC236}">
                <a16:creationId xmlns:a16="http://schemas.microsoft.com/office/drawing/2014/main" xmlns="" id="{F8A38A83-6743-8F26-9252-DBA7350C68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761" y="1854200"/>
            <a:ext cx="4493353" cy="337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3986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6E3B8BF-8690-3109-E813-380C00F26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34142"/>
          </a:xfrm>
        </p:spPr>
        <p:txBody>
          <a:bodyPr>
            <a:normAutofit/>
          </a:bodyPr>
          <a:lstStyle/>
          <a:p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Dostępność przestrzeni zewnętrznej (2/2)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5628762-72D1-6DDB-65B7-28EFFF8DB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859971"/>
            <a:ext cx="6713492" cy="5998029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Dostępność obiektów zewnętrznych – wymogi szczegółowe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2900" dirty="0">
                <a:latin typeface="Arial" panose="020B0604020202020204" pitchFamily="34" charset="0"/>
                <a:cs typeface="Arial" panose="020B0604020202020204" pitchFamily="34" charset="0"/>
              </a:rPr>
              <a:t>Lokalizacja obiektu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2900" dirty="0">
                <a:latin typeface="Arial" panose="020B0604020202020204" pitchFamily="34" charset="0"/>
                <a:cs typeface="Arial" panose="020B0604020202020204" pitchFamily="34" charset="0"/>
              </a:rPr>
              <a:t>Dostępność wejścia na teren obiektu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2900" dirty="0">
                <a:latin typeface="Arial" panose="020B0604020202020204" pitchFamily="34" charset="0"/>
                <a:cs typeface="Arial" panose="020B0604020202020204" pitchFamily="34" charset="0"/>
              </a:rPr>
              <a:t>Zagospodarowanie terenu obiektu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2900" dirty="0">
                <a:latin typeface="Arial" panose="020B0604020202020204" pitchFamily="34" charset="0"/>
                <a:cs typeface="Arial" panose="020B0604020202020204" pitchFamily="34" charset="0"/>
              </a:rPr>
              <a:t>Obiekty rekreacyjne i sportowe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2900" dirty="0">
                <a:latin typeface="Arial" panose="020B0604020202020204" pitchFamily="34" charset="0"/>
                <a:cs typeface="Arial" panose="020B0604020202020204" pitchFamily="34" charset="0"/>
              </a:rPr>
              <a:t>Dostępność infrastruktury towarzyszącej terenom </a:t>
            </a:r>
            <a:br>
              <a:rPr lang="pl-PL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900" dirty="0">
                <a:latin typeface="Arial" panose="020B0604020202020204" pitchFamily="34" charset="0"/>
                <a:cs typeface="Arial" panose="020B0604020202020204" pitchFamily="34" charset="0"/>
              </a:rPr>
              <a:t>o charakterze przyrodniczym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2900" dirty="0">
                <a:latin typeface="Arial" panose="020B0604020202020204" pitchFamily="34" charset="0"/>
                <a:cs typeface="Arial" panose="020B0604020202020204" pitchFamily="34" charset="0"/>
              </a:rPr>
              <a:t>Place targowe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2900" dirty="0">
                <a:latin typeface="Arial" panose="020B0604020202020204" pitchFamily="34" charset="0"/>
                <a:cs typeface="Arial" panose="020B0604020202020204" pitchFamily="34" charset="0"/>
              </a:rPr>
              <a:t>Cmentarze komunalne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2900" dirty="0">
                <a:latin typeface="Arial" panose="020B0604020202020204" pitchFamily="34" charset="0"/>
                <a:cs typeface="Arial" panose="020B0604020202020204" pitchFamily="34" charset="0"/>
              </a:rPr>
              <a:t>Organizacja wydarzeń plenerowych – wymogi infrastrukturalne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Dostępność ewakuacji przestrzeni zewnętrznych</a:t>
            </a:r>
          </a:p>
          <a:p>
            <a:endParaRPr lang="pl-PL" dirty="0"/>
          </a:p>
        </p:txBody>
      </p:sp>
      <p:pic>
        <p:nvPicPr>
          <p:cNvPr id="5" name="Obraz 4" descr="Wózek plażowy dla osób z niepełnosprawnościami stojący na plaży">
            <a:extLst>
              <a:ext uri="{FF2B5EF4-FFF2-40B4-BE49-F238E27FC236}">
                <a16:creationId xmlns:a16="http://schemas.microsoft.com/office/drawing/2014/main" xmlns="" id="{29FD7F39-42F9-CD1D-7DDE-7A63C60F15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481" y="1431018"/>
            <a:ext cx="3847522" cy="505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7966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DDC6A03-A2BF-A295-1D07-79495793E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Dostępność budynków użyteczności publicznej (1/6)</a:t>
            </a:r>
            <a:endParaRPr lang="pl-PL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2DED975-8367-8F73-2285-7FA642B8B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94943" cy="46672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Dostępność dojścia do budynku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Lokalizacja obiektu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Strefa parkingów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Otoczenie budynku użyteczności publicznej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pic>
        <p:nvPicPr>
          <p:cNvPr id="5" name="Obraz 4" descr="Miejsca parkingowe dla osób ze szczególnymi potrzebami (rodzin z dziećmi), oznaczone znakami poziomymi i pionowymi">
            <a:extLst>
              <a:ext uri="{FF2B5EF4-FFF2-40B4-BE49-F238E27FC236}">
                <a16:creationId xmlns:a16="http://schemas.microsoft.com/office/drawing/2014/main" xmlns="" id="{5050369B-2252-139F-0F18-888A527EB1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229" y="1690688"/>
            <a:ext cx="5259343" cy="422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2811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284D8A2-9E28-9E7A-2A79-B3B919391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E64127F-667D-B9EB-6D4D-EA1E02EB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Dostępność budynków użyteczności publicznej (2/6)</a:t>
            </a:r>
            <a:endParaRPr lang="pl-PL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655FF38-758E-41E3-38D2-F567947D6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36771" cy="46672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Dostępność wejścia do budynku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Parametry ogólne wejścia do budynku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Zewnętrzna strefa wejścia do budynku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Wewnętrzna strefa wejścia do budynku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Informacja wizualna, dotykowa i/lub dźwiękowa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6" name="Obraz 5" descr="Zabytkowa brama na dziedziniec zamku, pod nią ścieżka wyłożona kocimi łbami z pasem gładkiej powierzchni przeznaczonej np. dla ruchu wózków">
            <a:extLst>
              <a:ext uri="{FF2B5EF4-FFF2-40B4-BE49-F238E27FC236}">
                <a16:creationId xmlns:a16="http://schemas.microsoft.com/office/drawing/2014/main" xmlns="" id="{91D16A4A-F521-E3F5-316A-272C67343B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741" y="1515837"/>
            <a:ext cx="3530401" cy="470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962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20D42273-9E50-6540-2013-80A071EAEBB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39787" y="2057400"/>
            <a:ext cx="9828212" cy="38115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2800" dirty="0"/>
          </a:p>
          <a:p>
            <a:pPr marL="0" indent="0">
              <a:lnSpc>
                <a:spcPct val="160000"/>
              </a:lnSpc>
              <a:buNone/>
            </a:pPr>
            <a:r>
              <a:rPr lang="pl-PL" sz="2800" dirty="0"/>
              <a:t>Zapewnienie samorządom terytorialnym </a:t>
            </a:r>
            <a:r>
              <a:rPr lang="pl-PL" sz="2800" b="1" dirty="0"/>
              <a:t>bezpłatnego i uniwersalnego </a:t>
            </a:r>
            <a:r>
              <a:rPr lang="pl-PL" sz="2800" dirty="0"/>
              <a:t>kompendium wiedzy na temat podnoszenia dostępności infrastruktury i usług publicznych dla osób </a:t>
            </a:r>
            <a:br>
              <a:rPr lang="pl-PL" sz="2800" dirty="0"/>
            </a:br>
            <a:r>
              <a:rPr lang="pl-PL" sz="2800" dirty="0"/>
              <a:t>ze zróżnicowanymi potrzebami. </a:t>
            </a:r>
          </a:p>
          <a:p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D05967C-F977-8A95-8B51-82BBC4D7E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6" y="718458"/>
            <a:ext cx="9828213" cy="1132114"/>
          </a:xfrm>
        </p:spPr>
        <p:txBody>
          <a:bodyPr>
            <a:normAutofit/>
          </a:bodyPr>
          <a:lstStyle/>
          <a:p>
            <a:pPr>
              <a:lnSpc>
                <a:spcPts val="376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Cel wypracowania „Standardów Dostępności </a:t>
            </a:r>
            <a:b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w Samorządzie”</a:t>
            </a:r>
          </a:p>
        </p:txBody>
      </p:sp>
    </p:spTree>
    <p:extLst>
      <p:ext uri="{BB962C8B-B14F-4D97-AF65-F5344CB8AC3E}">
        <p14:creationId xmlns:p14="http://schemas.microsoft.com/office/powerpoint/2010/main" val="197220313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5F2E7F8-6663-B27A-C5E1-9005333B2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Dostępność budynków użyteczności publicznej (3/6)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F47E095-C6EC-25B7-3C8F-548DAA0E9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690688"/>
            <a:ext cx="6748521" cy="475700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70000"/>
              </a:lnSpc>
              <a:buClr>
                <a:schemeClr val="accent1"/>
              </a:buClr>
            </a:pPr>
            <a:r>
              <a:rPr lang="pl-PL" sz="2300" b="1" dirty="0">
                <a:latin typeface="Arial" panose="020B0604020202020204" pitchFamily="34" charset="0"/>
                <a:cs typeface="Arial" panose="020B0604020202020204" pitchFamily="34" charset="0"/>
              </a:rPr>
              <a:t>Dostępność komunikacji poziomej</a:t>
            </a:r>
          </a:p>
          <a:p>
            <a:pPr lvl="1">
              <a:lnSpc>
                <a:spcPct val="17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Ogólne parametry komunikacji poziomej</a:t>
            </a:r>
          </a:p>
          <a:p>
            <a:pPr lvl="1">
              <a:lnSpc>
                <a:spcPct val="17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Korytarze</a:t>
            </a:r>
          </a:p>
          <a:p>
            <a:pPr lvl="1">
              <a:lnSpc>
                <a:spcPct val="17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Informacja wizualna, dotykowa i/lub dźwiękowa</a:t>
            </a:r>
          </a:p>
          <a:p>
            <a:pPr lvl="1">
              <a:lnSpc>
                <a:spcPct val="17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Oświetlenie komunikacji poziomej</a:t>
            </a:r>
          </a:p>
          <a:p>
            <a:pPr lvl="1">
              <a:lnSpc>
                <a:spcPct val="17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Akustyka komunikacji poziomej</a:t>
            </a:r>
          </a:p>
          <a:p>
            <a:pPr lvl="1">
              <a:lnSpc>
                <a:spcPct val="17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Wyposażenie komunikacji poziomej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5" name="Obraz 4" descr="Korytarz z kontrastowym odznaczeniem powierzchni poziomych od pionowych">
            <a:extLst>
              <a:ext uri="{FF2B5EF4-FFF2-40B4-BE49-F238E27FC236}">
                <a16:creationId xmlns:a16="http://schemas.microsoft.com/office/drawing/2014/main" xmlns="" id="{27BAB27C-CD29-B6D1-6DF8-98933F50F1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69" y="1735871"/>
            <a:ext cx="3352617" cy="447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9255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8AE8C26-F4D8-5DAA-38A8-23A49C19F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1AC28D0-B530-0DC1-E8F3-453185A06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Dostępność budynków użyteczności publicznej (4/6)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395471A-62E5-D7E0-BF69-BBD70AAC5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690688"/>
            <a:ext cx="6748521" cy="475700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70000"/>
              </a:lnSpc>
              <a:buClr>
                <a:schemeClr val="accent1"/>
              </a:buClr>
            </a:pPr>
            <a:r>
              <a:rPr lang="pl-PL" sz="2300" b="1" dirty="0">
                <a:latin typeface="Arial" panose="020B0604020202020204" pitchFamily="34" charset="0"/>
                <a:cs typeface="Arial" panose="020B0604020202020204" pitchFamily="34" charset="0"/>
              </a:rPr>
              <a:t>Dostępność komunikacji pionowej</a:t>
            </a:r>
          </a:p>
          <a:p>
            <a:pPr lvl="1">
              <a:lnSpc>
                <a:spcPct val="17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Parametry ogólne komunikacji pionowej</a:t>
            </a:r>
          </a:p>
          <a:p>
            <a:pPr lvl="1">
              <a:lnSpc>
                <a:spcPct val="17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Schody wewnętrzne</a:t>
            </a:r>
          </a:p>
          <a:p>
            <a:pPr lvl="1">
              <a:lnSpc>
                <a:spcPct val="17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Schody ruchome</a:t>
            </a:r>
          </a:p>
          <a:p>
            <a:pPr lvl="1">
              <a:lnSpc>
                <a:spcPct val="17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Pochylnie wewnętrzne</a:t>
            </a:r>
          </a:p>
          <a:p>
            <a:pPr lvl="1">
              <a:lnSpc>
                <a:spcPct val="17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Wewnętrzne urządzenia transportu pionowego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6" name="Obraz 5" descr="Korytarz, drzwi do dźwigu osobowego odznaczone kontrastowo, przed wejściem do dźwigu pole uwagi, przy drzwiach oznaczenie z pismem czytelnym wzrokowo, wypukłym i piktogramami">
            <a:extLst>
              <a:ext uri="{FF2B5EF4-FFF2-40B4-BE49-F238E27FC236}">
                <a16:creationId xmlns:a16="http://schemas.microsoft.com/office/drawing/2014/main" xmlns="" id="{2294F5B0-C809-C301-B92C-6A81AA0EEC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102" y="1583005"/>
            <a:ext cx="3680276" cy="490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2894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B3CCC2C-1C12-6A69-C30C-5EE05D692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Dostępność budynków użyteczności publicznej (5/6)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2289E7E-C324-6907-B67F-BA0CBF78A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30400"/>
            <a:ext cx="6694575" cy="439782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60000"/>
              </a:lnSpc>
              <a:buClr>
                <a:schemeClr val="accent1"/>
              </a:buClr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Dostępność pomieszczeń</a:t>
            </a:r>
          </a:p>
          <a:p>
            <a:pPr lvl="1">
              <a:lnSpc>
                <a:spcPct val="16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Parametry ogólne dostępności pomieszczeń</a:t>
            </a:r>
          </a:p>
          <a:p>
            <a:pPr lvl="1">
              <a:lnSpc>
                <a:spcPct val="16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Parametry dostępności pomieszczeń oraz ich wyposażenia – wymogi szczegółowe</a:t>
            </a:r>
          </a:p>
          <a:p>
            <a:pPr lvl="1">
              <a:lnSpc>
                <a:spcPct val="16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Funkcje dodatkowe</a:t>
            </a:r>
          </a:p>
          <a:p>
            <a:pPr>
              <a:lnSpc>
                <a:spcPct val="160000"/>
              </a:lnSpc>
              <a:buClr>
                <a:schemeClr val="accent1"/>
              </a:buClr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Wydarzenia tymczasowe w budynkach – wymogi infrastrukturalne</a:t>
            </a:r>
          </a:p>
          <a:p>
            <a:endParaRPr lang="pl-PL" dirty="0"/>
          </a:p>
        </p:txBody>
      </p:sp>
      <p:pic>
        <p:nvPicPr>
          <p:cNvPr id="5" name="Obraz 4" descr="Fragment pomieszczenie sanitarnego dla OzN: obniżona, wisząca misa ustępowa, po obu jej stronach uchwyty, na ścianie obniżony dozownik papieru toaletowego oraz instalacja alarmowa">
            <a:extLst>
              <a:ext uri="{FF2B5EF4-FFF2-40B4-BE49-F238E27FC236}">
                <a16:creationId xmlns:a16="http://schemas.microsoft.com/office/drawing/2014/main" xmlns="" id="{DF7EA721-CF52-A227-968E-E93525EEA7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619" y="1817914"/>
            <a:ext cx="3468099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19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7EEE99-0708-8ACC-0070-4B4AE3387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F2598E5-1D3B-7C30-F0E2-5A1BDAC96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Dostępność budynków użyteczności publicznej (6/6)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A078C4D-342B-8A59-F4FC-910596B75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30400"/>
            <a:ext cx="6694575" cy="4397829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lnSpc>
                <a:spcPct val="160000"/>
              </a:lnSpc>
              <a:buClr>
                <a:schemeClr val="accent1"/>
              </a:buClr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Dostępność ewakuacji w budynkach użyteczności publicznej</a:t>
            </a:r>
          </a:p>
          <a:p>
            <a:pPr lvl="1">
              <a:lnSpc>
                <a:spcPct val="16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Instrukcja bezpieczeństwa pożarowego</a:t>
            </a:r>
          </a:p>
          <a:p>
            <a:pPr lvl="1">
              <a:lnSpc>
                <a:spcPct val="16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Szkolenia pracowników obiektu</a:t>
            </a:r>
          </a:p>
          <a:p>
            <a:pPr lvl="1">
              <a:lnSpc>
                <a:spcPct val="16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Wyposażenie w urządzenia technicznego wsparcia ewakuacji</a:t>
            </a:r>
          </a:p>
          <a:p>
            <a:pPr lvl="1">
              <a:lnSpc>
                <a:spcPct val="16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Drogi ewakuacji</a:t>
            </a:r>
          </a:p>
          <a:p>
            <a:pPr lvl="1">
              <a:lnSpc>
                <a:spcPct val="16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Pomieszczenia/miejsca oczekiwania na ewakuację</a:t>
            </a:r>
          </a:p>
          <a:p>
            <a:endParaRPr lang="pl-PL" dirty="0"/>
          </a:p>
          <a:p>
            <a:endParaRPr lang="pl-PL" dirty="0"/>
          </a:p>
        </p:txBody>
      </p:sp>
      <p:pic>
        <p:nvPicPr>
          <p:cNvPr id="4" name="Obraz 3" descr="Krzesło ewakuacyjne">
            <a:extLst>
              <a:ext uri="{FF2B5EF4-FFF2-40B4-BE49-F238E27FC236}">
                <a16:creationId xmlns:a16="http://schemas.microsoft.com/office/drawing/2014/main" xmlns="" id="{63A18963-C925-6D68-E568-C55144B61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648" y="1514475"/>
            <a:ext cx="3733152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18123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94FB7EC-5087-E42D-1B2A-EDA108C61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C490EEA-D56E-EEC0-ED81-5F5B41A9D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4818"/>
            <a:ext cx="7520442" cy="764382"/>
          </a:xfrm>
        </p:spPr>
        <p:txBody>
          <a:bodyPr/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Materiały dodatkowe (1/2)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208AD28-B031-A464-F5EF-79E92D07BD4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39786" y="1219199"/>
            <a:ext cx="6997928" cy="53884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7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Samorząd bez barier – poradnik (edycja zaktualizowana)</a:t>
            </a:r>
            <a:endParaRPr lang="pl-P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0900" lvl="4" indent="-317500">
              <a:lnSpc>
                <a:spcPct val="17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Obowiązki jednostek samorządu terytorialnego związane 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z zapewnianiem dostępności</a:t>
            </a:r>
          </a:p>
          <a:p>
            <a:pPr marL="850900" lvl="4" indent="-317500">
              <a:lnSpc>
                <a:spcPct val="17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Planowanie i monitorowanie działań na rzecz utrzymania 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i poprawy dostępności (działalność koordynatora dostępności, audyty dostępności/autodiagnoza, raport 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o stanie dostępności, plan działań na rzecz poprawy zapewniania dostępności, ewaluacja działań)</a:t>
            </a:r>
          </a:p>
          <a:p>
            <a:pPr marL="850900" lvl="4" indent="-317500">
              <a:lnSpc>
                <a:spcPct val="17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Aspekty zapewniania dostępności usług publicznych </a:t>
            </a:r>
            <a:b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w procedurach wewnętrznych samorządu terytorialnego</a:t>
            </a:r>
          </a:p>
        </p:txBody>
      </p:sp>
      <p:pic>
        <p:nvPicPr>
          <p:cNvPr id="8" name="Obraz 7" descr="Okładka publikacji „Samorząd bez barier”">
            <a:extLst>
              <a:ext uri="{FF2B5EF4-FFF2-40B4-BE49-F238E27FC236}">
                <a16:creationId xmlns:a16="http://schemas.microsoft.com/office/drawing/2014/main" xmlns="" id="{DA817117-9DFB-8F5E-0FA5-4E58EFBE6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615" y="1523206"/>
            <a:ext cx="3247598" cy="461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39082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278A6FC-2E98-8302-B4D4-0E4CAE3A0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Materiały dodatkowe (2/2)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B904B-6E27-9F5E-CD9D-B3F20C01A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2143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Karty dostępności usług publicznych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Listy kontrolne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Matryce audytowe 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Bogaty materiał ilustrujący prezentowane w Standardzie zagadnienia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Dobre praktyki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3829340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Zestaw logotypów: znak Funduszy Europejskich z napisem Fundusze Europejskie dla Rozwoju Społecznego; flaga Polski z napisem Rzeczpospolita Polska; flaga Unii Europejskiej z napisem Dofinansowane przez Unię Europejską">
            <a:extLs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328" y="5860264"/>
            <a:ext cx="5673090" cy="7778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90073" y="1306286"/>
            <a:ext cx="10515600" cy="4368736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endParaRPr lang="pl-PL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sz="2600" b="1" dirty="0">
                <a:latin typeface="Arial" panose="020B0604020202020204" pitchFamily="34" charset="0"/>
                <a:cs typeface="Arial" panose="020B0604020202020204" pitchFamily="34" charset="0"/>
              </a:rPr>
              <a:t>Fundacja Instytut Rozwoju Regionalnego</a:t>
            </a:r>
          </a:p>
          <a:p>
            <a:pPr marL="0" indent="0" algn="ctr">
              <a:buNone/>
            </a:pPr>
            <a:r>
              <a:rPr lang="pl-PL" sz="2600" dirty="0"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pl-PL" sz="2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biuro@firr.org.pl</a:t>
            </a:r>
            <a:r>
              <a:rPr lang="pl-PL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1192" y="219861"/>
            <a:ext cx="11029616" cy="1086425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Dziękujemy za uwagę!</a:t>
            </a:r>
          </a:p>
        </p:txBody>
      </p:sp>
    </p:spTree>
    <p:extLst>
      <p:ext uri="{BB962C8B-B14F-4D97-AF65-F5344CB8AC3E}">
        <p14:creationId xmlns:p14="http://schemas.microsoft.com/office/powerpoint/2010/main" val="348745461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Wykorzystane materiały graficzne</a:t>
            </a:r>
            <a:endParaRPr lang="pl-P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Tytułowy slajd wykorzystuje grafiki zaprojektowane przez </a:t>
            </a:r>
            <a:r>
              <a:rPr lang="pl-PL" sz="2400" dirty="0" err="1">
                <a:latin typeface="Arial" panose="020B0604020202020204" pitchFamily="34" charset="0"/>
                <a:cs typeface="Arial" panose="020B0604020202020204" pitchFamily="34" charset="0"/>
              </a:rPr>
              <a:t>Freepik</a:t>
            </a: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13553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0E48AC68-5EAD-0B14-705D-11BA91ADE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1"/>
            <a:ext cx="10515600" cy="838199"/>
          </a:xfrm>
        </p:spPr>
        <p:txBody>
          <a:bodyPr>
            <a:normAutofit/>
          </a:bodyPr>
          <a:lstStyle/>
          <a:p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Główne założenia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C8851FB7-4D45-A2E5-0D56-68340FD18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23257"/>
            <a:ext cx="10515600" cy="515370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60000"/>
              </a:lnSpc>
              <a:buClr>
                <a:schemeClr val="accent1"/>
              </a:buClr>
            </a:pPr>
            <a:r>
              <a:rPr lang="pl-PL" sz="2900" dirty="0">
                <a:latin typeface="Arial" panose="020B0604020202020204" pitchFamily="34" charset="0"/>
                <a:cs typeface="Arial" panose="020B0604020202020204" pitchFamily="34" charset="0"/>
              </a:rPr>
              <a:t>Holistyczne podejście do dostępności: </a:t>
            </a:r>
          </a:p>
          <a:p>
            <a:pPr lvl="1">
              <a:lnSpc>
                <a:spcPct val="16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sz="2900" dirty="0">
                <a:latin typeface="Arial" panose="020B0604020202020204" pitchFamily="34" charset="0"/>
                <a:cs typeface="Arial" panose="020B0604020202020204" pitchFamily="34" charset="0"/>
              </a:rPr>
              <a:t>Samorząd jako infrastruktura/środowisko fizyczne,</a:t>
            </a:r>
          </a:p>
          <a:p>
            <a:pPr lvl="1">
              <a:lnSpc>
                <a:spcPct val="16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sz="2900" dirty="0">
                <a:latin typeface="Arial" panose="020B0604020202020204" pitchFamily="34" charset="0"/>
                <a:cs typeface="Arial" panose="020B0604020202020204" pitchFamily="34" charset="0"/>
              </a:rPr>
              <a:t>Samorząd jako środowisko cyfrowe,</a:t>
            </a:r>
          </a:p>
          <a:p>
            <a:pPr lvl="1">
              <a:lnSpc>
                <a:spcPct val="16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sz="2900" dirty="0">
                <a:latin typeface="Arial" panose="020B0604020202020204" pitchFamily="34" charset="0"/>
                <a:cs typeface="Arial" panose="020B0604020202020204" pitchFamily="34" charset="0"/>
              </a:rPr>
              <a:t>Samorząd jako dostawca usług publicznych,</a:t>
            </a:r>
          </a:p>
          <a:p>
            <a:pPr lvl="1">
              <a:lnSpc>
                <a:spcPct val="16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sz="2900" dirty="0">
                <a:latin typeface="Arial" panose="020B0604020202020204" pitchFamily="34" charset="0"/>
                <a:cs typeface="Arial" panose="020B0604020202020204" pitchFamily="34" charset="0"/>
              </a:rPr>
              <a:t>Samorząd jako pracodawca.</a:t>
            </a:r>
          </a:p>
          <a:p>
            <a:pPr>
              <a:lnSpc>
                <a:spcPct val="160000"/>
              </a:lnSpc>
              <a:buClr>
                <a:schemeClr val="accent1"/>
              </a:buClr>
            </a:pPr>
            <a:r>
              <a:rPr lang="pl-PL" sz="2900" dirty="0">
                <a:latin typeface="Arial" panose="020B0604020202020204" pitchFamily="34" charset="0"/>
                <a:cs typeface="Arial" panose="020B0604020202020204" pitchFamily="34" charset="0"/>
              </a:rPr>
              <a:t>Wdrożenie zasad projektowania uniwersalnego w jak najszerszym zakresie.</a:t>
            </a:r>
          </a:p>
          <a:p>
            <a:pPr>
              <a:lnSpc>
                <a:spcPct val="160000"/>
              </a:lnSpc>
              <a:buClr>
                <a:schemeClr val="accent1"/>
              </a:buClr>
            </a:pPr>
            <a:r>
              <a:rPr lang="pl-PL" sz="2900" dirty="0">
                <a:latin typeface="Arial" panose="020B0604020202020204" pitchFamily="34" charset="0"/>
                <a:cs typeface="Arial" panose="020B0604020202020204" pitchFamily="34" charset="0"/>
              </a:rPr>
              <a:t>Zgodność Standardów z przepisami powszechnie obowiązującymi (bieżąca aktualizacja treści Standardu w trakcie trwania projektu).</a:t>
            </a:r>
          </a:p>
          <a:p>
            <a:pPr>
              <a:lnSpc>
                <a:spcPct val="160000"/>
              </a:lnSpc>
              <a:buClr>
                <a:schemeClr val="accent1"/>
              </a:buClr>
            </a:pPr>
            <a:r>
              <a:rPr lang="pl-PL" sz="2900" dirty="0">
                <a:latin typeface="Arial" panose="020B0604020202020204" pitchFamily="34" charset="0"/>
                <a:cs typeface="Arial" panose="020B0604020202020204" pitchFamily="34" charset="0"/>
              </a:rPr>
              <a:t>Implementacja i agregacja wypracowanych w ramach poprzedniej perspektywy standardów, </a:t>
            </a:r>
            <a:br>
              <a:rPr lang="pl-PL" sz="29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900" dirty="0">
                <a:latin typeface="Arial" panose="020B0604020202020204" pitchFamily="34" charset="0"/>
                <a:cs typeface="Arial" panose="020B0604020202020204" pitchFamily="34" charset="0"/>
              </a:rPr>
              <a:t>np. Standardu dostępnego parku, Modelu Dostępnej Szkoły itp.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3144598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1FE30DA-FBF6-923A-D250-7549097DF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28" y="681038"/>
            <a:ext cx="10765972" cy="1325563"/>
          </a:xfrm>
        </p:spPr>
        <p:txBody>
          <a:bodyPr>
            <a:normAutofit/>
          </a:bodyPr>
          <a:lstStyle/>
          <a:p>
            <a:pPr>
              <a:lnSpc>
                <a:spcPts val="3760"/>
              </a:lnSpc>
            </a:pP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Sposoby wdrażania Standardu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7DB66B72-D050-AF11-51A6-F653677CF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06601"/>
            <a:ext cx="10515600" cy="417036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Etapowanie działań na rzecz zwiększania dostępności – dochodzenie </a:t>
            </a:r>
            <a:b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do dostępności jako proces.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Metody wdrażania rozwiązań wskazanych w Standardach: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</a:pPr>
            <a:r>
              <a:rPr lang="pl-PL" sz="2100" dirty="0">
                <a:latin typeface="Arial" panose="020B0604020202020204" pitchFamily="34" charset="0"/>
                <a:cs typeface="Arial" panose="020B0604020202020204" pitchFamily="34" charset="0"/>
              </a:rPr>
              <a:t>Pełne i fragmentaryczne wdrożenie Standardów,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</a:pPr>
            <a:r>
              <a:rPr lang="pl-PL" sz="2100" dirty="0">
                <a:latin typeface="Arial" panose="020B0604020202020204" pitchFamily="34" charset="0"/>
                <a:cs typeface="Arial" panose="020B0604020202020204" pitchFamily="34" charset="0"/>
              </a:rPr>
              <a:t>Obligatoryjność i fakultatywność rozwiązań,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</a:pPr>
            <a:r>
              <a:rPr lang="pl-PL" sz="2100" dirty="0">
                <a:latin typeface="Arial" panose="020B0604020202020204" pitchFamily="34" charset="0"/>
                <a:cs typeface="Arial" panose="020B0604020202020204" pitchFamily="34" charset="0"/>
              </a:rPr>
              <a:t>Wytyczne i dobre praktyki.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Wdrażanie Standardów w trybie projektowym i </a:t>
            </a:r>
            <a:r>
              <a:rPr lang="pl-PL" sz="2300" dirty="0" err="1">
                <a:latin typeface="Arial" panose="020B0604020202020204" pitchFamily="34" charset="0"/>
                <a:cs typeface="Arial" panose="020B0604020202020204" pitchFamily="34" charset="0"/>
              </a:rPr>
              <a:t>pozaprojektowym</a:t>
            </a:r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0334238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F59F4D9-868B-9C29-07D4-5EC456E07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3760"/>
              </a:lnSpc>
            </a:pP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Korzyści wynikające z wdrożenia Standardu Dostępności w Samorządzie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0BA4F84-3C75-ACC3-9F59-745E2570F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Samodzielne i na zasadzie równości korzystanie przez osoby ze szczególnymi potrzebami  z usług publicznych, w tym przestrzeni publicznej, środków transportu zbiorowego, technologii i systemów informacyjno-komunikacyjnych.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Odpowiedź na zróżnicowane potrzeby zwiększającej się grupy osób ze szczególnymi potrzebami, korzystających z usług publicznych.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Dostępność usług publicznych jako norma.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Budowanie wizerunku JST jako otwartej na klienta z różnymi potrzebami </a:t>
            </a:r>
            <a:b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300" dirty="0">
                <a:latin typeface="Arial" panose="020B0604020202020204" pitchFamily="34" charset="0"/>
                <a:cs typeface="Arial" panose="020B0604020202020204" pitchFamily="34" charset="0"/>
              </a:rPr>
              <a:t>i skutecznie realizującej usługi publiczne.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772F2863-5B50-C3A0-6E2D-E1DE13B09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l-P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E5AEEE-8C2A-4BFF-9716-A4E3D006102C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383899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7A8D23A-B42D-FEC0-8446-95BDD407A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9668556" cy="762000"/>
          </a:xfrm>
        </p:spPr>
        <p:txBody>
          <a:bodyPr anchor="b">
            <a:normAutofit/>
          </a:bodyPr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Obszary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3BC8BD11-D242-5619-FF16-06818D3E5D0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39787" y="1578428"/>
            <a:ext cx="5082042" cy="4822372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Dostępność informacyjno-komunikacyjna usług publicznych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Dostępność cyfrowa usług publicznych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Obsługa klienta ze zróżnicowanymi potrzebami, ze szczególnym uwzględnieniem osób </a:t>
            </a:r>
            <a:b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 niepełnosprawnościami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Dostępność infrastruktury jednostek samorządu terytorialnego</a:t>
            </a:r>
          </a:p>
          <a:p>
            <a:endParaRPr lang="pl-PL" dirty="0"/>
          </a:p>
        </p:txBody>
      </p:sp>
      <p:pic>
        <p:nvPicPr>
          <p:cNvPr id="5" name="Obraz 4" descr="Rysunkowe stojące postaci ludzkie od lewej: kobieta z nogą w gipsie o kulach,  niewidomy mężczyzna z białą laską, mężczyzna zasłaniający twarz rękami, kobieta z wózkiem dziecięcym (w wózku blizniaki), starszy mężczyzna o lasce ">
            <a:extLst>
              <a:ext uri="{FF2B5EF4-FFF2-40B4-BE49-F238E27FC236}">
                <a16:creationId xmlns:a16="http://schemas.microsoft.com/office/drawing/2014/main" xmlns="" id="{9F609B34-6D34-18ED-C337-2A1D3EA43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829" y="2383971"/>
            <a:ext cx="5896428" cy="317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1151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8A62226-413B-7E73-5FD5-D96202B82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10299268" cy="1212273"/>
          </a:xfrm>
        </p:spPr>
        <p:txBody>
          <a:bodyPr>
            <a:normAutofit/>
          </a:bodyPr>
          <a:lstStyle/>
          <a:p>
            <a:pPr>
              <a:lnSpc>
                <a:spcPts val="376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Dostępność informacyjno-komunikacyjna </a:t>
            </a:r>
            <a:b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i cyfrowa usług publicznych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351DBB66-F834-4C65-6230-63913EDF144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839786" y="1669473"/>
            <a:ext cx="5353196" cy="4869871"/>
          </a:xfrm>
        </p:spPr>
        <p:txBody>
          <a:bodyPr>
            <a:normAutofit fontScale="70000" lnSpcReduction="20000"/>
          </a:bodyPr>
          <a:lstStyle/>
          <a:p>
            <a:pPr marL="228600" indent="-228600">
              <a:lnSpc>
                <a:spcPct val="150000"/>
              </a:lnSpc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Dostępność serwisów internetowych</a:t>
            </a:r>
          </a:p>
          <a:p>
            <a:pPr marL="228600" indent="-228600">
              <a:lnSpc>
                <a:spcPct val="150000"/>
              </a:lnSpc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Dostępność aplikacji desktopowych, mobilnych </a:t>
            </a:r>
            <a:b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i webowych</a:t>
            </a:r>
          </a:p>
          <a:p>
            <a:pPr marL="228600" indent="-228600">
              <a:lnSpc>
                <a:spcPct val="150000"/>
              </a:lnSpc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Dokumenty elektroniczne</a:t>
            </a:r>
          </a:p>
          <a:p>
            <a:pPr marL="228600" indent="-228600">
              <a:lnSpc>
                <a:spcPct val="150000"/>
              </a:lnSpc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Informacja drukowana</a:t>
            </a:r>
          </a:p>
          <a:p>
            <a:pPr marL="228600" indent="-228600">
              <a:lnSpc>
                <a:spcPct val="150000"/>
              </a:lnSpc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Informacja ustna</a:t>
            </a:r>
          </a:p>
          <a:p>
            <a:pPr marL="228600" indent="-228600">
              <a:lnSpc>
                <a:spcPct val="150000"/>
              </a:lnSpc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Informacja odręczna</a:t>
            </a:r>
          </a:p>
          <a:p>
            <a:pPr marL="228600" indent="-228600">
              <a:lnSpc>
                <a:spcPct val="150000"/>
              </a:lnSpc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Gabloty, tablice, banery, telebimy </a:t>
            </a:r>
          </a:p>
          <a:p>
            <a:pPr marL="228600" indent="-228600">
              <a:lnSpc>
                <a:spcPct val="150000"/>
              </a:lnSpc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Nagrania audio, wideo</a:t>
            </a:r>
          </a:p>
          <a:p>
            <a:pPr marL="228600" indent="-228600">
              <a:lnSpc>
                <a:spcPct val="150000"/>
              </a:lnSpc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Audio-wideo na żywo</a:t>
            </a:r>
          </a:p>
        </p:txBody>
      </p:sp>
      <p:pic>
        <p:nvPicPr>
          <p:cNvPr id="5" name="Obraz 4" descr="Grafika - książki i karty z piktogramami, po prawej znaki liter „A”, „B” oraz chmurka dialogowa">
            <a:extLst>
              <a:ext uri="{FF2B5EF4-FFF2-40B4-BE49-F238E27FC236}">
                <a16:creationId xmlns:a16="http://schemas.microsoft.com/office/drawing/2014/main" xmlns="" id="{55452173-5270-E4BF-6BC1-377684AC1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456" y="2567913"/>
            <a:ext cx="5024821" cy="328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6952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Grafika - stanowisko obsługi klienta wyposażone w pętlę indukcyjną, po lewej stoi klient, po prawej, za biurkiem siedzi urzędniczka oraz tłumacz PJM">
            <a:extLst>
              <a:ext uri="{FF2B5EF4-FFF2-40B4-BE49-F238E27FC236}">
                <a16:creationId xmlns:a16="http://schemas.microsoft.com/office/drawing/2014/main" xmlns="" id="{F6618E89-F45C-BFA7-CD4A-50B72E11A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7450"/>
            <a:ext cx="6214620" cy="3568394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CB5CAEAC-7760-4FE0-20D5-5A6F28EEE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7324" y="1698171"/>
            <a:ext cx="5611090" cy="5007428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670560" indent="0">
              <a:lnSpc>
                <a:spcPct val="150000"/>
              </a:lnSpc>
              <a:spcBef>
                <a:spcPts val="200"/>
              </a:spcBef>
              <a:buNone/>
            </a:pPr>
            <a:endParaRPr lang="pl-PL" sz="2800" b="1" kern="100" dirty="0">
              <a:solidFill>
                <a:srgbClr val="1F3763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pl-PL" sz="3600" dirty="0"/>
              <a:t>Obsługa klienta ze zróżnicowanymi potrzebami:</a:t>
            </a:r>
          </a:p>
          <a:p>
            <a:pPr lvl="1">
              <a:lnSpc>
                <a:spcPct val="17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3300" dirty="0"/>
              <a:t>w zakresie mowy i słuchu,</a:t>
            </a:r>
          </a:p>
          <a:p>
            <a:pPr lvl="1">
              <a:lnSpc>
                <a:spcPct val="17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3300" dirty="0"/>
              <a:t>w zakresie wzroku,</a:t>
            </a:r>
          </a:p>
          <a:p>
            <a:pPr lvl="1">
              <a:lnSpc>
                <a:spcPct val="17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3300" dirty="0"/>
              <a:t>z trudnościami poznawczymi </a:t>
            </a:r>
            <a:br>
              <a:rPr lang="pl-PL" sz="3300" dirty="0"/>
            </a:br>
            <a:r>
              <a:rPr lang="pl-PL" sz="3300" dirty="0"/>
              <a:t>i społecznymi, </a:t>
            </a:r>
          </a:p>
          <a:p>
            <a:pPr lvl="1">
              <a:lnSpc>
                <a:spcPct val="17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3300" dirty="0"/>
              <a:t>w kryzysie psychicznym,</a:t>
            </a:r>
          </a:p>
          <a:p>
            <a:pPr lvl="1">
              <a:lnSpc>
                <a:spcPct val="17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3300" dirty="0"/>
              <a:t>z niepełnosprawnością intelektualną,</a:t>
            </a:r>
          </a:p>
          <a:p>
            <a:pPr lvl="1">
              <a:lnSpc>
                <a:spcPct val="170000"/>
              </a:lnSpc>
              <a:buClr>
                <a:schemeClr val="accent1"/>
              </a:buClr>
              <a:buFont typeface="Wingdings" pitchFamily="2" charset="2"/>
              <a:buChar char="§"/>
            </a:pPr>
            <a:r>
              <a:rPr lang="pl-PL" sz="3300" dirty="0"/>
              <a:t>w zakresie narządów ruchu.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F212560-9352-9DD6-A96D-0905C0070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26644"/>
          </a:xfrm>
        </p:spPr>
        <p:txBody>
          <a:bodyPr>
            <a:noAutofit/>
          </a:bodyPr>
          <a:lstStyle/>
          <a:p>
            <a:pPr>
              <a:lnSpc>
                <a:spcPts val="3760"/>
              </a:lnSpc>
            </a:pPr>
            <a:r>
              <a:rPr lang="pl-PL" sz="3200" b="1" dirty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Obsługa klienta ze zróżnicowanymi potrzebami, </a:t>
            </a:r>
            <a:br>
              <a:rPr lang="pl-PL" sz="3200" b="1" dirty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</a:br>
            <a:r>
              <a:rPr lang="pl-PL" sz="3200" b="1" dirty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ze szczególnym uwzględnieniem osób </a:t>
            </a:r>
            <a:br>
              <a:rPr lang="pl-PL" sz="3200" b="1" dirty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</a:br>
            <a:r>
              <a:rPr lang="pl-PL" sz="3200" b="1" dirty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z niepełnosprawnościami</a:t>
            </a:r>
            <a:endParaRPr lang="pl-PL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86272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547942C0-EEA3-A37A-A68A-239973663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3760"/>
              </a:lnSpc>
            </a:pP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Zatrudnianie osób ze zróżnicowanymi potrzebami </a:t>
            </a:r>
            <a:b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w JST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CD3C5612-FD68-5CA5-EB31-57639FF8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483" y="2030015"/>
            <a:ext cx="4142117" cy="446285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Rekrutacja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Adaptacja środowiska pracy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Uprawnienia i obowiązki pracownika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Uprawnienia i obowiązki pracodawcy</a:t>
            </a:r>
          </a:p>
        </p:txBody>
      </p:sp>
      <p:pic>
        <p:nvPicPr>
          <p:cNvPr id="2" name="Obraz 1" descr="Grafika - biuro wymiarowane na potrzeby pracownika/pracowniczki poruszającego/poruszającej się na wózku. Kobieta na wózku.">
            <a:extLst>
              <a:ext uri="{FF2B5EF4-FFF2-40B4-BE49-F238E27FC236}">
                <a16:creationId xmlns:a16="http://schemas.microsoft.com/office/drawing/2014/main" xmlns="" id="{A427AEE4-BA31-6F23-A8D0-0CAE3CA6D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840" y="2030015"/>
            <a:ext cx="6348159" cy="364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3663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Motyw pakietu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Motyw pakiet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Motyw pakietu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8835</TotalTime>
  <Words>745</Words>
  <Application>Microsoft Office PowerPoint</Application>
  <PresentationFormat>Panoramiczny</PresentationFormat>
  <Paragraphs>179</Paragraphs>
  <Slides>27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6" baseType="lpstr">
      <vt:lpstr>Aptos</vt:lpstr>
      <vt:lpstr>Arial</vt:lpstr>
      <vt:lpstr>Calibri</vt:lpstr>
      <vt:lpstr>Calibri Light</vt:lpstr>
      <vt:lpstr>Courier New</vt:lpstr>
      <vt:lpstr>Helvetica</vt:lpstr>
      <vt:lpstr>Times New Roman</vt:lpstr>
      <vt:lpstr>Wingdings</vt:lpstr>
      <vt:lpstr>Motyw pakietu Office</vt:lpstr>
      <vt:lpstr>Dostępny samorząd 2.0</vt:lpstr>
      <vt:lpstr>Cel wypracowania „Standardów Dostępności  w Samorządzie”</vt:lpstr>
      <vt:lpstr>Główne założenia</vt:lpstr>
      <vt:lpstr>Sposoby wdrażania Standardu</vt:lpstr>
      <vt:lpstr>Korzyści wynikające z wdrożenia Standardu Dostępności w Samorządzie </vt:lpstr>
      <vt:lpstr>Obszary</vt:lpstr>
      <vt:lpstr>Dostępność informacyjno-komunikacyjna  i cyfrowa usług publicznych</vt:lpstr>
      <vt:lpstr>Obsługa klienta ze zróżnicowanymi potrzebami,  ze szczególnym uwzględnieniem osób  z niepełnosprawnościami</vt:lpstr>
      <vt:lpstr>Zatrudnianie osób ze zróżnicowanymi potrzebami  w JST</vt:lpstr>
      <vt:lpstr>Dostępność infrastruktury jednostek samorządu terytorialnego</vt:lpstr>
      <vt:lpstr>Zapewnianie dostępności budynków na podstawie zapisów Standardu. Dlaczego przepisy prawa nie wystarczą?</vt:lpstr>
      <vt:lpstr>Jak rozpocząć pracę ze Standardem w zakresie dostępności architektonicznej?</vt:lpstr>
      <vt:lpstr>Zalety przeprowadzenia audytu dostępności</vt:lpstr>
      <vt:lpstr>Dostępność transportu zbiorowego (1/2)</vt:lpstr>
      <vt:lpstr>Dostępność transportu zbiorowego (2/2)</vt:lpstr>
      <vt:lpstr>Dostępność przestrzeni zewnętrznej (1/2)</vt:lpstr>
      <vt:lpstr>Dostępność przestrzeni zewnętrznej (2/2)</vt:lpstr>
      <vt:lpstr>Dostępność budynków użyteczności publicznej (1/6)</vt:lpstr>
      <vt:lpstr>Dostępność budynków użyteczności publicznej (2/6)</vt:lpstr>
      <vt:lpstr>Dostępność budynków użyteczności publicznej (3/6)</vt:lpstr>
      <vt:lpstr>Dostępność budynków użyteczności publicznej (4/6)</vt:lpstr>
      <vt:lpstr>Dostępność budynków użyteczności publicznej (5/6)</vt:lpstr>
      <vt:lpstr>Dostępność budynków użyteczności publicznej (6/6)</vt:lpstr>
      <vt:lpstr>Materiały dodatkowe (1/2)</vt:lpstr>
      <vt:lpstr>Materiały dodatkowe (2/2)</vt:lpstr>
      <vt:lpstr>Dziękujemy za uwagę!</vt:lpstr>
      <vt:lpstr>Wykorzystane materiały graficzne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dostępności realizacji usług publicznych w jednostkach samorządu terytorialnego</dc:title>
  <dc:subject/>
  <dc:creator>FIRR</dc:creator>
  <cp:keywords/>
  <dc:description/>
  <cp:lastModifiedBy>Kozłowski Łukasz</cp:lastModifiedBy>
  <cp:revision>23</cp:revision>
  <dcterms:modified xsi:type="dcterms:W3CDTF">2024-12-12T11:31:43Z</dcterms:modified>
  <cp:category/>
</cp:coreProperties>
</file>