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2" r:id="rId1"/>
  </p:sldMasterIdLst>
  <p:notesMasterIdLst>
    <p:notesMasterId r:id="rId14"/>
  </p:notesMasterIdLst>
  <p:sldIdLst>
    <p:sldId id="256" r:id="rId2"/>
    <p:sldId id="257" r:id="rId3"/>
    <p:sldId id="258" r:id="rId4"/>
    <p:sldId id="264" r:id="rId5"/>
    <p:sldId id="259" r:id="rId6"/>
    <p:sldId id="267" r:id="rId7"/>
    <p:sldId id="266" r:id="rId8"/>
    <p:sldId id="263" r:id="rId9"/>
    <p:sldId id="260" r:id="rId10"/>
    <p:sldId id="265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66893" autoAdjust="0"/>
  </p:normalViewPr>
  <p:slideViewPr>
    <p:cSldViewPr snapToGrid="0" snapToObjects="1">
      <p:cViewPr varScale="1">
        <p:scale>
          <a:sx n="59" d="100"/>
          <a:sy n="59" d="100"/>
        </p:scale>
        <p:origin x="-163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3055B-5831-4E89-A3BC-05DA24F9A9B1}" type="datetimeFigureOut">
              <a:rPr lang="pl-PL" smtClean="0"/>
              <a:pPr/>
              <a:t>22.10.2025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8ADAB8-CA6F-4A69-8327-DA5EEC24E5D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4201580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Brak skuteczności / niska implementacja</a:t>
            </a:r>
            <a:r>
              <a:rPr lang="pl-PL" dirty="0"/>
              <a:t>: regulacja z 2018 r. praktycznie nie została wdrożona w gminach — w praktyce powstały pojedyncze inicjatywy, a rozwiązania lokalne </a:t>
            </a:r>
            <a:r>
              <a:rPr lang="pl-PL" dirty="0" smtClean="0"/>
              <a:t>były </a:t>
            </a:r>
            <a:r>
              <a:rPr lang="pl-PL" dirty="0"/>
              <a:t>wycofywane/zaskarżane ze względu na nadmierna restrykcyjność, wyższą niż w innych krajach Europy (SCT w Krakowie i Warszawie)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Koszty administracyjne i egzekucyjne dla samorządów</a:t>
            </a:r>
            <a:r>
              <a:rPr lang="pl-PL" dirty="0"/>
              <a:t>: wprowadzenie i kontrola stref (nalepki, systemy kontroli wjazdu, systemy płatności) generuje koszty i wymaga kompetencji, których wiele mniejszych gmin nie ma — efektem są nierówne rozwiązania między miastami.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Ryzyko społeczno-ekonomiczne</a:t>
            </a:r>
            <a:r>
              <a:rPr lang="pl-PL" dirty="0"/>
              <a:t>: opłaty/ograniczenia w strefach obciążają mieszkańców i małe firmy ekonomicznie, szczególnie tam gdzie alternatywy (komunikacja publiczna, dostęp do alternatywnych paliw) są słabe. Może to mieć regresywny skutek społeczny.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Brak współmierności środka do celu w polskich realiach</a:t>
            </a:r>
            <a:r>
              <a:rPr lang="pl-PL" dirty="0"/>
              <a:t>: jeżeli celem jest redukcja emisji i poprawa jakości powietrza, to lokalne ograniczenia pojazdów bez jednoczesnego wsparcia dla tańszych, realnie dostępnych alternatyw (np. </a:t>
            </a:r>
            <a:r>
              <a:rPr lang="pl-PL" dirty="0" err="1"/>
              <a:t>biometan</a:t>
            </a:r>
            <a:r>
              <a:rPr lang="pl-PL" dirty="0"/>
              <a:t>, modernizacja taboru MPK) będą mało skuteczne. </a:t>
            </a:r>
            <a:endParaRPr lang="pl-PL" b="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Alternatywa</a:t>
            </a:r>
            <a:r>
              <a:rPr lang="pl-PL" dirty="0"/>
              <a:t>: inwestycje w transport publiczny, dotacje na wymianę floty, wsparcie dla paliw niskoemisyjnych, ograniczenie ustawowych wymagań do minimalnych standardów, pozostawiając elastyczność lokalną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8ADAB8-CA6F-4A69-8327-DA5EEC24E5D9}" type="slidenum">
              <a:rPr lang="pl-PL" smtClean="0"/>
              <a:pPr/>
              <a:t>2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450085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l-PL" b="1" dirty="0"/>
              <a:t>Kontrargumenty / zastrzeżenia wobec dopłat:</a:t>
            </a:r>
            <a:endParaRPr lang="pl-PL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Koszt dla budżetu publicznego i efektywność wydatków</a:t>
            </a:r>
            <a:r>
              <a:rPr lang="pl-PL" dirty="0"/>
              <a:t>: dopłaty są kosztowne; ich skuteczność w emisjach zależy od tego, kto z nich korzysta — często korzystają zamożniejsi nabywcy (efekt regresywny). W efekcie publiczne pieniądze mogą zwiększać sprzedaż drogich modeli zamiast realnie obniżać emisje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Zniekształcenie rynku / konkurencji</a:t>
            </a:r>
            <a:r>
              <a:rPr lang="pl-PL" dirty="0"/>
              <a:t>: dopłaty promują jedną technologię (BEV) kosztem innych niskoemisyjnych rozwiązań (hybrydy, biopaliwa, </a:t>
            </a:r>
            <a:r>
              <a:rPr lang="pl-PL" dirty="0" err="1"/>
              <a:t>biometanowe</a:t>
            </a:r>
            <a:r>
              <a:rPr lang="pl-PL" dirty="0"/>
              <a:t> pojazdy, paliwa syntetyczne, poprawione silniki spalinowe). To zmniejsza „technologiczną neutralność” polityki energetycznej - kryteria emisji / neutralności technologicznej: preferencje (ulgi, dostęp do buspasów, zwolnienia) przyznawać na podstawie rzeczywistych emisji (</a:t>
            </a:r>
            <a:r>
              <a:rPr lang="pl-PL" dirty="0" err="1"/>
              <a:t>well</a:t>
            </a:r>
            <a:r>
              <a:rPr lang="pl-PL" dirty="0"/>
              <a:t>-to-</a:t>
            </a:r>
            <a:r>
              <a:rPr lang="pl-PL" dirty="0" err="1"/>
              <a:t>wheel</a:t>
            </a:r>
            <a:r>
              <a:rPr lang="pl-PL" dirty="0"/>
              <a:t>) lub standardów PN/PM/</a:t>
            </a:r>
            <a:r>
              <a:rPr lang="pl-PL" dirty="0" err="1"/>
              <a:t>NOx</a:t>
            </a:r>
            <a:r>
              <a:rPr lang="pl-PL" dirty="0"/>
              <a:t>, nie tylko „elektryczny vs spalinowy”.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Zależność od dopłat (ryzyko polityczne i rynkowe)</a:t>
            </a:r>
            <a:r>
              <a:rPr lang="pl-PL" dirty="0"/>
              <a:t>: doświadczenia z innych krajów pokazują, że nagłe zmiany w polityce dopłat (np. wygaszanie podatkowych ulg/pożyczek) powodują gwałtowne spowolnienie popytu i niestabilność rynkową. Ostatnie przykłady międzynarodowe pokazują korekty polityk wsparcia i spadki sprzedaży po likwidacji ulg.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Infrastruktura i koszty ukryte</a:t>
            </a:r>
            <a:r>
              <a:rPr lang="pl-PL" dirty="0"/>
              <a:t>: dopłaty do samochodów nie rozwiązują problemów z infrastrukturą ładowania, obciążeniem sieci elektroenergetycznej czy kosztami magazynowania energii — bez równoległych inwestycji w te obszary dopłaty będą mniej skuteczne.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Źródło energii</a:t>
            </a:r>
            <a:r>
              <a:rPr lang="pl-PL" dirty="0"/>
              <a:t>: korzyść środowiskowa zależy od </a:t>
            </a:r>
            <a:r>
              <a:rPr lang="pl-PL" dirty="0" err="1"/>
              <a:t>miksu</a:t>
            </a:r>
            <a:r>
              <a:rPr lang="pl-PL" dirty="0"/>
              <a:t> energetycznego — w krajach, gdzie energia jest wciąż znacznie węglowa, pełne korzyści w zakresie CO₂ są mniejsze</a:t>
            </a: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8ADAB8-CA6F-4A69-8327-DA5EEC24E5D9}" type="slidenum">
              <a:rPr lang="pl-PL" smtClean="0"/>
              <a:pPr/>
              <a:t>3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41302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dirty="0"/>
              <a:t>Zarówno </a:t>
            </a:r>
            <a:r>
              <a:rPr lang="pl-PL" b="1" dirty="0"/>
              <a:t>LPG, jak i CNG</a:t>
            </a:r>
            <a:r>
              <a:rPr lang="pl-PL" dirty="0"/>
              <a:t> to paliwa gazowe; oba spalają się czyściej niż tradycyjne benzyna/diesel w zakresie </a:t>
            </a:r>
            <a:r>
              <a:rPr lang="pl-PL" dirty="0" err="1"/>
              <a:t>NOx</a:t>
            </a:r>
            <a:r>
              <a:rPr lang="pl-PL" dirty="0"/>
              <a:t> i PM (CNG zwykle ma przewagę w emisjach cząstek i CO₂, ale LPG też daje istotne zmniejszenie emisji w porównaniu do benzyny/diesla w wielu warunkach).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Dostępność i koszty adaptacji</a:t>
            </a:r>
            <a:r>
              <a:rPr lang="pl-PL" dirty="0"/>
              <a:t>: w Polsce LPG jest powszechnie używany od lat (duża sieć stacji, niższy koszt </a:t>
            </a:r>
            <a:r>
              <a:rPr lang="pl-PL" dirty="0" err="1"/>
              <a:t>retrofitów</a:t>
            </a:r>
            <a:r>
              <a:rPr lang="pl-PL" dirty="0"/>
              <a:t>/konwersji), podczas gdy sieć CNG jest znacznie mniejsza. Równouprawnienie w przepisach może zwiększyć użyteczność LPG jako realnej, przystępnej alternatywy niskoemisyjnej.</a:t>
            </a:r>
            <a:endParaRPr lang="pl-PL" b="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Efekt szybki i relatywnie tani</a:t>
            </a:r>
            <a:r>
              <a:rPr lang="pl-PL" dirty="0"/>
              <a:t>: umożliwienie tych samych preferencji (np. wjazd do stref, ulgi, zwolnienia opłat) dla LPG mogłoby szybciej i taniej obniżyć emisje lokalne niż oczekiwanie na masową elektryfikację, zwłaszcza że obowiązujące np. w Warszawie i Krakowie strefy dopuszczają wjazd „wiekowych” samochodów z napędem benzynowym, a w takich najczęściej stosowana jest instalacja LPG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Bezpieczeństwo energetyczne i dywersyfikacja</a:t>
            </a:r>
            <a:r>
              <a:rPr lang="pl-PL" dirty="0"/>
              <a:t>: LPG/CNG (szczególnie </a:t>
            </a:r>
            <a:r>
              <a:rPr lang="pl-PL" dirty="0" err="1"/>
              <a:t>biometan</a:t>
            </a:r>
            <a:r>
              <a:rPr lang="pl-PL" dirty="0"/>
              <a:t> w sieci CNG) mogą być sposobem na obniżenie uzależnienia od paliw płynnych importowanych z zewnątrz — jeśli polityka promuje także </a:t>
            </a:r>
            <a:r>
              <a:rPr lang="pl-PL" dirty="0" err="1"/>
              <a:t>biometan</a:t>
            </a:r>
            <a:r>
              <a:rPr lang="pl-PL" dirty="0"/>
              <a:t>/biopaliwa, CNG/LPG stają się jeszcze bardziej uzasadnione.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Propozycja zmian legislacyjnych</a:t>
            </a:r>
            <a:r>
              <a:rPr lang="pl-PL" dirty="0"/>
              <a:t>: zmiana definicji i katalogu „pojazdów uprzywilejowanych” lub wprowadzenie mechanizmu punktowego opartego na realnych emisjach, a nie tylko na typie napędu.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8ADAB8-CA6F-4A69-8327-DA5EEC24E5D9}" type="slidenum">
              <a:rPr lang="pl-PL" smtClean="0"/>
              <a:pPr/>
              <a:t>5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5796627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dirty="0"/>
              <a:t>Zarówno </a:t>
            </a:r>
            <a:r>
              <a:rPr lang="pl-PL" b="1" dirty="0"/>
              <a:t>LPG, jak i CNG</a:t>
            </a:r>
            <a:r>
              <a:rPr lang="pl-PL" dirty="0"/>
              <a:t> to paliwa gazowe; oba spalają się czyściej niż tradycyjne benzyna/diesel w zakresie </a:t>
            </a:r>
            <a:r>
              <a:rPr lang="pl-PL" dirty="0" err="1"/>
              <a:t>NOx</a:t>
            </a:r>
            <a:r>
              <a:rPr lang="pl-PL" dirty="0"/>
              <a:t> i PM (CNG zwykle ma przewagę w emisjach cząstek i CO₂, ale LPG też daje istotne zmniejszenie emisji w porównaniu do benzyny/diesla w wielu warunkach).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Dostępność i koszty adaptacji</a:t>
            </a:r>
            <a:r>
              <a:rPr lang="pl-PL" dirty="0"/>
              <a:t>: w Polsce LPG jest powszechnie używany od lat (duża sieć stacji, niższy koszt </a:t>
            </a:r>
            <a:r>
              <a:rPr lang="pl-PL" dirty="0" err="1"/>
              <a:t>retrofitów</a:t>
            </a:r>
            <a:r>
              <a:rPr lang="pl-PL" dirty="0"/>
              <a:t>/konwersji), podczas gdy sieć CNG jest znacznie mniejsza. Równouprawnienie w przepisach może zwiększyć użyteczność LPG jako realnej, przystępnej alternatywy niskoemisyjnej.</a:t>
            </a:r>
            <a:endParaRPr lang="pl-PL" b="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Efekt szybki i relatywnie tani</a:t>
            </a:r>
            <a:r>
              <a:rPr lang="pl-PL" dirty="0"/>
              <a:t>: umożliwienie tych samych preferencji (np. wjazd do stref, ulgi, zwolnienia opłat) dla LPG mogłoby szybciej i taniej obniżyć emisje lokalne niż oczekiwanie na masową elektryfikację, zwłaszcza że obowiązujące np. w Warszawie i Krakowie strefy dopuszczają wjazd „wiekowych” samochodów z napędem benzynowym, a w takich najczęściej stosowana jest instalacja LPG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Bezpieczeństwo energetyczne i dywersyfikacja</a:t>
            </a:r>
            <a:r>
              <a:rPr lang="pl-PL" dirty="0"/>
              <a:t>: LPG/CNG (szczególnie </a:t>
            </a:r>
            <a:r>
              <a:rPr lang="pl-PL" dirty="0" err="1"/>
              <a:t>biometan</a:t>
            </a:r>
            <a:r>
              <a:rPr lang="pl-PL" dirty="0"/>
              <a:t> w sieci CNG) mogą być sposobem na obniżenie uzależnienia od paliw płynnych importowanych z zewnątrz — jeśli polityka promuje także </a:t>
            </a:r>
            <a:r>
              <a:rPr lang="pl-PL" dirty="0" err="1"/>
              <a:t>biometan</a:t>
            </a:r>
            <a:r>
              <a:rPr lang="pl-PL" dirty="0"/>
              <a:t>/biopaliwa, CNG/LPG stają się jeszcze bardziej uzasadnione.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Propozycja zmian legislacyjnych</a:t>
            </a:r>
            <a:r>
              <a:rPr lang="pl-PL" dirty="0"/>
              <a:t>: zmiana definicji i katalogu „pojazdów uprzywilejowanych” lub wprowadzenie mechanizmu punktowego opartego na realnych emisjach, a nie tylko na typie napędu.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8ADAB8-CA6F-4A69-8327-DA5EEC24E5D9}" type="slidenum">
              <a:rPr lang="pl-PL" smtClean="0"/>
              <a:pPr/>
              <a:t>6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2631804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Naruszenie zasady równości i sprawiedliwości</a:t>
            </a:r>
            <a:r>
              <a:rPr lang="pl-PL" dirty="0"/>
              <a:t>: udostępnianie buspasów prywatnym elektrykom faworyzuje tylko określonych zamożnych kierowców indywidualnych kosztem pasażerów autobusów i transportu publicznego, pogarszając warunki dla masowego przewozu osób. 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Negatywny wpływ na przepustowość i cele transportu publicznego</a:t>
            </a:r>
            <a:r>
              <a:rPr lang="pl-PL" dirty="0"/>
              <a:t>: buspasy służą zwiększeniu efektywności transportu zbiorowego; wprowadzenie samochodów prywatnych (nawet elektrycznych) zmniejsza ich skuteczność.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 err="1"/>
              <a:t>Perverse</a:t>
            </a:r>
            <a:r>
              <a:rPr lang="pl-PL" b="1" dirty="0"/>
              <a:t> </a:t>
            </a:r>
            <a:r>
              <a:rPr lang="pl-PL" b="1" dirty="0" err="1"/>
              <a:t>incentives</a:t>
            </a:r>
            <a:r>
              <a:rPr lang="pl-PL" dirty="0"/>
              <a:t>: przywilej może zachęcać do zakupu EV głównie dla korzyści czasowych (omijanie korków) zamiast z powodów środowiskowych, więc dopływ kupujących może być motywowany wygodą, nie redukcją emisji.</a:t>
            </a:r>
            <a:endParaRPr lang="pl-PL" b="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Egzekucja i bezpieczeństwo</a:t>
            </a:r>
            <a:r>
              <a:rPr lang="pl-PL" dirty="0"/>
              <a:t>: mieszaniny ruchu na buspasach (autobusy + prywatne EV) rodzą problemy organizacyjne i bezpieczeństwa, szczególnie przy dużych natężeniach ruchu.</a:t>
            </a:r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Alternatywa</a:t>
            </a:r>
            <a:r>
              <a:rPr lang="pl-PL" dirty="0"/>
              <a:t>: przywilej powinien być ograniczony do pojazdów o najwyższym progu efektywności (np. autobusy zeroemisyjne, pojazdy służb miejskich, car-</a:t>
            </a:r>
            <a:r>
              <a:rPr lang="pl-PL" dirty="0" err="1"/>
              <a:t>pool</a:t>
            </a:r>
            <a:r>
              <a:rPr lang="pl-PL" dirty="0"/>
              <a:t> o wysokim napełnieniu), a nie przyznawany automatycznie wszystkim samochodom elektrycznym.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8ADAB8-CA6F-4A69-8327-DA5EEC24E5D9}" type="slidenum">
              <a:rPr lang="pl-PL" smtClean="0"/>
              <a:pPr/>
              <a:t>11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2935523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Ustawa z 2018 r. była pionierska, lecz jej instrumenty – w tym strefy czystego transportu i preferencje dla EV — wymagają rewizji, bo ich wdrożenie w Polsce było fragmentaryczne i kosztowne.</a:t>
            </a:r>
            <a:endParaRPr lang="pl-PL" b="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Dopłaty do EV mają uzasadnienie w pewnych scenariuszach, ale bez równoległych inwestycji w infrastrukturę, wsparcia flotowego i polityki społecznej są mało efektywne i regresywne.</a:t>
            </a:r>
            <a:endParaRPr lang="pl-PL" b="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Równe traktowanie LPG i CNG jest uzasadnione z punktu widzenia szybkiej redukcji lokalnych zanieczyszczeń i dostępności paliwa w Polsce — o ile wprowadzone będą kryteria emisji (a nie tylko etykieta paliwa).</a:t>
            </a:r>
            <a:endParaRPr lang="pl-PL" b="0" dirty="0"/>
          </a:p>
          <a:p>
            <a:pPr marL="171450" indent="-171450">
              <a:buFont typeface="Wingdings" panose="05000000000000000000" pitchFamily="2" charset="2"/>
              <a:buChar char="q"/>
            </a:pPr>
            <a:r>
              <a:rPr lang="pl-PL" b="1" dirty="0"/>
              <a:t>Przywileje typu buspas dla prywatnych EV prowadzą do konfliktu celów: wygody prywatnej vs. efektywności transportu zbiorowego — dlatego warto je zlikwidować lub precyzyjnie ograniczyć.</a:t>
            </a:r>
            <a:r>
              <a:rPr lang="pl-PL" dirty="0"/>
              <a:t> </a:t>
            </a:r>
          </a:p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8ADAB8-CA6F-4A69-8327-DA5EEC24E5D9}" type="slidenum">
              <a:rPr lang="pl-PL" smtClean="0"/>
              <a:pPr/>
              <a:t>12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83826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85004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58328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5009233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425521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724792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668327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818018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90552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761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60773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17686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91258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592650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49450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88746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62962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pPr/>
              <a:t>10/22/2025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283307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32597"/>
            <a:ext cx="7772400" cy="1586169"/>
          </a:xfrm>
        </p:spPr>
        <p:txBody>
          <a:bodyPr>
            <a:normAutofit fontScale="90000"/>
          </a:bodyPr>
          <a:lstStyle/>
          <a:p>
            <a:pPr algn="ctr"/>
            <a:r>
              <a:rPr smtClean="0"/>
              <a:t>Ustawa o elektromobilności </a:t>
            </a:r>
            <a:r>
              <a:rPr lang="pl-PL" dirty="0" smtClean="0"/>
              <a:t>i paliwach alternatywnych </a:t>
            </a:r>
            <a:br>
              <a:rPr lang="pl-PL" dirty="0" smtClean="0"/>
            </a:br>
            <a:r>
              <a:rPr smtClean="0"/>
              <a:t>– potrzeba zmian</a:t>
            </a:r>
            <a:r>
              <a:rPr lang="pl-PL" dirty="0" smtClean="0"/>
              <a:t> </a:t>
            </a:r>
            <a:br>
              <a:rPr lang="pl-PL" dirty="0" smtClean="0"/>
            </a:br>
            <a:r>
              <a:rPr lang="pl-PL" sz="3600" dirty="0" smtClean="0"/>
              <a:t>- petycja </a:t>
            </a:r>
            <a:r>
              <a:rPr lang="pl-PL" sz="3600" dirty="0" smtClean="0"/>
              <a:t>w rozumieniu ustawy z dnia 11 lipca 2014 r. o petycjach</a:t>
            </a:r>
            <a:r>
              <a:rPr lang="pl-PL" dirty="0" smtClean="0"/>
              <a:t/>
            </a:r>
            <a:br>
              <a:rPr lang="pl-PL" dirty="0" smtClean="0"/>
            </a:b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269658"/>
            <a:ext cx="6400800" cy="1752600"/>
          </a:xfrm>
        </p:spPr>
        <p:txBody>
          <a:bodyPr/>
          <a:lstStyle/>
          <a:p>
            <a:pPr algn="ctr"/>
            <a:r>
              <a:rPr dirty="0" err="1"/>
              <a:t>Argumenty</a:t>
            </a:r>
            <a:r>
              <a:rPr dirty="0"/>
              <a:t> </a:t>
            </a:r>
            <a:r>
              <a:rPr/>
              <a:t>za </a:t>
            </a:r>
            <a:r>
              <a:rPr smtClean="0"/>
              <a:t>nowelizacją</a:t>
            </a:r>
            <a:r>
              <a:rPr lang="pl-PL" dirty="0" smtClean="0"/>
              <a:t> przepisu</a:t>
            </a:r>
            <a:r>
              <a:rPr smtClean="0"/>
              <a:t> </a:t>
            </a:r>
            <a:endParaRPr lang="pl-PL" dirty="0"/>
          </a:p>
          <a:p>
            <a:pPr algn="ctr"/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dostosowaniem</a:t>
            </a:r>
            <a:r>
              <a:rPr dirty="0"/>
              <a:t> do </a:t>
            </a:r>
            <a:r>
              <a:rPr dirty="0" err="1"/>
              <a:t>realiów</a:t>
            </a:r>
            <a:r>
              <a:rPr dirty="0"/>
              <a:t> 2025</a:t>
            </a:r>
            <a:r>
              <a:rPr lang="pl-PL" dirty="0"/>
              <a:t>/2026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14400"/>
            <a:ext cx="7315200" cy="44831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54864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1400"/>
            </a:pPr>
            <a:r>
              <a:t>Źródło: ACEA, raporty branżowe 2019–2024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Buspasy dla EV – argumenty za likwidacją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36858"/>
            <a:ext cx="8229600" cy="321760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Faworyzowanie</a:t>
            </a:r>
            <a:r>
              <a:rPr sz="2800" dirty="0"/>
              <a:t> </a:t>
            </a:r>
            <a:r>
              <a:rPr sz="2800" dirty="0" err="1"/>
              <a:t>kierowców</a:t>
            </a:r>
            <a:r>
              <a:rPr sz="2800" dirty="0"/>
              <a:t> </a:t>
            </a:r>
            <a:r>
              <a:rPr sz="2800" dirty="0" err="1"/>
              <a:t>kosztem</a:t>
            </a:r>
            <a:r>
              <a:rPr sz="2800" dirty="0"/>
              <a:t> </a:t>
            </a:r>
            <a:r>
              <a:rPr sz="2800" dirty="0" err="1"/>
              <a:t>pasażerów</a:t>
            </a:r>
            <a:endParaRPr lang="pl-PL" sz="2800" dirty="0"/>
          </a:p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Zmniejszenie</a:t>
            </a:r>
            <a:r>
              <a:rPr sz="2800" dirty="0"/>
              <a:t> </a:t>
            </a:r>
            <a:r>
              <a:rPr sz="2800" dirty="0" err="1"/>
              <a:t>efektywności</a:t>
            </a:r>
            <a:r>
              <a:rPr sz="2800" dirty="0"/>
              <a:t> </a:t>
            </a:r>
            <a:r>
              <a:rPr sz="2800" dirty="0" err="1"/>
              <a:t>transportu</a:t>
            </a:r>
            <a:r>
              <a:rPr sz="2800" dirty="0"/>
              <a:t> </a:t>
            </a:r>
            <a:r>
              <a:rPr sz="2800" dirty="0" err="1"/>
              <a:t>zbiorowego</a:t>
            </a:r>
            <a:endParaRPr lang="pl-PL" sz="2800" dirty="0"/>
          </a:p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Przywilej</a:t>
            </a:r>
            <a:r>
              <a:rPr sz="2800" dirty="0"/>
              <a:t> </a:t>
            </a:r>
            <a:r>
              <a:rPr sz="2800" dirty="0" err="1"/>
              <a:t>motywowany</a:t>
            </a:r>
            <a:r>
              <a:rPr sz="2800" dirty="0"/>
              <a:t> </a:t>
            </a:r>
            <a:r>
              <a:rPr sz="2800" dirty="0" err="1"/>
              <a:t>wygodą</a:t>
            </a:r>
            <a:r>
              <a:rPr sz="2800" dirty="0"/>
              <a:t>, </a:t>
            </a:r>
            <a:r>
              <a:rPr sz="2800" dirty="0" err="1"/>
              <a:t>nie</a:t>
            </a:r>
            <a:r>
              <a:rPr sz="2800" dirty="0"/>
              <a:t> </a:t>
            </a:r>
            <a:r>
              <a:rPr sz="2800" dirty="0" err="1"/>
              <a:t>ekologią</a:t>
            </a:r>
            <a:endParaRPr lang="pl-PL" sz="2800" dirty="0"/>
          </a:p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Problemy</a:t>
            </a:r>
            <a:r>
              <a:rPr sz="2800" dirty="0"/>
              <a:t> z </a:t>
            </a:r>
            <a:r>
              <a:rPr sz="2800" dirty="0" err="1"/>
              <a:t>bezpieczeństwem</a:t>
            </a:r>
            <a:r>
              <a:rPr sz="2800" dirty="0"/>
              <a:t> </a:t>
            </a:r>
            <a:r>
              <a:rPr sz="2800" dirty="0" err="1"/>
              <a:t>i</a:t>
            </a:r>
            <a:r>
              <a:rPr sz="2800" dirty="0"/>
              <a:t> </a:t>
            </a:r>
            <a:r>
              <a:rPr sz="2800" dirty="0" err="1"/>
              <a:t>przepustowością</a:t>
            </a:r>
            <a:endParaRPr lang="pl-PL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Podsumowanie i postulaty zmian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60601"/>
            <a:ext cx="8229600" cy="371905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Wykreślenie</a:t>
            </a:r>
            <a:r>
              <a:rPr sz="2800" dirty="0"/>
              <a:t> </a:t>
            </a:r>
            <a:r>
              <a:rPr sz="2800" dirty="0" err="1"/>
              <a:t>obowiązkowych</a:t>
            </a:r>
            <a:r>
              <a:rPr sz="2800" dirty="0"/>
              <a:t> </a:t>
            </a:r>
            <a:r>
              <a:rPr sz="2800" dirty="0" err="1"/>
              <a:t>stref</a:t>
            </a:r>
            <a:r>
              <a:rPr sz="2800" dirty="0"/>
              <a:t> </a:t>
            </a:r>
            <a:r>
              <a:rPr sz="2800" dirty="0" err="1"/>
              <a:t>czystego</a:t>
            </a:r>
            <a:r>
              <a:rPr sz="2800" dirty="0"/>
              <a:t> </a:t>
            </a:r>
            <a:r>
              <a:rPr sz="2800" dirty="0" err="1"/>
              <a:t>transportu</a:t>
            </a:r>
            <a:endParaRPr sz="2800" dirty="0"/>
          </a:p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Rewizja</a:t>
            </a:r>
            <a:r>
              <a:rPr sz="2800" dirty="0"/>
              <a:t> </a:t>
            </a:r>
            <a:r>
              <a:rPr sz="2800" dirty="0" err="1"/>
              <a:t>programów</a:t>
            </a:r>
            <a:r>
              <a:rPr sz="2800" dirty="0"/>
              <a:t> </a:t>
            </a:r>
            <a:r>
              <a:rPr sz="2800" dirty="0" err="1"/>
              <a:t>dopłat</a:t>
            </a:r>
            <a:r>
              <a:rPr sz="2800" dirty="0"/>
              <a:t> – </a:t>
            </a:r>
            <a:r>
              <a:rPr sz="2800" dirty="0" err="1"/>
              <a:t>większa</a:t>
            </a:r>
            <a:r>
              <a:rPr sz="2800" dirty="0"/>
              <a:t> </a:t>
            </a:r>
            <a:r>
              <a:rPr sz="2800" dirty="0" err="1"/>
              <a:t>efektywność</a:t>
            </a:r>
            <a:endParaRPr sz="2800" dirty="0"/>
          </a:p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Równe</a:t>
            </a:r>
            <a:r>
              <a:rPr sz="2800" dirty="0"/>
              <a:t> </a:t>
            </a:r>
            <a:r>
              <a:rPr sz="2800" dirty="0" err="1"/>
              <a:t>traktowanie</a:t>
            </a:r>
            <a:r>
              <a:rPr sz="2800" dirty="0"/>
              <a:t> LPG </a:t>
            </a:r>
            <a:r>
              <a:rPr sz="2800" dirty="0" err="1"/>
              <a:t>i</a:t>
            </a:r>
            <a:r>
              <a:rPr sz="2800" dirty="0"/>
              <a:t> CNG w </a:t>
            </a:r>
            <a:r>
              <a:rPr sz="2800" dirty="0" err="1"/>
              <a:t>przepisach</a:t>
            </a:r>
            <a:endParaRPr sz="2800" dirty="0"/>
          </a:p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Neutralność</a:t>
            </a:r>
            <a:r>
              <a:rPr sz="2800" dirty="0"/>
              <a:t> </a:t>
            </a:r>
            <a:r>
              <a:rPr sz="2800" dirty="0" err="1"/>
              <a:t>technologiczna</a:t>
            </a:r>
            <a:r>
              <a:rPr sz="2800" dirty="0"/>
              <a:t> </a:t>
            </a:r>
            <a:r>
              <a:rPr sz="2800" dirty="0" err="1"/>
              <a:t>zamiast</a:t>
            </a:r>
            <a:r>
              <a:rPr sz="2800" dirty="0"/>
              <a:t> </a:t>
            </a:r>
            <a:r>
              <a:rPr sz="2800" dirty="0" err="1"/>
              <a:t>faworyzowania</a:t>
            </a:r>
            <a:r>
              <a:rPr sz="2800" dirty="0"/>
              <a:t> BEV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Likwidacja</a:t>
            </a:r>
            <a:r>
              <a:rPr sz="2800" dirty="0"/>
              <a:t> </a:t>
            </a:r>
            <a:r>
              <a:rPr sz="2800" dirty="0" err="1"/>
              <a:t>przywileju</a:t>
            </a:r>
            <a:r>
              <a:rPr sz="2800" dirty="0"/>
              <a:t> </a:t>
            </a:r>
            <a:r>
              <a:rPr sz="2800" dirty="0" err="1"/>
              <a:t>buspasów</a:t>
            </a:r>
            <a:r>
              <a:rPr sz="2800" dirty="0"/>
              <a:t> </a:t>
            </a:r>
            <a:r>
              <a:rPr sz="2800" dirty="0" err="1"/>
              <a:t>dla</a:t>
            </a:r>
            <a:r>
              <a:rPr sz="2800" dirty="0"/>
              <a:t> </a:t>
            </a:r>
            <a:r>
              <a:rPr sz="2800" dirty="0" err="1"/>
              <a:t>prywatnych</a:t>
            </a:r>
            <a:r>
              <a:rPr sz="2800" dirty="0"/>
              <a:t> EV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Strefy</a:t>
            </a:r>
            <a:r>
              <a:rPr dirty="0"/>
              <a:t> </a:t>
            </a:r>
            <a:r>
              <a:rPr dirty="0" err="1"/>
              <a:t>czystego</a:t>
            </a:r>
            <a:r>
              <a:rPr dirty="0"/>
              <a:t> </a:t>
            </a:r>
            <a:r>
              <a:rPr dirty="0" err="1"/>
              <a:t>transportu</a:t>
            </a:r>
            <a:r>
              <a:rPr dirty="0"/>
              <a:t> </a:t>
            </a:r>
            <a:r>
              <a:rPr/>
              <a:t>– </a:t>
            </a:r>
            <a:r>
              <a:rPr lang="pl-PL" dirty="0" smtClean="0"/>
              <a:t>istniejące </a:t>
            </a:r>
            <a:r>
              <a:rPr smtClean="0"/>
              <a:t>problemy</a:t>
            </a:r>
            <a:r>
              <a:rPr lang="pl-PL" dirty="0" smtClean="0"/>
              <a:t>, argumenty za likwidacją przepisu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4631" y="2575775"/>
            <a:ext cx="8504903" cy="354207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Brak</a:t>
            </a:r>
            <a:r>
              <a:rPr sz="2800" dirty="0"/>
              <a:t> </a:t>
            </a:r>
            <a:r>
              <a:rPr lang="pl-PL" sz="2800" dirty="0"/>
              <a:t>efektywności i </a:t>
            </a:r>
            <a:r>
              <a:rPr sz="2800" dirty="0" err="1"/>
              <a:t>skuteczności</a:t>
            </a:r>
            <a:r>
              <a:rPr sz="2800" dirty="0"/>
              <a:t> </a:t>
            </a:r>
            <a:r>
              <a:rPr lang="pl-PL" sz="2800" dirty="0"/>
              <a:t>dla poprawy powietrza oraz</a:t>
            </a:r>
            <a:r>
              <a:rPr sz="2800" dirty="0"/>
              <a:t> </a:t>
            </a:r>
            <a:r>
              <a:rPr sz="2800" dirty="0" err="1"/>
              <a:t>niska</a:t>
            </a:r>
            <a:r>
              <a:rPr sz="2800" dirty="0"/>
              <a:t> </a:t>
            </a:r>
            <a:r>
              <a:rPr sz="2800" dirty="0" err="1"/>
              <a:t>implementacja</a:t>
            </a:r>
            <a:r>
              <a:rPr sz="2800" dirty="0"/>
              <a:t> w </a:t>
            </a:r>
            <a:r>
              <a:rPr sz="2800" dirty="0" err="1"/>
              <a:t>gminach</a:t>
            </a:r>
            <a:endParaRPr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2800" dirty="0"/>
              <a:t>K</a:t>
            </a:r>
            <a:r>
              <a:rPr sz="2800" dirty="0" err="1"/>
              <a:t>oszty</a:t>
            </a:r>
            <a:r>
              <a:rPr sz="2800" dirty="0"/>
              <a:t> </a:t>
            </a:r>
            <a:r>
              <a:rPr sz="2800" dirty="0" err="1"/>
              <a:t>administracyjne</a:t>
            </a:r>
            <a:r>
              <a:rPr sz="2800" dirty="0"/>
              <a:t> </a:t>
            </a:r>
            <a:r>
              <a:rPr sz="2800" dirty="0" err="1"/>
              <a:t>i</a:t>
            </a:r>
            <a:r>
              <a:rPr sz="2800" dirty="0"/>
              <a:t> </a:t>
            </a:r>
            <a:r>
              <a:rPr sz="2800" dirty="0" err="1"/>
              <a:t>egzekucyjne</a:t>
            </a:r>
            <a:endParaRPr sz="2800" dirty="0"/>
          </a:p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Obciążenie</a:t>
            </a:r>
            <a:r>
              <a:rPr sz="2800" dirty="0"/>
              <a:t> </a:t>
            </a:r>
            <a:r>
              <a:rPr sz="2800" dirty="0" err="1"/>
              <a:t>mieszkańców</a:t>
            </a:r>
            <a:r>
              <a:rPr sz="2800" dirty="0"/>
              <a:t> </a:t>
            </a:r>
            <a:r>
              <a:rPr sz="2800" dirty="0" err="1"/>
              <a:t>i</a:t>
            </a:r>
            <a:r>
              <a:rPr sz="2800" dirty="0"/>
              <a:t> firm – </a:t>
            </a:r>
            <a:r>
              <a:rPr sz="2800" dirty="0" err="1"/>
              <a:t>regresywny</a:t>
            </a:r>
            <a:r>
              <a:rPr sz="2800" dirty="0"/>
              <a:t> </a:t>
            </a:r>
            <a:r>
              <a:rPr sz="2800" dirty="0" err="1"/>
              <a:t>charakter</a:t>
            </a:r>
            <a:endParaRPr sz="2800" dirty="0"/>
          </a:p>
          <a:p>
            <a:pPr>
              <a:buFont typeface="Wingdings" panose="05000000000000000000" pitchFamily="2" charset="2"/>
              <a:buChar char="Ø"/>
            </a:pPr>
            <a:r>
              <a:rPr sz="2800" dirty="0"/>
              <a:t>Niska </a:t>
            </a:r>
            <a:r>
              <a:rPr sz="2800" dirty="0" err="1"/>
              <a:t>dostępność</a:t>
            </a:r>
            <a:r>
              <a:rPr sz="2800" dirty="0"/>
              <a:t> </a:t>
            </a:r>
            <a:r>
              <a:rPr sz="2800" dirty="0" err="1"/>
              <a:t>alternatyw</a:t>
            </a:r>
            <a:r>
              <a:rPr sz="2800" dirty="0"/>
              <a:t> </a:t>
            </a:r>
            <a:r>
              <a:rPr lang="pl-PL" sz="2800" dirty="0"/>
              <a:t>komunikacyjnych </a:t>
            </a:r>
            <a:r>
              <a:rPr sz="2800" dirty="0"/>
              <a:t>w </a:t>
            </a:r>
            <a:r>
              <a:rPr sz="2800" dirty="0" err="1"/>
              <a:t>regionach</a:t>
            </a:r>
            <a:endParaRPr sz="2800" dirty="0"/>
          </a:p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Alternatywa</a:t>
            </a:r>
            <a:r>
              <a:rPr lang="pl-PL" sz="2800" dirty="0"/>
              <a:t> - </a:t>
            </a:r>
            <a:r>
              <a:rPr sz="2800" dirty="0" err="1"/>
              <a:t>elastyczne</a:t>
            </a:r>
            <a:r>
              <a:rPr sz="2800" dirty="0"/>
              <a:t> </a:t>
            </a:r>
            <a:r>
              <a:rPr sz="2800" dirty="0" err="1"/>
              <a:t>narzędzia</a:t>
            </a:r>
            <a:r>
              <a:rPr sz="2800" dirty="0"/>
              <a:t> </a:t>
            </a:r>
            <a:r>
              <a:rPr sz="2800" dirty="0" err="1"/>
              <a:t>lokalne</a:t>
            </a:r>
            <a:r>
              <a:rPr sz="2800" dirty="0"/>
              <a:t> </a:t>
            </a:r>
            <a:r>
              <a:rPr sz="2800" dirty="0" err="1"/>
              <a:t>zamiast</a:t>
            </a:r>
            <a:r>
              <a:rPr sz="2800" dirty="0"/>
              <a:t> </a:t>
            </a:r>
            <a:r>
              <a:rPr sz="2800" dirty="0" err="1"/>
              <a:t>obowiązku</a:t>
            </a:r>
            <a:r>
              <a:rPr sz="2800" dirty="0"/>
              <a:t> </a:t>
            </a:r>
            <a:r>
              <a:rPr sz="2800" dirty="0" err="1"/>
              <a:t>ustawowego</a:t>
            </a:r>
            <a:endParaRPr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dirty="0" err="1"/>
              <a:t>Programy</a:t>
            </a:r>
            <a:r>
              <a:rPr dirty="0"/>
              <a:t> </a:t>
            </a:r>
            <a:r>
              <a:rPr dirty="0" err="1"/>
              <a:t>dopłat</a:t>
            </a:r>
            <a:r>
              <a:rPr dirty="0"/>
              <a:t> do EV – </a:t>
            </a:r>
            <a:r>
              <a:rPr dirty="0" err="1"/>
              <a:t>kontrargumenty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52816"/>
            <a:ext cx="8229600" cy="323727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Kosztowne</a:t>
            </a:r>
            <a:r>
              <a:rPr sz="2800" dirty="0"/>
              <a:t> </a:t>
            </a:r>
            <a:r>
              <a:rPr sz="2800" dirty="0" err="1"/>
              <a:t>i</a:t>
            </a:r>
            <a:r>
              <a:rPr sz="2800" dirty="0"/>
              <a:t> </a:t>
            </a:r>
            <a:r>
              <a:rPr sz="2800" dirty="0" err="1"/>
              <a:t>często</a:t>
            </a:r>
            <a:r>
              <a:rPr sz="2800" dirty="0"/>
              <a:t> </a:t>
            </a:r>
            <a:r>
              <a:rPr sz="2800" dirty="0" err="1"/>
              <a:t>korzystają</a:t>
            </a:r>
            <a:r>
              <a:rPr sz="2800" dirty="0"/>
              <a:t> z </a:t>
            </a:r>
            <a:r>
              <a:rPr sz="2800" dirty="0" err="1"/>
              <a:t>nich</a:t>
            </a:r>
            <a:r>
              <a:rPr sz="2800" dirty="0"/>
              <a:t> </a:t>
            </a:r>
            <a:r>
              <a:rPr sz="2800" dirty="0" err="1"/>
              <a:t>zamożniejsi</a:t>
            </a:r>
            <a:endParaRPr sz="2800" dirty="0"/>
          </a:p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Zniekształcenie</a:t>
            </a:r>
            <a:r>
              <a:rPr sz="2800" dirty="0"/>
              <a:t> </a:t>
            </a:r>
            <a:r>
              <a:rPr sz="2800" dirty="0" err="1"/>
              <a:t>rynku</a:t>
            </a:r>
            <a:r>
              <a:rPr sz="2800" dirty="0"/>
              <a:t> – </a:t>
            </a:r>
            <a:r>
              <a:rPr sz="2800" dirty="0" err="1"/>
              <a:t>faworyzowanie</a:t>
            </a:r>
            <a:r>
              <a:rPr sz="2800" dirty="0"/>
              <a:t> </a:t>
            </a:r>
            <a:r>
              <a:rPr sz="2800" dirty="0" err="1"/>
              <a:t>tylko</a:t>
            </a:r>
            <a:r>
              <a:rPr sz="2800" dirty="0"/>
              <a:t> BEV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Zależność</a:t>
            </a:r>
            <a:r>
              <a:rPr sz="2800" dirty="0"/>
              <a:t> </a:t>
            </a:r>
            <a:r>
              <a:rPr lang="pl-PL" sz="2800" dirty="0"/>
              <a:t>rozwoju </a:t>
            </a:r>
            <a:r>
              <a:rPr sz="2800" dirty="0"/>
              <a:t>od </a:t>
            </a:r>
            <a:r>
              <a:rPr sz="2800" dirty="0" err="1"/>
              <a:t>dopłat</a:t>
            </a:r>
            <a:r>
              <a:rPr sz="2800" dirty="0"/>
              <a:t> </a:t>
            </a:r>
            <a:r>
              <a:rPr sz="2800" dirty="0" err="1"/>
              <a:t>i</a:t>
            </a:r>
            <a:r>
              <a:rPr sz="2800" dirty="0"/>
              <a:t> </a:t>
            </a:r>
            <a:r>
              <a:rPr sz="2800" dirty="0" err="1"/>
              <a:t>ryzyko</a:t>
            </a:r>
            <a:r>
              <a:rPr sz="2800" dirty="0"/>
              <a:t> </a:t>
            </a:r>
            <a:r>
              <a:rPr sz="2800" dirty="0" err="1"/>
              <a:t>rynkowe</a:t>
            </a:r>
            <a:endParaRPr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2800" dirty="0"/>
              <a:t>Trudność korelacji z rozwojem </a:t>
            </a:r>
            <a:r>
              <a:rPr lang="pl-PL" sz="2800" dirty="0" err="1"/>
              <a:t>dedykownej</a:t>
            </a:r>
            <a:r>
              <a:rPr lang="pl-PL" sz="2800" dirty="0"/>
              <a:t> </a:t>
            </a:r>
            <a:r>
              <a:rPr sz="2800" dirty="0" err="1"/>
              <a:t>infrastruktur</a:t>
            </a:r>
            <a:r>
              <a:rPr lang="pl-PL" sz="2800" dirty="0"/>
              <a:t>y</a:t>
            </a:r>
            <a:r>
              <a:rPr sz="2800" dirty="0"/>
              <a:t> </a:t>
            </a:r>
            <a:r>
              <a:rPr sz="2800" dirty="0" err="1"/>
              <a:t>i</a:t>
            </a:r>
            <a:r>
              <a:rPr sz="2800" dirty="0"/>
              <a:t> </a:t>
            </a:r>
            <a:r>
              <a:rPr sz="2800" dirty="0" err="1"/>
              <a:t>sieci</a:t>
            </a:r>
            <a:r>
              <a:rPr sz="2800" dirty="0"/>
              <a:t> </a:t>
            </a:r>
            <a:r>
              <a:rPr sz="2800" dirty="0" err="1"/>
              <a:t>energetyczn</a:t>
            </a:r>
            <a:r>
              <a:rPr lang="pl-PL" sz="2800" dirty="0"/>
              <a:t>ej</a:t>
            </a:r>
            <a:endParaRPr sz="2800" dirty="0"/>
          </a:p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Ograniczone</a:t>
            </a:r>
            <a:r>
              <a:rPr sz="2800" dirty="0"/>
              <a:t> </a:t>
            </a:r>
            <a:r>
              <a:rPr sz="2800" dirty="0" err="1"/>
              <a:t>korzyści</a:t>
            </a:r>
            <a:r>
              <a:rPr sz="2800" dirty="0"/>
              <a:t> </a:t>
            </a:r>
            <a:r>
              <a:rPr sz="2800" dirty="0" err="1"/>
              <a:t>klimatyczne</a:t>
            </a:r>
            <a:r>
              <a:rPr sz="2800" dirty="0"/>
              <a:t> </a:t>
            </a:r>
            <a:r>
              <a:rPr sz="2800" dirty="0" err="1"/>
              <a:t>przy</a:t>
            </a:r>
            <a:r>
              <a:rPr sz="2800" dirty="0"/>
              <a:t> </a:t>
            </a:r>
            <a:r>
              <a:rPr lang="pl-PL" sz="2800" dirty="0"/>
              <a:t>znaczącym </a:t>
            </a:r>
            <a:r>
              <a:rPr sz="2800" dirty="0" err="1"/>
              <a:t>węglowym</a:t>
            </a:r>
            <a:r>
              <a:rPr sz="2800" dirty="0"/>
              <a:t> </a:t>
            </a:r>
            <a:r>
              <a:rPr sz="2800" dirty="0" err="1"/>
              <a:t>miksie</a:t>
            </a:r>
            <a:r>
              <a:rPr sz="2800" dirty="0"/>
              <a:t> </a:t>
            </a:r>
            <a:r>
              <a:rPr sz="2800" dirty="0" err="1"/>
              <a:t>energetycznym</a:t>
            </a:r>
            <a:r>
              <a:rPr lang="pl-PL" sz="2800" dirty="0"/>
              <a:t> w Polsce</a:t>
            </a:r>
            <a:endParaRPr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14400"/>
            <a:ext cx="7315200" cy="455967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5486400"/>
            <a:ext cx="5298245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1400"/>
            </a:pPr>
            <a:r>
              <a:rPr/>
              <a:t>Źródło</a:t>
            </a:r>
            <a:r>
              <a:rPr smtClean="0"/>
              <a:t>:</a:t>
            </a:r>
            <a:r>
              <a:rPr lang="pl-PL" dirty="0" smtClean="0"/>
              <a:t> </a:t>
            </a:r>
            <a:r>
              <a:rPr smtClean="0"/>
              <a:t>rynek </a:t>
            </a:r>
            <a:r>
              <a:t>motoryzacyjny Polska 2024, średnie ceny katalogowe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/>
              <a:t>LPG </a:t>
            </a:r>
            <a:r>
              <a:rPr lang="pl-PL" dirty="0" err="1" smtClean="0"/>
              <a:t>vs</a:t>
            </a:r>
            <a:r>
              <a:rPr smtClean="0"/>
              <a:t> </a:t>
            </a:r>
            <a:r>
              <a:t>CNG – argumenty za </a:t>
            </a:r>
            <a:r>
              <a:rPr/>
              <a:t>równym </a:t>
            </a:r>
            <a:r>
              <a:rPr smtClean="0"/>
              <a:t>traktowaniem</a:t>
            </a:r>
            <a:r>
              <a:rPr lang="pl-PL" dirty="0" smtClean="0"/>
              <a:t> paliw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458" y="2101646"/>
            <a:ext cx="8377084" cy="356173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sz="2800" dirty="0"/>
              <a:t>Oba </a:t>
            </a:r>
            <a:r>
              <a:rPr sz="2800" dirty="0" err="1"/>
              <a:t>paliwa</a:t>
            </a:r>
            <a:r>
              <a:rPr sz="2800" dirty="0"/>
              <a:t> </a:t>
            </a:r>
            <a:r>
              <a:rPr sz="2800" dirty="0" err="1"/>
              <a:t>gazowe</a:t>
            </a:r>
            <a:r>
              <a:rPr sz="2800" dirty="0"/>
              <a:t> </a:t>
            </a:r>
            <a:r>
              <a:rPr lang="pl-PL" sz="2800" dirty="0"/>
              <a:t>są </a:t>
            </a:r>
            <a:r>
              <a:rPr sz="2800" dirty="0" err="1"/>
              <a:t>znacząco</a:t>
            </a:r>
            <a:r>
              <a:rPr sz="2800" dirty="0"/>
              <a:t> </a:t>
            </a:r>
            <a:r>
              <a:rPr sz="2800" dirty="0" err="1"/>
              <a:t>czystsze</a:t>
            </a:r>
            <a:r>
              <a:rPr sz="2800" dirty="0"/>
              <a:t> od </a:t>
            </a:r>
            <a:r>
              <a:rPr sz="2800" dirty="0" err="1"/>
              <a:t>benzyny</a:t>
            </a:r>
            <a:r>
              <a:rPr sz="2800" dirty="0"/>
              <a:t>/</a:t>
            </a:r>
            <a:r>
              <a:rPr sz="2800" dirty="0" err="1"/>
              <a:t>diesla</a:t>
            </a:r>
            <a:endParaRPr lang="pl-PL" sz="2800" dirty="0"/>
          </a:p>
          <a:p>
            <a:pPr>
              <a:buFont typeface="Wingdings" panose="05000000000000000000" pitchFamily="2" charset="2"/>
              <a:buChar char="Ø"/>
            </a:pPr>
            <a:r>
              <a:rPr sz="2800" dirty="0"/>
              <a:t>LPG ma </a:t>
            </a:r>
            <a:r>
              <a:rPr sz="2800" dirty="0" err="1"/>
              <a:t>szeroką</a:t>
            </a:r>
            <a:r>
              <a:rPr sz="2800" dirty="0"/>
              <a:t> </a:t>
            </a:r>
            <a:r>
              <a:rPr sz="2800" dirty="0" err="1"/>
              <a:t>dostępność</a:t>
            </a:r>
            <a:r>
              <a:rPr sz="2800" dirty="0"/>
              <a:t> </a:t>
            </a:r>
            <a:r>
              <a:rPr sz="2800" dirty="0" err="1"/>
              <a:t>i</a:t>
            </a:r>
            <a:r>
              <a:rPr sz="2800" dirty="0"/>
              <a:t> </a:t>
            </a:r>
            <a:r>
              <a:rPr sz="2800" dirty="0" err="1"/>
              <a:t>infrastrukturę</a:t>
            </a:r>
            <a:r>
              <a:rPr sz="2800" dirty="0"/>
              <a:t> w </a:t>
            </a:r>
            <a:r>
              <a:rPr sz="2800" dirty="0" err="1"/>
              <a:t>Polsce</a:t>
            </a:r>
            <a:r>
              <a:rPr lang="pl-PL" sz="2800" dirty="0"/>
              <a:t>, ugruntowaną przez lata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sz="2800" dirty="0"/>
              <a:t>LPG = </a:t>
            </a:r>
            <a:r>
              <a:rPr sz="2800" dirty="0" err="1"/>
              <a:t>szybki</a:t>
            </a:r>
            <a:r>
              <a:rPr sz="2800" dirty="0"/>
              <a:t> </a:t>
            </a:r>
            <a:r>
              <a:rPr sz="2800" dirty="0" err="1"/>
              <a:t>i</a:t>
            </a:r>
            <a:r>
              <a:rPr sz="2800" dirty="0"/>
              <a:t> </a:t>
            </a:r>
            <a:r>
              <a:rPr sz="2800" dirty="0" err="1"/>
              <a:t>tani</a:t>
            </a:r>
            <a:r>
              <a:rPr sz="2800" dirty="0"/>
              <a:t> </a:t>
            </a:r>
            <a:r>
              <a:rPr sz="2800" dirty="0" err="1"/>
              <a:t>efekt</a:t>
            </a:r>
            <a:r>
              <a:rPr sz="2800" dirty="0"/>
              <a:t> </a:t>
            </a:r>
            <a:r>
              <a:rPr sz="2800" dirty="0" err="1"/>
              <a:t>redukcji</a:t>
            </a:r>
            <a:r>
              <a:rPr sz="2800" dirty="0"/>
              <a:t> </a:t>
            </a:r>
            <a:r>
              <a:rPr sz="2800" dirty="0" err="1"/>
              <a:t>emisji</a:t>
            </a:r>
            <a:endParaRPr lang="pl-PL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pl-PL" sz="2800" dirty="0"/>
              <a:t>Wspiera bezpieczeństwo energetyczne i dywersyfikację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800" dirty="0"/>
              <a:t>Ograniczony i znacząco wolniejszy rozwój CNG – praktycznie </a:t>
            </a:r>
            <a:r>
              <a:rPr lang="pl-PL" sz="2800" dirty="0" smtClean="0"/>
              <a:t>tylko komunikacja </a:t>
            </a:r>
            <a:r>
              <a:rPr lang="pl-PL" sz="2800" dirty="0"/>
              <a:t>zbiorowa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52663"/>
            <a:ext cx="6347713" cy="713874"/>
          </a:xfrm>
        </p:spPr>
        <p:txBody>
          <a:bodyPr>
            <a:normAutofit/>
          </a:bodyPr>
          <a:lstStyle/>
          <a:p>
            <a:pPr algn="ctr"/>
            <a:r>
              <a:rPr dirty="0"/>
              <a:t>LPG </a:t>
            </a:r>
            <a:r>
              <a:rPr lang="pl-PL" dirty="0" err="1"/>
              <a:t>vs</a:t>
            </a:r>
            <a:r>
              <a:rPr/>
              <a:t> </a:t>
            </a:r>
            <a:r>
              <a:rPr smtClean="0"/>
              <a:t>CNG</a:t>
            </a:r>
            <a:r>
              <a:rPr lang="pl-PL" dirty="0" smtClean="0"/>
              <a:t> (porównanie)</a:t>
            </a:r>
            <a:endParaRPr dirty="0"/>
          </a:p>
        </p:txBody>
      </p:sp>
      <p:graphicFrame>
        <p:nvGraphicFramePr>
          <p:cNvPr id="6" name="Symbol zastępczy zawartości 5">
            <a:extLst>
              <a:ext uri="{FF2B5EF4-FFF2-40B4-BE49-F238E27FC236}">
                <a16:creationId xmlns="" xmlns:a16="http://schemas.microsoft.com/office/drawing/2014/main" id="{6FBD9B28-489C-50B0-2327-9BBE5404C1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76021544"/>
              </p:ext>
            </p:extLst>
          </p:nvPr>
        </p:nvGraphicFramePr>
        <p:xfrm>
          <a:off x="609599" y="1151184"/>
          <a:ext cx="7615989" cy="4850073"/>
        </p:xfrm>
        <a:graphic>
          <a:graphicData uri="http://schemas.openxmlformats.org/drawingml/2006/table">
            <a:tbl>
              <a:tblPr/>
              <a:tblGrid>
                <a:gridCol w="2538663">
                  <a:extLst>
                    <a:ext uri="{9D8B030D-6E8A-4147-A177-3AD203B41FA5}">
                      <a16:colId xmlns="" xmlns:a16="http://schemas.microsoft.com/office/drawing/2014/main" val="642367716"/>
                    </a:ext>
                  </a:extLst>
                </a:gridCol>
                <a:gridCol w="2538663">
                  <a:extLst>
                    <a:ext uri="{9D8B030D-6E8A-4147-A177-3AD203B41FA5}">
                      <a16:colId xmlns="" xmlns:a16="http://schemas.microsoft.com/office/drawing/2014/main" val="2572931228"/>
                    </a:ext>
                  </a:extLst>
                </a:gridCol>
                <a:gridCol w="2538663">
                  <a:extLst>
                    <a:ext uri="{9D8B030D-6E8A-4147-A177-3AD203B41FA5}">
                      <a16:colId xmlns="" xmlns:a16="http://schemas.microsoft.com/office/drawing/2014/main" val="1386371288"/>
                    </a:ext>
                  </a:extLst>
                </a:gridCol>
              </a:tblGrid>
              <a:tr h="164502">
                <a:tc>
                  <a:txBody>
                    <a:bodyPr/>
                    <a:lstStyle/>
                    <a:p>
                      <a:r>
                        <a:rPr lang="pl-PL" sz="1400" dirty="0"/>
                        <a:t>Emisja / wskaźnik</a:t>
                      </a:r>
                    </a:p>
                  </a:txBody>
                  <a:tcPr marL="33175" marR="33175" marT="16587" marB="1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/>
                        <a:t>LPG</a:t>
                      </a:r>
                    </a:p>
                  </a:txBody>
                  <a:tcPr marL="33175" marR="33175" marT="16587" marB="1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/>
                        <a:t>CNG</a:t>
                      </a:r>
                    </a:p>
                  </a:txBody>
                  <a:tcPr marL="33175" marR="33175" marT="16587" marB="1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865069156"/>
                  </a:ext>
                </a:extLst>
              </a:tr>
              <a:tr h="741407">
                <a:tc>
                  <a:txBody>
                    <a:bodyPr/>
                    <a:lstStyle/>
                    <a:p>
                      <a:r>
                        <a:rPr lang="pl-PL" sz="1400" b="1" dirty="0"/>
                        <a:t>CO₂ ( </a:t>
                      </a:r>
                      <a:r>
                        <a:rPr lang="pl-PL" sz="1400" b="1" dirty="0" smtClean="0"/>
                        <a:t>na </a:t>
                      </a:r>
                      <a:r>
                        <a:rPr lang="pl-PL" sz="1400" b="1" dirty="0"/>
                        <a:t>jednostkę energii lub przejechany km)</a:t>
                      </a:r>
                      <a:endParaRPr lang="pl-PL" sz="1400" dirty="0"/>
                    </a:p>
                  </a:txBody>
                  <a:tcPr marL="33175" marR="33175" marT="16587" marB="1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redukcja rzędu </a:t>
                      </a:r>
                      <a:r>
                        <a:rPr lang="pl-PL" sz="1400" b="1" dirty="0"/>
                        <a:t>10-15%</a:t>
                      </a:r>
                      <a:r>
                        <a:rPr lang="pl-PL" sz="1400" dirty="0"/>
                        <a:t> względem benzyny. </a:t>
                      </a:r>
                    </a:p>
                  </a:txBody>
                  <a:tcPr marL="33175" marR="33175" marT="16587" marB="1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 smtClean="0"/>
                        <a:t>redukcja </a:t>
                      </a:r>
                      <a:r>
                        <a:rPr lang="pl-PL" sz="1400" dirty="0"/>
                        <a:t>rzędu </a:t>
                      </a:r>
                      <a:r>
                        <a:rPr lang="pl-PL" sz="1400" b="1" dirty="0"/>
                        <a:t>20-25-30%</a:t>
                      </a:r>
                      <a:r>
                        <a:rPr lang="pl-PL" sz="1400" dirty="0"/>
                        <a:t> względem benzyny. </a:t>
                      </a:r>
                    </a:p>
                  </a:txBody>
                  <a:tcPr marL="33175" marR="33175" marT="16587" marB="1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734271870"/>
                  </a:ext>
                </a:extLst>
              </a:tr>
              <a:tr h="741407">
                <a:tc>
                  <a:txBody>
                    <a:bodyPr/>
                    <a:lstStyle/>
                    <a:p>
                      <a:r>
                        <a:rPr lang="pl-PL" sz="1400" b="1"/>
                        <a:t>NOₓ (tlenki azotu)</a:t>
                      </a:r>
                      <a:endParaRPr lang="pl-PL" sz="1400"/>
                    </a:p>
                  </a:txBody>
                  <a:tcPr marL="33175" marR="33175" marT="16587" marB="1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Niższe niż w silnikach benzynowych/</a:t>
                      </a:r>
                      <a:r>
                        <a:rPr lang="pl-PL" sz="1400" dirty="0" err="1"/>
                        <a:t>dieselowych</a:t>
                      </a:r>
                      <a:r>
                        <a:rPr lang="pl-PL" sz="1400" dirty="0"/>
                        <a:t>, ale </a:t>
                      </a:r>
                      <a:r>
                        <a:rPr lang="pl-PL" sz="1400" dirty="0" smtClean="0"/>
                        <a:t>wyższe </a:t>
                      </a:r>
                      <a:r>
                        <a:rPr lang="pl-PL" sz="1400" dirty="0"/>
                        <a:t>niż w CNG. </a:t>
                      </a:r>
                    </a:p>
                  </a:txBody>
                  <a:tcPr marL="33175" marR="33175" marT="16587" marB="1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Zwykle bardzo niskie NOₓ. CNG wypada lepiej niż LPG w tym zakresie. </a:t>
                      </a:r>
                    </a:p>
                  </a:txBody>
                  <a:tcPr marL="33175" marR="33175" marT="16587" marB="1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27453294"/>
                  </a:ext>
                </a:extLst>
              </a:tr>
              <a:tr h="741407">
                <a:tc>
                  <a:txBody>
                    <a:bodyPr/>
                    <a:lstStyle/>
                    <a:p>
                      <a:r>
                        <a:rPr lang="pl-PL" sz="1400" b="1"/>
                        <a:t>Cząsteczki stałe (PM, pyły)</a:t>
                      </a:r>
                      <a:endParaRPr lang="pl-PL" sz="1400"/>
                    </a:p>
                  </a:txBody>
                  <a:tcPr marL="33175" marR="33175" marT="16587" marB="1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LPG powoduje znacząco mniejszą emisję PM niż benzyna/diesel, ale więcej niż CNG. </a:t>
                      </a:r>
                    </a:p>
                  </a:txBody>
                  <a:tcPr marL="33175" marR="33175" marT="16587" marB="1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Bardzo niska emisja pyłów – praktycznie „prawie zerowa” emisja cząstek stałych z samego spalania. </a:t>
                      </a:r>
                    </a:p>
                  </a:txBody>
                  <a:tcPr marL="33175" marR="33175" marT="16587" marB="1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428325098"/>
                  </a:ext>
                </a:extLst>
              </a:tr>
              <a:tr h="624343">
                <a:tc>
                  <a:txBody>
                    <a:bodyPr/>
                    <a:lstStyle/>
                    <a:p>
                      <a:r>
                        <a:rPr lang="pl-PL" sz="1400" b="1"/>
                        <a:t>VOC / NMVOC / węglowodory niespalone</a:t>
                      </a:r>
                      <a:endParaRPr lang="pl-PL" sz="1400"/>
                    </a:p>
                  </a:txBody>
                  <a:tcPr marL="33175" marR="33175" marT="16587" marB="1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/>
                        <a:t>Emisje niższe niż benzyna, ale mogą być nieco wyższe niż w przypadku CNG. </a:t>
                      </a:r>
                    </a:p>
                  </a:txBody>
                  <a:tcPr marL="33175" marR="33175" marT="16587" marB="1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/>
                        <a:t>Zwykle lepsze – mniejsza ilość węglowodorów niespalonych. </a:t>
                      </a:r>
                    </a:p>
                  </a:txBody>
                  <a:tcPr marL="33175" marR="33175" marT="16587" marB="1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580051369"/>
                  </a:ext>
                </a:extLst>
              </a:tr>
              <a:tr h="1560857">
                <a:tc>
                  <a:txBody>
                    <a:bodyPr/>
                    <a:lstStyle/>
                    <a:p>
                      <a:r>
                        <a:rPr lang="pl-PL" sz="1400" b="1" dirty="0" err="1"/>
                        <a:t>lifecycle</a:t>
                      </a:r>
                      <a:r>
                        <a:rPr lang="pl-PL" sz="1400" b="1" dirty="0"/>
                        <a:t> </a:t>
                      </a:r>
                      <a:r>
                        <a:rPr lang="pl-PL" sz="1400" b="1" dirty="0" err="1"/>
                        <a:t>emissions</a:t>
                      </a:r>
                      <a:r>
                        <a:rPr lang="pl-PL" sz="1400" dirty="0"/>
                        <a:t> (wydobycie, przetworzenie, transport, spalanie)</a:t>
                      </a:r>
                    </a:p>
                  </a:txBody>
                  <a:tcPr marL="33175" marR="33175" marT="16587" marB="1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LPG pochodzi częściowo z ropy i ma w sobie koszty jej przetwarzania; emisje są nieco większe niż metanu (CNG), choć różnice zależą od wydajności transportu, ilości ubytków </a:t>
                      </a:r>
                    </a:p>
                  </a:txBody>
                  <a:tcPr marL="33175" marR="33175" marT="16587" marB="1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Ubytki metanu podczas wydobycia/transportu mogą </a:t>
                      </a:r>
                      <a:r>
                        <a:rPr lang="pl-PL" sz="1400" dirty="0" smtClean="0"/>
                        <a:t>zniwelować korzyści</a:t>
                      </a:r>
                      <a:endParaRPr lang="pl-PL" sz="1400" dirty="0"/>
                    </a:p>
                  </a:txBody>
                  <a:tcPr marL="33175" marR="33175" marT="16587" marB="1658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3665356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7165326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14400"/>
            <a:ext cx="7315200" cy="45861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54864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1400"/>
            </a:pPr>
            <a:r>
              <a:t>Źródło: PZPM, ACEA, dane rynkowe 2024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914400"/>
            <a:ext cx="7315200" cy="453825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5486400"/>
            <a:ext cx="82296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endParaRPr/>
          </a:p>
          <a:p>
            <a:pPr>
              <a:defRPr sz="1400"/>
            </a:pPr>
            <a:r>
              <a:t>Źródło: dane szacunkowe na podstawie badań emisji w UE i Polsce (2024)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t>Dlaczego </a:t>
            </a:r>
            <a:r>
              <a:rPr/>
              <a:t>ustawa </a:t>
            </a:r>
            <a:r>
              <a:rPr lang="pl-PL" dirty="0" smtClean="0"/>
              <a:t>z </a:t>
            </a:r>
            <a:r>
              <a:rPr smtClean="0"/>
              <a:t>2018 </a:t>
            </a:r>
            <a:r>
              <a:t>wymaga zmian?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3458" y="1757516"/>
            <a:ext cx="8377084" cy="3984523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Dynamiczny</a:t>
            </a:r>
            <a:r>
              <a:rPr sz="2800" dirty="0"/>
              <a:t> </a:t>
            </a:r>
            <a:r>
              <a:rPr sz="2800" dirty="0" err="1"/>
              <a:t>rozwój</a:t>
            </a:r>
            <a:r>
              <a:rPr sz="2800" dirty="0"/>
              <a:t> </a:t>
            </a:r>
            <a:r>
              <a:rPr sz="2800" dirty="0" err="1"/>
              <a:t>technologii</a:t>
            </a:r>
            <a:r>
              <a:rPr sz="2800" dirty="0"/>
              <a:t> </a:t>
            </a:r>
            <a:r>
              <a:rPr sz="2800" dirty="0" err="1"/>
              <a:t>i</a:t>
            </a:r>
            <a:r>
              <a:rPr sz="2800" dirty="0"/>
              <a:t> </a:t>
            </a:r>
            <a:r>
              <a:rPr sz="2800" dirty="0" err="1"/>
              <a:t>zmienne</a:t>
            </a:r>
            <a:r>
              <a:rPr sz="2800" dirty="0"/>
              <a:t> trendy w UE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Spadek</a:t>
            </a:r>
            <a:r>
              <a:rPr sz="2800" dirty="0"/>
              <a:t> </a:t>
            </a:r>
            <a:r>
              <a:rPr sz="2800" dirty="0" err="1"/>
              <a:t>zainteresowania</a:t>
            </a:r>
            <a:r>
              <a:rPr sz="2800" dirty="0"/>
              <a:t> EV </a:t>
            </a:r>
            <a:r>
              <a:rPr sz="2800" dirty="0" err="1"/>
              <a:t>i</a:t>
            </a:r>
            <a:r>
              <a:rPr sz="2800" dirty="0"/>
              <a:t> </a:t>
            </a:r>
            <a:r>
              <a:rPr sz="2800" dirty="0" err="1"/>
              <a:t>korekty</a:t>
            </a:r>
            <a:r>
              <a:rPr sz="2800" dirty="0"/>
              <a:t> </a:t>
            </a:r>
            <a:r>
              <a:rPr sz="2800" dirty="0" err="1"/>
              <a:t>polityk</a:t>
            </a:r>
            <a:r>
              <a:rPr sz="2800" dirty="0"/>
              <a:t> </a:t>
            </a:r>
            <a:r>
              <a:rPr sz="2800" dirty="0" err="1"/>
              <a:t>dopłat</a:t>
            </a:r>
            <a:r>
              <a:rPr sz="2800" dirty="0"/>
              <a:t> w </a:t>
            </a:r>
            <a:r>
              <a:rPr sz="2800" dirty="0" err="1"/>
              <a:t>Europie</a:t>
            </a:r>
            <a:endParaRPr sz="2800" dirty="0"/>
          </a:p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Ryzyko</a:t>
            </a:r>
            <a:r>
              <a:rPr sz="2800" dirty="0"/>
              <a:t> </a:t>
            </a:r>
            <a:r>
              <a:rPr sz="2800" dirty="0" err="1"/>
              <a:t>budżetowe</a:t>
            </a:r>
            <a:r>
              <a:rPr sz="2800" dirty="0"/>
              <a:t> </a:t>
            </a:r>
            <a:r>
              <a:rPr sz="2800" dirty="0" err="1"/>
              <a:t>i</a:t>
            </a:r>
            <a:r>
              <a:rPr sz="2800" dirty="0"/>
              <a:t> </a:t>
            </a:r>
            <a:r>
              <a:rPr sz="2800" dirty="0" err="1"/>
              <a:t>społeczno-ekonomiczne</a:t>
            </a:r>
            <a:endParaRPr sz="2800" dirty="0"/>
          </a:p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Preferencje</a:t>
            </a:r>
            <a:r>
              <a:rPr sz="2800" dirty="0"/>
              <a:t> (</a:t>
            </a:r>
            <a:r>
              <a:rPr sz="2800" dirty="0" err="1"/>
              <a:t>buspasy</a:t>
            </a:r>
            <a:r>
              <a:rPr sz="2800" dirty="0"/>
              <a:t>, </a:t>
            </a:r>
            <a:r>
              <a:rPr sz="2800" dirty="0" err="1"/>
              <a:t>strefy</a:t>
            </a:r>
            <a:r>
              <a:rPr sz="2800" dirty="0"/>
              <a:t>) </a:t>
            </a:r>
            <a:r>
              <a:rPr sz="2800" dirty="0" err="1"/>
              <a:t>nieproporcjonalne</a:t>
            </a:r>
            <a:r>
              <a:rPr sz="2800" dirty="0"/>
              <a:t> do </a:t>
            </a:r>
            <a:r>
              <a:rPr sz="2800" dirty="0" err="1"/>
              <a:t>efektów</a:t>
            </a:r>
            <a:endParaRPr sz="2800" dirty="0"/>
          </a:p>
          <a:p>
            <a:pPr>
              <a:buFont typeface="Wingdings" panose="05000000000000000000" pitchFamily="2" charset="2"/>
              <a:buChar char="Ø"/>
            </a:pPr>
            <a:r>
              <a:rPr sz="2800" dirty="0" err="1"/>
              <a:t>Potrzeba</a:t>
            </a:r>
            <a:r>
              <a:rPr sz="2800" dirty="0"/>
              <a:t> </a:t>
            </a:r>
            <a:r>
              <a:rPr sz="2800" dirty="0" err="1"/>
              <a:t>neutralności</a:t>
            </a:r>
            <a:r>
              <a:rPr sz="2800" dirty="0"/>
              <a:t> </a:t>
            </a:r>
            <a:r>
              <a:rPr sz="2800" dirty="0" err="1"/>
              <a:t>technologicznej</a:t>
            </a:r>
            <a:r>
              <a:rPr sz="2800" dirty="0"/>
              <a:t> </a:t>
            </a:r>
            <a:r>
              <a:rPr sz="2800" dirty="0" err="1"/>
              <a:t>i</a:t>
            </a:r>
            <a:r>
              <a:rPr sz="2800" dirty="0"/>
              <a:t> </a:t>
            </a:r>
            <a:r>
              <a:rPr sz="2800" dirty="0" err="1"/>
              <a:t>kryteriów</a:t>
            </a:r>
            <a:r>
              <a:rPr sz="2800" dirty="0"/>
              <a:t> </a:t>
            </a:r>
            <a:r>
              <a:rPr sz="2800" dirty="0" err="1"/>
              <a:t>emisji</a:t>
            </a:r>
            <a:endParaRPr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Candara">
      <a:majorFont>
        <a:latin typeface="Candara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439</TotalTime>
  <Words>1656</Words>
  <Application>Microsoft Office PowerPoint</Application>
  <PresentationFormat>Pokaz na ekranie (4:3)</PresentationFormat>
  <Paragraphs>101</Paragraphs>
  <Slides>12</Slides>
  <Notes>6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12</vt:i4>
      </vt:variant>
    </vt:vector>
  </HeadingPairs>
  <TitlesOfParts>
    <vt:vector size="13" baseType="lpstr">
      <vt:lpstr>Faseta</vt:lpstr>
      <vt:lpstr>Ustawa o elektromobilności i paliwach alternatywnych  – potrzeba zmian  - petycja w rozumieniu ustawy z dnia 11 lipca 2014 r. o petycjach </vt:lpstr>
      <vt:lpstr>Strefy czystego transportu – istniejące problemy, argumenty za likwidacją przepisu</vt:lpstr>
      <vt:lpstr>Programy dopłat do EV – kontrargumenty</vt:lpstr>
      <vt:lpstr>Slajd 4</vt:lpstr>
      <vt:lpstr>LPG vs CNG – argumenty za równym traktowaniem paliw</vt:lpstr>
      <vt:lpstr>LPG vs CNG (porównanie)</vt:lpstr>
      <vt:lpstr>Slajd 7</vt:lpstr>
      <vt:lpstr>Slajd 8</vt:lpstr>
      <vt:lpstr>Dlaczego ustawa z 2018 wymaga zmian?</vt:lpstr>
      <vt:lpstr>Slajd 10</vt:lpstr>
      <vt:lpstr>Buspasy dla EV – argumenty za likwidacją</vt:lpstr>
      <vt:lpstr>Podsumowanie i postulaty zmian</vt:lpstr>
    </vt:vector>
  </TitlesOfParts>
  <Manager/>
  <Company/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Ustawa o elektromobilności i paliwach alternatywnych  – potrzeba zmian</dc:title>
  <dc:subject/>
  <dc:creator>Ołdakowski Robert</dc:creator>
  <cp:keywords/>
  <dc:description>generated using python-pptx</dc:description>
  <cp:lastModifiedBy>robert ołdakowski</cp:lastModifiedBy>
  <cp:revision>10</cp:revision>
  <dcterms:created xsi:type="dcterms:W3CDTF">2013-01-27T09:14:16Z</dcterms:created>
  <dcterms:modified xsi:type="dcterms:W3CDTF">2025-10-22T21:28:23Z</dcterms:modified>
  <cp:category/>
</cp:coreProperties>
</file>