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7"/>
  </p:notesMasterIdLst>
  <p:sldIdLst>
    <p:sldId id="336" r:id="rId2"/>
    <p:sldId id="308" r:id="rId3"/>
    <p:sldId id="400" r:id="rId4"/>
    <p:sldId id="411" r:id="rId5"/>
    <p:sldId id="405" r:id="rId6"/>
    <p:sldId id="409" r:id="rId7"/>
    <p:sldId id="410" r:id="rId8"/>
    <p:sldId id="412" r:id="rId9"/>
    <p:sldId id="413" r:id="rId10"/>
    <p:sldId id="414" r:id="rId11"/>
    <p:sldId id="415" r:id="rId12"/>
    <p:sldId id="407" r:id="rId13"/>
    <p:sldId id="408" r:id="rId14"/>
    <p:sldId id="406" r:id="rId15"/>
    <p:sldId id="332" r:id="rId16"/>
  </p:sldIdLst>
  <p:sldSz cx="13439775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423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lenik Agnieszka" initials="PA" lastIdx="1" clrIdx="0">
    <p:extLst>
      <p:ext uri="{19B8F6BF-5375-455C-9EA6-DF929625EA0E}">
        <p15:presenceInfo xmlns:p15="http://schemas.microsoft.com/office/powerpoint/2012/main" userId="S::Agnieszka.Palenik@mfipr.gov.pl::6a0c958d-6557-4bbd-8aa6-03360055b1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BDE9"/>
    <a:srgbClr val="554B97"/>
    <a:srgbClr val="A6D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3" autoAdjust="0"/>
    <p:restoredTop sz="95033" autoAdjust="0"/>
  </p:normalViewPr>
  <p:slideViewPr>
    <p:cSldViewPr showGuides="1">
      <p:cViewPr varScale="1">
        <p:scale>
          <a:sx n="91" d="100"/>
          <a:sy n="91" d="100"/>
        </p:scale>
        <p:origin x="102" y="198"/>
      </p:cViewPr>
      <p:guideLst>
        <p:guide orient="horz" pos="2381"/>
        <p:guide pos="42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EFF2B-0721-7148-92D1-1650B5B78E9F}" type="datetimeFigureOut">
              <a:rPr lang="pl-PL" smtClean="0"/>
              <a:t>2026-09-17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2B4DB-5212-AD42-B2C1-BD19AC94D4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277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obrazu slajdu 1">
            <a:extLst>
              <a:ext uri="{FF2B5EF4-FFF2-40B4-BE49-F238E27FC236}">
                <a16:creationId xmlns:a16="http://schemas.microsoft.com/office/drawing/2014/main" id="{BAEE2547-540A-1C34-FE42-74B7256CA3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Symbol zastępczy notatek 2">
            <a:extLst>
              <a:ext uri="{FF2B5EF4-FFF2-40B4-BE49-F238E27FC236}">
                <a16:creationId xmlns:a16="http://schemas.microsoft.com/office/drawing/2014/main" id="{DDF80B94-0AD1-674B-9CD7-B6303076AB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sz="1100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B1643D38-FEB1-BF10-7F1F-D0C9BA7904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B3A1AAAA-A27A-45D8-A6BC-60C8906F3B44}" type="slidenum">
              <a:rPr lang="pl-PL" altLang="pl-PL" smtClean="0"/>
              <a:pPr/>
              <a:t>1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1CE00E4B-06E8-CA22-6CA9-91412C38A7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1CC7A0D8-7360-61B8-B2E9-95D2A87906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C1649422-4C98-AD8A-824F-08C7B1149C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86AFC5C4-738C-4FDA-9624-25C3EAB4E1FA}" type="slidenum">
              <a:rPr lang="pl-PL" altLang="pl-PL" smtClean="0"/>
              <a:pPr/>
              <a:t>2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pl-P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Certyfikat CE</a:t>
            </a:r>
            <a:r>
              <a:rPr lang="pl-P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(a dokładniej </a:t>
            </a:r>
            <a:r>
              <a:rPr lang="pl-P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oznakowanie CE</a:t>
            </a:r>
            <a:r>
              <a:rPr lang="pl-P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to oznaczenie umieszczane na produktach, które potwierdza, że wyrób spełnia wymagania bezpieczeństwa, zdrowia i ochrony środowiska obowiązujące na rynku Unii Europejskiej.</a:t>
            </a:r>
          </a:p>
          <a:p>
            <a:pPr fontAlgn="t"/>
            <a:r>
              <a:rPr lang="pl-P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Warto wiedzieć, że </a:t>
            </a:r>
            <a:r>
              <a:rPr lang="pl-P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 nie jest certyfikatem jakości</a:t>
            </a:r>
            <a:r>
              <a:rPr lang="pl-P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Oznacza jedynie, że producent deklaruje zgodność produktu z odpowiednimi przepisami UE.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37668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ymbol zastępczy obrazu slajdu 1">
            <a:extLst>
              <a:ext uri="{FF2B5EF4-FFF2-40B4-BE49-F238E27FC236}">
                <a16:creationId xmlns:a16="http://schemas.microsoft.com/office/drawing/2014/main" id="{466BD8E8-B3B3-7AB7-A7D9-28512CC473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Symbol zastępczy notatek 2">
            <a:extLst>
              <a:ext uri="{FF2B5EF4-FFF2-40B4-BE49-F238E27FC236}">
                <a16:creationId xmlns:a16="http://schemas.microsoft.com/office/drawing/2014/main" id="{4ECC5434-4ECC-331F-C4CA-9B68E47CD8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75780" name="Symbol zastępczy numeru slajdu 3">
            <a:extLst>
              <a:ext uri="{FF2B5EF4-FFF2-40B4-BE49-F238E27FC236}">
                <a16:creationId xmlns:a16="http://schemas.microsoft.com/office/drawing/2014/main" id="{092FFC74-E949-55C8-0CF9-F6786888A3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6D3F3AB-27F5-4E4A-B72A-414B2435B818}" type="slidenum">
              <a:rPr lang="pl-PL" altLang="pl-PL" smtClean="0"/>
              <a:pPr/>
              <a:t>15</a:t>
            </a:fld>
            <a:endParaRPr lang="pl-PL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290469" y="1973819"/>
            <a:ext cx="10860206" cy="4326381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2" y="0"/>
            <a:ext cx="6267903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654" y="1973818"/>
            <a:ext cx="4976807" cy="72009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33" y="540402"/>
            <a:ext cx="1357577" cy="10800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008" y="540402"/>
            <a:ext cx="1357577" cy="10800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784" y="540402"/>
            <a:ext cx="1357577" cy="108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42069" y="3059114"/>
            <a:ext cx="9955708" cy="1107677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42083" y="4861794"/>
            <a:ext cx="9955610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886875" y="540402"/>
            <a:ext cx="2262432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2026-09-17</a:t>
            </a:fld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7" y="6371047"/>
            <a:ext cx="2037946" cy="94919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018" y="6371047"/>
            <a:ext cx="3310188" cy="949192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546" y="6370379"/>
            <a:ext cx="2815428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67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527" userDrawn="1">
          <p15:clr>
            <a:srgbClr val="FBAE40"/>
          </p15:clr>
        </p15:guide>
        <p15:guide id="24" pos="812" userDrawn="1">
          <p15:clr>
            <a:srgbClr val="FBAE40"/>
          </p15:clr>
        </p15:guide>
        <p15:guide id="25" pos="1097" userDrawn="1">
          <p15:clr>
            <a:srgbClr val="FBAE40"/>
          </p15:clr>
        </p15:guide>
        <p15:guide id="26" pos="1383" userDrawn="1">
          <p15:clr>
            <a:srgbClr val="FBAE40"/>
          </p15:clr>
        </p15:guide>
        <p15:guide id="27" pos="1668" userDrawn="1">
          <p15:clr>
            <a:srgbClr val="FBAE40"/>
          </p15:clr>
        </p15:guide>
        <p15:guide id="28" pos="1952" userDrawn="1">
          <p15:clr>
            <a:srgbClr val="FBAE40"/>
          </p15:clr>
        </p15:guide>
        <p15:guide id="29" pos="2237" userDrawn="1">
          <p15:clr>
            <a:srgbClr val="FBAE40"/>
          </p15:clr>
        </p15:guide>
        <p15:guide id="30" pos="2523" userDrawn="1">
          <p15:clr>
            <a:srgbClr val="FBAE40"/>
          </p15:clr>
        </p15:guide>
        <p15:guide id="31" pos="2808" userDrawn="1">
          <p15:clr>
            <a:srgbClr val="FBAE40"/>
          </p15:clr>
        </p15:guide>
        <p15:guide id="32" pos="3092" userDrawn="1">
          <p15:clr>
            <a:srgbClr val="FBAE40"/>
          </p15:clr>
        </p15:guide>
        <p15:guide id="33" pos="3378" userDrawn="1">
          <p15:clr>
            <a:srgbClr val="FBAE40"/>
          </p15:clr>
        </p15:guide>
        <p15:guide id="34" pos="3663" userDrawn="1">
          <p15:clr>
            <a:srgbClr val="FBAE40"/>
          </p15:clr>
        </p15:guide>
        <p15:guide id="35" pos="3948" userDrawn="1">
          <p15:clr>
            <a:srgbClr val="FBAE40"/>
          </p15:clr>
        </p15:guide>
        <p15:guide id="36" pos="4234" userDrawn="1">
          <p15:clr>
            <a:srgbClr val="FBAE40"/>
          </p15:clr>
        </p15:guide>
        <p15:guide id="37" pos="4518" userDrawn="1">
          <p15:clr>
            <a:srgbClr val="FBAE40"/>
          </p15:clr>
        </p15:guide>
        <p15:guide id="38" pos="4803" userDrawn="1">
          <p15:clr>
            <a:srgbClr val="FBAE40"/>
          </p15:clr>
        </p15:guide>
        <p15:guide id="39" pos="5088" userDrawn="1">
          <p15:clr>
            <a:srgbClr val="FBAE40"/>
          </p15:clr>
        </p15:guide>
        <p15:guide id="40" pos="5374" userDrawn="1">
          <p15:clr>
            <a:srgbClr val="FBAE40"/>
          </p15:clr>
        </p15:guide>
        <p15:guide id="41" pos="5658" userDrawn="1">
          <p15:clr>
            <a:srgbClr val="FBAE40"/>
          </p15:clr>
        </p15:guide>
        <p15:guide id="42" pos="5943" userDrawn="1">
          <p15:clr>
            <a:srgbClr val="FBAE40"/>
          </p15:clr>
        </p15:guide>
        <p15:guide id="43" pos="6229" userDrawn="1">
          <p15:clr>
            <a:srgbClr val="FBAE40"/>
          </p15:clr>
        </p15:guide>
        <p15:guide id="44" pos="6514" userDrawn="1">
          <p15:clr>
            <a:srgbClr val="FBAE40"/>
          </p15:clr>
        </p15:guide>
        <p15:guide id="45" pos="6798" userDrawn="1">
          <p15:clr>
            <a:srgbClr val="FBAE40"/>
          </p15:clr>
        </p15:guide>
        <p15:guide id="46" pos="7083" userDrawn="1">
          <p15:clr>
            <a:srgbClr val="FBAE40"/>
          </p15:clr>
        </p15:guide>
        <p15:guide id="47" pos="7369" userDrawn="1">
          <p15:clr>
            <a:srgbClr val="FBAE40"/>
          </p15:clr>
        </p15:guide>
        <p15:guide id="48" pos="7654" userDrawn="1">
          <p15:clr>
            <a:srgbClr val="FBAE40"/>
          </p15:clr>
        </p15:guide>
        <p15:guide id="49" pos="7939" userDrawn="1">
          <p15:clr>
            <a:srgbClr val="FBAE40"/>
          </p15:clr>
        </p15:guide>
        <p15:guide id="50" pos="822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289102" y="1983573"/>
            <a:ext cx="10861573" cy="4316627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0"/>
            <a:ext cx="6267903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102" y="1983572"/>
            <a:ext cx="4976807" cy="7200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42069" y="3070227"/>
            <a:ext cx="9955708" cy="1087764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42083" y="4861794"/>
            <a:ext cx="9955610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886875" y="540402"/>
            <a:ext cx="2262432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2026-09-17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7" y="6371047"/>
            <a:ext cx="2037946" cy="949192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018" y="6371047"/>
            <a:ext cx="3310188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546" y="6370379"/>
            <a:ext cx="2815428" cy="950531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26" y="1244366"/>
            <a:ext cx="478923" cy="3810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140" y="545866"/>
            <a:ext cx="478923" cy="3810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324" y="1244366"/>
            <a:ext cx="478923" cy="3810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59" y="538288"/>
            <a:ext cx="478923" cy="3810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78" y="545866"/>
            <a:ext cx="478923" cy="3810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129" y="1254829"/>
            <a:ext cx="478923" cy="3810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042" y="543567"/>
            <a:ext cx="478923" cy="3810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087" y="535269"/>
            <a:ext cx="478923" cy="3810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998" y="531095"/>
            <a:ext cx="478923" cy="3810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301" y="1251987"/>
            <a:ext cx="478923" cy="381000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942" y="1250549"/>
            <a:ext cx="478923" cy="381000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042" y="1250549"/>
            <a:ext cx="478923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26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527" userDrawn="1">
          <p15:clr>
            <a:srgbClr val="FBAE40"/>
          </p15:clr>
        </p15:guide>
        <p15:guide id="24" pos="812" userDrawn="1">
          <p15:clr>
            <a:srgbClr val="FBAE40"/>
          </p15:clr>
        </p15:guide>
        <p15:guide id="25" pos="1097" userDrawn="1">
          <p15:clr>
            <a:srgbClr val="FBAE40"/>
          </p15:clr>
        </p15:guide>
        <p15:guide id="26" pos="1383" userDrawn="1">
          <p15:clr>
            <a:srgbClr val="FBAE40"/>
          </p15:clr>
        </p15:guide>
        <p15:guide id="27" pos="1668" userDrawn="1">
          <p15:clr>
            <a:srgbClr val="FBAE40"/>
          </p15:clr>
        </p15:guide>
        <p15:guide id="28" pos="1952" userDrawn="1">
          <p15:clr>
            <a:srgbClr val="FBAE40"/>
          </p15:clr>
        </p15:guide>
        <p15:guide id="29" pos="2237" userDrawn="1">
          <p15:clr>
            <a:srgbClr val="FBAE40"/>
          </p15:clr>
        </p15:guide>
        <p15:guide id="30" pos="2523" userDrawn="1">
          <p15:clr>
            <a:srgbClr val="FBAE40"/>
          </p15:clr>
        </p15:guide>
        <p15:guide id="31" pos="2808" userDrawn="1">
          <p15:clr>
            <a:srgbClr val="FBAE40"/>
          </p15:clr>
        </p15:guide>
        <p15:guide id="32" pos="3092" userDrawn="1">
          <p15:clr>
            <a:srgbClr val="FBAE40"/>
          </p15:clr>
        </p15:guide>
        <p15:guide id="33" pos="3378" userDrawn="1">
          <p15:clr>
            <a:srgbClr val="FBAE40"/>
          </p15:clr>
        </p15:guide>
        <p15:guide id="34" pos="3663" userDrawn="1">
          <p15:clr>
            <a:srgbClr val="FBAE40"/>
          </p15:clr>
        </p15:guide>
        <p15:guide id="35" pos="3948" userDrawn="1">
          <p15:clr>
            <a:srgbClr val="FBAE40"/>
          </p15:clr>
        </p15:guide>
        <p15:guide id="36" pos="4234" userDrawn="1">
          <p15:clr>
            <a:srgbClr val="FBAE40"/>
          </p15:clr>
        </p15:guide>
        <p15:guide id="37" pos="4518" userDrawn="1">
          <p15:clr>
            <a:srgbClr val="FBAE40"/>
          </p15:clr>
        </p15:guide>
        <p15:guide id="38" pos="4803" userDrawn="1">
          <p15:clr>
            <a:srgbClr val="FBAE40"/>
          </p15:clr>
        </p15:guide>
        <p15:guide id="39" pos="5088" userDrawn="1">
          <p15:clr>
            <a:srgbClr val="FBAE40"/>
          </p15:clr>
        </p15:guide>
        <p15:guide id="40" pos="5374" userDrawn="1">
          <p15:clr>
            <a:srgbClr val="FBAE40"/>
          </p15:clr>
        </p15:guide>
        <p15:guide id="41" pos="5658" userDrawn="1">
          <p15:clr>
            <a:srgbClr val="FBAE40"/>
          </p15:clr>
        </p15:guide>
        <p15:guide id="42" pos="5943" userDrawn="1">
          <p15:clr>
            <a:srgbClr val="FBAE40"/>
          </p15:clr>
        </p15:guide>
        <p15:guide id="43" pos="6229" userDrawn="1">
          <p15:clr>
            <a:srgbClr val="FBAE40"/>
          </p15:clr>
        </p15:guide>
        <p15:guide id="44" pos="6514" userDrawn="1">
          <p15:clr>
            <a:srgbClr val="FBAE40"/>
          </p15:clr>
        </p15:guide>
        <p15:guide id="45" pos="6798" userDrawn="1">
          <p15:clr>
            <a:srgbClr val="FBAE40"/>
          </p15:clr>
        </p15:guide>
        <p15:guide id="46" pos="7083" userDrawn="1">
          <p15:clr>
            <a:srgbClr val="FBAE40"/>
          </p15:clr>
        </p15:guide>
        <p15:guide id="47" pos="7369" userDrawn="1">
          <p15:clr>
            <a:srgbClr val="FBAE40"/>
          </p15:clr>
        </p15:guide>
        <p15:guide id="48" pos="7654" userDrawn="1">
          <p15:clr>
            <a:srgbClr val="FBAE40"/>
          </p15:clr>
        </p15:guide>
        <p15:guide id="49" pos="7939" userDrawn="1">
          <p15:clr>
            <a:srgbClr val="FBAE40"/>
          </p15:clr>
        </p15:guide>
        <p15:guide id="50" pos="8223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0"/>
            <a:ext cx="8528819" cy="522128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3552011" y="4500563"/>
            <a:ext cx="8598663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88270" y="5579563"/>
            <a:ext cx="7709423" cy="648546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888242" y="539751"/>
            <a:ext cx="2262432" cy="366725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2026-09-17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7" y="6371047"/>
            <a:ext cx="2037946" cy="949192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018" y="6371047"/>
            <a:ext cx="3310188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546" y="6370379"/>
            <a:ext cx="2815428" cy="950531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012" y="4500563"/>
            <a:ext cx="4976807" cy="72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3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1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527" userDrawn="1">
          <p15:clr>
            <a:srgbClr val="FBAE40"/>
          </p15:clr>
        </p15:guide>
        <p15:guide id="24" pos="812" userDrawn="1">
          <p15:clr>
            <a:srgbClr val="FBAE40"/>
          </p15:clr>
        </p15:guide>
        <p15:guide id="25" pos="1097" userDrawn="1">
          <p15:clr>
            <a:srgbClr val="FBAE40"/>
          </p15:clr>
        </p15:guide>
        <p15:guide id="26" pos="1383" userDrawn="1">
          <p15:clr>
            <a:srgbClr val="FBAE40"/>
          </p15:clr>
        </p15:guide>
        <p15:guide id="27" pos="1668" userDrawn="1">
          <p15:clr>
            <a:srgbClr val="FBAE40"/>
          </p15:clr>
        </p15:guide>
        <p15:guide id="28" pos="1952" userDrawn="1">
          <p15:clr>
            <a:srgbClr val="FBAE40"/>
          </p15:clr>
        </p15:guide>
        <p15:guide id="29" pos="2237" userDrawn="1">
          <p15:clr>
            <a:srgbClr val="FBAE40"/>
          </p15:clr>
        </p15:guide>
        <p15:guide id="30" pos="2523" userDrawn="1">
          <p15:clr>
            <a:srgbClr val="FBAE40"/>
          </p15:clr>
        </p15:guide>
        <p15:guide id="31" pos="2808" userDrawn="1">
          <p15:clr>
            <a:srgbClr val="FBAE40"/>
          </p15:clr>
        </p15:guide>
        <p15:guide id="32" pos="3092" userDrawn="1">
          <p15:clr>
            <a:srgbClr val="FBAE40"/>
          </p15:clr>
        </p15:guide>
        <p15:guide id="33" pos="3378" userDrawn="1">
          <p15:clr>
            <a:srgbClr val="FBAE40"/>
          </p15:clr>
        </p15:guide>
        <p15:guide id="34" pos="3663" userDrawn="1">
          <p15:clr>
            <a:srgbClr val="FBAE40"/>
          </p15:clr>
        </p15:guide>
        <p15:guide id="35" pos="3948" userDrawn="1">
          <p15:clr>
            <a:srgbClr val="FBAE40"/>
          </p15:clr>
        </p15:guide>
        <p15:guide id="36" pos="4234" userDrawn="1">
          <p15:clr>
            <a:srgbClr val="FBAE40"/>
          </p15:clr>
        </p15:guide>
        <p15:guide id="37" pos="4518" userDrawn="1">
          <p15:clr>
            <a:srgbClr val="FBAE40"/>
          </p15:clr>
        </p15:guide>
        <p15:guide id="38" pos="4803" userDrawn="1">
          <p15:clr>
            <a:srgbClr val="FBAE40"/>
          </p15:clr>
        </p15:guide>
        <p15:guide id="39" pos="5088" userDrawn="1">
          <p15:clr>
            <a:srgbClr val="FBAE40"/>
          </p15:clr>
        </p15:guide>
        <p15:guide id="40" pos="5374" userDrawn="1">
          <p15:clr>
            <a:srgbClr val="FBAE40"/>
          </p15:clr>
        </p15:guide>
        <p15:guide id="41" pos="5658" userDrawn="1">
          <p15:clr>
            <a:srgbClr val="FBAE40"/>
          </p15:clr>
        </p15:guide>
        <p15:guide id="42" pos="5943" userDrawn="1">
          <p15:clr>
            <a:srgbClr val="FBAE40"/>
          </p15:clr>
        </p15:guide>
        <p15:guide id="43" pos="6229" userDrawn="1">
          <p15:clr>
            <a:srgbClr val="FBAE40"/>
          </p15:clr>
        </p15:guide>
        <p15:guide id="44" pos="6514" userDrawn="1">
          <p15:clr>
            <a:srgbClr val="FBAE40"/>
          </p15:clr>
        </p15:guide>
        <p15:guide id="45" pos="6798" userDrawn="1">
          <p15:clr>
            <a:srgbClr val="FBAE40"/>
          </p15:clr>
        </p15:guide>
        <p15:guide id="46" pos="7083" userDrawn="1">
          <p15:clr>
            <a:srgbClr val="FBAE40"/>
          </p15:clr>
        </p15:guide>
        <p15:guide id="47" pos="7369" userDrawn="1">
          <p15:clr>
            <a:srgbClr val="FBAE40"/>
          </p15:clr>
        </p15:guide>
        <p15:guide id="48" pos="7654" userDrawn="1">
          <p15:clr>
            <a:srgbClr val="FBAE40"/>
          </p15:clr>
        </p15:guide>
        <p15:guide id="49" pos="7939" userDrawn="1">
          <p15:clr>
            <a:srgbClr val="FBAE40"/>
          </p15:clr>
        </p15:guide>
        <p15:guide id="50" pos="8223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3552011" y="4500563"/>
            <a:ext cx="9045658" cy="2159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42107" y="0"/>
            <a:ext cx="8592675" cy="485933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4908961" y="4500563"/>
            <a:ext cx="4525820" cy="359395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3552013" y="4500562"/>
            <a:ext cx="1356948" cy="358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04993" y="5195720"/>
            <a:ext cx="8145682" cy="1320421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901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527" userDrawn="1">
          <p15:clr>
            <a:srgbClr val="FBAE40"/>
          </p15:clr>
        </p15:guide>
        <p15:guide id="24" pos="812" userDrawn="1">
          <p15:clr>
            <a:srgbClr val="FBAE40"/>
          </p15:clr>
        </p15:guide>
        <p15:guide id="25" pos="1097" userDrawn="1">
          <p15:clr>
            <a:srgbClr val="FBAE40"/>
          </p15:clr>
        </p15:guide>
        <p15:guide id="26" pos="1383" userDrawn="1">
          <p15:clr>
            <a:srgbClr val="FBAE40"/>
          </p15:clr>
        </p15:guide>
        <p15:guide id="27" pos="1668" userDrawn="1">
          <p15:clr>
            <a:srgbClr val="FBAE40"/>
          </p15:clr>
        </p15:guide>
        <p15:guide id="28" pos="1952" userDrawn="1">
          <p15:clr>
            <a:srgbClr val="FBAE40"/>
          </p15:clr>
        </p15:guide>
        <p15:guide id="29" pos="2237" userDrawn="1">
          <p15:clr>
            <a:srgbClr val="FBAE40"/>
          </p15:clr>
        </p15:guide>
        <p15:guide id="30" pos="2523" userDrawn="1">
          <p15:clr>
            <a:srgbClr val="FBAE40"/>
          </p15:clr>
        </p15:guide>
        <p15:guide id="31" pos="2808" userDrawn="1">
          <p15:clr>
            <a:srgbClr val="FBAE40"/>
          </p15:clr>
        </p15:guide>
        <p15:guide id="32" pos="3092" userDrawn="1">
          <p15:clr>
            <a:srgbClr val="FBAE40"/>
          </p15:clr>
        </p15:guide>
        <p15:guide id="33" pos="3378" userDrawn="1">
          <p15:clr>
            <a:srgbClr val="FBAE40"/>
          </p15:clr>
        </p15:guide>
        <p15:guide id="34" pos="3663" userDrawn="1">
          <p15:clr>
            <a:srgbClr val="FBAE40"/>
          </p15:clr>
        </p15:guide>
        <p15:guide id="35" pos="3948" userDrawn="1">
          <p15:clr>
            <a:srgbClr val="FBAE40"/>
          </p15:clr>
        </p15:guide>
        <p15:guide id="36" pos="4234" userDrawn="1">
          <p15:clr>
            <a:srgbClr val="FBAE40"/>
          </p15:clr>
        </p15:guide>
        <p15:guide id="37" pos="4518" userDrawn="1">
          <p15:clr>
            <a:srgbClr val="FBAE40"/>
          </p15:clr>
        </p15:guide>
        <p15:guide id="38" pos="4803" userDrawn="1">
          <p15:clr>
            <a:srgbClr val="FBAE40"/>
          </p15:clr>
        </p15:guide>
        <p15:guide id="39" pos="5088" userDrawn="1">
          <p15:clr>
            <a:srgbClr val="FBAE40"/>
          </p15:clr>
        </p15:guide>
        <p15:guide id="40" pos="5374" userDrawn="1">
          <p15:clr>
            <a:srgbClr val="FBAE40"/>
          </p15:clr>
        </p15:guide>
        <p15:guide id="41" pos="5658" userDrawn="1">
          <p15:clr>
            <a:srgbClr val="FBAE40"/>
          </p15:clr>
        </p15:guide>
        <p15:guide id="42" pos="5943" userDrawn="1">
          <p15:clr>
            <a:srgbClr val="FBAE40"/>
          </p15:clr>
        </p15:guide>
        <p15:guide id="43" pos="6229" userDrawn="1">
          <p15:clr>
            <a:srgbClr val="FBAE40"/>
          </p15:clr>
        </p15:guide>
        <p15:guide id="44" pos="6514" userDrawn="1">
          <p15:clr>
            <a:srgbClr val="FBAE40"/>
          </p15:clr>
        </p15:guide>
        <p15:guide id="45" pos="6798" userDrawn="1">
          <p15:clr>
            <a:srgbClr val="FBAE40"/>
          </p15:clr>
        </p15:guide>
        <p15:guide id="46" pos="7083" userDrawn="1">
          <p15:clr>
            <a:srgbClr val="FBAE40"/>
          </p15:clr>
        </p15:guide>
        <p15:guide id="47" pos="7369" userDrawn="1">
          <p15:clr>
            <a:srgbClr val="FBAE40"/>
          </p15:clr>
        </p15:guide>
        <p15:guide id="48" pos="7654" userDrawn="1">
          <p15:clr>
            <a:srgbClr val="FBAE40"/>
          </p15:clr>
        </p15:guide>
        <p15:guide id="49" pos="7939" userDrawn="1">
          <p15:clr>
            <a:srgbClr val="FBAE40"/>
          </p15:clr>
        </p15:guide>
        <p15:guide id="50" pos="822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1B42B789-C1F5-DC16-C5E4-9024154D6E08}"/>
              </a:ext>
            </a:extLst>
          </p:cNvPr>
          <p:cNvSpPr/>
          <p:nvPr userDrawn="1"/>
        </p:nvSpPr>
        <p:spPr>
          <a:xfrm>
            <a:off x="2646049" y="-1"/>
            <a:ext cx="9502629" cy="179388"/>
          </a:xfrm>
          <a:prstGeom prst="rect">
            <a:avLst/>
          </a:prstGeom>
          <a:solidFill>
            <a:srgbClr val="554B97"/>
          </a:solidFill>
          <a:ln>
            <a:solidFill>
              <a:srgbClr val="554B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9DFD7AA6-312F-4D41-9EDC-04F082B27674}"/>
              </a:ext>
            </a:extLst>
          </p:cNvPr>
          <p:cNvSpPr/>
          <p:nvPr userDrawn="1"/>
        </p:nvSpPr>
        <p:spPr>
          <a:xfrm>
            <a:off x="10791730" y="7380289"/>
            <a:ext cx="1356948" cy="179387"/>
          </a:xfrm>
          <a:prstGeom prst="rect">
            <a:avLst/>
          </a:prstGeom>
          <a:solidFill>
            <a:srgbClr val="BDBDE9"/>
          </a:solidFill>
          <a:ln>
            <a:solidFill>
              <a:srgbClr val="BDBD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8F275C4F-DD33-C1BA-41E1-17E6DFF9FD13}"/>
              </a:ext>
            </a:extLst>
          </p:cNvPr>
          <p:cNvSpPr/>
          <p:nvPr userDrawn="1"/>
        </p:nvSpPr>
        <p:spPr>
          <a:xfrm>
            <a:off x="1289102" y="0"/>
            <a:ext cx="1354805" cy="17938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5279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89580" y="1979837"/>
            <a:ext cx="5204044" cy="468001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6150" y="1979613"/>
            <a:ext cx="5204044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4000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9887" y="899837"/>
            <a:ext cx="5430307" cy="1080001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19887" y="1979837"/>
            <a:ext cx="5430787" cy="468000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00113"/>
            <a:ext cx="6267904" cy="575972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398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10792165" y="7380288"/>
            <a:ext cx="1358509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</p:spTree>
    <p:extLst>
      <p:ext uri="{BB962C8B-B14F-4D97-AF65-F5344CB8AC3E}">
        <p14:creationId xmlns:p14="http://schemas.microsoft.com/office/powerpoint/2010/main" val="316999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89580" y="1979837"/>
            <a:ext cx="5204044" cy="468001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6150" y="1979613"/>
            <a:ext cx="5204044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10792165" y="7380288"/>
            <a:ext cx="1358509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</p:spTree>
    <p:extLst>
      <p:ext uri="{BB962C8B-B14F-4D97-AF65-F5344CB8AC3E}">
        <p14:creationId xmlns:p14="http://schemas.microsoft.com/office/powerpoint/2010/main" val="2895970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3099031" y="4500563"/>
            <a:ext cx="10340745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89102" y="0"/>
            <a:ext cx="10861573" cy="522128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027" y="4500563"/>
            <a:ext cx="4976807" cy="7200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2012" y="5593629"/>
            <a:ext cx="9502629" cy="70557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7" y="6371047"/>
            <a:ext cx="2037946" cy="949192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018" y="6371047"/>
            <a:ext cx="3310188" cy="949192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546" y="6370379"/>
            <a:ext cx="2815428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84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89102" y="899837"/>
            <a:ext cx="10861093" cy="108000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9581" y="1979837"/>
            <a:ext cx="10861094" cy="46800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289535" y="0"/>
            <a:ext cx="1358509" cy="1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648044" y="0"/>
            <a:ext cx="9502149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91730" y="7019837"/>
            <a:ext cx="1357577" cy="18000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10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10792165" y="7380288"/>
            <a:ext cx="1358509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</p:spTree>
    <p:extLst>
      <p:ext uri="{BB962C8B-B14F-4D97-AF65-F5344CB8AC3E}">
        <p14:creationId xmlns:p14="http://schemas.microsoft.com/office/powerpoint/2010/main" val="328616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25" r:id="rId2"/>
    <p:sldLayoutId id="2147483720" r:id="rId3"/>
    <p:sldLayoutId id="2147483721" r:id="rId4"/>
    <p:sldLayoutId id="2147483710" r:id="rId5"/>
    <p:sldLayoutId id="2147483712" r:id="rId6"/>
    <p:sldLayoutId id="2147483726" r:id="rId7"/>
    <p:sldLayoutId id="2147483740" r:id="rId8"/>
    <p:sldLayoutId id="2147483723" r:id="rId9"/>
    <p:sldLayoutId id="2147483728" r:id="rId10"/>
  </p:sldLayoutIdLst>
  <p:hf hdr="0" ftr="0"/>
  <p:txStyles>
    <p:titleStyle>
      <a:lvl1pPr algn="l" defTabSz="1007943" rtl="0" eaLnBrk="1" latinLnBrk="0" hangingPunct="1">
        <a:lnSpc>
          <a:spcPts val="3600"/>
        </a:lnSpc>
        <a:spcBef>
          <a:spcPct val="0"/>
        </a:spcBef>
        <a:buNone/>
        <a:defRPr sz="280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51986" indent="-251986" algn="l" defTabSz="1007943" rtl="0" eaLnBrk="1" latinLnBrk="0" hangingPunct="1">
        <a:lnSpc>
          <a:spcPts val="2400"/>
        </a:lnSpc>
        <a:spcBef>
          <a:spcPts val="1102"/>
        </a:spcBef>
        <a:buClr>
          <a:schemeClr val="accent1"/>
        </a:buClr>
        <a:buFontTx/>
        <a:buBlip>
          <a:blip r:embed="rId12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755957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13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259929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14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763900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267872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43" userDrawn="1">
          <p15:clr>
            <a:srgbClr val="F26B43"/>
          </p15:clr>
        </p15:guide>
        <p15:guide id="2" pos="527" userDrawn="1">
          <p15:clr>
            <a:srgbClr val="F26B43"/>
          </p15:clr>
        </p15:guide>
        <p15:guide id="3" pos="812" userDrawn="1">
          <p15:clr>
            <a:srgbClr val="F26B43"/>
          </p15:clr>
        </p15:guide>
        <p15:guide id="4" pos="1097" userDrawn="1">
          <p15:clr>
            <a:srgbClr val="F26B43"/>
          </p15:clr>
        </p15:guide>
        <p15:guide id="5" pos="1383" userDrawn="1">
          <p15:clr>
            <a:srgbClr val="F26B43"/>
          </p15:clr>
        </p15:guide>
        <p15:guide id="6" pos="1668" userDrawn="1">
          <p15:clr>
            <a:srgbClr val="F26B43"/>
          </p15:clr>
        </p15:guide>
        <p15:guide id="7" pos="1952" userDrawn="1">
          <p15:clr>
            <a:srgbClr val="F26B43"/>
          </p15:clr>
        </p15:guide>
        <p15:guide id="8" pos="2237" userDrawn="1">
          <p15:clr>
            <a:srgbClr val="F26B43"/>
          </p15:clr>
        </p15:guide>
        <p15:guide id="9" pos="2523" userDrawn="1">
          <p15:clr>
            <a:srgbClr val="F26B43"/>
          </p15:clr>
        </p15:guide>
        <p15:guide id="10" pos="2808" userDrawn="1">
          <p15:clr>
            <a:srgbClr val="F26B43"/>
          </p15:clr>
        </p15:guide>
        <p15:guide id="11" pos="3092" userDrawn="1">
          <p15:clr>
            <a:srgbClr val="F26B43"/>
          </p15:clr>
        </p15:guide>
        <p15:guide id="12" pos="3378" userDrawn="1">
          <p15:clr>
            <a:srgbClr val="F26B43"/>
          </p15:clr>
        </p15:guide>
        <p15:guide id="13" pos="3663" userDrawn="1">
          <p15:clr>
            <a:srgbClr val="F26B43"/>
          </p15:clr>
        </p15:guide>
        <p15:guide id="14" pos="3948" userDrawn="1">
          <p15:clr>
            <a:srgbClr val="F26B43"/>
          </p15:clr>
        </p15:guide>
        <p15:guide id="15" pos="4234" userDrawn="1">
          <p15:clr>
            <a:srgbClr val="F26B43"/>
          </p15:clr>
        </p15:guide>
        <p15:guide id="16" pos="4518" userDrawn="1">
          <p15:clr>
            <a:srgbClr val="F26B43"/>
          </p15:clr>
        </p15:guide>
        <p15:guide id="17" pos="4803" userDrawn="1">
          <p15:clr>
            <a:srgbClr val="F26B43"/>
          </p15:clr>
        </p15:guide>
        <p15:guide id="18" pos="5088" userDrawn="1">
          <p15:clr>
            <a:srgbClr val="F26B43"/>
          </p15:clr>
        </p15:guide>
        <p15:guide id="19" pos="5374" userDrawn="1">
          <p15:clr>
            <a:srgbClr val="F26B43"/>
          </p15:clr>
        </p15:guide>
        <p15:guide id="20" pos="5658" userDrawn="1">
          <p15:clr>
            <a:srgbClr val="F26B43"/>
          </p15:clr>
        </p15:guide>
        <p15:guide id="21" pos="5943" userDrawn="1">
          <p15:clr>
            <a:srgbClr val="F26B43"/>
          </p15:clr>
        </p15:guide>
        <p15:guide id="22" pos="6229" userDrawn="1">
          <p15:clr>
            <a:srgbClr val="F26B43"/>
          </p15:clr>
        </p15:guide>
        <p15:guide id="23" pos="6514" userDrawn="1">
          <p15:clr>
            <a:srgbClr val="F26B43"/>
          </p15:clr>
        </p15:guide>
        <p15:guide id="24" pos="6798" userDrawn="1">
          <p15:clr>
            <a:srgbClr val="F26B43"/>
          </p15:clr>
        </p15:guide>
        <p15:guide id="25" pos="7083" userDrawn="1">
          <p15:clr>
            <a:srgbClr val="F26B43"/>
          </p15:clr>
        </p15:guide>
        <p15:guide id="26" pos="7369" userDrawn="1">
          <p15:clr>
            <a:srgbClr val="F26B43"/>
          </p15:clr>
        </p15:guide>
        <p15:guide id="27" pos="7654" userDrawn="1">
          <p15:clr>
            <a:srgbClr val="F26B43"/>
          </p15:clr>
        </p15:guide>
        <p15:guide id="28" pos="7939" userDrawn="1">
          <p15:clr>
            <a:srgbClr val="F26B43"/>
          </p15:clr>
        </p15:guide>
        <p15:guide id="29" pos="8223" userDrawn="1">
          <p15:clr>
            <a:srgbClr val="F26B43"/>
          </p15:clr>
        </p15:guide>
        <p15:guide id="30" orient="horz" pos="113" userDrawn="1">
          <p15:clr>
            <a:srgbClr val="F26B43"/>
          </p15:clr>
        </p15:guide>
        <p15:guide id="31" orient="horz" pos="340" userDrawn="1">
          <p15:clr>
            <a:srgbClr val="F26B43"/>
          </p15:clr>
        </p15:guide>
        <p15:guide id="32" orient="horz" pos="567" userDrawn="1">
          <p15:clr>
            <a:srgbClr val="F26B43"/>
          </p15:clr>
        </p15:guide>
        <p15:guide id="33" orient="horz" pos="794" userDrawn="1">
          <p15:clr>
            <a:srgbClr val="F26B43"/>
          </p15:clr>
        </p15:guide>
        <p15:guide id="34" orient="horz" pos="1020" userDrawn="1">
          <p15:clr>
            <a:srgbClr val="F26B43"/>
          </p15:clr>
        </p15:guide>
        <p15:guide id="35" orient="horz" pos="1247" userDrawn="1">
          <p15:clr>
            <a:srgbClr val="F26B43"/>
          </p15:clr>
        </p15:guide>
        <p15:guide id="36" orient="horz" pos="1474" userDrawn="1">
          <p15:clr>
            <a:srgbClr val="F26B43"/>
          </p15:clr>
        </p15:guide>
        <p15:guide id="37" orient="horz" pos="1701" userDrawn="1">
          <p15:clr>
            <a:srgbClr val="F26B43"/>
          </p15:clr>
        </p15:guide>
        <p15:guide id="38" orient="horz" pos="1927" userDrawn="1">
          <p15:clr>
            <a:srgbClr val="F26B43"/>
          </p15:clr>
        </p15:guide>
        <p15:guide id="39" orient="horz" pos="2154" userDrawn="1">
          <p15:clr>
            <a:srgbClr val="F26B43"/>
          </p15:clr>
        </p15:guide>
        <p15:guide id="40" orient="horz" pos="2381" userDrawn="1">
          <p15:clr>
            <a:srgbClr val="F26B43"/>
          </p15:clr>
        </p15:guide>
        <p15:guide id="41" orient="horz" pos="2608" userDrawn="1">
          <p15:clr>
            <a:srgbClr val="F26B43"/>
          </p15:clr>
        </p15:guide>
        <p15:guide id="42" orient="horz" pos="2835" userDrawn="1">
          <p15:clr>
            <a:srgbClr val="F26B43"/>
          </p15:clr>
        </p15:guide>
        <p15:guide id="43" orient="horz" pos="3061" userDrawn="1">
          <p15:clr>
            <a:srgbClr val="F26B43"/>
          </p15:clr>
        </p15:guide>
        <p15:guide id="44" orient="horz" pos="3288" userDrawn="1">
          <p15:clr>
            <a:srgbClr val="F26B43"/>
          </p15:clr>
        </p15:guide>
        <p15:guide id="45" orient="horz" pos="3515" userDrawn="1">
          <p15:clr>
            <a:srgbClr val="F26B43"/>
          </p15:clr>
        </p15:guide>
        <p15:guide id="46" orient="horz" pos="3742" userDrawn="1">
          <p15:clr>
            <a:srgbClr val="F26B43"/>
          </p15:clr>
        </p15:guide>
        <p15:guide id="47" orient="horz" pos="3968" userDrawn="1">
          <p15:clr>
            <a:srgbClr val="F26B43"/>
          </p15:clr>
        </p15:guide>
        <p15:guide id="48" orient="horz" pos="4195" userDrawn="1">
          <p15:clr>
            <a:srgbClr val="F26B43"/>
          </p15:clr>
        </p15:guide>
        <p15:guide id="49" orient="horz" pos="4422" userDrawn="1">
          <p15:clr>
            <a:srgbClr val="F26B43"/>
          </p15:clr>
        </p15:guide>
        <p15:guide id="50" orient="horz" pos="46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ytuł 1">
            <a:extLst>
              <a:ext uri="{FF2B5EF4-FFF2-40B4-BE49-F238E27FC236}">
                <a16:creationId xmlns:a16="http://schemas.microsoft.com/office/drawing/2014/main" id="{25C1F810-5A2C-73E7-E2EA-32E6C2F66B7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 bwMode="auto">
          <a:xfrm>
            <a:off x="239167" y="5075981"/>
            <a:ext cx="12889432" cy="55351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4572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  <a:lvl7pPr marL="9144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7pPr>
            <a:lvl8pPr marL="13716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8pPr>
            <a:lvl9pPr marL="18288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algn="ctr" eaLnBrk="1" hangingPunct="1">
              <a:defRPr/>
            </a:pPr>
            <a:r>
              <a:rPr kumimoji="0" lang="pl-PL" alt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anose="020B0806030504020204" pitchFamily="34" charset="0"/>
                <a:ea typeface="Open Sans" pitchFamily="2" charset="0"/>
                <a:cs typeface="Open Sans" panose="020B0806030504020204" pitchFamily="34" charset="0"/>
              </a:rPr>
              <a:t>Zasada zrównoważonego rozwoju, w tym zasada „nie czyń poważnej szkody” (DNSH)</a:t>
            </a:r>
            <a:endParaRPr lang="pl-PL" altLang="pl-PL" sz="1800" b="0" dirty="0">
              <a:solidFill>
                <a:srgbClr val="002073"/>
              </a:solidFill>
              <a:latin typeface="Open Sans" panose="020B0806030504020204" pitchFamily="34" charset="0"/>
              <a:cs typeface="Open Sans" panose="020B0806030504020204" pitchFamily="34" charset="0"/>
            </a:endParaRPr>
          </a:p>
        </p:txBody>
      </p:sp>
      <p:sp>
        <p:nvSpPr>
          <p:cNvPr id="14" name="Tytuł 1">
            <a:extLst>
              <a:ext uri="{FF2B5EF4-FFF2-40B4-BE49-F238E27FC236}">
                <a16:creationId xmlns:a16="http://schemas.microsoft.com/office/drawing/2014/main" id="{13CA0706-8249-3742-85AE-F68EDE7037D0}"/>
              </a:ext>
            </a:extLst>
          </p:cNvPr>
          <p:cNvSpPr txBox="1">
            <a:spLocks/>
          </p:cNvSpPr>
          <p:nvPr/>
        </p:nvSpPr>
        <p:spPr bwMode="auto">
          <a:xfrm>
            <a:off x="2147582" y="5636322"/>
            <a:ext cx="9433048" cy="1030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4572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  <a:lvl7pPr marL="9144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7pPr>
            <a:lvl8pPr marL="13716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8pPr>
            <a:lvl9pPr marL="18288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anose="020B0806030504020204" pitchFamily="34" charset="0"/>
                <a:ea typeface="+mn-ea"/>
                <a:cs typeface="Open Sans" panose="020B0806030504020204" pitchFamily="34" charset="0"/>
              </a:rPr>
              <a:t>Leszek Jóskowiak</a:t>
            </a:r>
          </a:p>
          <a:p>
            <a:pPr marL="0" marR="0" lvl="0" indent="0" algn="ctr" defTabSz="4572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anose="020B0806030504020204" pitchFamily="34" charset="0"/>
                <a:ea typeface="+mn-ea"/>
                <a:cs typeface="Open Sans" panose="020B0806030504020204" pitchFamily="34" charset="0"/>
              </a:rPr>
              <a:t>23 września 2026</a:t>
            </a:r>
          </a:p>
          <a:p>
            <a:pPr algn="ctr" eaLnBrk="1" hangingPunct="1">
              <a:lnSpc>
                <a:spcPts val="3000"/>
              </a:lnSpc>
            </a:pPr>
            <a:endParaRPr lang="pl-PL" altLang="pl-PL" sz="1400" b="0" dirty="0">
              <a:solidFill>
                <a:srgbClr val="002073"/>
              </a:solidFill>
              <a:latin typeface="Open Sans" panose="020B0806030504020204" pitchFamily="34" charset="0"/>
              <a:cs typeface="Open Sans" panose="020B0806030504020204" pitchFamily="34" charset="0"/>
            </a:endParaRPr>
          </a:p>
        </p:txBody>
      </p:sp>
      <p:pic>
        <p:nvPicPr>
          <p:cNvPr id="9" name="Obraz 8" descr="Obraz zawierający krajobraz, trawa, na wolnym powietrzu, agrokultura&#10;&#10;Opis wygenerowany automatycznie">
            <a:extLst>
              <a:ext uri="{FF2B5EF4-FFF2-40B4-BE49-F238E27FC236}">
                <a16:creationId xmlns:a16="http://schemas.microsoft.com/office/drawing/2014/main" id="{5CA0CC98-850C-5F02-E827-AB9F0E83D21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" t="22494" b="11841"/>
          <a:stretch/>
        </p:blipFill>
        <p:spPr>
          <a:xfrm>
            <a:off x="0" y="619274"/>
            <a:ext cx="13433970" cy="4233852"/>
          </a:xfrm>
          <a:prstGeom prst="rect">
            <a:avLst/>
          </a:prstGeom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00B03E41-BEFE-8873-57E5-B9E5EB0E7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319287" y="7308229"/>
            <a:ext cx="11457930" cy="2514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AB5A2C1-B82E-60A8-D8F1-73FD7E00FB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984" y="6373231"/>
            <a:ext cx="11053801" cy="1096023"/>
          </a:xfrm>
          <a:prstGeom prst="rect">
            <a:avLst/>
          </a:prstGeom>
        </p:spPr>
      </p:pic>
      <p:sp>
        <p:nvSpPr>
          <p:cNvPr id="13" name="Prostokąt 12">
            <a:extLst>
              <a:ext uri="{FF2B5EF4-FFF2-40B4-BE49-F238E27FC236}">
                <a16:creationId xmlns:a16="http://schemas.microsoft.com/office/drawing/2014/main" id="{845086EB-7162-88C4-F711-2E08CD9ABF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37" y="619274"/>
            <a:ext cx="8300926" cy="209661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5" name="Obraz 14" descr="Obraz zawierający tekst, zrzut ekranu, Czcionka, Jaskrawoniebieski&#10;&#10;Opis wygenerowany automatycznie">
            <a:extLst>
              <a:ext uri="{FF2B5EF4-FFF2-40B4-BE49-F238E27FC236}">
                <a16:creationId xmlns:a16="http://schemas.microsoft.com/office/drawing/2014/main" id="{0BDE0545-CCDE-416F-AF41-456549DD5DD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982" y="619274"/>
            <a:ext cx="8361434" cy="352060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ytuł 14">
            <a:extLst>
              <a:ext uri="{FF2B5EF4-FFF2-40B4-BE49-F238E27FC236}">
                <a16:creationId xmlns:a16="http://schemas.microsoft.com/office/drawing/2014/main" id="{3461AAC7-DAEA-2482-E670-67E5A8B9CA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399507" y="360363"/>
            <a:ext cx="8640763" cy="1619251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Najważniejsze informacje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CDA37B94-D69E-4778-362F-9CA42162589C}"/>
              </a:ext>
            </a:extLst>
          </p:cNvPr>
          <p:cNvSpPr txBox="1">
            <a:spLocks/>
          </p:cNvSpPr>
          <p:nvPr/>
        </p:nvSpPr>
        <p:spPr bwMode="auto">
          <a:xfrm>
            <a:off x="6431855" y="695649"/>
            <a:ext cx="5976664" cy="5832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4572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  <a:lvl7pPr marL="9144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7pPr>
            <a:lvl8pPr marL="13716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8pPr>
            <a:lvl9pPr marL="18288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r>
              <a:rPr lang="pl-PL" dirty="0"/>
              <a:t>Plan prezentacji:</a:t>
            </a:r>
            <a:br>
              <a:rPr lang="pl-PL" dirty="0"/>
            </a:br>
            <a:br>
              <a:rPr lang="pl-PL" dirty="0"/>
            </a:br>
            <a:r>
              <a:rPr lang="pl-PL" sz="2000" b="0" dirty="0"/>
              <a:t>1. Definicja</a:t>
            </a:r>
          </a:p>
          <a:p>
            <a:r>
              <a:rPr lang="pl-PL" sz="2000" b="0" dirty="0"/>
              <a:t>2. Umowa o dofinansowanie</a:t>
            </a:r>
            <a:br>
              <a:rPr lang="pl-PL" sz="2000" b="0" dirty="0"/>
            </a:br>
            <a:r>
              <a:rPr lang="pl-PL" sz="2000" b="0" dirty="0"/>
              <a:t>3. Wniosek o płatność</a:t>
            </a:r>
            <a:br>
              <a:rPr lang="pl-PL" sz="2000" b="0" dirty="0"/>
            </a:br>
            <a:r>
              <a:rPr lang="pl-PL" sz="2000" b="0" dirty="0"/>
              <a:t>4. Rozporządzenie w sprawie taksonomii</a:t>
            </a:r>
          </a:p>
          <a:p>
            <a:r>
              <a:rPr lang="pl-PL" sz="2000" b="0" dirty="0"/>
              <a:t>5. Pomocne wskazówki </a:t>
            </a:r>
          </a:p>
          <a:p>
            <a:r>
              <a:rPr lang="pl-PL" sz="2000" b="0" dirty="0"/>
              <a:t>6. Dokumentowanie zgodności z zasadą DNSH</a:t>
            </a:r>
          </a:p>
          <a:p>
            <a:br>
              <a:rPr lang="pl-PL" b="0" dirty="0"/>
            </a:br>
            <a:br>
              <a:rPr lang="pl-PL" b="0" dirty="0"/>
            </a:br>
            <a:endParaRPr lang="pl-PL" b="0" dirty="0"/>
          </a:p>
        </p:txBody>
      </p:sp>
      <p:sp>
        <p:nvSpPr>
          <p:cNvPr id="29698" name="Symbol zastępczy numeru slajdu 3">
            <a:extLst>
              <a:ext uri="{FF2B5EF4-FFF2-40B4-BE49-F238E27FC236}">
                <a16:creationId xmlns:a16="http://schemas.microsoft.com/office/drawing/2014/main" id="{E0CAB31B-18C4-CE06-EFE9-5D5BA78411E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E2F5FD6E-0448-46C9-92D4-F7FFFF044C1D}" type="slidenum">
              <a:rPr lang="pl-PL" altLang="pl-PL" smtClean="0">
                <a:solidFill>
                  <a:schemeClr val="tx2"/>
                </a:solidFill>
                <a:latin typeface="Open Sans" panose="020B0806030504020204" pitchFamily="34" charset="0"/>
              </a:rPr>
              <a:pPr/>
              <a:t>2</a:t>
            </a:fld>
            <a:endParaRPr lang="pl-PL" altLang="pl-PL">
              <a:solidFill>
                <a:schemeClr val="tx2"/>
              </a:solidFill>
              <a:latin typeface="Open Sans" panose="020B0806030504020204" pitchFamily="34" charset="0"/>
            </a:endParaRPr>
          </a:p>
        </p:txBody>
      </p:sp>
      <p:pic>
        <p:nvPicPr>
          <p:cNvPr id="2" name="Obraz 1" descr="Ciąg znaków: FEPW, Rzeczpospolita Polska, UE i NFOŚiGW">
            <a:extLst>
              <a:ext uri="{FF2B5EF4-FFF2-40B4-BE49-F238E27FC236}">
                <a16:creationId xmlns:a16="http://schemas.microsoft.com/office/drawing/2014/main" id="{D53FD2AF-348F-4066-ADEC-147322B47E8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  <p:pic>
        <p:nvPicPr>
          <p:cNvPr id="11" name="Obraz 10" descr="Obraz zawierający na wolnym powietrzu, woda, drzewo, niebo&#10;&#10;Opis wygenerowany automatycznie">
            <a:extLst>
              <a:ext uri="{FF2B5EF4-FFF2-40B4-BE49-F238E27FC236}">
                <a16:creationId xmlns:a16="http://schemas.microsoft.com/office/drawing/2014/main" id="{8E35F173-6CFD-A049-964E-79C4AA9B28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" t="-148" r="29454" b="148"/>
          <a:stretch/>
        </p:blipFill>
        <p:spPr>
          <a:xfrm>
            <a:off x="0" y="454856"/>
            <a:ext cx="6179710" cy="58282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6FACC1-2E1C-7635-6D2D-CBD91C1F9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00" y="899837"/>
            <a:ext cx="10861095" cy="1080001"/>
          </a:xfrm>
        </p:spPr>
        <p:txBody>
          <a:bodyPr/>
          <a:lstStyle/>
          <a:p>
            <a:r>
              <a:rPr lang="pl-PL" dirty="0"/>
              <a:t>Definicja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5FCB80A-ADC9-1848-7920-6826A6EA1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581" y="1979837"/>
            <a:ext cx="10861094" cy="432000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l-PL" b="1" dirty="0"/>
              <a:t>Zasada DNSH </a:t>
            </a:r>
            <a:r>
              <a:rPr lang="pl-PL" dirty="0"/>
              <a:t>(Do No </a:t>
            </a:r>
            <a:r>
              <a:rPr lang="pl-PL" dirty="0" err="1"/>
              <a:t>Significant</a:t>
            </a:r>
            <a:r>
              <a:rPr lang="pl-PL" dirty="0"/>
              <a:t> </a:t>
            </a:r>
            <a:r>
              <a:rPr lang="pl-PL" dirty="0" err="1"/>
              <a:t>Harm</a:t>
            </a:r>
            <a:r>
              <a:rPr lang="pl-PL" dirty="0"/>
              <a:t>) oznacza wymóg, zgodnie z którym działalność gospodarcza wnosząca istotny wkład w realizację jednego z celów środowiskowych nie może jednocześnie powodować znaczących szkód dla żadnego z pozostałych celów środowiskowych określonych w Rozporządzeniu w sprawie taksonomii.</a:t>
            </a:r>
          </a:p>
          <a:p>
            <a:pPr>
              <a:lnSpc>
                <a:spcPct val="150000"/>
              </a:lnSpc>
            </a:pPr>
            <a:endParaRPr lang="pl-PL" dirty="0"/>
          </a:p>
          <a:p>
            <a:pPr>
              <a:lnSpc>
                <a:spcPct val="150000"/>
              </a:lnSpc>
            </a:pPr>
            <a:r>
              <a:rPr lang="pl-PL" dirty="0"/>
              <a:t>W projektach finansowanych ze środków UE (Fundusze Europejskie) zasada DNSH jest rozumiana jako obowiązek wykazania, że planowane przedsięwzięcie nie będzie powodowało znaczących szkód dla środowiska.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959270C-5C5F-7B42-F706-AAAE3C2CDF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3</a:t>
            </a:fld>
            <a:endParaRPr lang="pl-PL" altLang="pl-PL"/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28C2F496-2A98-6F28-9277-01CE845DA8C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694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49F3C-8E56-609B-4A71-1F5CEE045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8052CE-4599-C327-4BDF-8A92ADDFC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00" y="899837"/>
            <a:ext cx="10861095" cy="1080001"/>
          </a:xfrm>
        </p:spPr>
        <p:txBody>
          <a:bodyPr/>
          <a:lstStyle/>
          <a:p>
            <a:r>
              <a:rPr lang="pl-PL" dirty="0"/>
              <a:t>Umowa o dofinansowanie </a:t>
            </a:r>
            <a:br>
              <a:rPr lang="pl-PL" dirty="0"/>
            </a:br>
            <a:r>
              <a:rPr lang="pl-PL" dirty="0"/>
              <a:t>(§ 16 Monitorowanie i sprawozdawczość)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A8FF25C-55CE-435D-A002-FD16DF59A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581" y="1979837"/>
            <a:ext cx="10861094" cy="4320001"/>
          </a:xfrm>
        </p:spPr>
        <p:txBody>
          <a:bodyPr/>
          <a:lstStyle/>
          <a:p>
            <a:r>
              <a:rPr lang="pl-PL" dirty="0"/>
              <a:t>Ust. 2. pkt 1):</a:t>
            </a:r>
          </a:p>
          <a:p>
            <a:pPr>
              <a:lnSpc>
                <a:spcPct val="150000"/>
              </a:lnSpc>
            </a:pPr>
            <a:r>
              <a:rPr lang="pl-PL" dirty="0"/>
              <a:t>Beneficjent zobowiązuje się do składania do Instytucji Wdrażającej </a:t>
            </a:r>
            <a:r>
              <a:rPr lang="pl-PL" b="1" dirty="0"/>
              <a:t>wniosków o płatność </a:t>
            </a:r>
            <a:r>
              <a:rPr lang="pl-PL" dirty="0"/>
              <a:t>w terminach określonych w Umowie </a:t>
            </a:r>
            <a:r>
              <a:rPr lang="pl-PL" b="1" dirty="0"/>
              <a:t>z wypełnioną częścią sprawozdawczą</a:t>
            </a:r>
            <a:r>
              <a:rPr lang="pl-PL" dirty="0"/>
              <a:t>, w tym również w zakresie informacji o podjętych działaniach równościowych, o których mowa w wytycznych dotyczących realizacji zasad równościowych w ramach funduszy unijnych na lata 2021-2027, jak również </a:t>
            </a:r>
            <a:r>
              <a:rPr lang="pl-PL" b="1" dirty="0"/>
              <a:t>w zakresie informacji o realizacji zasady zrównoważonego rozwoju, w tym zasady nie czyń poważnych szkód (ang. DNSH)</a:t>
            </a:r>
            <a:r>
              <a:rPr lang="pl-PL" dirty="0"/>
              <a:t>. Brak wydatków po stronie Beneficjenta nie zwalnia go z obowiązku składania wniosków o płatność, z wypełnioną częścią dotyczącą przebiegu realizacji Projektu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F7667A9-B31E-6EC4-C38F-BDCA3B9DFB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4</a:t>
            </a:fld>
            <a:endParaRPr lang="pl-PL" altLang="pl-PL"/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880B937F-8EEE-5874-BF61-435E5FE88D7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593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C2C3B-D125-47FC-CB45-BA172361D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9EC831-3944-70A2-A0A4-C5B59AC6A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00" y="899837"/>
            <a:ext cx="10861095" cy="1080001"/>
          </a:xfrm>
        </p:spPr>
        <p:txBody>
          <a:bodyPr>
            <a:normAutofit/>
          </a:bodyPr>
          <a:lstStyle/>
          <a:p>
            <a:r>
              <a:rPr lang="pl-PL" dirty="0"/>
              <a:t>SL2021 –Wnioski o płatność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0B71F6C-15B1-60DE-5F29-3DEB86A752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581" y="1979837"/>
            <a:ext cx="10861094" cy="432000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l-PL" dirty="0"/>
              <a:t>We Wniosku o płatność, w Bloku danych </a:t>
            </a:r>
            <a:r>
              <a:rPr lang="pl-PL" b="1" dirty="0"/>
              <a:t>Postęp rzeczowy, </a:t>
            </a:r>
            <a:r>
              <a:rPr lang="pl-PL" dirty="0"/>
              <a:t>w opisie postępów w realizacji poszczególnych zadań projektu, Beneficjent powinien uwzględnić opis sposobu realizacji w projekcie zasad zrównoważonego rozwoju, w tym DNSH.</a:t>
            </a:r>
          </a:p>
          <a:p>
            <a:endParaRPr lang="pl-PL" dirty="0"/>
          </a:p>
          <a:p>
            <a:pPr>
              <a:lnSpc>
                <a:spcPct val="150000"/>
              </a:lnSpc>
            </a:pPr>
            <a:r>
              <a:rPr lang="pl-PL" b="1" dirty="0"/>
              <a:t>Lista sprawdzająca </a:t>
            </a:r>
            <a:r>
              <a:rPr lang="pl-PL" dirty="0"/>
              <a:t>do weryfikacji </a:t>
            </a:r>
            <a:r>
              <a:rPr lang="pl-PL" dirty="0" err="1"/>
              <a:t>WoP</a:t>
            </a:r>
            <a:r>
              <a:rPr lang="pl-PL" dirty="0"/>
              <a:t> beneficjenta zawiera pytanie:</a:t>
            </a:r>
            <a:br>
              <a:rPr lang="pl-PL" dirty="0"/>
            </a:br>
            <a:br>
              <a:rPr lang="pl-PL" dirty="0"/>
            </a:br>
            <a:r>
              <a:rPr lang="pl-PL" dirty="0">
                <a:solidFill>
                  <a:schemeClr val="accent4">
                    <a:lumMod val="75000"/>
                  </a:schemeClr>
                </a:solidFill>
              </a:rPr>
              <a:t>Czy zgodnie z zapisami </a:t>
            </a:r>
            <a:r>
              <a:rPr lang="pl-PL" dirty="0" err="1">
                <a:solidFill>
                  <a:schemeClr val="accent4">
                    <a:lumMod val="75000"/>
                  </a:schemeClr>
                </a:solidFill>
              </a:rPr>
              <a:t>UoD</a:t>
            </a:r>
            <a:r>
              <a:rPr lang="pl-PL" dirty="0">
                <a:solidFill>
                  <a:schemeClr val="accent4">
                    <a:lumMod val="75000"/>
                  </a:schemeClr>
                </a:solidFill>
              </a:rPr>
              <a:t> beneficjent przekazał informację o realizacji zasady zrównoważonego rozwoju, w tym zasady nie czyń poważnych szkód (ang. DNSH)?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A0645E3-58FE-5B27-9823-F83755D145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5</a:t>
            </a:fld>
            <a:endParaRPr lang="pl-PL" altLang="pl-PL"/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5E6FAE2E-3E4C-609A-4733-31636307990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84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67E5F-5B92-39A0-0B80-C4BA8CA63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1B4F18-A9DD-DB5A-D627-D4833BA43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00" y="899837"/>
            <a:ext cx="10861095" cy="1080001"/>
          </a:xfrm>
        </p:spPr>
        <p:txBody>
          <a:bodyPr>
            <a:normAutofit/>
          </a:bodyPr>
          <a:lstStyle/>
          <a:p>
            <a:r>
              <a:rPr lang="pl-PL" dirty="0"/>
              <a:t>Rozporządzenie w sprawie taksonomii</a:t>
            </a:r>
            <a:br>
              <a:rPr lang="pl-PL" dirty="0"/>
            </a:br>
            <a:endParaRPr lang="pl-PL" dirty="0"/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F63BC6BA-C6D8-3B8F-EEF0-C55F2C0982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3342" y="2816460"/>
            <a:ext cx="10553091" cy="2645893"/>
          </a:xfrm>
          <a:prstGeom prst="rect">
            <a:avLst/>
          </a:prstGeo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916C9B4-BA95-4CBC-53F1-6B74FC807C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6</a:t>
            </a:fld>
            <a:endParaRPr lang="pl-PL" altLang="pl-PL"/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31732A25-F109-ECD4-F2AE-1B4B398D5D9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195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CEC2D-30D4-FAC9-2B80-2C5E57493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6BD5D6-4F2E-2006-0DA7-B1A9AFFD3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00" y="899837"/>
            <a:ext cx="10861095" cy="1080001"/>
          </a:xfrm>
        </p:spPr>
        <p:txBody>
          <a:bodyPr>
            <a:normAutofit/>
          </a:bodyPr>
          <a:lstStyle/>
          <a:p>
            <a:r>
              <a:rPr lang="pl-PL" dirty="0"/>
              <a:t>Rozporządzenie w sprawie taksonomii</a:t>
            </a:r>
            <a:br>
              <a:rPr lang="pl-PL" dirty="0"/>
            </a:b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288CE66-07EC-E778-3CCA-B819D6CF44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7</a:t>
            </a:fld>
            <a:endParaRPr lang="pl-PL" altLang="pl-PL"/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C9F1C716-8F79-4CC6-1649-8AA8D554D95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id="{337C4365-88C6-3B82-ED61-FE0A8C870B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31255" y="1655197"/>
            <a:ext cx="7773074" cy="42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730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B811C-7458-5779-D8AC-251E6162C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E253E5-DB37-CA56-A089-4E23E6E15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00" y="899837"/>
            <a:ext cx="10861095" cy="1080001"/>
          </a:xfrm>
        </p:spPr>
        <p:txBody>
          <a:bodyPr>
            <a:normAutofit/>
          </a:bodyPr>
          <a:lstStyle/>
          <a:p>
            <a:r>
              <a:rPr lang="pl-PL" dirty="0"/>
              <a:t>Rozporządzenie w sprawie taksonomii</a:t>
            </a:r>
            <a:br>
              <a:rPr lang="pl-PL" dirty="0"/>
            </a:b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38E1CB1-6D7B-7B86-7C78-F8AAB55481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8</a:t>
            </a:fld>
            <a:endParaRPr lang="pl-PL" altLang="pl-PL"/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52933BE6-08C7-9706-B95A-78133629E7C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06DB8510-6679-EB44-51F0-2FD16D18BC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75271" y="1763613"/>
            <a:ext cx="10861675" cy="3498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197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7FD91-1957-08BC-9270-016345FB5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A929566-AD52-9F3E-18C7-CD5F97967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00" y="899837"/>
            <a:ext cx="10861095" cy="1080001"/>
          </a:xfrm>
        </p:spPr>
        <p:txBody>
          <a:bodyPr>
            <a:normAutofit/>
          </a:bodyPr>
          <a:lstStyle/>
          <a:p>
            <a:r>
              <a:rPr lang="pl-PL" dirty="0"/>
              <a:t>Rozporządzenie w sprawie taksonomii</a:t>
            </a:r>
            <a:br>
              <a:rPr lang="pl-PL" dirty="0"/>
            </a:b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0181E23-82D1-5BAA-C03E-E6C48137A7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9</a:t>
            </a:fld>
            <a:endParaRPr lang="pl-PL" altLang="pl-PL"/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4E46BD96-B061-C44F-62C6-9AE79B4A572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3F708C2B-5982-7621-6A42-4E0C20BC77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32687" y="1834287"/>
            <a:ext cx="9973920" cy="407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423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90807-3EC0-BD24-8CD6-0EA7BAB5D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9AC3F25-B00E-05E6-3B68-613A92422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00" y="899837"/>
            <a:ext cx="10861095" cy="1080001"/>
          </a:xfrm>
        </p:spPr>
        <p:txBody>
          <a:bodyPr>
            <a:normAutofit/>
          </a:bodyPr>
          <a:lstStyle/>
          <a:p>
            <a:r>
              <a:rPr lang="pl-PL" dirty="0"/>
              <a:t>Rozporządzenie w sprawie taksonomii</a:t>
            </a:r>
            <a:br>
              <a:rPr lang="pl-PL" dirty="0"/>
            </a:b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53BD7C1-9786-D841-D4D7-305DE5F301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10</a:t>
            </a:fld>
            <a:endParaRPr lang="pl-PL" altLang="pl-PL"/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96C5B14D-7106-77A8-0EF6-52A39320826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E9571AFE-1215-8BEA-B8A4-138449FD02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87632" y="2339677"/>
            <a:ext cx="10861675" cy="245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173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EB3D9-543A-19CA-55FC-BB3360193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35D562-7FC4-D93F-5E16-736A15529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00" y="899837"/>
            <a:ext cx="10861095" cy="1080001"/>
          </a:xfrm>
        </p:spPr>
        <p:txBody>
          <a:bodyPr>
            <a:normAutofit/>
          </a:bodyPr>
          <a:lstStyle/>
          <a:p>
            <a:r>
              <a:rPr lang="pl-PL" dirty="0"/>
              <a:t>Rozporządzenie w sprawie taksonomii</a:t>
            </a:r>
            <a:br>
              <a:rPr lang="pl-PL" dirty="0"/>
            </a:b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307ED04-D56C-B49C-06BE-7486E00183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11</a:t>
            </a:fld>
            <a:endParaRPr lang="pl-PL" altLang="pl-PL"/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CF1148D0-B4FC-E668-C874-A4C27D36D76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id="{9DEB08DF-4C88-352D-9651-2D87E16871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55969" y="2448789"/>
            <a:ext cx="10861675" cy="126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52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779EB-8B5E-962B-F049-BEB0485D7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3F6AB1-E162-00C2-7DB0-D3B0CFD74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00" y="899837"/>
            <a:ext cx="10861095" cy="1080001"/>
          </a:xfrm>
        </p:spPr>
        <p:txBody>
          <a:bodyPr>
            <a:normAutofit/>
          </a:bodyPr>
          <a:lstStyle/>
          <a:p>
            <a:r>
              <a:rPr lang="pl-PL" dirty="0"/>
              <a:t>Pomocne wskazówki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0E72D4F-D655-F314-94C5-6D2405D25B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581" y="1979837"/>
            <a:ext cx="10861094" cy="4320001"/>
          </a:xfrm>
        </p:spPr>
        <p:txBody>
          <a:bodyPr/>
          <a:lstStyle/>
          <a:p>
            <a:r>
              <a:rPr lang="pl-PL" b="1" dirty="0"/>
              <a:t>Cele środowiskowe</a:t>
            </a:r>
            <a:endParaRPr lang="pl-PL" dirty="0"/>
          </a:p>
          <a:p>
            <a:endParaRPr lang="pl-PL" dirty="0"/>
          </a:p>
          <a:p>
            <a:pPr>
              <a:lnSpc>
                <a:spcPct val="150000"/>
              </a:lnSpc>
            </a:pPr>
            <a:r>
              <a:rPr lang="pl-PL" dirty="0"/>
              <a:t>DNSH odnosi się do celów środowiskowych, a te mają ograniczony zakres (zinterpretowany </a:t>
            </a:r>
            <a:br>
              <a:rPr lang="pl-PL" dirty="0"/>
            </a:br>
            <a:r>
              <a:rPr lang="pl-PL" dirty="0"/>
              <a:t>w rozporządzeniu w sprawie taksonomii).</a:t>
            </a:r>
          </a:p>
          <a:p>
            <a:pPr>
              <a:lnSpc>
                <a:spcPct val="150000"/>
              </a:lnSpc>
            </a:pPr>
            <a:r>
              <a:rPr lang="pl-PL" dirty="0"/>
              <a:t>Jeżeli dana działalność „wnosi istotny wkład” w realizację celu środowiskowego (przyczynia się do poprawy warunków ochrony środowiska) - to na pewno jest zgodna z zasadą DNSH w odniesieniu do tego celu.</a:t>
            </a:r>
          </a:p>
          <a:p>
            <a:pPr>
              <a:spcBef>
                <a:spcPts val="600"/>
              </a:spcBef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6C23F7E-B84D-08EA-FE32-B843C249DA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12</a:t>
            </a:fld>
            <a:endParaRPr lang="pl-PL" altLang="pl-PL"/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1673E306-E2FE-104F-786F-5D13F9315A9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680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FBED1-5781-6138-26A1-E00C6EF6F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1E8395-D030-8AE4-1321-7DC9E2D2E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00" y="899837"/>
            <a:ext cx="10861095" cy="1080001"/>
          </a:xfrm>
        </p:spPr>
        <p:txBody>
          <a:bodyPr>
            <a:normAutofit/>
          </a:bodyPr>
          <a:lstStyle/>
          <a:p>
            <a:r>
              <a:rPr lang="pl-PL" dirty="0"/>
              <a:t>Pomocne wskazówki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283C1CD-E738-DCF9-31AE-C0AD1A71C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581" y="1979837"/>
            <a:ext cx="10861094" cy="4320001"/>
          </a:xfrm>
        </p:spPr>
        <p:txBody>
          <a:bodyPr/>
          <a:lstStyle/>
          <a:p>
            <a:r>
              <a:rPr lang="pl-PL" b="1" dirty="0"/>
              <a:t>Cele środowiskowe</a:t>
            </a:r>
            <a:endParaRPr lang="pl-PL" dirty="0"/>
          </a:p>
          <a:p>
            <a:endParaRPr lang="pl-PL" dirty="0"/>
          </a:p>
          <a:p>
            <a:r>
              <a:rPr lang="pl-PL" dirty="0"/>
              <a:t>Zachowanie zgodności z prawem niemal zawsze zapewnia zgodność z DNSH (!)</a:t>
            </a:r>
          </a:p>
          <a:p>
            <a:pPr>
              <a:lnSpc>
                <a:spcPct val="150000"/>
              </a:lnSpc>
            </a:pPr>
            <a:r>
              <a:rPr lang="pl-PL" dirty="0"/>
              <a:t>jeżeli prawo Unii w zakresie celów środowiskowych jest wdrożone do prawa krajowego i jest stosowane - to powinno być to gwarancją zgodności z celami środowiskowymi (i tym bardziej z zasadą DNSH);</a:t>
            </a:r>
          </a:p>
          <a:p>
            <a:pPr>
              <a:lnSpc>
                <a:spcPct val="150000"/>
              </a:lnSpc>
            </a:pPr>
            <a:r>
              <a:rPr lang="pl-PL" dirty="0"/>
              <a:t>prawo Unii nie dotyczy aspektów, które co do zasady są mało istotne (niewielkie wycinki drzew, mycie pojazdów, kabiny sanitarne na placu budowy itp.) - ale należy przestrzegać przepisów krajowych w tym zakresie. </a:t>
            </a:r>
          </a:p>
          <a:p>
            <a:pPr>
              <a:spcBef>
                <a:spcPts val="600"/>
              </a:spcBef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2A0C242-D009-24FE-78CC-2A9791A4FE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13</a:t>
            </a:fld>
            <a:endParaRPr lang="pl-PL" altLang="pl-PL"/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94656AA0-6930-C009-DCB2-72758757E77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127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6F273-DE30-7AA2-50E9-5B7A700B5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E3C514-56E9-4845-E3D4-7ECC90662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00" y="899837"/>
            <a:ext cx="10861095" cy="1080001"/>
          </a:xfrm>
        </p:spPr>
        <p:txBody>
          <a:bodyPr>
            <a:normAutofit/>
          </a:bodyPr>
          <a:lstStyle/>
          <a:p>
            <a:r>
              <a:rPr lang="pl-PL" dirty="0"/>
              <a:t>Dokumentowanie zgodności z zasadą DNSH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2201DD2-8F4A-BECF-D62C-23A47E5F6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581" y="1979837"/>
            <a:ext cx="10861094" cy="4320001"/>
          </a:xfrm>
        </p:spPr>
        <p:txBody>
          <a:bodyPr/>
          <a:lstStyle/>
          <a:p>
            <a:r>
              <a:rPr lang="pl-PL" b="1" dirty="0"/>
              <a:t>Typowe dowody zgodności z zasadą DNSH:</a:t>
            </a:r>
            <a:endParaRPr lang="pl-PL" dirty="0"/>
          </a:p>
          <a:p>
            <a:pPr>
              <a:spcBef>
                <a:spcPts val="600"/>
              </a:spcBef>
            </a:pPr>
            <a:r>
              <a:rPr lang="pl-PL" dirty="0"/>
              <a:t>decyzje administracyjne (pozwolenie na budowę, pozwolenie na użytkowanie, zgody wodnoprawne, pozwolenie na emisję, decyzja środowiskowa);</a:t>
            </a:r>
          </a:p>
          <a:p>
            <a:pPr>
              <a:spcBef>
                <a:spcPts val="600"/>
              </a:spcBef>
            </a:pPr>
            <a:r>
              <a:rPr lang="pl-PL" dirty="0"/>
              <a:t>dokumentacja projektowa;</a:t>
            </a:r>
          </a:p>
          <a:p>
            <a:pPr>
              <a:spcBef>
                <a:spcPts val="600"/>
              </a:spcBef>
            </a:pPr>
            <a:r>
              <a:rPr lang="pl-PL" dirty="0"/>
              <a:t>deklaracje właściwości użytkowych materiałów budowlanych;</a:t>
            </a:r>
          </a:p>
          <a:p>
            <a:pPr>
              <a:spcBef>
                <a:spcPts val="600"/>
              </a:spcBef>
            </a:pPr>
            <a:r>
              <a:rPr lang="pl-PL" dirty="0"/>
              <a:t>dzienniki budowy, oświadczenia projektanta, oświadczenia inspektora nadzoru itp.;</a:t>
            </a:r>
          </a:p>
          <a:p>
            <a:pPr>
              <a:spcBef>
                <a:spcPts val="600"/>
              </a:spcBef>
            </a:pPr>
            <a:r>
              <a:rPr lang="pl-PL" dirty="0"/>
              <a:t>karty przekazania odpadów;</a:t>
            </a:r>
          </a:p>
          <a:p>
            <a:pPr>
              <a:spcBef>
                <a:spcPts val="600"/>
              </a:spcBef>
            </a:pPr>
            <a:r>
              <a:rPr lang="pl-PL" dirty="0"/>
              <a:t>certyfikaty CE;</a:t>
            </a:r>
          </a:p>
          <a:p>
            <a:pPr>
              <a:spcBef>
                <a:spcPts val="600"/>
              </a:spcBef>
            </a:pPr>
            <a:r>
              <a:rPr lang="pl-PL" dirty="0"/>
              <a:t>analiza wrażliwości na prognozowane zmiany klimatu,</a:t>
            </a:r>
          </a:p>
          <a:p>
            <a:pPr>
              <a:spcBef>
                <a:spcPts val="600"/>
              </a:spcBef>
            </a:pPr>
            <a:r>
              <a:rPr lang="pl-PL" dirty="0"/>
              <a:t>deklaracje RDOŚ dot. obszarów Natura 2000, </a:t>
            </a:r>
          </a:p>
          <a:p>
            <a:pPr>
              <a:spcBef>
                <a:spcPts val="600"/>
              </a:spcBef>
            </a:pPr>
            <a:r>
              <a:rPr lang="pl-PL" dirty="0"/>
              <a:t>deklaracje/informacje PGWWP dot. wpływu na jednolite części wód. 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A0F2560-6334-FA9D-F2DE-74E0968E7A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14</a:t>
            </a:fld>
            <a:endParaRPr lang="pl-PL" altLang="pl-PL"/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5C07E960-8870-DBA3-9BCA-50A7C37C865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487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F41CC9D9-3570-F1F5-ECF3-011D406141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373982" y="7308229"/>
            <a:ext cx="10962529" cy="2514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E0154476-4BD8-A016-5EEC-16102C19128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027522" y="5105238"/>
            <a:ext cx="9433048" cy="5535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l" defTabSz="1007943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algn="ctr">
              <a:defRPr/>
            </a:pPr>
            <a:r>
              <a:rPr lang="pl-PL" altLang="pl-PL" sz="3200" dirty="0">
                <a:solidFill>
                  <a:srgbClr val="002073"/>
                </a:solidFill>
                <a:latin typeface="Open Sans" panose="020B0806030504020204" pitchFamily="34" charset="0"/>
                <a:cs typeface="Open Sans" panose="020B0806030504020204" pitchFamily="34" charset="0"/>
              </a:rPr>
              <a:t>Dziękujemy za uwagę.</a:t>
            </a:r>
            <a:endParaRPr lang="pl-PL" altLang="pl-PL" sz="1800" b="0" dirty="0">
              <a:solidFill>
                <a:srgbClr val="002073"/>
              </a:solidFill>
              <a:latin typeface="Open Sans" panose="020B0806030504020204" pitchFamily="34" charset="0"/>
              <a:cs typeface="Open Sans" panose="020B0806030504020204" pitchFamily="34" charset="0"/>
            </a:endParaRP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418E5255-1E55-91C6-5533-1D99C144A2B4}"/>
              </a:ext>
            </a:extLst>
          </p:cNvPr>
          <p:cNvSpPr txBox="1">
            <a:spLocks/>
          </p:cNvSpPr>
          <p:nvPr/>
        </p:nvSpPr>
        <p:spPr bwMode="auto">
          <a:xfrm>
            <a:off x="2003363" y="5629492"/>
            <a:ext cx="9433048" cy="1030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4572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  <a:lvl7pPr marL="9144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7pPr>
            <a:lvl8pPr marL="13716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8pPr>
            <a:lvl9pPr marL="18288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algn="ctr" eaLnBrk="1" hangingPunct="1">
              <a:lnSpc>
                <a:spcPts val="3000"/>
              </a:lnSpc>
            </a:pPr>
            <a:r>
              <a:rPr lang="pl-PL" altLang="pl-PL" sz="1400" b="0" dirty="0">
                <a:latin typeface="Open Sans" panose="020B0806030504020204" pitchFamily="34" charset="0"/>
                <a:cs typeface="Open Sans" panose="020B0806030504020204" pitchFamily="34" charset="0"/>
              </a:rPr>
              <a:t>Zapraszamy na stronę:</a:t>
            </a:r>
          </a:p>
          <a:p>
            <a:pPr algn="ctr" eaLnBrk="1" hangingPunct="1">
              <a:lnSpc>
                <a:spcPts val="3000"/>
              </a:lnSpc>
            </a:pPr>
            <a:r>
              <a:rPr lang="pl-PL" altLang="pl-PL" sz="1400" b="0" u="sng" dirty="0">
                <a:solidFill>
                  <a:srgbClr val="554B97"/>
                </a:solidFill>
                <a:latin typeface="Open Sans" panose="020B0806030504020204" pitchFamily="34" charset="0"/>
                <a:cs typeface="Open Sans" panose="020B0806030504020204" pitchFamily="34" charset="0"/>
              </a:rPr>
              <a:t>www.gov.pl/web/nfosigw/fundusze-europejskie-dla-polski-wschodniej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CA0FA8C-64C0-DA50-38AE-02183FCAD2D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984" y="6373231"/>
            <a:ext cx="11053801" cy="1096023"/>
          </a:xfrm>
          <a:prstGeom prst="rect">
            <a:avLst/>
          </a:prstGeom>
        </p:spPr>
      </p:pic>
      <p:pic>
        <p:nvPicPr>
          <p:cNvPr id="6" name="Obraz 5" descr="Obraz zawierający krajobraz, trawa, na wolnym powietrzu, agrokultura&#10;&#10;Opis wygenerowany automatycznie">
            <a:extLst>
              <a:ext uri="{FF2B5EF4-FFF2-40B4-BE49-F238E27FC236}">
                <a16:creationId xmlns:a16="http://schemas.microsoft.com/office/drawing/2014/main" id="{3E9A82B1-B253-6A2E-2BD7-2C247AFD3A0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" t="22494" b="11841"/>
          <a:stretch/>
        </p:blipFill>
        <p:spPr>
          <a:xfrm>
            <a:off x="0" y="619274"/>
            <a:ext cx="13433970" cy="4233852"/>
          </a:xfrm>
          <a:prstGeom prst="rect">
            <a:avLst/>
          </a:prstGeom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AB5A4BDF-09C8-218F-CC12-B1C556795D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37" y="619274"/>
            <a:ext cx="8300926" cy="209661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8" name="Obraz 7" descr="Obraz zawierający tekst, zrzut ekranu, Czcionka, Jaskrawoniebieski&#10;&#10;Opis wygenerowany automatycznie">
            <a:extLst>
              <a:ext uri="{FF2B5EF4-FFF2-40B4-BE49-F238E27FC236}">
                <a16:creationId xmlns:a16="http://schemas.microsoft.com/office/drawing/2014/main" id="{0E6D66B5-3C56-028A-36F0-300F1186493A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982" y="619274"/>
            <a:ext cx="8361434" cy="352060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z numerem strony</Template>
  <TotalTime>661</TotalTime>
  <Words>685</Words>
  <Application>Microsoft Office PowerPoint</Application>
  <PresentationFormat>Niestandardowy</PresentationFormat>
  <Paragraphs>70</Paragraphs>
  <Slides>15</Slides>
  <Notes>4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9" baseType="lpstr">
      <vt:lpstr>Arial</vt:lpstr>
      <vt:lpstr>Calibri</vt:lpstr>
      <vt:lpstr>Open Sans</vt:lpstr>
      <vt:lpstr>Motyw pakietu Office</vt:lpstr>
      <vt:lpstr>Zasada zrównoważonego rozwoju, w tym zasada „nie czyń poważnej szkody” (DNSH)</vt:lpstr>
      <vt:lpstr>Najważniejsze informacje</vt:lpstr>
      <vt:lpstr>Definicja</vt:lpstr>
      <vt:lpstr>Umowa o dofinansowanie  (§ 16 Monitorowanie i sprawozdawczość)</vt:lpstr>
      <vt:lpstr>SL2021 –Wnioski o płatność </vt:lpstr>
      <vt:lpstr>Rozporządzenie w sprawie taksonomii </vt:lpstr>
      <vt:lpstr>Rozporządzenie w sprawie taksonomii </vt:lpstr>
      <vt:lpstr>Rozporządzenie w sprawie taksonomii </vt:lpstr>
      <vt:lpstr>Rozporządzenie w sprawie taksonomii </vt:lpstr>
      <vt:lpstr>Rozporządzenie w sprawie taksonomii </vt:lpstr>
      <vt:lpstr>Rozporządzenie w sprawie taksonomii </vt:lpstr>
      <vt:lpstr>Pomocne wskazówki </vt:lpstr>
      <vt:lpstr>Pomocne wskazówki </vt:lpstr>
      <vt:lpstr>Dokumentowanie zgodności z zasadą DNSH </vt:lpstr>
      <vt:lpstr>Dziękujemy za uwagę.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Sowiński Piotr</dc:creator>
  <cp:lastModifiedBy>Jóskowiak Leszek</cp:lastModifiedBy>
  <cp:revision>56</cp:revision>
  <dcterms:created xsi:type="dcterms:W3CDTF">2022-06-22T09:40:44Z</dcterms:created>
  <dcterms:modified xsi:type="dcterms:W3CDTF">2026-09-17T10:54:43Z</dcterms:modified>
</cp:coreProperties>
</file>