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89" r:id="rId5"/>
    <p:sldId id="271" r:id="rId6"/>
    <p:sldId id="280" r:id="rId7"/>
    <p:sldId id="258" r:id="rId8"/>
    <p:sldId id="277" r:id="rId9"/>
    <p:sldId id="276" r:id="rId10"/>
    <p:sldId id="259" r:id="rId11"/>
    <p:sldId id="260" r:id="rId12"/>
    <p:sldId id="261" r:id="rId13"/>
    <p:sldId id="281" r:id="rId14"/>
    <p:sldId id="262" r:id="rId15"/>
    <p:sldId id="264" r:id="rId16"/>
    <p:sldId id="265" r:id="rId17"/>
    <p:sldId id="272" r:id="rId18"/>
    <p:sldId id="267" r:id="rId19"/>
    <p:sldId id="268" r:id="rId20"/>
    <p:sldId id="269" r:id="rId21"/>
    <p:sldId id="282" r:id="rId22"/>
    <p:sldId id="270" r:id="rId23"/>
    <p:sldId id="273" r:id="rId24"/>
    <p:sldId id="279"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CDAE00-8ECA-5B91-CAE5-C0990E0B22E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B7219FF-BCBA-938C-A80B-F20D0BAAF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F114D93-2FBD-5120-5D8A-910860C67EDB}"/>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4EA3E2E5-BF5F-2286-B5C0-D09047AC5D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28D5870-5E66-C867-16AB-1A73703D0232}"/>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526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409905-8B54-3414-82BC-5D7A67D34A8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2A9E9D4-D621-7E36-87C8-32BB38FA599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9E1DC1-9ED0-7DE2-3A1D-2179154A9ADD}"/>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79C7043D-2599-7ECB-8397-AC515C18F67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F82AA8C-DCF4-0606-9102-843EDA1FC719}"/>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425783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11D5426-003F-F36B-EA7E-C5E1D6B9213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13E1648-BAD6-A22F-E485-F1589014139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6756476-A63D-9396-A46A-C80DE846BF86}"/>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F37B3B55-A817-CCA8-8213-DDBC907679E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DA2919F-9787-A26B-7B4C-FD27CE573BA6}"/>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27207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F52E5B-9452-9FB7-9D19-14B4AFE1A0C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078C0E8-96AB-0724-47DB-CCE96002071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B57690D-647D-AECC-5B06-9BFDDAD48D8F}"/>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68AA287E-6B11-54B3-F8F9-B5DB29DB866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CD29B64-94E2-3DDF-C4AF-6660813257CD}"/>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75480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530502-5AB9-13F8-C150-2AE67CF4FE2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2EE89E6-E42A-AB86-1914-675062BF2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001C414-8B31-9412-DF3F-DF6526FFCF48}"/>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CA808FE6-F52B-CB05-4219-2F2CBD8C86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4D5C674-1C2C-A602-4A1F-5854A09EDAFA}"/>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194106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6A2953-02EB-51B9-2DFE-3C9F0C016F7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05E62A-7BB0-6CE7-62C0-21CB9B9FB2C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26CB8DE-902F-7265-A288-1392BB77503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72B5423-EA73-46F7-8F2B-1D7342E88988}"/>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6" name="Symbol zastępczy stopki 5">
            <a:extLst>
              <a:ext uri="{FF2B5EF4-FFF2-40B4-BE49-F238E27FC236}">
                <a16:creationId xmlns:a16="http://schemas.microsoft.com/office/drawing/2014/main" id="{36B7BEEF-1A20-6D11-DAA1-E56722B4E0C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480058A-7BB3-92F0-1309-9F82CE81F4A1}"/>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203078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F153C7-DB51-8422-6EFC-7BBFA228CD4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20312DD-2815-AD7F-8C2F-0AA145AB8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9F79343-4E63-307C-6C83-63BD1BBD652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4B560BF-6613-A5EA-863A-A800AD1E5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E9093D2-7401-13CE-2B7E-D009515CD3C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C6E5AAC-D4F0-CB94-56D0-674C338E67DB}"/>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8" name="Symbol zastępczy stopki 7">
            <a:extLst>
              <a:ext uri="{FF2B5EF4-FFF2-40B4-BE49-F238E27FC236}">
                <a16:creationId xmlns:a16="http://schemas.microsoft.com/office/drawing/2014/main" id="{62008856-10E5-D369-ED95-47FA5ECBD45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10C889A-53DC-45D0-E919-DB9C5D7E7768}"/>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117961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9E7309-E272-6860-E555-EF431334691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527C004-D14D-BAF8-92E3-1539B48E455C}"/>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4" name="Symbol zastępczy stopki 3">
            <a:extLst>
              <a:ext uri="{FF2B5EF4-FFF2-40B4-BE49-F238E27FC236}">
                <a16:creationId xmlns:a16="http://schemas.microsoft.com/office/drawing/2014/main" id="{BCAB23A0-1D02-920A-7792-7A9FE1BC5D1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D503BDD-772A-DAC3-AAD7-EA8E1448B8C2}"/>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223111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1DF08C5-F068-EF0D-6505-CE9962D525DC}"/>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3" name="Symbol zastępczy stopki 2">
            <a:extLst>
              <a:ext uri="{FF2B5EF4-FFF2-40B4-BE49-F238E27FC236}">
                <a16:creationId xmlns:a16="http://schemas.microsoft.com/office/drawing/2014/main" id="{1B3C216B-AC2D-B3DC-B45F-27374A0F8A0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25B37F3-3690-649B-1EA9-2889CB8DB5C9}"/>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250006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A5CB57-3366-A7B7-9660-DC4C257C251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413165B-C698-9D55-65BD-EBB3F9C02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00C2683-B66C-1E72-CF53-76C9A98EA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8E69C9B-0578-2287-6301-816D798FB5E3}"/>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6" name="Symbol zastępczy stopki 5">
            <a:extLst>
              <a:ext uri="{FF2B5EF4-FFF2-40B4-BE49-F238E27FC236}">
                <a16:creationId xmlns:a16="http://schemas.microsoft.com/office/drawing/2014/main" id="{16300EE2-437C-E539-35B5-46EEAC55227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5D80616-5C26-5877-9BC5-C155930D072A}"/>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364606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D457D1-C6CB-9294-0F5D-DAF55A89CE9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A89C0ED-9E6F-F080-A0FD-7353FD379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EEB7901-24D7-DE07-8BA7-B76E9DCBD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4B37011-9AE5-994C-09D9-1762CE9A0676}"/>
              </a:ext>
            </a:extLst>
          </p:cNvPr>
          <p:cNvSpPr>
            <a:spLocks noGrp="1"/>
          </p:cNvSpPr>
          <p:nvPr>
            <p:ph type="dt" sz="half" idx="10"/>
          </p:nvPr>
        </p:nvSpPr>
        <p:spPr/>
        <p:txBody>
          <a:bodyPr/>
          <a:lstStyle/>
          <a:p>
            <a:fld id="{3818C0B8-02F8-46BE-861F-04D11E184247}" type="datetimeFigureOut">
              <a:rPr lang="pl-PL" smtClean="0"/>
              <a:t>2023-09-27</a:t>
            </a:fld>
            <a:endParaRPr lang="pl-PL"/>
          </a:p>
        </p:txBody>
      </p:sp>
      <p:sp>
        <p:nvSpPr>
          <p:cNvPr id="6" name="Symbol zastępczy stopki 5">
            <a:extLst>
              <a:ext uri="{FF2B5EF4-FFF2-40B4-BE49-F238E27FC236}">
                <a16:creationId xmlns:a16="http://schemas.microsoft.com/office/drawing/2014/main" id="{A3D426C3-D4F7-A126-F165-E15D4FE8F2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115D93B-1049-0554-B634-50C466CD545A}"/>
              </a:ext>
            </a:extLst>
          </p:cNvPr>
          <p:cNvSpPr>
            <a:spLocks noGrp="1"/>
          </p:cNvSpPr>
          <p:nvPr>
            <p:ph type="sldNum" sz="quarter" idx="12"/>
          </p:nvPr>
        </p:nvSpPr>
        <p:spPr/>
        <p:txBody>
          <a:bodyPr/>
          <a:lstStyle/>
          <a:p>
            <a:fld id="{72DA080B-7F34-4DA8-A432-E7139C5A38F0}" type="slidenum">
              <a:rPr lang="pl-PL" smtClean="0"/>
              <a:t>‹#›</a:t>
            </a:fld>
            <a:endParaRPr lang="pl-PL"/>
          </a:p>
        </p:txBody>
      </p:sp>
    </p:spTree>
    <p:extLst>
      <p:ext uri="{BB962C8B-B14F-4D97-AF65-F5344CB8AC3E}">
        <p14:creationId xmlns:p14="http://schemas.microsoft.com/office/powerpoint/2010/main" val="177496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532440C-2732-EB47-7AB7-D81034760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9E2EBFC-4CC7-B03F-6989-B52B9C3EF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AC0496-DEDF-20DE-58B3-7548A4CD6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8C0B8-02F8-46BE-861F-04D11E184247}" type="datetimeFigureOut">
              <a:rPr lang="pl-PL" smtClean="0"/>
              <a:t>2023-09-27</a:t>
            </a:fld>
            <a:endParaRPr lang="pl-PL"/>
          </a:p>
        </p:txBody>
      </p:sp>
      <p:sp>
        <p:nvSpPr>
          <p:cNvPr id="5" name="Symbol zastępczy stopki 4">
            <a:extLst>
              <a:ext uri="{FF2B5EF4-FFF2-40B4-BE49-F238E27FC236}">
                <a16:creationId xmlns:a16="http://schemas.microsoft.com/office/drawing/2014/main" id="{6533A443-AEB7-09D1-8BB9-CA74491E2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676374C-DCE0-129C-1E31-053715C95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080B-7F34-4DA8-A432-E7139C5A38F0}" type="slidenum">
              <a:rPr lang="pl-PL" smtClean="0"/>
              <a:t>‹#›</a:t>
            </a:fld>
            <a:endParaRPr lang="pl-PL"/>
          </a:p>
        </p:txBody>
      </p:sp>
    </p:spTree>
    <p:extLst>
      <p:ext uri="{BB962C8B-B14F-4D97-AF65-F5344CB8AC3E}">
        <p14:creationId xmlns:p14="http://schemas.microsoft.com/office/powerpoint/2010/main" val="417324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AF99D834-06BC-E57E-B6D7-8361430EE092}"/>
              </a:ext>
            </a:extLst>
          </p:cNvPr>
          <p:cNvSpPr>
            <a:spLocks noGrp="1"/>
          </p:cNvSpPr>
          <p:nvPr>
            <p:ph type="ctrTitle"/>
          </p:nvPr>
        </p:nvSpPr>
        <p:spPr>
          <a:xfrm>
            <a:off x="1314824" y="735106"/>
            <a:ext cx="10053763" cy="2928470"/>
          </a:xfrm>
        </p:spPr>
        <p:txBody>
          <a:bodyPr anchor="b">
            <a:normAutofit/>
          </a:bodyPr>
          <a:lstStyle/>
          <a:p>
            <a:pPr algn="l"/>
            <a:r>
              <a:rPr kumimoji="0" lang="pl-PL" sz="4800" b="0" i="1" u="none" strike="noStrike" kern="1200" cap="none" spc="0" normalizeH="0" baseline="0" noProof="0" dirty="0">
                <a:ln>
                  <a:noFill/>
                </a:ln>
                <a:solidFill>
                  <a:srgbClr val="FFFFFF"/>
                </a:solidFill>
                <a:effectLst/>
                <a:uLnTx/>
                <a:uFillTx/>
                <a:latin typeface="Calibri" panose="020F0502020204030204"/>
                <a:ea typeface="+mn-ea"/>
                <a:cs typeface="+mn-cs"/>
              </a:rPr>
              <a:t>HACCP</a:t>
            </a:r>
            <a:endParaRPr lang="pl-PL" sz="4800" i="1" dirty="0">
              <a:solidFill>
                <a:srgbClr val="FFFFFF"/>
              </a:solidFill>
            </a:endParaRPr>
          </a:p>
        </p:txBody>
      </p:sp>
      <p:sp>
        <p:nvSpPr>
          <p:cNvPr id="3" name="Podtytuł 2">
            <a:extLst>
              <a:ext uri="{FF2B5EF4-FFF2-40B4-BE49-F238E27FC236}">
                <a16:creationId xmlns:a16="http://schemas.microsoft.com/office/drawing/2014/main" id="{8AB17A8C-7A45-E81A-AB94-D4CADD4C9549}"/>
              </a:ext>
            </a:extLst>
          </p:cNvPr>
          <p:cNvSpPr>
            <a:spLocks noGrp="1"/>
          </p:cNvSpPr>
          <p:nvPr>
            <p:ph type="subTitle" idx="1"/>
          </p:nvPr>
        </p:nvSpPr>
        <p:spPr>
          <a:xfrm>
            <a:off x="1350682" y="4870824"/>
            <a:ext cx="10005951" cy="1458258"/>
          </a:xfrm>
        </p:spPr>
        <p:txBody>
          <a:bodyPr anchor="ctr">
            <a:normAutofit/>
          </a:bodyPr>
          <a:lstStyle/>
          <a:p>
            <a:pPr algn="l"/>
            <a:r>
              <a:rPr lang="pl-PL" i="1"/>
              <a:t>Hazard Analysis and Critical Control Points </a:t>
            </a:r>
          </a:p>
        </p:txBody>
      </p:sp>
      <p:grpSp>
        <p:nvGrpSpPr>
          <p:cNvPr id="4" name="Group 4">
            <a:extLst>
              <a:ext uri="{FF2B5EF4-FFF2-40B4-BE49-F238E27FC236}">
                <a16:creationId xmlns:a16="http://schemas.microsoft.com/office/drawing/2014/main" id="{A67B5DF0-46CB-87B5-7EAC-7CB24A3BF73E}"/>
              </a:ext>
            </a:extLst>
          </p:cNvPr>
          <p:cNvGrpSpPr>
            <a:grpSpLocks/>
          </p:cNvGrpSpPr>
          <p:nvPr/>
        </p:nvGrpSpPr>
        <p:grpSpPr bwMode="auto">
          <a:xfrm>
            <a:off x="8542480" y="301961"/>
            <a:ext cx="3095625" cy="2928937"/>
            <a:chOff x="567" y="2381"/>
            <a:chExt cx="1130" cy="1119"/>
          </a:xfrm>
        </p:grpSpPr>
        <p:graphicFrame>
          <p:nvGraphicFramePr>
            <p:cNvPr id="5" name="Object 4">
              <a:extLst>
                <a:ext uri="{FF2B5EF4-FFF2-40B4-BE49-F238E27FC236}">
                  <a16:creationId xmlns:a16="http://schemas.microsoft.com/office/drawing/2014/main" id="{0BA55449-0E11-342E-130C-5E4861DD025D}"/>
                </a:ext>
              </a:extLst>
            </p:cNvPr>
            <p:cNvGraphicFramePr>
              <a:graphicFrameLocks noChangeAspect="1"/>
            </p:cNvGraphicFramePr>
            <p:nvPr/>
          </p:nvGraphicFramePr>
          <p:xfrm>
            <a:off x="567" y="2381"/>
            <a:ext cx="1131" cy="1120"/>
          </p:xfrm>
          <a:graphic>
            <a:graphicData uri="http://schemas.openxmlformats.org/presentationml/2006/ole">
              <mc:AlternateContent xmlns:mc="http://schemas.openxmlformats.org/markup-compatibility/2006">
                <mc:Choice xmlns:v="urn:schemas-microsoft-com:vml" Requires="v">
                  <p:oleObj spid="_x0000_s1039" r:id="rId3" imgW="4896533" imgH="4847619" progId="">
                    <p:embed/>
                  </p:oleObj>
                </mc:Choice>
                <mc:Fallback>
                  <p:oleObj r:id="rId3" imgW="4896533" imgH="4847619" progId="">
                    <p:embed/>
                    <p:pic>
                      <p:nvPicPr>
                        <p:cNvPr id="7174" name="Object 4">
                          <a:extLst>
                            <a:ext uri="{FF2B5EF4-FFF2-40B4-BE49-F238E27FC236}">
                              <a16:creationId xmlns:a16="http://schemas.microsoft.com/office/drawing/2014/main" id="{E039AD14-4C21-0F76-4CBC-7616DB07E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2381"/>
                          <a:ext cx="1131" cy="112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6">
              <a:extLst>
                <a:ext uri="{FF2B5EF4-FFF2-40B4-BE49-F238E27FC236}">
                  <a16:creationId xmlns:a16="http://schemas.microsoft.com/office/drawing/2014/main" id="{6827BFFD-A8DF-C7DE-5878-B888343992E0}"/>
                </a:ext>
              </a:extLst>
            </p:cNvPr>
            <p:cNvSpPr txBox="1">
              <a:spLocks noChangeArrowheads="1"/>
            </p:cNvSpPr>
            <p:nvPr/>
          </p:nvSpPr>
          <p:spPr bwMode="auto">
            <a:xfrm>
              <a:off x="567" y="2381"/>
              <a:ext cx="1131"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1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1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1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18"/>
                </a:defRPr>
              </a:lvl9pPr>
            </a:lstStyle>
            <a:p>
              <a:pPr marL="0" marR="0" lvl="0" indent="0" defTabSz="45720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pl-PL" altLang="pl-PL" sz="1800" b="0" i="0" u="none" strike="noStrike" kern="0" cap="none" spc="0" normalizeH="0" baseline="0" noProof="0">
                <a:ln>
                  <a:noFill/>
                </a:ln>
                <a:solidFill>
                  <a:prstClr val="white"/>
                </a:solidFill>
                <a:effectLst/>
                <a:uLnTx/>
                <a:uFillTx/>
                <a:latin typeface="Gill Sans MT" panose="020B0502020104020203" pitchFamily="34" charset="-18"/>
              </a:endParaRPr>
            </a:p>
          </p:txBody>
        </p:sp>
      </p:grpSp>
    </p:spTree>
    <p:extLst>
      <p:ext uri="{BB962C8B-B14F-4D97-AF65-F5344CB8AC3E}">
        <p14:creationId xmlns:p14="http://schemas.microsoft.com/office/powerpoint/2010/main" val="255244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B4A7623-462F-BA2C-EDE6-B4AA4ED90248}"/>
              </a:ext>
            </a:extLst>
          </p:cNvPr>
          <p:cNvSpPr>
            <a:spLocks noGrp="1"/>
          </p:cNvSpPr>
          <p:nvPr>
            <p:ph type="title"/>
          </p:nvPr>
        </p:nvSpPr>
        <p:spPr>
          <a:xfrm>
            <a:off x="-3057" y="-6"/>
            <a:ext cx="4037834" cy="5244985"/>
          </a:xfrm>
        </p:spPr>
        <p:txBody>
          <a:bodyPr anchor="b">
            <a:normAutofit/>
          </a:bodyPr>
          <a:lstStyle/>
          <a:p>
            <a:pPr algn="ctr"/>
            <a:r>
              <a:rPr lang="pl-PL" b="1" dirty="0">
                <a:solidFill>
                  <a:srgbClr val="FFFFFF"/>
                </a:solidFill>
              </a:rPr>
              <a:t>Instrukcja</a:t>
            </a:r>
            <a:br>
              <a:rPr lang="pl-PL" b="1" dirty="0">
                <a:solidFill>
                  <a:srgbClr val="FFFFFF"/>
                </a:solidFill>
              </a:rPr>
            </a:br>
            <a:r>
              <a:rPr lang="pl-PL" b="1" dirty="0">
                <a:solidFill>
                  <a:srgbClr val="FFFFFF"/>
                </a:solidFill>
              </a:rPr>
              <a:t>i zalecenia GHP zaczerpnięte </a:t>
            </a:r>
            <a:br>
              <a:rPr lang="pl-PL" b="1" dirty="0">
                <a:solidFill>
                  <a:srgbClr val="FFFFFF"/>
                </a:solidFill>
              </a:rPr>
            </a:br>
            <a:r>
              <a:rPr lang="pl-PL" b="1" dirty="0">
                <a:solidFill>
                  <a:srgbClr val="FFFFFF"/>
                </a:solidFill>
              </a:rPr>
              <a:t>z „Dekalogu” Instytutu Żywności </a:t>
            </a:r>
            <a:br>
              <a:rPr lang="pl-PL" b="1" dirty="0">
                <a:solidFill>
                  <a:srgbClr val="FFFFFF"/>
                </a:solidFill>
              </a:rPr>
            </a:br>
            <a:r>
              <a:rPr lang="pl-PL" b="1" dirty="0">
                <a:solidFill>
                  <a:srgbClr val="FFFFFF"/>
                </a:solidFill>
              </a:rPr>
              <a:t>i Żywienia:</a:t>
            </a:r>
          </a:p>
        </p:txBody>
      </p:sp>
      <p:sp>
        <p:nvSpPr>
          <p:cNvPr id="3" name="Symbol zastępczy zawartości 2">
            <a:extLst>
              <a:ext uri="{FF2B5EF4-FFF2-40B4-BE49-F238E27FC236}">
                <a16:creationId xmlns:a16="http://schemas.microsoft.com/office/drawing/2014/main" id="{AFD12DA5-73D1-A14B-7C65-77B6765CE2AA}"/>
              </a:ext>
            </a:extLst>
          </p:cNvPr>
          <p:cNvSpPr>
            <a:spLocks noGrp="1"/>
          </p:cNvSpPr>
          <p:nvPr>
            <p:ph idx="1"/>
          </p:nvPr>
        </p:nvSpPr>
        <p:spPr>
          <a:xfrm>
            <a:off x="4125892" y="0"/>
            <a:ext cx="8066108" cy="6675120"/>
          </a:xfrm>
        </p:spPr>
        <p:txBody>
          <a:bodyPr anchor="ctr">
            <a:normAutofit fontScale="92500" lnSpcReduction="10000"/>
          </a:bodyPr>
          <a:lstStyle/>
          <a:p>
            <a:pPr marL="0" indent="0">
              <a:lnSpc>
                <a:spcPct val="100000"/>
              </a:lnSpc>
              <a:spcAft>
                <a:spcPts val="800"/>
              </a:spcAft>
              <a:buNone/>
            </a:pP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1.</a:t>
            </a:r>
            <a:r>
              <a:rPr lang="pl-PL" sz="1800" i="1" kern="0" dirty="0">
                <a:effectLst/>
                <a:ea typeface="Times New Roman" panose="02020603050405020304" pitchFamily="18" charset="0"/>
                <a:cs typeface="Times New Roman" panose="02020603050405020304" pitchFamily="18" charset="0"/>
              </a:rPr>
              <a:t> Zanim zaczniesz jakąkolwiek pracę, upewnij się, że posiadasz wymagane procedury </a:t>
            </a:r>
            <a:br>
              <a:rPr lang="pl-PL" sz="1800" i="1" kern="0" dirty="0">
                <a:effectLst/>
                <a:ea typeface="Times New Roman" panose="02020603050405020304" pitchFamily="18" charset="0"/>
                <a:cs typeface="Times New Roman" panose="02020603050405020304" pitchFamily="18" charset="0"/>
              </a:rPr>
            </a:br>
            <a:r>
              <a:rPr lang="pl-PL" sz="1800" i="1" kern="0" dirty="0">
                <a:effectLst/>
                <a:ea typeface="Times New Roman" panose="02020603050405020304" pitchFamily="18" charset="0"/>
                <a:cs typeface="Times New Roman" panose="02020603050405020304" pitchFamily="18" charset="0"/>
              </a:rPr>
              <a:t>i instrukcje.</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2.</a:t>
            </a:r>
            <a:r>
              <a:rPr lang="pl-PL" sz="1800" i="1" kern="0" dirty="0">
                <a:effectLst/>
                <a:ea typeface="Times New Roman" panose="02020603050405020304" pitchFamily="18" charset="0"/>
                <a:cs typeface="Times New Roman" panose="02020603050405020304" pitchFamily="18" charset="0"/>
              </a:rPr>
              <a:t> Zawsze postępuj dokładnie wg instrukcji, nie stosuj skrótów lub usprawnień. Jeśli czegoś nie wiesz lub nie rozumiesz, pytaj przełożonych lub sięgnij do odpowiedniej dokumentacji.</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3.</a:t>
            </a:r>
            <a:r>
              <a:rPr lang="pl-PL" sz="1800" i="1" kern="0" dirty="0">
                <a:effectLst/>
                <a:ea typeface="Times New Roman" panose="02020603050405020304" pitchFamily="18" charset="0"/>
                <a:cs typeface="Times New Roman" panose="02020603050405020304" pitchFamily="18" charset="0"/>
              </a:rPr>
              <a:t> Przed rozpoczęciem pracy upewnij się, że masz do czynienia z właściwym surowcem lub półproduktem.</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4.</a:t>
            </a:r>
            <a:r>
              <a:rPr lang="pl-PL" sz="1800" i="1" kern="0" dirty="0">
                <a:effectLst/>
                <a:ea typeface="Times New Roman" panose="02020603050405020304" pitchFamily="18" charset="0"/>
                <a:cs typeface="Times New Roman" panose="02020603050405020304" pitchFamily="18" charset="0"/>
              </a:rPr>
              <a:t> Upewnij się czy stan techniczny urządzeń i sprzętu jest odpowiedni oraz czy są one czyste.</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5.</a:t>
            </a:r>
            <a:r>
              <a:rPr lang="pl-PL" sz="1800" i="1" kern="0" dirty="0">
                <a:effectLst/>
                <a:ea typeface="Times New Roman" panose="02020603050405020304" pitchFamily="18" charset="0"/>
                <a:cs typeface="Times New Roman" panose="02020603050405020304" pitchFamily="18" charset="0"/>
              </a:rPr>
              <a:t> Pracuj tak, aby maksymalnie ograniczyć ryzyko zanieczyszczenia produktu, pomieszczeń, sprzętu, urządzeń.</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6.</a:t>
            </a:r>
            <a:r>
              <a:rPr lang="pl-PL" sz="1800" i="1" kern="0" dirty="0">
                <a:effectLst/>
                <a:ea typeface="Times New Roman" panose="02020603050405020304" pitchFamily="18" charset="0"/>
                <a:cs typeface="Times New Roman" panose="02020603050405020304" pitchFamily="18" charset="0"/>
              </a:rPr>
              <a:t> Bądź uważny, przeciwdziałaj błędom i pomyłkom.</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7.</a:t>
            </a:r>
            <a:r>
              <a:rPr lang="pl-PL" sz="1800" i="1" kern="0" dirty="0">
                <a:effectLst/>
                <a:ea typeface="Times New Roman" panose="02020603050405020304" pitchFamily="18" charset="0"/>
                <a:cs typeface="Times New Roman" panose="02020603050405020304" pitchFamily="18" charset="0"/>
              </a:rPr>
              <a:t> Wszelkie nieprawidłowości i odchylenia od założonych parametrów procesu produkcji zgłaszaj kierownictwu.</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8.</a:t>
            </a:r>
            <a:r>
              <a:rPr lang="pl-PL" sz="1800" i="1" kern="0" dirty="0">
                <a:effectLst/>
                <a:ea typeface="Times New Roman" panose="02020603050405020304" pitchFamily="18" charset="0"/>
                <a:cs typeface="Times New Roman" panose="02020603050405020304" pitchFamily="18" charset="0"/>
              </a:rPr>
              <a:t> Dbaj o higienę osobistą, utrzymuj swoje stanowisko w czystości i porządku.</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9.</a:t>
            </a:r>
            <a:r>
              <a:rPr lang="pl-PL" sz="1800" i="1" kern="0" dirty="0">
                <a:effectLst/>
                <a:ea typeface="Times New Roman" panose="02020603050405020304" pitchFamily="18" charset="0"/>
                <a:cs typeface="Times New Roman" panose="02020603050405020304" pitchFamily="18" charset="0"/>
              </a:rPr>
              <a:t> Dokładnie zapisuj wszystkie parametry przebiegu procesu.</a:t>
            </a:r>
            <a:br>
              <a:rPr lang="pl-PL" sz="1800" i="1" kern="0" dirty="0">
                <a:effectLst/>
                <a:ea typeface="Times New Roman" panose="02020603050405020304" pitchFamily="18" charset="0"/>
                <a:cs typeface="Times New Roman" panose="02020603050405020304" pitchFamily="18" charset="0"/>
              </a:rPr>
            </a:br>
            <a:br>
              <a:rPr lang="pl-PL" sz="1800" i="1" kern="0" dirty="0">
                <a:effectLst/>
                <a:ea typeface="Times New Roman" panose="02020603050405020304" pitchFamily="18" charset="0"/>
                <a:cs typeface="Times New Roman" panose="02020603050405020304" pitchFamily="18" charset="0"/>
              </a:rPr>
            </a:br>
            <a:r>
              <a:rPr lang="pl-PL" sz="1800" b="1" i="1" kern="0" dirty="0">
                <a:effectLst/>
                <a:ea typeface="Times New Roman" panose="02020603050405020304" pitchFamily="18" charset="0"/>
                <a:cs typeface="Times New Roman" panose="02020603050405020304" pitchFamily="18" charset="0"/>
              </a:rPr>
              <a:t>10. </a:t>
            </a:r>
            <a:r>
              <a:rPr lang="pl-PL" sz="1800" i="1" kern="0" dirty="0">
                <a:effectLst/>
                <a:ea typeface="Times New Roman" panose="02020603050405020304" pitchFamily="18" charset="0"/>
                <a:cs typeface="Times New Roman" panose="02020603050405020304" pitchFamily="18" charset="0"/>
              </a:rPr>
              <a:t>Przejmij odpowiedzialność za to co robisz.</a:t>
            </a:r>
            <a:endParaRPr lang="pl-PL" sz="2000" dirty="0"/>
          </a:p>
        </p:txBody>
      </p:sp>
    </p:spTree>
    <p:extLst>
      <p:ext uri="{BB962C8B-B14F-4D97-AF65-F5344CB8AC3E}">
        <p14:creationId xmlns:p14="http://schemas.microsoft.com/office/powerpoint/2010/main" val="308068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A62C0C7-F9AC-71CA-820A-A2790B892B16}"/>
              </a:ext>
            </a:extLst>
          </p:cNvPr>
          <p:cNvSpPr>
            <a:spLocks noGrp="1"/>
          </p:cNvSpPr>
          <p:nvPr>
            <p:ph idx="1"/>
          </p:nvPr>
        </p:nvSpPr>
        <p:spPr>
          <a:xfrm>
            <a:off x="528320" y="203200"/>
            <a:ext cx="10513966" cy="5054941"/>
          </a:xfrm>
        </p:spPr>
        <p:txBody>
          <a:bodyPr anchor="ctr">
            <a:normAutofit/>
          </a:bodyPr>
          <a:lstStyle/>
          <a:p>
            <a:pPr marL="0" indent="0">
              <a:lnSpc>
                <a:spcPct val="107000"/>
              </a:lnSpc>
              <a:spcAft>
                <a:spcPts val="750"/>
              </a:spcAft>
              <a:buNone/>
            </a:pPr>
            <a:r>
              <a:rPr lang="pl-PL" sz="2400" b="1" kern="0" dirty="0">
                <a:effectLst/>
                <a:ea typeface="Times New Roman" panose="02020603050405020304" pitchFamily="18" charset="0"/>
                <a:cs typeface="Times New Roman" panose="02020603050405020304" pitchFamily="18" charset="0"/>
              </a:rPr>
              <a:t>Każdy zakład gastronomiczny ma obowiązek opracować program Dobrych Praktyk</a:t>
            </a:r>
            <a:r>
              <a:rPr lang="pl-PL" sz="2400" kern="0" dirty="0">
                <a:effectLst/>
                <a:ea typeface="Times New Roman" panose="02020603050405020304" pitchFamily="18" charset="0"/>
                <a:cs typeface="Times New Roman" panose="02020603050405020304" pitchFamily="18" charset="0"/>
              </a:rPr>
              <a:t>. </a:t>
            </a:r>
          </a:p>
          <a:p>
            <a:pPr marL="0" indent="0">
              <a:lnSpc>
                <a:spcPct val="107000"/>
              </a:lnSpc>
              <a:spcAft>
                <a:spcPts val="750"/>
              </a:spcAft>
              <a:buNone/>
            </a:pPr>
            <a:r>
              <a:rPr lang="pl-PL" sz="2400" b="1" kern="0" dirty="0">
                <a:effectLst/>
                <a:ea typeface="Times New Roman" panose="02020603050405020304" pitchFamily="18" charset="0"/>
                <a:cs typeface="Times New Roman" panose="02020603050405020304" pitchFamily="18" charset="0"/>
              </a:rPr>
              <a:t>Program musi być </a:t>
            </a:r>
            <a:r>
              <a:rPr lang="pl-PL" sz="2400" b="1" u="sng" kern="0" dirty="0">
                <a:effectLst/>
                <a:ea typeface="Times New Roman" panose="02020603050405020304" pitchFamily="18" charset="0"/>
                <a:cs typeface="Times New Roman" panose="02020603050405020304" pitchFamily="18" charset="0"/>
              </a:rPr>
              <a:t>indywidualnie</a:t>
            </a:r>
            <a:r>
              <a:rPr lang="pl-PL" sz="2400" b="1" kern="0" dirty="0">
                <a:effectLst/>
                <a:ea typeface="Times New Roman" panose="02020603050405020304" pitchFamily="18" charset="0"/>
                <a:cs typeface="Times New Roman" panose="02020603050405020304" pitchFamily="18" charset="0"/>
              </a:rPr>
              <a:t> dopasowany do rodzaju prowadzonej działalności i struktury organizacyjnej. </a:t>
            </a:r>
          </a:p>
          <a:p>
            <a:pPr marL="0" indent="0">
              <a:lnSpc>
                <a:spcPct val="107000"/>
              </a:lnSpc>
              <a:spcAft>
                <a:spcPts val="750"/>
              </a:spcAft>
              <a:buNone/>
            </a:pPr>
            <a:r>
              <a:rPr lang="pl-PL" sz="2400" kern="0" dirty="0">
                <a:effectLst/>
                <a:ea typeface="Times New Roman" panose="02020603050405020304" pitchFamily="18" charset="0"/>
                <a:cs typeface="Times New Roman" panose="02020603050405020304" pitchFamily="18" charset="0"/>
              </a:rPr>
              <a:t>Program Dobrych Praktyk to nic innego jak ujęcie wszystkich wykonywanych czynności w formę procedur lub instrukcji. Rolą ich jest szczegółowe opisanie wymagań, które muszą zostać spełnione, aby każda czynność oraz zastosowana technologia zapewniała higienę i jakość serwowanych potraw.</a:t>
            </a:r>
            <a:endParaRPr lang="pl-PL"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3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0EDE5F2-FF23-8B36-7ACD-8F2073A2A504}"/>
              </a:ext>
            </a:extLst>
          </p:cNvPr>
          <p:cNvSpPr>
            <a:spLocks noGrp="1"/>
          </p:cNvSpPr>
          <p:nvPr>
            <p:ph type="title"/>
          </p:nvPr>
        </p:nvSpPr>
        <p:spPr>
          <a:xfrm>
            <a:off x="284478" y="278535"/>
            <a:ext cx="9895951" cy="1033669"/>
          </a:xfrm>
        </p:spPr>
        <p:txBody>
          <a:bodyPr>
            <a:normAutofit/>
          </a:bodyPr>
          <a:lstStyle/>
          <a:p>
            <a:r>
              <a:rPr lang="pl-PL" sz="4000" dirty="0">
                <a:solidFill>
                  <a:srgbClr val="FFFFFF"/>
                </a:solidFill>
              </a:rPr>
              <a:t>PRZYKŁADY:</a:t>
            </a:r>
          </a:p>
        </p:txBody>
      </p:sp>
      <p:sp>
        <p:nvSpPr>
          <p:cNvPr id="3" name="Symbol zastępczy zawartości 2">
            <a:extLst>
              <a:ext uri="{FF2B5EF4-FFF2-40B4-BE49-F238E27FC236}">
                <a16:creationId xmlns:a16="http://schemas.microsoft.com/office/drawing/2014/main" id="{DA4271A4-8C86-4E51-8A9C-34BCB9C6F8CA}"/>
              </a:ext>
            </a:extLst>
          </p:cNvPr>
          <p:cNvSpPr>
            <a:spLocks noGrp="1"/>
          </p:cNvSpPr>
          <p:nvPr>
            <p:ph idx="1"/>
          </p:nvPr>
        </p:nvSpPr>
        <p:spPr>
          <a:xfrm>
            <a:off x="284478" y="1590740"/>
            <a:ext cx="11623039" cy="5267259"/>
          </a:xfrm>
        </p:spPr>
        <p:txBody>
          <a:bodyPr anchor="ctr">
            <a:normAutofit/>
          </a:bodyPr>
          <a:lstStyle/>
          <a:p>
            <a:pPr>
              <a:buFontTx/>
              <a:buChar char="-"/>
            </a:pPr>
            <a:r>
              <a:rPr lang="pl-PL" sz="2400" dirty="0"/>
              <a:t>Przykładem typowej instrukcji GMP/GHP, z którą zapewne wielu z nas się spotkało, jest </a:t>
            </a:r>
            <a:r>
              <a:rPr lang="pl-PL" sz="2400" b="1" dirty="0"/>
              <a:t>„Instrukcja mycia i dezynfekcji rąk”. </a:t>
            </a:r>
            <a:r>
              <a:rPr lang="pl-PL" sz="2400" dirty="0"/>
              <a:t>Określa ona krok po kroku sposób dokładnego mycia i dezynfekcji rąk oraz środki jakie są do tej czynności wykorzystywane.</a:t>
            </a:r>
          </a:p>
          <a:p>
            <a:pPr>
              <a:buFontTx/>
              <a:buChar char="-"/>
            </a:pPr>
            <a:r>
              <a:rPr lang="pl-PL" sz="2400" dirty="0"/>
              <a:t>Innym przykładem dokumentu, który zawiera ogólnie przyjęte i powszechnie uznawane zasady, to </a:t>
            </a:r>
            <a:r>
              <a:rPr lang="pl-PL" sz="2400" b="1" dirty="0"/>
              <a:t>„Instrukcja higienicznego korzystania z WC”. </a:t>
            </a:r>
            <a:r>
              <a:rPr lang="pl-PL" sz="2400" dirty="0"/>
              <a:t>Mówi ona między innymi o konieczności pozostawienia odzieży ochronnej przed wejściem do WC oraz o myciu rąk po wyjściu z toalety. Są to czynności, które większość z nas wykonuje intuicyjnie.</a:t>
            </a:r>
          </a:p>
          <a:p>
            <a:pPr marL="0" indent="0">
              <a:buNone/>
            </a:pPr>
            <a:endParaRPr lang="pl-PL" sz="2000" i="1" dirty="0"/>
          </a:p>
          <a:p>
            <a:pPr marL="0" indent="0">
              <a:buNone/>
            </a:pPr>
            <a:endParaRPr lang="pl-PL" sz="2000" i="1" dirty="0"/>
          </a:p>
          <a:p>
            <a:pPr marL="0" indent="0">
              <a:buNone/>
            </a:pPr>
            <a:r>
              <a:rPr lang="pl-PL" sz="1800" i="1" dirty="0"/>
              <a:t>Przykłady te pokazują, że nawet pozornie błahe i wszystkim znane czynności powinny być opisane w dokładnych instrukcjach i procedurach. To wszystko dla dobra i zadowolenia naszych klientów, a co za tym idzie – naszych zysków.</a:t>
            </a:r>
          </a:p>
        </p:txBody>
      </p:sp>
    </p:spTree>
    <p:extLst>
      <p:ext uri="{BB962C8B-B14F-4D97-AF65-F5344CB8AC3E}">
        <p14:creationId xmlns:p14="http://schemas.microsoft.com/office/powerpoint/2010/main" val="263713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0F5E3-EB8B-4358-A61F-F37632AAFDDF}"/>
              </a:ext>
            </a:extLst>
          </p:cNvPr>
          <p:cNvSpPr>
            <a:spLocks noGrp="1"/>
          </p:cNvSpPr>
          <p:nvPr>
            <p:ph type="title"/>
          </p:nvPr>
        </p:nvSpPr>
        <p:spPr/>
        <p:txBody>
          <a:bodyPr/>
          <a:lstStyle/>
          <a:p>
            <a:br>
              <a:rPr lang="pl-PL" dirty="0"/>
            </a:br>
            <a:endParaRPr lang="pl-PL" dirty="0"/>
          </a:p>
        </p:txBody>
      </p:sp>
      <p:pic>
        <p:nvPicPr>
          <p:cNvPr id="5" name="Symbol zastępczy zawartości 4">
            <a:extLst>
              <a:ext uri="{FF2B5EF4-FFF2-40B4-BE49-F238E27FC236}">
                <a16:creationId xmlns:a16="http://schemas.microsoft.com/office/drawing/2014/main" id="{64D2F06A-22FD-45A8-AEB8-546D7B4586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25"/>
            <a:ext cx="6851375" cy="6851375"/>
          </a:xfrm>
        </p:spPr>
      </p:pic>
      <p:pic>
        <p:nvPicPr>
          <p:cNvPr id="4" name="Obraz 3">
            <a:extLst>
              <a:ext uri="{FF2B5EF4-FFF2-40B4-BE49-F238E27FC236}">
                <a16:creationId xmlns:a16="http://schemas.microsoft.com/office/drawing/2014/main" id="{A3070944-8E7E-4E29-B8D2-6F63AEE38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94" y="0"/>
            <a:ext cx="5130316" cy="7146598"/>
          </a:xfrm>
          <a:prstGeom prst="rect">
            <a:avLst/>
          </a:prstGeom>
        </p:spPr>
      </p:pic>
    </p:spTree>
    <p:extLst>
      <p:ext uri="{BB962C8B-B14F-4D97-AF65-F5344CB8AC3E}">
        <p14:creationId xmlns:p14="http://schemas.microsoft.com/office/powerpoint/2010/main" val="424107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7AAE6DD-B442-F47C-0918-27D7CCAD0686}"/>
              </a:ext>
            </a:extLst>
          </p:cNvPr>
          <p:cNvSpPr>
            <a:spLocks noGrp="1"/>
          </p:cNvSpPr>
          <p:nvPr>
            <p:ph type="title"/>
          </p:nvPr>
        </p:nvSpPr>
        <p:spPr>
          <a:xfrm>
            <a:off x="243841" y="142240"/>
            <a:ext cx="11023710" cy="1185967"/>
          </a:xfrm>
        </p:spPr>
        <p:txBody>
          <a:bodyPr>
            <a:normAutofit fontScale="90000"/>
          </a:bodyPr>
          <a:lstStyle/>
          <a:p>
            <a:r>
              <a:rPr lang="pl-PL" sz="4000" dirty="0">
                <a:solidFill>
                  <a:srgbClr val="FFFFFF"/>
                </a:solidFill>
              </a:rPr>
              <a:t>OBSZAR FUNKCJONOWANIA DOBRYCH PRAKTYK PRODUKCYJNYCH I HIGIENICZNYCH</a:t>
            </a:r>
          </a:p>
        </p:txBody>
      </p:sp>
      <p:pic>
        <p:nvPicPr>
          <p:cNvPr id="4" name="Symbol zastępczy zawartości 3" descr="Obraz zawierający tekst, krąg, zrzut ekranu, diagram&#10;&#10;Opis wygenerowany automatycznie">
            <a:extLst>
              <a:ext uri="{FF2B5EF4-FFF2-40B4-BE49-F238E27FC236}">
                <a16:creationId xmlns:a16="http://schemas.microsoft.com/office/drawing/2014/main" id="{FE043332-B6F1-4090-5261-8585ECCF4A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4758" y="1590741"/>
            <a:ext cx="8474959" cy="5267259"/>
          </a:xfrm>
          <a:prstGeom prst="rect">
            <a:avLst/>
          </a:prstGeom>
          <a:noFill/>
          <a:ln>
            <a:noFill/>
          </a:ln>
        </p:spPr>
      </p:pic>
    </p:spTree>
    <p:extLst>
      <p:ext uri="{BB962C8B-B14F-4D97-AF65-F5344CB8AC3E}">
        <p14:creationId xmlns:p14="http://schemas.microsoft.com/office/powerpoint/2010/main" val="34534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391922E-CC85-31B4-7697-9FF8F5E15491}"/>
              </a:ext>
            </a:extLst>
          </p:cNvPr>
          <p:cNvSpPr>
            <a:spLocks noGrp="1"/>
          </p:cNvSpPr>
          <p:nvPr>
            <p:ph idx="1"/>
          </p:nvPr>
        </p:nvSpPr>
        <p:spPr>
          <a:xfrm>
            <a:off x="148909" y="52387"/>
            <a:ext cx="12049758" cy="5359574"/>
          </a:xfrm>
        </p:spPr>
        <p:txBody>
          <a:bodyPr anchor="ctr">
            <a:normAutofit/>
          </a:bodyPr>
          <a:lstStyle/>
          <a:p>
            <a:pPr>
              <a:buFontTx/>
              <a:buChar char="-"/>
            </a:pPr>
            <a:r>
              <a:rPr lang="pl-PL" sz="1800" b="1" dirty="0"/>
              <a:t>budynki i ich otoczenie </a:t>
            </a:r>
            <a:r>
              <a:rPr lang="pl-PL" sz="1800" dirty="0"/>
              <a:t>– stan </a:t>
            </a:r>
            <a:r>
              <a:rPr lang="pl-PL" sz="1800" dirty="0" err="1"/>
              <a:t>higieniczno</a:t>
            </a:r>
            <a:r>
              <a:rPr lang="pl-PL" sz="1800" dirty="0"/>
              <a:t> - sanitarny zakładu, właściwa lokalizacja zakładu i zabezpieczenie przed negatywnym wpływem otoczenia (np. ruch uliczny, inne zakłady produkcyjne, szkodniki), prawidłowe rozmieszczenie pomieszczeń i poszczególnych stanowisk, właściwe wykończenie pomieszczeń, odpowiednie wykonanie instalacji</a:t>
            </a:r>
          </a:p>
          <a:p>
            <a:pPr>
              <a:buFontTx/>
              <a:buChar char="-"/>
            </a:pPr>
            <a:r>
              <a:rPr lang="pl-PL" sz="1800" b="1" dirty="0"/>
              <a:t>maszyny i urządzenia </a:t>
            </a:r>
            <a:r>
              <a:rPr lang="pl-PL" sz="1800" dirty="0"/>
              <a:t>– ilościowy i jakościowy dobór urządzeń i sprzętu, utrzymanie go w pełnej sprawności i czystości, dobór odpowiedniego sprzętu </a:t>
            </a:r>
            <a:r>
              <a:rPr lang="pl-PL" sz="1800" dirty="0" err="1"/>
              <a:t>kontrolno</a:t>
            </a:r>
            <a:r>
              <a:rPr lang="pl-PL" sz="1800" dirty="0"/>
              <a:t> – pomiarowego,</a:t>
            </a:r>
          </a:p>
          <a:p>
            <a:pPr>
              <a:buFontTx/>
              <a:buChar char="-"/>
            </a:pPr>
            <a:r>
              <a:rPr lang="pl-PL" sz="1800" b="1" dirty="0"/>
              <a:t>mycie i dezynfekcja </a:t>
            </a:r>
            <a:r>
              <a:rPr lang="pl-PL" sz="1800" dirty="0"/>
              <a:t>– dobór odpowiednich środków do mycia i dezynfekcji, opracowanie planu utrzymania higieny w zakładzie, uwzględniającego sposób i częstotliwość wykonywania czynności,</a:t>
            </a:r>
          </a:p>
          <a:p>
            <a:pPr>
              <a:buFontTx/>
              <a:buChar char="-"/>
            </a:pPr>
            <a:r>
              <a:rPr lang="pl-PL" sz="1800" b="1" dirty="0"/>
              <a:t>zaopatrzenie zakładu w wodę </a:t>
            </a:r>
            <a:r>
              <a:rPr lang="pl-PL" sz="1800" dirty="0"/>
              <a:t>o odpowiedniej jakości (procedura poboru próbek wody, co ile?),</a:t>
            </a:r>
          </a:p>
          <a:p>
            <a:pPr>
              <a:buFontTx/>
              <a:buChar char="-"/>
            </a:pPr>
            <a:r>
              <a:rPr lang="pl-PL" sz="1800" b="1" dirty="0"/>
              <a:t>prawidłowa gospodarka odpadami</a:t>
            </a:r>
            <a:r>
              <a:rPr lang="pl-PL" sz="1800" dirty="0"/>
              <a:t>, </a:t>
            </a:r>
          </a:p>
          <a:p>
            <a:pPr>
              <a:buFontTx/>
              <a:buChar char="-"/>
            </a:pPr>
            <a:r>
              <a:rPr lang="pl-PL" sz="1800" b="1" dirty="0"/>
              <a:t>zabezpieczenie zakładu przed szkodnikami </a:t>
            </a:r>
            <a:r>
              <a:rPr lang="pl-PL" sz="1800" dirty="0"/>
              <a:t>– dezynfekcja, dezynsekcja, deratyzacja, (DDD)</a:t>
            </a:r>
          </a:p>
          <a:p>
            <a:pPr>
              <a:buFontTx/>
              <a:buChar char="-"/>
            </a:pPr>
            <a:r>
              <a:rPr lang="pl-PL" sz="1800" b="1" dirty="0"/>
              <a:t>kwalifikacje personelu</a:t>
            </a:r>
            <a:r>
              <a:rPr lang="pl-PL" sz="1800" dirty="0"/>
              <a:t>, postępowanie i higiena personelu,</a:t>
            </a:r>
          </a:p>
          <a:p>
            <a:pPr>
              <a:buFontTx/>
              <a:buChar char="-"/>
            </a:pPr>
            <a:r>
              <a:rPr lang="pl-PL" sz="1800" b="1" dirty="0"/>
              <a:t>surowce i materiały pomocnicze</a:t>
            </a:r>
            <a:r>
              <a:rPr lang="pl-PL" sz="1800" dirty="0"/>
              <a:t>,</a:t>
            </a:r>
          </a:p>
          <a:p>
            <a:pPr>
              <a:buFontTx/>
              <a:buChar char="-"/>
            </a:pPr>
            <a:r>
              <a:rPr lang="pl-PL" sz="1800" b="1" dirty="0"/>
              <a:t>magazynowanie</a:t>
            </a:r>
            <a:r>
              <a:rPr lang="pl-PL" sz="1800" dirty="0"/>
              <a:t>,</a:t>
            </a:r>
          </a:p>
          <a:p>
            <a:pPr>
              <a:buFontTx/>
              <a:buChar char="-"/>
            </a:pPr>
            <a:r>
              <a:rPr lang="pl-PL" sz="1800" b="1" dirty="0"/>
              <a:t>transport wewnętrzny i ekspedycja</a:t>
            </a:r>
            <a:r>
              <a:rPr lang="pl-PL" sz="1800" dirty="0"/>
              <a:t>,</a:t>
            </a:r>
          </a:p>
          <a:p>
            <a:pPr>
              <a:buFontTx/>
              <a:buChar char="-"/>
            </a:pPr>
            <a:r>
              <a:rPr lang="pl-PL" sz="1800" b="1" dirty="0"/>
              <a:t>organizacja pracy</a:t>
            </a:r>
            <a:r>
              <a:rPr lang="pl-PL" sz="1800" dirty="0"/>
              <a:t>, inne.</a:t>
            </a:r>
          </a:p>
        </p:txBody>
      </p:sp>
    </p:spTree>
    <p:extLst>
      <p:ext uri="{BB962C8B-B14F-4D97-AF65-F5344CB8AC3E}">
        <p14:creationId xmlns:p14="http://schemas.microsoft.com/office/powerpoint/2010/main" val="622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3811769-EC13-921F-E406-04771BCE28B1}"/>
              </a:ext>
            </a:extLst>
          </p:cNvPr>
          <p:cNvSpPr>
            <a:spLocks noGrp="1"/>
          </p:cNvSpPr>
          <p:nvPr>
            <p:ph type="title"/>
          </p:nvPr>
        </p:nvSpPr>
        <p:spPr>
          <a:xfrm>
            <a:off x="284481" y="294538"/>
            <a:ext cx="10983070" cy="1033669"/>
          </a:xfrm>
        </p:spPr>
        <p:txBody>
          <a:bodyPr>
            <a:normAutofit fontScale="90000"/>
          </a:bodyPr>
          <a:lstStyle/>
          <a:p>
            <a:r>
              <a:rPr lang="pl-PL" sz="4000" dirty="0">
                <a:solidFill>
                  <a:srgbClr val="FFFFFF"/>
                </a:solidFill>
              </a:rPr>
              <a:t>WDRAŻANIE ZASAD DOBRYCH PRAKTYK PRODUKCYJNYCH </a:t>
            </a:r>
            <a:br>
              <a:rPr lang="pl-PL" sz="4000" dirty="0">
                <a:solidFill>
                  <a:srgbClr val="FFFFFF"/>
                </a:solidFill>
              </a:rPr>
            </a:br>
            <a:r>
              <a:rPr lang="pl-PL" sz="4000" dirty="0">
                <a:solidFill>
                  <a:srgbClr val="FFFFFF"/>
                </a:solidFill>
              </a:rPr>
              <a:t>I HIGIENICZNYCH W ZAKŁADZIE</a:t>
            </a:r>
          </a:p>
        </p:txBody>
      </p:sp>
      <p:sp>
        <p:nvSpPr>
          <p:cNvPr id="3" name="Symbol zastępczy zawartości 2">
            <a:extLst>
              <a:ext uri="{FF2B5EF4-FFF2-40B4-BE49-F238E27FC236}">
                <a16:creationId xmlns:a16="http://schemas.microsoft.com/office/drawing/2014/main" id="{2A3C099A-67A7-9460-505D-ACBD35F74140}"/>
              </a:ext>
            </a:extLst>
          </p:cNvPr>
          <p:cNvSpPr>
            <a:spLocks noGrp="1"/>
          </p:cNvSpPr>
          <p:nvPr>
            <p:ph idx="1"/>
          </p:nvPr>
        </p:nvSpPr>
        <p:spPr>
          <a:xfrm>
            <a:off x="112561" y="1590740"/>
            <a:ext cx="12079439" cy="5267259"/>
          </a:xfrm>
        </p:spPr>
        <p:txBody>
          <a:bodyPr anchor="ctr">
            <a:normAutofit/>
          </a:bodyPr>
          <a:lstStyle/>
          <a:p>
            <a:r>
              <a:rPr lang="pl-PL" sz="2200" dirty="0"/>
              <a:t>GHP i GMP posiadają wiele wspólnych aspektów i wzajemnie się uzupełniają. Wdrażanie ich wspólnie jest znacznie bardziej korzystne i funkcjonalne. Pozwala zaoszczędzić czas przystosowania zakładu do zasad GMP i GHP i utworzenia odpowiedniej dokumentacji wraz z załącznikami. </a:t>
            </a:r>
          </a:p>
          <a:p>
            <a:r>
              <a:rPr lang="pl-PL" sz="2200" dirty="0"/>
              <a:t>Podstawą prawidłowego wdrożenia zasad GMP i GHP w zakładzie jest </a:t>
            </a:r>
            <a:r>
              <a:rPr lang="pl-PL" sz="2200" b="1" dirty="0"/>
              <a:t>indywidualne </a:t>
            </a:r>
            <a:r>
              <a:rPr lang="pl-PL" sz="2200" dirty="0"/>
              <a:t>dopasowanie do danego przedsiębiorstwa. Wdrożeniem zająć powinna się wykwalifikowana osoba w zakresie technologii produkcji żywności, a także znająca specyfikę funkcjonowania danego zakładu. Może to być kucharz lub manager lokalu gastronomicznego pod warunkiem, że posiada niezbędną wiedzę i doświadczenie w tym zakresie. Kto by jednak nie realizował wdrożenia (pracownik gastronomii czy firma zewnętrzna) konieczne jest, by w te działania zaangażować pracownika produkcji, który z praktycznego punktu widzenia oceni czy dane założenia będą mogły funkcjonować w rzeczywistości. Pomoże on również w zweryfikowaniu stworzonego schematu produkcji i naniesie swoje poprawki.</a:t>
            </a:r>
          </a:p>
          <a:p>
            <a:r>
              <a:rPr lang="pl-PL" sz="2200" dirty="0"/>
              <a:t>Nieprofesjonalne, szablonowe podejście do tematu może spowodować, że GMP i GHP stanie się tylko „martwym tworem” w przedsiębiorstwie. Dlatego unikać należy tak zwanych „gotowców” stworzonych jedynie po to by SANPIED „się odczepił”.</a:t>
            </a:r>
          </a:p>
        </p:txBody>
      </p:sp>
    </p:spTree>
    <p:extLst>
      <p:ext uri="{BB962C8B-B14F-4D97-AF65-F5344CB8AC3E}">
        <p14:creationId xmlns:p14="http://schemas.microsoft.com/office/powerpoint/2010/main" val="24928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8D2A183-5BFF-6E15-02AD-BEA7AF0B3987}"/>
              </a:ext>
            </a:extLst>
          </p:cNvPr>
          <p:cNvSpPr>
            <a:spLocks noGrp="1"/>
          </p:cNvSpPr>
          <p:nvPr>
            <p:ph type="title"/>
          </p:nvPr>
        </p:nvSpPr>
        <p:spPr>
          <a:xfrm>
            <a:off x="862076" y="1"/>
            <a:ext cx="10791443" cy="1483360"/>
          </a:xfrm>
        </p:spPr>
        <p:txBody>
          <a:bodyPr anchor="b">
            <a:normAutofit/>
          </a:bodyPr>
          <a:lstStyle/>
          <a:p>
            <a:r>
              <a:rPr lang="pl-PL" sz="4000" b="1" dirty="0"/>
              <a:t>KORZYŚCI Z DOSTOSOWANIA ZAKŁADU DO ZASAD GMP I GHP</a:t>
            </a:r>
          </a:p>
        </p:txBody>
      </p:sp>
      <p:sp>
        <p:nvSpPr>
          <p:cNvPr id="3" name="Symbol zastępczy zawartości 2">
            <a:extLst>
              <a:ext uri="{FF2B5EF4-FFF2-40B4-BE49-F238E27FC236}">
                <a16:creationId xmlns:a16="http://schemas.microsoft.com/office/drawing/2014/main" id="{C9C8C397-7CA1-277C-ED35-7F0611FD69E1}"/>
              </a:ext>
            </a:extLst>
          </p:cNvPr>
          <p:cNvSpPr>
            <a:spLocks noGrp="1"/>
          </p:cNvSpPr>
          <p:nvPr>
            <p:ph idx="1"/>
          </p:nvPr>
        </p:nvSpPr>
        <p:spPr>
          <a:xfrm>
            <a:off x="213360" y="1564640"/>
            <a:ext cx="11785600" cy="4704080"/>
          </a:xfrm>
        </p:spPr>
        <p:txBody>
          <a:bodyPr anchor="t">
            <a:normAutofit/>
          </a:bodyPr>
          <a:lstStyle/>
          <a:p>
            <a:r>
              <a:rPr lang="pl-PL" sz="2000" dirty="0"/>
              <a:t>Spełnienie niezbędnego minimum wymogów jakościowo-prawnych to nie jedyna korzyść wdrożenia zasad GMP i GHP. Dzięki postepowaniu krok po kroku według przyjętych założeń, nasz produkt ma powtarzalną, przewidywalną jakość. Produkujemy żywność wolną od czynników fizycznych (np. zanieczyszczenia włosami, piaskiem, resztkami opakowań), chemicznych (np. zanieczyszczenia powstałe w wyniku źle przeprowadzonego procesu mycia i dezynfekcji), mikrobiologicznych (zanieczyszczenia np. drobnoustrojami powstałymi podczas niewłaściwego przechowywania). Produkujemy zatem żywność o odpowiedniej jakości zdrowotnej i o powtarzalnej jakości. Dzięki temu klient wychodzi od nas zadowolony i jest większa szansa na to, że do nas wróci, poleci nas swoim znajomym i rodzinie. Zmniejsza to także ryzyko reklamacji czy - bardziej przykrych w skutkach - zatruć.</a:t>
            </a:r>
          </a:p>
          <a:p>
            <a:r>
              <a:rPr lang="pl-PL" sz="2000" dirty="0"/>
              <a:t>Po wdrożeniu w zakładzie zasad GMP i GHP wzrasta świadomość naszego personelu, a przez imienne wskazanie osób odpowiedzialnych – jego poczucie odpowiedzialności. Dodatkowo wiąże się to ze zmniejszeniem kosztów produkcji, które wynikają z ludzkich pomyłek.</a:t>
            </a:r>
          </a:p>
          <a:p>
            <a:r>
              <a:rPr lang="pl-PL" sz="2000" dirty="0"/>
              <a:t>Oczywistą korzyścią jest przygotowanie zakładu do wdrożenia w nim systemu HACCP. Zakłady, które przystosowane są do zasad GMP/GHP i posiadają wdrożony system HACCP są mniej narażone na częste kontrole SANEPIDU, ponieważ staje się firmą o niskim poziomie ryzyka.</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49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E63D74D-F3D6-4BD1-FE59-146DB16ECF64}"/>
              </a:ext>
            </a:extLst>
          </p:cNvPr>
          <p:cNvSpPr>
            <a:spLocks noGrp="1"/>
          </p:cNvSpPr>
          <p:nvPr>
            <p:ph type="title"/>
          </p:nvPr>
        </p:nvSpPr>
        <p:spPr>
          <a:xfrm>
            <a:off x="593726" y="147828"/>
            <a:ext cx="4476114" cy="3013711"/>
          </a:xfrm>
        </p:spPr>
        <p:txBody>
          <a:bodyPr anchor="b">
            <a:normAutofit/>
          </a:bodyPr>
          <a:lstStyle/>
          <a:p>
            <a:pPr algn="ctr"/>
            <a:r>
              <a:rPr lang="pl-PL" sz="4800" dirty="0">
                <a:solidFill>
                  <a:srgbClr val="FFFFFF"/>
                </a:solidFill>
              </a:rPr>
              <a:t>ZAPAMIĘTAJ</a:t>
            </a:r>
            <a:br>
              <a:rPr lang="pl-PL" sz="4800" dirty="0">
                <a:solidFill>
                  <a:srgbClr val="FFFFFF"/>
                </a:solidFill>
              </a:rPr>
            </a:br>
            <a:br>
              <a:rPr lang="pl-PL" sz="4800" dirty="0">
                <a:solidFill>
                  <a:srgbClr val="FFFFFF"/>
                </a:solidFill>
              </a:rPr>
            </a:br>
            <a:r>
              <a:rPr lang="pl-PL" sz="4800" dirty="0">
                <a:solidFill>
                  <a:srgbClr val="FFFFFF"/>
                </a:solidFill>
              </a:rPr>
              <a:t>!!!</a:t>
            </a:r>
          </a:p>
        </p:txBody>
      </p:sp>
      <p:sp>
        <p:nvSpPr>
          <p:cNvPr id="3" name="Symbol zastępczy zawartości 2">
            <a:extLst>
              <a:ext uri="{FF2B5EF4-FFF2-40B4-BE49-F238E27FC236}">
                <a16:creationId xmlns:a16="http://schemas.microsoft.com/office/drawing/2014/main" id="{93E45BA9-24C5-CF72-E94E-8F6C9EBE5C9F}"/>
              </a:ext>
            </a:extLst>
          </p:cNvPr>
          <p:cNvSpPr>
            <a:spLocks noGrp="1"/>
          </p:cNvSpPr>
          <p:nvPr>
            <p:ph idx="1"/>
          </p:nvPr>
        </p:nvSpPr>
        <p:spPr>
          <a:xfrm>
            <a:off x="5817258" y="147828"/>
            <a:ext cx="6212182" cy="6279640"/>
          </a:xfrm>
        </p:spPr>
        <p:txBody>
          <a:bodyPr anchor="ctr">
            <a:normAutofit/>
          </a:bodyPr>
          <a:lstStyle/>
          <a:p>
            <a:endParaRPr lang="pl-PL" sz="2000" dirty="0"/>
          </a:p>
          <a:p>
            <a:pPr marL="0" indent="0">
              <a:buNone/>
            </a:pPr>
            <a:r>
              <a:rPr lang="pl-PL" dirty="0"/>
              <a:t>Zasady GMP i GHP powinny zostać indywidualnie dopasowane </a:t>
            </a:r>
            <a:br>
              <a:rPr lang="pl-PL" dirty="0"/>
            </a:br>
            <a:r>
              <a:rPr lang="pl-PL" dirty="0"/>
              <a:t>do konkretnego lokalu gastronomicznego. Wdrażanie Dobrych Praktyk według jakiegoś szablonu, może doprowadzić do sytuacji, kiedy to wdrożenie w życie przyjętych zasad GMP i GHP w zakładzie będzie </a:t>
            </a:r>
            <a:r>
              <a:rPr lang="pl-PL" u="sng" dirty="0"/>
              <a:t>niemożliwe.</a:t>
            </a:r>
          </a:p>
          <a:p>
            <a:endParaRPr lang="pl-PL" sz="2000" dirty="0"/>
          </a:p>
        </p:txBody>
      </p:sp>
    </p:spTree>
    <p:extLst>
      <p:ext uri="{BB962C8B-B14F-4D97-AF65-F5344CB8AC3E}">
        <p14:creationId xmlns:p14="http://schemas.microsoft.com/office/powerpoint/2010/main" val="172199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6C5B9FA-6389-D96F-EADE-18C5D66424B4}"/>
              </a:ext>
            </a:extLst>
          </p:cNvPr>
          <p:cNvSpPr>
            <a:spLocks noGrp="1"/>
          </p:cNvSpPr>
          <p:nvPr>
            <p:ph type="title"/>
          </p:nvPr>
        </p:nvSpPr>
        <p:spPr>
          <a:xfrm>
            <a:off x="459346" y="294538"/>
            <a:ext cx="11600573" cy="1302894"/>
          </a:xfrm>
        </p:spPr>
        <p:txBody>
          <a:bodyPr>
            <a:normAutofit/>
          </a:bodyPr>
          <a:lstStyle/>
          <a:p>
            <a:r>
              <a:rPr lang="pl-PL" sz="4000" dirty="0">
                <a:solidFill>
                  <a:srgbClr val="FFFFFF"/>
                </a:solidFill>
              </a:rPr>
              <a:t>„Księga Dobrych Praktyk Produkcyjnych i Higienicznych”</a:t>
            </a:r>
          </a:p>
        </p:txBody>
      </p:sp>
      <p:sp>
        <p:nvSpPr>
          <p:cNvPr id="3" name="Symbol zastępczy zawartości 2">
            <a:extLst>
              <a:ext uri="{FF2B5EF4-FFF2-40B4-BE49-F238E27FC236}">
                <a16:creationId xmlns:a16="http://schemas.microsoft.com/office/drawing/2014/main" id="{C117C7C0-7415-27A4-AF3B-4E00F1BAE187}"/>
              </a:ext>
            </a:extLst>
          </p:cNvPr>
          <p:cNvSpPr>
            <a:spLocks noGrp="1"/>
          </p:cNvSpPr>
          <p:nvPr>
            <p:ph idx="1"/>
          </p:nvPr>
        </p:nvSpPr>
        <p:spPr>
          <a:xfrm>
            <a:off x="459346" y="2318197"/>
            <a:ext cx="11407533" cy="4163884"/>
          </a:xfrm>
        </p:spPr>
        <p:txBody>
          <a:bodyPr anchor="ctr">
            <a:normAutofit/>
          </a:bodyPr>
          <a:lstStyle/>
          <a:p>
            <a:r>
              <a:rPr lang="pl-PL" sz="2400" dirty="0"/>
              <a:t>Usystematyzowanie wykonywanych czynności w postaci poszczególnych procedur </a:t>
            </a:r>
            <a:br>
              <a:rPr lang="pl-PL" sz="2400" dirty="0"/>
            </a:br>
            <a:r>
              <a:rPr lang="pl-PL" sz="2400" dirty="0"/>
              <a:t>i/lub instrukcji powinno zostać ujęte w „Księgę Dobrych Praktyk Produkcyjnych </a:t>
            </a:r>
            <a:br>
              <a:rPr lang="pl-PL" sz="2400" dirty="0"/>
            </a:br>
            <a:r>
              <a:rPr lang="pl-PL" sz="2400" dirty="0"/>
              <a:t>i Higienicznych”. Każdy pracownik powinien się zapoznać z jej treścią i mieć do niej łatwy dostęp. Instrukcje powinny być napisane językiem prostym, zrozumiałym i szczegółowo, krok po kroku, powinny opisywać postępowanie przy wykonywaniu konkretnych zadań.</a:t>
            </a:r>
          </a:p>
          <a:p>
            <a:r>
              <a:rPr lang="pl-PL" sz="2400" dirty="0"/>
              <a:t>Jednocześnie instrukcja musi przewidywać możliwe do wystąpienia komplikacje </a:t>
            </a:r>
            <a:br>
              <a:rPr lang="pl-PL" sz="2400" dirty="0"/>
            </a:br>
            <a:r>
              <a:rPr lang="pl-PL" sz="2400" dirty="0"/>
              <a:t>i opisywać dokładnie postępowanie w przypadku ich zaistnienia, np. instrukcja dotycząca urządzeń chłodniczych musi opisywać czynności, które pracownik powinien wykonać </a:t>
            </a:r>
            <a:br>
              <a:rPr lang="pl-PL" sz="2400" dirty="0"/>
            </a:br>
            <a:r>
              <a:rPr lang="pl-PL" sz="2400" dirty="0"/>
              <a:t>w przypadku awarii.</a:t>
            </a:r>
          </a:p>
        </p:txBody>
      </p:sp>
    </p:spTree>
    <p:extLst>
      <p:ext uri="{BB962C8B-B14F-4D97-AF65-F5344CB8AC3E}">
        <p14:creationId xmlns:p14="http://schemas.microsoft.com/office/powerpoint/2010/main" val="147531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3FDD67-5DEE-154C-7FE0-DB1541AFE15F}"/>
              </a:ext>
            </a:extLst>
          </p:cNvPr>
          <p:cNvSpPr>
            <a:spLocks noGrp="1"/>
          </p:cNvSpPr>
          <p:nvPr>
            <p:ph idx="1"/>
          </p:nvPr>
        </p:nvSpPr>
        <p:spPr>
          <a:xfrm>
            <a:off x="345438" y="1597432"/>
            <a:ext cx="11501119" cy="4632960"/>
          </a:xfrm>
        </p:spPr>
        <p:txBody>
          <a:bodyPr anchor="ctr">
            <a:normAutofit/>
          </a:bodyPr>
          <a:lstStyle/>
          <a:p>
            <a:pPr marL="0" indent="0">
              <a:buNone/>
            </a:pPr>
            <a:endParaRPr lang="pl-PL" sz="1100" b="1" i="1" dirty="0"/>
          </a:p>
          <a:p>
            <a:pPr marL="0" indent="0" algn="ctr">
              <a:buNone/>
            </a:pPr>
            <a:r>
              <a:rPr lang="pl-PL" b="1" i="1" dirty="0"/>
              <a:t>HACCP</a:t>
            </a:r>
            <a:r>
              <a:rPr lang="pl-PL" dirty="0"/>
              <a:t> </a:t>
            </a:r>
          </a:p>
          <a:p>
            <a:pPr marL="0" indent="0" algn="ctr">
              <a:buNone/>
            </a:pPr>
            <a:r>
              <a:rPr lang="pl-PL" dirty="0"/>
              <a:t>Hazard Analysis and Critical Control </a:t>
            </a:r>
            <a:r>
              <a:rPr lang="pl-PL" dirty="0" err="1"/>
              <a:t>Points</a:t>
            </a:r>
            <a:r>
              <a:rPr lang="pl-PL" dirty="0"/>
              <a:t> </a:t>
            </a:r>
          </a:p>
          <a:p>
            <a:pPr marL="0" indent="0">
              <a:buNone/>
            </a:pPr>
            <a:endParaRPr lang="pl-PL" dirty="0"/>
          </a:p>
          <a:p>
            <a:pPr marL="0" indent="0">
              <a:buNone/>
            </a:pPr>
            <a:r>
              <a:rPr lang="pl-PL" dirty="0"/>
              <a:t>System zapobiegania zagrożeniom zdrowotnym wynikającym z żywności. Został opracowany przez Narodowe Centrum ds. Bezpieczeństwa Żywności </a:t>
            </a:r>
            <a:br>
              <a:rPr lang="pl-PL" dirty="0"/>
            </a:br>
            <a:r>
              <a:rPr lang="pl-PL" dirty="0"/>
              <a:t>w Stanach Zjednoczonych w latach 60 XX wieku. Od tamtej pory HACCP stał się powszechnie stosowanym systemem na całym świecie, w tym w Polsce.</a:t>
            </a:r>
          </a:p>
          <a:p>
            <a:pPr marL="0" indent="0">
              <a:buNone/>
            </a:pPr>
            <a:r>
              <a:rPr lang="pl-PL" dirty="0"/>
              <a:t> </a:t>
            </a:r>
            <a:endParaRPr lang="pl-PL" sz="1100" dirty="0"/>
          </a:p>
        </p:txBody>
      </p:sp>
    </p:spTree>
    <p:extLst>
      <p:ext uri="{BB962C8B-B14F-4D97-AF65-F5344CB8AC3E}">
        <p14:creationId xmlns:p14="http://schemas.microsoft.com/office/powerpoint/2010/main" val="72614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0C51142-49FA-1222-1AC0-DE71FBB04144}"/>
              </a:ext>
            </a:extLst>
          </p:cNvPr>
          <p:cNvSpPr>
            <a:spLocks noGrp="1"/>
          </p:cNvSpPr>
          <p:nvPr>
            <p:ph type="title"/>
          </p:nvPr>
        </p:nvSpPr>
        <p:spPr>
          <a:xfrm>
            <a:off x="1005841" y="294538"/>
            <a:ext cx="10261710" cy="1167214"/>
          </a:xfrm>
        </p:spPr>
        <p:txBody>
          <a:bodyPr>
            <a:normAutofit/>
          </a:bodyPr>
          <a:lstStyle/>
          <a:p>
            <a:r>
              <a:rPr lang="pl-PL" sz="4000" dirty="0">
                <a:solidFill>
                  <a:srgbClr val="FFFFFF"/>
                </a:solidFill>
              </a:rPr>
              <a:t>Instrukcje stanowiskowe</a:t>
            </a:r>
          </a:p>
        </p:txBody>
      </p:sp>
      <p:sp>
        <p:nvSpPr>
          <p:cNvPr id="3" name="Symbol zastępczy zawartości 2">
            <a:extLst>
              <a:ext uri="{FF2B5EF4-FFF2-40B4-BE49-F238E27FC236}">
                <a16:creationId xmlns:a16="http://schemas.microsoft.com/office/drawing/2014/main" id="{9242CEAA-6921-DED5-EFB4-9F4C3D362FD3}"/>
              </a:ext>
            </a:extLst>
          </p:cNvPr>
          <p:cNvSpPr>
            <a:spLocks noGrp="1"/>
          </p:cNvSpPr>
          <p:nvPr>
            <p:ph idx="1"/>
          </p:nvPr>
        </p:nvSpPr>
        <p:spPr>
          <a:xfrm>
            <a:off x="386078" y="1949773"/>
            <a:ext cx="11419839" cy="4972721"/>
          </a:xfrm>
        </p:spPr>
        <p:txBody>
          <a:bodyPr anchor="ctr">
            <a:normAutofit/>
          </a:bodyPr>
          <a:lstStyle/>
          <a:p>
            <a:r>
              <a:rPr lang="pl-PL" sz="2400" dirty="0"/>
              <a:t>Aby pracownik miał stały i szybki dostęp </a:t>
            </a:r>
            <a:br>
              <a:rPr lang="pl-PL" sz="2400" dirty="0"/>
            </a:br>
            <a:r>
              <a:rPr lang="pl-PL" sz="2400" dirty="0"/>
              <a:t>do przyjętych zasad, ujętych w Księdze, </a:t>
            </a:r>
            <a:br>
              <a:rPr lang="pl-PL" sz="2400" dirty="0"/>
            </a:br>
            <a:r>
              <a:rPr lang="pl-PL" sz="2400" dirty="0"/>
              <a:t>opracowuje się instrukcje stanowiskowe. </a:t>
            </a:r>
            <a:br>
              <a:rPr lang="pl-PL" sz="2400" dirty="0"/>
            </a:br>
            <a:r>
              <a:rPr lang="pl-PL" sz="2400" dirty="0"/>
              <a:t>Umieszcza się je na stanowisku pracy w sposób </a:t>
            </a:r>
            <a:br>
              <a:rPr lang="pl-PL" sz="2400" dirty="0"/>
            </a:br>
            <a:r>
              <a:rPr lang="pl-PL" sz="2400" dirty="0"/>
              <a:t>trwały i łatwy do utrzymania w czystości. </a:t>
            </a:r>
            <a:br>
              <a:rPr lang="pl-PL" sz="2400" dirty="0"/>
            </a:br>
            <a:r>
              <a:rPr lang="pl-PL" sz="2400" dirty="0"/>
              <a:t>Najczęściej instrukcje laminuje się i przyczepia szczelnie do ściany na stanowisku pracy, którego dotyczą. Dzięki temu personel w przypadku wystąpienia jakichkolwiek wątpliwości może skontrolować prawidłowość swojego postępowania z instrukcją.</a:t>
            </a:r>
          </a:p>
          <a:p>
            <a:r>
              <a:rPr lang="pl-PL" sz="2400" dirty="0"/>
              <a:t>Ważnym zagadnieniem jest </a:t>
            </a:r>
            <a:r>
              <a:rPr lang="pl-PL" sz="2400" u="sng" dirty="0"/>
              <a:t>imienne wskazanie osoby odpowiedzialnej za daną czynność</a:t>
            </a:r>
            <a:r>
              <a:rPr lang="pl-PL" sz="2400" dirty="0"/>
              <a:t>. W innym przypadku może dojść do całkowitego zaniechania wykonywania danej czynności lub postępowanie w sposób niezgodny z ustalonymi w zakładzie zasadami, niedokładnie.</a:t>
            </a:r>
          </a:p>
        </p:txBody>
      </p:sp>
      <p:pic>
        <p:nvPicPr>
          <p:cNvPr id="5" name="Obraz 4">
            <a:extLst>
              <a:ext uri="{FF2B5EF4-FFF2-40B4-BE49-F238E27FC236}">
                <a16:creationId xmlns:a16="http://schemas.microsoft.com/office/drawing/2014/main" id="{83D80152-A4D5-0B29-D0DB-C1D2DD6FF57A}"/>
              </a:ext>
            </a:extLst>
          </p:cNvPr>
          <p:cNvPicPr>
            <a:picLocks noChangeAspect="1"/>
          </p:cNvPicPr>
          <p:nvPr/>
        </p:nvPicPr>
        <p:blipFill>
          <a:blip r:embed="rId2"/>
          <a:stretch>
            <a:fillRect/>
          </a:stretch>
        </p:blipFill>
        <p:spPr>
          <a:xfrm>
            <a:off x="6562020" y="35482"/>
            <a:ext cx="5703247" cy="3841959"/>
          </a:xfrm>
          <a:prstGeom prst="rect">
            <a:avLst/>
          </a:prstGeom>
        </p:spPr>
      </p:pic>
    </p:spTree>
    <p:extLst>
      <p:ext uri="{BB962C8B-B14F-4D97-AF65-F5344CB8AC3E}">
        <p14:creationId xmlns:p14="http://schemas.microsoft.com/office/powerpoint/2010/main" val="77614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8961FF-8239-4F9E-8D53-DD6FD44A15DC}"/>
              </a:ext>
            </a:extLst>
          </p:cNvPr>
          <p:cNvSpPr>
            <a:spLocks noGrp="1"/>
          </p:cNvSpPr>
          <p:nvPr>
            <p:ph type="title"/>
          </p:nvPr>
        </p:nvSpPr>
        <p:spPr/>
        <p:txBody>
          <a:bodyPr/>
          <a:lstStyle/>
          <a:p>
            <a:br>
              <a:rPr lang="pl-PL" dirty="0"/>
            </a:br>
            <a:endParaRPr lang="pl-PL" dirty="0"/>
          </a:p>
        </p:txBody>
      </p:sp>
      <p:pic>
        <p:nvPicPr>
          <p:cNvPr id="5" name="Symbol zastępczy zawartości 4">
            <a:extLst>
              <a:ext uri="{FF2B5EF4-FFF2-40B4-BE49-F238E27FC236}">
                <a16:creationId xmlns:a16="http://schemas.microsoft.com/office/drawing/2014/main" id="{A2031B7D-ACDF-4F70-9728-72B1A8DB5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112" y="65143"/>
            <a:ext cx="4704523" cy="6727713"/>
          </a:xfrm>
        </p:spPr>
      </p:pic>
      <p:pic>
        <p:nvPicPr>
          <p:cNvPr id="7" name="Obraz 6">
            <a:extLst>
              <a:ext uri="{FF2B5EF4-FFF2-40B4-BE49-F238E27FC236}">
                <a16:creationId xmlns:a16="http://schemas.microsoft.com/office/drawing/2014/main" id="{668CD0F5-41CF-461E-898A-19611534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277" y="65144"/>
            <a:ext cx="4704523" cy="6727712"/>
          </a:xfrm>
          <a:prstGeom prst="rect">
            <a:avLst/>
          </a:prstGeom>
        </p:spPr>
      </p:pic>
    </p:spTree>
    <p:extLst>
      <p:ext uri="{BB962C8B-B14F-4D97-AF65-F5344CB8AC3E}">
        <p14:creationId xmlns:p14="http://schemas.microsoft.com/office/powerpoint/2010/main" val="147546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188E987-C135-642C-FDA9-7829137274AD}"/>
              </a:ext>
            </a:extLst>
          </p:cNvPr>
          <p:cNvSpPr>
            <a:spLocks noGrp="1"/>
          </p:cNvSpPr>
          <p:nvPr>
            <p:ph type="title"/>
          </p:nvPr>
        </p:nvSpPr>
        <p:spPr>
          <a:xfrm>
            <a:off x="1371599" y="294538"/>
            <a:ext cx="9895951" cy="1033669"/>
          </a:xfrm>
        </p:spPr>
        <p:txBody>
          <a:bodyPr>
            <a:normAutofit/>
          </a:bodyPr>
          <a:lstStyle/>
          <a:p>
            <a:r>
              <a:rPr lang="pl-PL" sz="4000" dirty="0">
                <a:solidFill>
                  <a:srgbClr val="FFFFFF"/>
                </a:solidFill>
              </a:rPr>
              <a:t>Aktualizacja Księgi Dobrych Praktyk</a:t>
            </a:r>
          </a:p>
        </p:txBody>
      </p:sp>
      <p:sp>
        <p:nvSpPr>
          <p:cNvPr id="3" name="Symbol zastępczy zawartości 2">
            <a:extLst>
              <a:ext uri="{FF2B5EF4-FFF2-40B4-BE49-F238E27FC236}">
                <a16:creationId xmlns:a16="http://schemas.microsoft.com/office/drawing/2014/main" id="{F9A6D6A8-A003-D9C7-3936-6D18D2816F5B}"/>
              </a:ext>
            </a:extLst>
          </p:cNvPr>
          <p:cNvSpPr>
            <a:spLocks noGrp="1"/>
          </p:cNvSpPr>
          <p:nvPr>
            <p:ph idx="1"/>
          </p:nvPr>
        </p:nvSpPr>
        <p:spPr>
          <a:xfrm>
            <a:off x="365760" y="1590740"/>
            <a:ext cx="11531599" cy="4901499"/>
          </a:xfrm>
        </p:spPr>
        <p:txBody>
          <a:bodyPr anchor="ctr">
            <a:normAutofit/>
          </a:bodyPr>
          <a:lstStyle/>
          <a:p>
            <a:pPr marL="0" indent="0">
              <a:buNone/>
            </a:pPr>
            <a:r>
              <a:rPr lang="pl-PL" dirty="0"/>
              <a:t>„Księga Dobrych Praktyk Produkcyjnych i Higienicznych” powinna być aktualizowana, w taki sposób i na tyle często, aby odzwierciedlała ona aktualny stan panujący w zakładzie. Wszelkie zmiany w produkcji, rozszerzenie działalności lub jej zmodyfikowanie, zmiana lokalizacji zakładu itp. muszą zostać ujęte w Księdze. Przykładem konieczności aktualizacji dokumentacji jest rozszerzenie oferty o nowy produkt, np. jeśli zakład do tej pory zajmował się produkcją kanapek i sałatek, a ofertę wzbogacamy w zupy.</a:t>
            </a:r>
          </a:p>
        </p:txBody>
      </p:sp>
    </p:spTree>
    <p:extLst>
      <p:ext uri="{BB962C8B-B14F-4D97-AF65-F5344CB8AC3E}">
        <p14:creationId xmlns:p14="http://schemas.microsoft.com/office/powerpoint/2010/main" val="322096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4654FB-DE16-011D-EB39-40AA110ADF57}"/>
              </a:ext>
            </a:extLst>
          </p:cNvPr>
          <p:cNvSpPr>
            <a:spLocks noGrp="1"/>
          </p:cNvSpPr>
          <p:nvPr>
            <p:ph type="title"/>
          </p:nvPr>
        </p:nvSpPr>
        <p:spPr>
          <a:xfrm>
            <a:off x="-68440" y="10138"/>
            <a:ext cx="4037839" cy="1808480"/>
          </a:xfrm>
        </p:spPr>
        <p:txBody>
          <a:bodyPr anchor="b">
            <a:normAutofit/>
          </a:bodyPr>
          <a:lstStyle/>
          <a:p>
            <a:pPr algn="r"/>
            <a:r>
              <a:rPr lang="pl-PL" sz="4000" dirty="0">
                <a:solidFill>
                  <a:srgbClr val="FFFFFF"/>
                </a:solidFill>
              </a:rPr>
              <a:t>PODSUMOWANIE</a:t>
            </a:r>
            <a:br>
              <a:rPr lang="pl-PL" sz="4000" dirty="0">
                <a:solidFill>
                  <a:srgbClr val="FFFFFF"/>
                </a:solidFill>
              </a:rPr>
            </a:br>
            <a:endParaRPr lang="pl-PL" sz="4000" dirty="0">
              <a:solidFill>
                <a:srgbClr val="FFFFFF"/>
              </a:solidFill>
            </a:endParaRPr>
          </a:p>
        </p:txBody>
      </p:sp>
      <p:sp>
        <p:nvSpPr>
          <p:cNvPr id="3" name="Symbol zastępczy zawartości 2">
            <a:extLst>
              <a:ext uri="{FF2B5EF4-FFF2-40B4-BE49-F238E27FC236}">
                <a16:creationId xmlns:a16="http://schemas.microsoft.com/office/drawing/2014/main" id="{B7F4C6DC-0C7A-A58C-25C8-3A760D43A404}"/>
              </a:ext>
            </a:extLst>
          </p:cNvPr>
          <p:cNvSpPr>
            <a:spLocks noGrp="1"/>
          </p:cNvSpPr>
          <p:nvPr>
            <p:ph idx="1"/>
          </p:nvPr>
        </p:nvSpPr>
        <p:spPr>
          <a:xfrm>
            <a:off x="4287185" y="761240"/>
            <a:ext cx="7650815" cy="6198382"/>
          </a:xfrm>
        </p:spPr>
        <p:txBody>
          <a:bodyPr anchor="ctr">
            <a:normAutofit/>
          </a:bodyPr>
          <a:lstStyle/>
          <a:p>
            <a:r>
              <a:rPr lang="pl-PL" sz="2000" dirty="0"/>
              <a:t>Dobre Praktyki Higieniczne i Produkcyjne pozwalają uporządkować </a:t>
            </a:r>
            <a:br>
              <a:rPr lang="pl-PL" sz="2000" dirty="0"/>
            </a:br>
            <a:r>
              <a:rPr lang="pl-PL" sz="2000" dirty="0"/>
              <a:t>i usystematyzować przyjęte w Twojej gastronomii zasady postępowania podczas produkcji żywności i utrzymania higieny, </a:t>
            </a:r>
            <a:br>
              <a:rPr lang="pl-PL" sz="2000" dirty="0"/>
            </a:br>
            <a:r>
              <a:rPr lang="pl-PL" sz="2000" dirty="0"/>
              <a:t>GMP i GHP powinno być </a:t>
            </a:r>
            <a:r>
              <a:rPr lang="pl-PL" sz="2000" b="1" dirty="0"/>
              <a:t>wdrażane indywidualnie </a:t>
            </a:r>
            <a:r>
              <a:rPr lang="pl-PL" sz="2000" dirty="0"/>
              <a:t>dla każdego zakładu. Nie powinno korzystać się z „gotowców” niedostosowanych do Twojej gastronomii.</a:t>
            </a:r>
          </a:p>
          <a:p>
            <a:r>
              <a:rPr lang="pl-PL" sz="2000" dirty="0"/>
              <a:t>Księga Dobrych Praktyk powinna być regularnie aktualizowana </a:t>
            </a:r>
            <a:br>
              <a:rPr lang="pl-PL" sz="2000" dirty="0"/>
            </a:br>
            <a:r>
              <a:rPr lang="pl-PL" sz="2000" dirty="0"/>
              <a:t>i dostosowywana do aktualnie panujących warunków w zakładzie. Instrukcje i procedury powinny być pisane łatwym i zrozumiałym językiem.</a:t>
            </a:r>
          </a:p>
          <a:p>
            <a:r>
              <a:rPr lang="pl-PL" sz="2000" dirty="0"/>
              <a:t>Wdrożenie Dobrych Praktyk w zakładzie jest fundamentem do zbudowania systemu HACCP i dlatego GMP i GHP nazywane są programem warunków wstępnych.</a:t>
            </a:r>
          </a:p>
          <a:p>
            <a:r>
              <a:rPr lang="pl-PL" sz="2000" dirty="0"/>
              <a:t>Efektywnie wdrażając zasady Dobrych Praktyk podnosisz jakość serwowanych potraw, optymalizujesz koszty oraz podnosisz kwalifikacje personelu.</a:t>
            </a:r>
          </a:p>
        </p:txBody>
      </p:sp>
    </p:spTree>
    <p:extLst>
      <p:ext uri="{BB962C8B-B14F-4D97-AF65-F5344CB8AC3E}">
        <p14:creationId xmlns:p14="http://schemas.microsoft.com/office/powerpoint/2010/main" val="16554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7DBF2B37-D0C8-1D7F-A092-C4A5915D98F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pl-PL" sz="4800" b="1" kern="1200" dirty="0">
                <a:solidFill>
                  <a:srgbClr val="FFFFFF"/>
                </a:solidFill>
                <a:latin typeface="+mj-lt"/>
                <a:ea typeface="+mj-ea"/>
                <a:cs typeface="+mj-cs"/>
              </a:rPr>
              <a:t>Dziękujemy za uwagę !!!</a:t>
            </a:r>
            <a:br>
              <a:rPr lang="pl-PL" sz="4800" b="1" kern="1200" dirty="0">
                <a:solidFill>
                  <a:srgbClr val="FFFFFF"/>
                </a:solidFill>
                <a:latin typeface="+mj-lt"/>
                <a:ea typeface="+mj-ea"/>
                <a:cs typeface="+mj-cs"/>
              </a:rPr>
            </a:br>
            <a:br>
              <a:rPr lang="pl-PL"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spTree>
    <p:extLst>
      <p:ext uri="{BB962C8B-B14F-4D97-AF65-F5344CB8AC3E}">
        <p14:creationId xmlns:p14="http://schemas.microsoft.com/office/powerpoint/2010/main" val="227036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3FDD67-5DEE-154C-7FE0-DB1541AFE15F}"/>
              </a:ext>
            </a:extLst>
          </p:cNvPr>
          <p:cNvSpPr>
            <a:spLocks noGrp="1"/>
          </p:cNvSpPr>
          <p:nvPr>
            <p:ph idx="1"/>
          </p:nvPr>
        </p:nvSpPr>
        <p:spPr>
          <a:xfrm>
            <a:off x="345438" y="1597432"/>
            <a:ext cx="11501119" cy="4632960"/>
          </a:xfrm>
        </p:spPr>
        <p:txBody>
          <a:bodyPr anchor="ctr">
            <a:normAutofit/>
          </a:bodyPr>
          <a:lstStyle/>
          <a:p>
            <a:pPr marL="0" indent="0">
              <a:buNone/>
            </a:pPr>
            <a:endParaRPr lang="pl-PL" sz="1100" b="1" i="1" dirty="0"/>
          </a:p>
          <a:p>
            <a:r>
              <a:rPr lang="pl-PL" dirty="0"/>
              <a:t>Identyfikację zagrożeń i opisanie środków zapobiegawczych.</a:t>
            </a:r>
          </a:p>
          <a:p>
            <a:r>
              <a:rPr lang="pl-PL" dirty="0"/>
              <a:t>Identyfikację krytycznych punktów kontroli.</a:t>
            </a:r>
          </a:p>
          <a:p>
            <a:r>
              <a:rPr lang="pl-PL" dirty="0"/>
              <a:t>Identyfikację limitów krytycznych.</a:t>
            </a:r>
          </a:p>
          <a:p>
            <a:r>
              <a:rPr lang="pl-PL" dirty="0"/>
              <a:t>Ustalenie systemu monitorowania.</a:t>
            </a:r>
          </a:p>
          <a:p>
            <a:r>
              <a:rPr lang="pl-PL" dirty="0"/>
              <a:t>Określenie działań korygujących.</a:t>
            </a:r>
          </a:p>
          <a:p>
            <a:r>
              <a:rPr lang="pl-PL" dirty="0"/>
              <a:t>Ustalenie procedur zapisów.</a:t>
            </a:r>
          </a:p>
          <a:p>
            <a:r>
              <a:rPr lang="pl-PL" dirty="0"/>
              <a:t>Ustalenie procedur weryfikacji systemu.</a:t>
            </a:r>
          </a:p>
          <a:p>
            <a:pPr marL="0" indent="0">
              <a:buNone/>
            </a:pPr>
            <a:r>
              <a:rPr lang="pl-PL" dirty="0"/>
              <a:t> </a:t>
            </a:r>
            <a:endParaRPr lang="pl-PL" sz="1100" dirty="0"/>
          </a:p>
        </p:txBody>
      </p:sp>
      <p:sp>
        <p:nvSpPr>
          <p:cNvPr id="2" name="Prostokąt 1">
            <a:extLst>
              <a:ext uri="{FF2B5EF4-FFF2-40B4-BE49-F238E27FC236}">
                <a16:creationId xmlns:a16="http://schemas.microsoft.com/office/drawing/2014/main" id="{65169A2D-027D-4FE9-87AF-A752157DE75E}"/>
              </a:ext>
            </a:extLst>
          </p:cNvPr>
          <p:cNvSpPr/>
          <p:nvPr/>
        </p:nvSpPr>
        <p:spPr>
          <a:xfrm>
            <a:off x="459346" y="256761"/>
            <a:ext cx="11273304" cy="1077218"/>
          </a:xfrm>
          <a:prstGeom prst="rect">
            <a:avLst/>
          </a:prstGeom>
        </p:spPr>
        <p:txBody>
          <a:bodyPr wrap="square">
            <a:spAutoFit/>
          </a:bodyPr>
          <a:lstStyle/>
          <a:p>
            <a:r>
              <a:rPr lang="pl-PL" sz="3200" dirty="0"/>
              <a:t>System HACCP jest systemowym postępowaniem mającym na celu zapewnienie bezpieczeństwa zdrowotnego żywności poprzez:</a:t>
            </a:r>
          </a:p>
        </p:txBody>
      </p:sp>
    </p:spTree>
    <p:extLst>
      <p:ext uri="{BB962C8B-B14F-4D97-AF65-F5344CB8AC3E}">
        <p14:creationId xmlns:p14="http://schemas.microsoft.com/office/powerpoint/2010/main" val="210923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3FDD67-5DEE-154C-7FE0-DB1541AFE15F}"/>
              </a:ext>
            </a:extLst>
          </p:cNvPr>
          <p:cNvSpPr>
            <a:spLocks noGrp="1"/>
          </p:cNvSpPr>
          <p:nvPr>
            <p:ph idx="1"/>
          </p:nvPr>
        </p:nvSpPr>
        <p:spPr>
          <a:xfrm>
            <a:off x="145774" y="1374130"/>
            <a:ext cx="12191998" cy="5707172"/>
          </a:xfrm>
        </p:spPr>
        <p:txBody>
          <a:bodyPr anchor="ctr">
            <a:normAutofit fontScale="85000" lnSpcReduction="20000"/>
          </a:bodyPr>
          <a:lstStyle/>
          <a:p>
            <a:pPr marL="0" indent="0">
              <a:buNone/>
            </a:pPr>
            <a:endParaRPr lang="pl-PL" sz="1100" b="1" i="1" dirty="0"/>
          </a:p>
          <a:p>
            <a:pPr marL="0" indent="0">
              <a:buNone/>
            </a:pPr>
            <a:r>
              <a:rPr lang="pl-PL" dirty="0"/>
              <a:t>1) Zdefiniowanie zakresu stosowania systemu HACCP (</a:t>
            </a:r>
            <a:r>
              <a:rPr lang="pl-PL" kern="0" dirty="0">
                <a:ea typeface="Times New Roman" panose="02020603050405020304" pitchFamily="18" charset="0"/>
              </a:rPr>
              <a:t>przystosowanie lokalu do zasad </a:t>
            </a:r>
          </a:p>
          <a:p>
            <a:pPr marL="0" indent="0">
              <a:buNone/>
            </a:pPr>
            <a:r>
              <a:rPr lang="pl-PL" kern="0" dirty="0">
                <a:ea typeface="Times New Roman" panose="02020603050405020304" pitchFamily="18" charset="0"/>
              </a:rPr>
              <a:t>    GHP i GMP)</a:t>
            </a:r>
            <a:r>
              <a:rPr lang="pl-PL" dirty="0"/>
              <a:t>.</a:t>
            </a:r>
          </a:p>
          <a:p>
            <a:pPr marL="0" indent="0">
              <a:buNone/>
            </a:pPr>
            <a:r>
              <a:rPr lang="pl-PL" dirty="0"/>
              <a:t>2) Utworzenie zespołu HACCP.</a:t>
            </a:r>
          </a:p>
          <a:p>
            <a:pPr marL="0" indent="0">
              <a:buNone/>
            </a:pPr>
            <a:r>
              <a:rPr lang="pl-PL" dirty="0"/>
              <a:t>3) Opisanie produktu wraz z określeniem przewidywanego sposobu wykorzystania produktu.</a:t>
            </a:r>
          </a:p>
          <a:p>
            <a:pPr marL="0" indent="0">
              <a:buNone/>
            </a:pPr>
            <a:r>
              <a:rPr lang="pl-PL" dirty="0"/>
              <a:t>4) Opracowanie schematu procesu technologicznego.</a:t>
            </a:r>
          </a:p>
          <a:p>
            <a:pPr marL="0" indent="0">
              <a:buNone/>
            </a:pPr>
            <a:r>
              <a:rPr lang="pl-PL" dirty="0"/>
              <a:t>5) Weryfikacja schematu procesu technologicznego na linii technologicznej.</a:t>
            </a:r>
          </a:p>
          <a:p>
            <a:pPr marL="0" indent="0">
              <a:buNone/>
            </a:pPr>
            <a:r>
              <a:rPr lang="pl-PL" dirty="0"/>
              <a:t>6) Sporządzenie listy wszystkich zagrożeń i środków kontroli.</a:t>
            </a:r>
          </a:p>
          <a:p>
            <a:pPr marL="0" indent="0">
              <a:buNone/>
            </a:pPr>
            <a:r>
              <a:rPr lang="pl-PL" dirty="0"/>
              <a:t>7) Określenie krytycznych punktów kontroli.</a:t>
            </a:r>
          </a:p>
          <a:p>
            <a:pPr marL="0" indent="0">
              <a:buNone/>
            </a:pPr>
            <a:r>
              <a:rPr lang="pl-PL" dirty="0"/>
              <a:t>8) Określenie wartości docelowych i krytycznych dla każdego punktu krytycznego.</a:t>
            </a:r>
          </a:p>
          <a:p>
            <a:pPr marL="0" indent="0">
              <a:buNone/>
            </a:pPr>
            <a:r>
              <a:rPr lang="pl-PL" dirty="0"/>
              <a:t>9) Opracowanie systemu monitorowania dla każdego punktu krytycznego.</a:t>
            </a:r>
          </a:p>
          <a:p>
            <a:pPr marL="0" indent="0">
              <a:buNone/>
            </a:pPr>
            <a:r>
              <a:rPr lang="pl-PL" dirty="0"/>
              <a:t>10) Ustalenie działań korygujących.</a:t>
            </a:r>
          </a:p>
          <a:p>
            <a:pPr marL="0" indent="0">
              <a:buNone/>
            </a:pPr>
            <a:r>
              <a:rPr lang="pl-PL" dirty="0"/>
              <a:t>11) Ustalenie procedury weryfikacji.</a:t>
            </a:r>
          </a:p>
          <a:p>
            <a:pPr marL="0" indent="0">
              <a:buNone/>
            </a:pPr>
            <a:r>
              <a:rPr lang="pl-PL" dirty="0"/>
              <a:t>12) Prowadzenie dokumentacji i zapisów.</a:t>
            </a:r>
          </a:p>
          <a:p>
            <a:pPr marL="0" indent="0">
              <a:buNone/>
            </a:pPr>
            <a:r>
              <a:rPr lang="pl-PL" dirty="0"/>
              <a:t> </a:t>
            </a:r>
            <a:endParaRPr lang="pl-PL" sz="1100" dirty="0"/>
          </a:p>
        </p:txBody>
      </p:sp>
      <p:sp>
        <p:nvSpPr>
          <p:cNvPr id="2" name="Prostokąt 1">
            <a:extLst>
              <a:ext uri="{FF2B5EF4-FFF2-40B4-BE49-F238E27FC236}">
                <a16:creationId xmlns:a16="http://schemas.microsoft.com/office/drawing/2014/main" id="{65169A2D-027D-4FE9-87AF-A752157DE75E}"/>
              </a:ext>
            </a:extLst>
          </p:cNvPr>
          <p:cNvSpPr/>
          <p:nvPr/>
        </p:nvSpPr>
        <p:spPr>
          <a:xfrm>
            <a:off x="630264" y="446604"/>
            <a:ext cx="9924082" cy="1046440"/>
          </a:xfrm>
          <a:prstGeom prst="rect">
            <a:avLst/>
          </a:prstGeom>
        </p:spPr>
        <p:txBody>
          <a:bodyPr wrap="square">
            <a:spAutoFit/>
          </a:bodyPr>
          <a:lstStyle/>
          <a:p>
            <a:r>
              <a:rPr lang="pl-PL" sz="4400" dirty="0"/>
              <a:t>12 kroków wdrażania systemu HACCP:</a:t>
            </a:r>
            <a:br>
              <a:rPr lang="pl-PL" sz="4400" dirty="0"/>
            </a:br>
            <a:endParaRPr lang="pl-PL" dirty="0"/>
          </a:p>
        </p:txBody>
      </p:sp>
    </p:spTree>
    <p:extLst>
      <p:ext uri="{BB962C8B-B14F-4D97-AF65-F5344CB8AC3E}">
        <p14:creationId xmlns:p14="http://schemas.microsoft.com/office/powerpoint/2010/main" val="137856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75C0623-8C99-229E-1514-3E91A1FD3A71}"/>
              </a:ext>
            </a:extLst>
          </p:cNvPr>
          <p:cNvSpPr>
            <a:spLocks noGrp="1"/>
          </p:cNvSpPr>
          <p:nvPr>
            <p:ph type="title"/>
          </p:nvPr>
        </p:nvSpPr>
        <p:spPr>
          <a:xfrm>
            <a:off x="973837" y="0"/>
            <a:ext cx="9688296" cy="1296299"/>
          </a:xfrm>
        </p:spPr>
        <p:txBody>
          <a:bodyPr anchor="b">
            <a:normAutofit/>
          </a:bodyPr>
          <a:lstStyle/>
          <a:p>
            <a:r>
              <a:rPr lang="pl-PL" sz="4000" b="1" dirty="0"/>
              <a:t>GMP I GHP JAKO FUNDAMENT DO WDRAŻANIA SYSTEMU HACCP W PRZEDSIĘBIORSTWIE</a:t>
            </a:r>
          </a:p>
        </p:txBody>
      </p:sp>
      <p:sp>
        <p:nvSpPr>
          <p:cNvPr id="3" name="Symbol zastępczy zawartości 2">
            <a:extLst>
              <a:ext uri="{FF2B5EF4-FFF2-40B4-BE49-F238E27FC236}">
                <a16:creationId xmlns:a16="http://schemas.microsoft.com/office/drawing/2014/main" id="{4CA82A51-C962-CE11-2D8D-51FF6AB8404C}"/>
              </a:ext>
            </a:extLst>
          </p:cNvPr>
          <p:cNvSpPr>
            <a:spLocks noGrp="1"/>
          </p:cNvSpPr>
          <p:nvPr>
            <p:ph idx="1"/>
          </p:nvPr>
        </p:nvSpPr>
        <p:spPr>
          <a:xfrm>
            <a:off x="264160" y="1463040"/>
            <a:ext cx="11592560" cy="4937332"/>
          </a:xfrm>
        </p:spPr>
        <p:txBody>
          <a:bodyPr anchor="t">
            <a:normAutofit/>
          </a:bodyPr>
          <a:lstStyle/>
          <a:p>
            <a:pPr marL="0" indent="0">
              <a:buNone/>
            </a:pPr>
            <a:r>
              <a:rPr lang="pl-PL" sz="2000" dirty="0"/>
              <a:t>Wdrożenie w zakładzie Dobrych Praktyk Produkcyjnych i Higienicznych ma przede wszystkim na celu usystematyzowanie wszelkich zagadnień związanych z produkcją i higieną w zakładzie. Z tego powodu GMP i GHP nazywane jest często Programem Warunków Wstępnych dla wdrożenia systemu HACCP.</a:t>
            </a:r>
          </a:p>
          <a:p>
            <a:pPr marL="0" indent="0">
              <a:buNone/>
            </a:pPr>
            <a:r>
              <a:rPr lang="pl-PL" sz="2000" dirty="0"/>
              <a:t>Audyt zerowy (wstępny) to wizja lokalna zakładu, która ma na celu ocenę stopnia przygotowania danego przedsiębiorstwa do wdrożenia systemu HACCP (lub innego systemu). Podstawę do przeprowadzenia audytu zerowego (wstępnego) przed przystąpieniem do wdrażania systemu HACCP stanowi m.in.:</a:t>
            </a:r>
          </a:p>
          <a:p>
            <a:pPr marL="0" indent="0">
              <a:buNone/>
            </a:pPr>
            <a:r>
              <a:rPr lang="pl-PL" sz="2000" dirty="0"/>
              <a:t>•	wdrożenie Dobrych Praktyk w przedsiębiorstwie,</a:t>
            </a:r>
          </a:p>
          <a:p>
            <a:pPr marL="0" indent="0">
              <a:buNone/>
            </a:pPr>
            <a:r>
              <a:rPr lang="pl-PL" sz="2000" dirty="0"/>
              <a:t>•	stopień realizacji przyjętych zasad,</a:t>
            </a:r>
          </a:p>
          <a:p>
            <a:pPr marL="0" indent="0">
              <a:buNone/>
            </a:pPr>
            <a:r>
              <a:rPr lang="pl-PL" sz="2000" dirty="0"/>
              <a:t>•	postępowanie według obowiązujących w zakładzie instrukcji i/lub procedur.</a:t>
            </a:r>
          </a:p>
          <a:p>
            <a:pPr marL="0" indent="0">
              <a:buNone/>
            </a:pPr>
            <a:r>
              <a:rPr lang="pl-PL" sz="2000" dirty="0"/>
              <a:t>Na podstawie wyników takiego audytu opracowuje się program wdrażania systemu w zakładzie. W przypadku, gdy audyt zerowy wykaże, że w danym zakładzie nie funkcjonują zasady Dobrych Praktyk Produkcyjnych i Higienicznych, wraz z wdrażaniem systemu HACCP wdraża się zasady GMP/GHP, co może jednak znacznie wydłużyć czas wdrożenia systemu, a także nałożyć na siebie koszty dostosowania zakładu do zasad GMP/GHP i wdrożenia systemu HACCP.</a:t>
            </a:r>
          </a:p>
          <a:p>
            <a:endParaRPr lang="pl-PL"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29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Obraz 4">
            <a:extLst>
              <a:ext uri="{FF2B5EF4-FFF2-40B4-BE49-F238E27FC236}">
                <a16:creationId xmlns:a16="http://schemas.microsoft.com/office/drawing/2014/main" id="{3B271FB1-624C-A9B1-984D-371523FE2167}"/>
              </a:ext>
            </a:extLst>
          </p:cNvPr>
          <p:cNvPicPr>
            <a:picLocks noChangeAspect="1"/>
          </p:cNvPicPr>
          <p:nvPr/>
        </p:nvPicPr>
        <p:blipFill>
          <a:blip r:embed="rId2"/>
          <a:stretch>
            <a:fillRect/>
          </a:stretch>
        </p:blipFill>
        <p:spPr>
          <a:xfrm>
            <a:off x="850403" y="117059"/>
            <a:ext cx="10491187" cy="2141550"/>
          </a:xfrm>
          <a:prstGeom prst="rect">
            <a:avLst/>
          </a:prstGeom>
        </p:spPr>
      </p:pic>
      <p:pic>
        <p:nvPicPr>
          <p:cNvPr id="7" name="Obraz 6">
            <a:extLst>
              <a:ext uri="{FF2B5EF4-FFF2-40B4-BE49-F238E27FC236}">
                <a16:creationId xmlns:a16="http://schemas.microsoft.com/office/drawing/2014/main" id="{7116D6FA-3A5F-F156-C038-7567BFDD0EFF}"/>
              </a:ext>
            </a:extLst>
          </p:cNvPr>
          <p:cNvPicPr>
            <a:picLocks noChangeAspect="1"/>
          </p:cNvPicPr>
          <p:nvPr/>
        </p:nvPicPr>
        <p:blipFill>
          <a:blip r:embed="rId3"/>
          <a:stretch>
            <a:fillRect/>
          </a:stretch>
        </p:blipFill>
        <p:spPr>
          <a:xfrm>
            <a:off x="1728372" y="2235487"/>
            <a:ext cx="8388906" cy="2317172"/>
          </a:xfrm>
          <a:prstGeom prst="rect">
            <a:avLst/>
          </a:prstGeom>
        </p:spPr>
      </p:pic>
      <p:sp>
        <p:nvSpPr>
          <p:cNvPr id="11" name="pole tekstowe 10">
            <a:extLst>
              <a:ext uri="{FF2B5EF4-FFF2-40B4-BE49-F238E27FC236}">
                <a16:creationId xmlns:a16="http://schemas.microsoft.com/office/drawing/2014/main" id="{2486B31F-BD5D-334D-3BE8-3F65CCA361C1}"/>
              </a:ext>
            </a:extLst>
          </p:cNvPr>
          <p:cNvSpPr txBox="1"/>
          <p:nvPr/>
        </p:nvSpPr>
        <p:spPr>
          <a:xfrm>
            <a:off x="268400" y="5652177"/>
            <a:ext cx="11253040"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400" b="0" i="1"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Wymagania higieniczne dla zakładów produkcji i obrotu żywnością zostały określone w załączniku nr II do rozporządzenia nr 852/2004.</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pl-PL"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7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id="{91B7E839-BC12-2D98-9EC4-971F340C12C9}"/>
              </a:ext>
            </a:extLst>
          </p:cNvPr>
          <p:cNvPicPr>
            <a:picLocks noGrp="1" noChangeAspect="1"/>
          </p:cNvPicPr>
          <p:nvPr>
            <p:ph idx="1"/>
          </p:nvPr>
        </p:nvPicPr>
        <p:blipFill>
          <a:blip r:embed="rId2"/>
          <a:stretch>
            <a:fillRect/>
          </a:stretch>
        </p:blipFill>
        <p:spPr>
          <a:xfrm>
            <a:off x="459350" y="1999132"/>
            <a:ext cx="7785667" cy="2859736"/>
          </a:xfrm>
          <a:prstGeom prst="rect">
            <a:avLst/>
          </a:prstGeom>
        </p:spPr>
      </p:pic>
      <p:sp>
        <p:nvSpPr>
          <p:cNvPr id="11" name="pole tekstowe 10">
            <a:extLst>
              <a:ext uri="{FF2B5EF4-FFF2-40B4-BE49-F238E27FC236}">
                <a16:creationId xmlns:a16="http://schemas.microsoft.com/office/drawing/2014/main" id="{3BA30D88-922C-DA7F-6936-A19FB121CF97}"/>
              </a:ext>
            </a:extLst>
          </p:cNvPr>
          <p:cNvSpPr txBox="1"/>
          <p:nvPr/>
        </p:nvSpPr>
        <p:spPr>
          <a:xfrm>
            <a:off x="2936240" y="5217174"/>
            <a:ext cx="8971280" cy="523220"/>
          </a:xfrm>
          <a:prstGeom prst="rect">
            <a:avLst/>
          </a:prstGeom>
          <a:noFill/>
        </p:spPr>
        <p:txBody>
          <a:bodyPr wrap="square">
            <a:spAutoFit/>
          </a:bodyPr>
          <a:lstStyle/>
          <a:p>
            <a:endParaRPr lang="pl-PL" sz="1000" kern="0" dirty="0">
              <a:ea typeface="Times New Roman" panose="02020603050405020304" pitchFamily="18" charset="0"/>
            </a:endParaRPr>
          </a:p>
          <a:p>
            <a:r>
              <a:rPr lang="pl-PL" kern="0" dirty="0">
                <a:effectLst/>
                <a:ea typeface="Times New Roman" panose="02020603050405020304" pitchFamily="18" charset="0"/>
              </a:rPr>
              <a:t>GHP i GMP są podstawą systemu HACCP i są z nim nierozerwalnie związane.</a:t>
            </a:r>
            <a:endParaRPr lang="pl-PL" sz="3600" dirty="0"/>
          </a:p>
        </p:txBody>
      </p:sp>
    </p:spTree>
    <p:extLst>
      <p:ext uri="{BB962C8B-B14F-4D97-AF65-F5344CB8AC3E}">
        <p14:creationId xmlns:p14="http://schemas.microsoft.com/office/powerpoint/2010/main" val="16361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Obraz zawierający tekst, zrzut ekranu, diagram, design&#10;&#10;Opis wygenerowany automatycznie">
            <a:extLst>
              <a:ext uri="{FF2B5EF4-FFF2-40B4-BE49-F238E27FC236}">
                <a16:creationId xmlns:a16="http://schemas.microsoft.com/office/drawing/2014/main" id="{29064CB8-F988-27C6-F1FC-18082DDE6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3840" y="2655"/>
            <a:ext cx="6868160" cy="6807137"/>
          </a:xfrm>
        </p:spPr>
      </p:pic>
      <p:sp>
        <p:nvSpPr>
          <p:cNvPr id="8" name="pole tekstowe 7">
            <a:extLst>
              <a:ext uri="{FF2B5EF4-FFF2-40B4-BE49-F238E27FC236}">
                <a16:creationId xmlns:a16="http://schemas.microsoft.com/office/drawing/2014/main" id="{911CEDF8-2D33-A978-F34E-8D96AAF7ABC2}"/>
              </a:ext>
            </a:extLst>
          </p:cNvPr>
          <p:cNvSpPr txBox="1"/>
          <p:nvPr/>
        </p:nvSpPr>
        <p:spPr>
          <a:xfrm>
            <a:off x="142240" y="1836896"/>
            <a:ext cx="5181600" cy="3416320"/>
          </a:xfrm>
          <a:prstGeom prst="rect">
            <a:avLst/>
          </a:prstGeom>
          <a:noFill/>
        </p:spPr>
        <p:txBody>
          <a:bodyPr wrap="square">
            <a:spAutoFit/>
          </a:bodyPr>
          <a:lstStyle/>
          <a:p>
            <a:r>
              <a:rPr lang="pl-PL" sz="2400" b="1" dirty="0"/>
              <a:t>Dobra Praktyka Higieniczna </a:t>
            </a:r>
            <a:br>
              <a:rPr lang="pl-PL" sz="2400" b="1" dirty="0"/>
            </a:br>
            <a:r>
              <a:rPr lang="pl-PL" sz="2400" dirty="0"/>
              <a:t>(GHP – Good </a:t>
            </a:r>
            <a:r>
              <a:rPr lang="pl-PL" sz="2400" dirty="0" err="1"/>
              <a:t>Hygienic</a:t>
            </a:r>
            <a:r>
              <a:rPr lang="pl-PL" sz="2400" dirty="0"/>
              <a:t> </a:t>
            </a:r>
            <a:r>
              <a:rPr lang="pl-PL" sz="2400" dirty="0" err="1"/>
              <a:t>Practice</a:t>
            </a:r>
            <a:r>
              <a:rPr lang="pl-PL" sz="2400" dirty="0"/>
              <a:t>) jest pojęciem nieco węższym od GMP </a:t>
            </a:r>
            <a:br>
              <a:rPr lang="pl-PL" sz="2400" dirty="0"/>
            </a:br>
            <a:r>
              <a:rPr lang="pl-PL" sz="2400" dirty="0"/>
              <a:t>i dotyczy zagadnień związanych </a:t>
            </a:r>
            <a:br>
              <a:rPr lang="pl-PL" sz="2400" dirty="0"/>
            </a:br>
            <a:r>
              <a:rPr lang="pl-PL" sz="2400" dirty="0"/>
              <a:t>z higieną. Oznacza wykonywanie wszystkich czynności z zachowaniem warunków, które zapewnią środkom spożywczym odpowiednią jakość zdrowotną.</a:t>
            </a:r>
          </a:p>
        </p:txBody>
      </p:sp>
    </p:spTree>
    <p:extLst>
      <p:ext uri="{BB962C8B-B14F-4D97-AF65-F5344CB8AC3E}">
        <p14:creationId xmlns:p14="http://schemas.microsoft.com/office/powerpoint/2010/main" val="14884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Obraz zawierający tekst, zrzut ekranu, design&#10;&#10;Opis wygenerowany automatycznie">
            <a:extLst>
              <a:ext uri="{FF2B5EF4-FFF2-40B4-BE49-F238E27FC236}">
                <a16:creationId xmlns:a16="http://schemas.microsoft.com/office/drawing/2014/main" id="{54CAAA44-D322-91F2-556D-4E3BBD826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137" y="0"/>
            <a:ext cx="8180863" cy="6858000"/>
          </a:xfrm>
          <a:prstGeom prst="rect">
            <a:avLst/>
          </a:prstGeom>
        </p:spPr>
      </p:pic>
      <p:sp>
        <p:nvSpPr>
          <p:cNvPr id="3" name="Symbol zastępczy zawartości 2">
            <a:extLst>
              <a:ext uri="{FF2B5EF4-FFF2-40B4-BE49-F238E27FC236}">
                <a16:creationId xmlns:a16="http://schemas.microsoft.com/office/drawing/2014/main" id="{3F155F17-00CE-D459-9BFD-63026A1B1C99}"/>
              </a:ext>
            </a:extLst>
          </p:cNvPr>
          <p:cNvSpPr>
            <a:spLocks noGrp="1"/>
          </p:cNvSpPr>
          <p:nvPr>
            <p:ph idx="1"/>
          </p:nvPr>
        </p:nvSpPr>
        <p:spPr>
          <a:xfrm>
            <a:off x="139657" y="426720"/>
            <a:ext cx="4114800" cy="6431280"/>
          </a:xfrm>
        </p:spPr>
        <p:txBody>
          <a:bodyPr>
            <a:normAutofit fontScale="85000" lnSpcReduction="10000"/>
          </a:bodyPr>
          <a:lstStyle/>
          <a:p>
            <a:pPr marL="0" marR="0" lvl="0" indent="0" algn="l" defTabSz="914400" rtl="0" eaLnBrk="1" fontAlgn="auto" latinLnBrk="0" hangingPunct="1">
              <a:lnSpc>
                <a:spcPct val="107000"/>
              </a:lnSpc>
              <a:spcBef>
                <a:spcPts val="1000"/>
              </a:spcBef>
              <a:spcAft>
                <a:spcPts val="750"/>
              </a:spcAft>
              <a:buClrTx/>
              <a:buSzTx/>
              <a:buNone/>
              <a:tabLst/>
              <a:defRPr/>
            </a:pPr>
            <a:r>
              <a:rPr kumimoji="0" lang="pl-PL" sz="26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Dobra Praktyka Produkcyjna </a:t>
            </a:r>
            <a:br>
              <a:rPr kumimoji="0" lang="pl-PL" sz="26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pl-PL" sz="26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(GMP – </a:t>
            </a:r>
            <a:r>
              <a:rPr kumimoji="0" lang="pl-PL" sz="2600" b="0" i="1"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ang. Good Manufacturing </a:t>
            </a:r>
            <a:r>
              <a:rPr kumimoji="0" lang="pl-PL" sz="2600" b="0" i="1" u="none" strike="noStrike" kern="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Practice</a:t>
            </a:r>
            <a:r>
              <a:rPr kumimoji="0" lang="pl-PL" sz="26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odnosi się przede wszystkim do procesu technologicznego. Stanowi ona komplet procedur, które mają na celu uporządkować i opisać wszystkie etapy (elementy) przebiegu produkcji, a także sposobu kontroli </a:t>
            </a:r>
            <a:br>
              <a:rPr kumimoji="0" lang="pl-PL" sz="26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pl-PL" sz="26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 zapewnienia jakości produktu.</a:t>
            </a:r>
            <a:endParaRPr kumimoji="0" lang="pl-PL" sz="26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750"/>
              </a:spcAft>
              <a:buClrTx/>
              <a:buSzTx/>
              <a:buNone/>
              <a:tabLst/>
              <a:defRPr/>
            </a:pPr>
            <a:r>
              <a:rPr kumimoji="0" lang="pl-PL" sz="26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Każdy lokal gastronomiczny wytwarzający żywność dysponuje własną infrastrukturą techniczną (budynki, technologia produkcji, sprzęt, pozostałe wyposażenie itp.) niezbędną do jej wytworzenia. </a:t>
            </a:r>
            <a:endParaRPr kumimoji="0" lang="pl-PL" sz="26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15279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1257</TotalTime>
  <Words>2035</Words>
  <Application>Microsoft Office PowerPoint</Application>
  <PresentationFormat>Panoramiczny</PresentationFormat>
  <Paragraphs>97</Paragraphs>
  <Slides>24</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0</vt:i4>
      </vt:variant>
      <vt:variant>
        <vt:lpstr>Tytuły slajdów</vt:lpstr>
      </vt:variant>
      <vt:variant>
        <vt:i4>24</vt:i4>
      </vt:variant>
    </vt:vector>
  </HeadingPairs>
  <TitlesOfParts>
    <vt:vector size="31" baseType="lpstr">
      <vt:lpstr>Arial</vt:lpstr>
      <vt:lpstr>Calibri</vt:lpstr>
      <vt:lpstr>Calibri Light</vt:lpstr>
      <vt:lpstr>Gill Sans MT</vt:lpstr>
      <vt:lpstr>Open Sans</vt:lpstr>
      <vt:lpstr>Times New Roman</vt:lpstr>
      <vt:lpstr>Motyw pakietu Office</vt:lpstr>
      <vt:lpstr>HACCP</vt:lpstr>
      <vt:lpstr>Prezentacja programu PowerPoint</vt:lpstr>
      <vt:lpstr>Prezentacja programu PowerPoint</vt:lpstr>
      <vt:lpstr>Prezentacja programu PowerPoint</vt:lpstr>
      <vt:lpstr>GMP I GHP JAKO FUNDAMENT DO WDRAŻANIA SYSTEMU HACCP W PRZEDSIĘBIORSTWIE</vt:lpstr>
      <vt:lpstr>Prezentacja programu PowerPoint</vt:lpstr>
      <vt:lpstr>Prezentacja programu PowerPoint</vt:lpstr>
      <vt:lpstr>Prezentacja programu PowerPoint</vt:lpstr>
      <vt:lpstr>Prezentacja programu PowerPoint</vt:lpstr>
      <vt:lpstr>Instrukcja i zalecenia GHP zaczerpnięte  z „Dekalogu” Instytutu Żywności  i Żywienia:</vt:lpstr>
      <vt:lpstr>Prezentacja programu PowerPoint</vt:lpstr>
      <vt:lpstr>PRZYKŁADY:</vt:lpstr>
      <vt:lpstr> </vt:lpstr>
      <vt:lpstr>OBSZAR FUNKCJONOWANIA DOBRYCH PRAKTYK PRODUKCYJNYCH I HIGIENICZNYCH</vt:lpstr>
      <vt:lpstr>Prezentacja programu PowerPoint</vt:lpstr>
      <vt:lpstr>WDRAŻANIE ZASAD DOBRYCH PRAKTYK PRODUKCYJNYCH  I HIGIENICZNYCH W ZAKŁADZIE</vt:lpstr>
      <vt:lpstr>KORZYŚCI Z DOSTOSOWANIA ZAKŁADU DO ZASAD GMP I GHP</vt:lpstr>
      <vt:lpstr>ZAPAMIĘTAJ  !!!</vt:lpstr>
      <vt:lpstr>„Księga Dobrych Praktyk Produkcyjnych i Higienicznych”</vt:lpstr>
      <vt:lpstr>Instrukcje stanowiskowe</vt:lpstr>
      <vt:lpstr> </vt:lpstr>
      <vt:lpstr>Aktualizacja Księgi Dobrych Praktyk</vt:lpstr>
      <vt:lpstr>PODSUMOWANIE </vt:lpstr>
      <vt:lpstr>Dziękujemy za uwagę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dc:title>
  <dc:creator>PSSE Przysucha - Alina Oracz</dc:creator>
  <cp:lastModifiedBy>Justyna Ślęzak</cp:lastModifiedBy>
  <cp:revision>25</cp:revision>
  <dcterms:created xsi:type="dcterms:W3CDTF">2023-06-19T08:18:28Z</dcterms:created>
  <dcterms:modified xsi:type="dcterms:W3CDTF">2023-09-27T12:27:26Z</dcterms:modified>
</cp:coreProperties>
</file>