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5" r:id="rId4"/>
  </p:sldMasterIdLst>
  <p:notesMasterIdLst>
    <p:notesMasterId r:id="rId6"/>
  </p:notesMasterIdLst>
  <p:handoutMasterIdLst>
    <p:handoutMasterId r:id="rId7"/>
  </p:handoutMasterIdLst>
  <p:sldIdLst>
    <p:sldId id="491" r:id="rId5"/>
  </p:sldIdLst>
  <p:sldSz cx="10287000" cy="6858000" type="35mm"/>
  <p:notesSz cx="6797675" cy="9874250"/>
  <p:defaultTextStyle>
    <a:defPPr>
      <a:defRPr lang="pl-PL"/>
    </a:defPPr>
    <a:lvl1pPr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>
        <p15:guide id="1" orient="horz" pos="3094" userDrawn="1">
          <p15:clr>
            <a:srgbClr val="A4A3A4"/>
          </p15:clr>
        </p15:guide>
        <p15:guide id="2" pos="2119" userDrawn="1">
          <p15:clr>
            <a:srgbClr val="A4A3A4"/>
          </p15:clr>
        </p15:guide>
        <p15:guide id="3" orient="horz" pos="3110" userDrawn="1">
          <p15:clr>
            <a:srgbClr val="A4A3A4"/>
          </p15:clr>
        </p15:guide>
        <p15:guide id="4" pos="214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8EED9"/>
    <a:srgbClr val="95DFB6"/>
    <a:srgbClr val="00823B"/>
    <a:srgbClr val="CF2240"/>
    <a:srgbClr val="BDEBD2"/>
    <a:srgbClr val="00FF99"/>
    <a:srgbClr val="99FF99"/>
    <a:srgbClr val="FFFFFF"/>
    <a:srgbClr val="009644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4859" autoAdjust="0"/>
    <p:restoredTop sz="92792" autoAdjust="0"/>
  </p:normalViewPr>
  <p:slideViewPr>
    <p:cSldViewPr>
      <p:cViewPr varScale="1">
        <p:scale>
          <a:sx n="100" d="100"/>
          <a:sy n="100" d="100"/>
        </p:scale>
        <p:origin x="2238" y="90"/>
      </p:cViewPr>
      <p:guideLst/>
    </p:cSldViewPr>
  </p:slideViewPr>
  <p:outlineViewPr>
    <p:cViewPr>
      <p:scale>
        <a:sx n="66" d="100"/>
        <a:sy n="66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5" d="100"/>
          <a:sy n="65" d="100"/>
        </p:scale>
        <p:origin x="-2790" y="-108"/>
      </p:cViewPr>
      <p:guideLst>
        <p:guide orient="horz" pos="3094"/>
        <p:guide pos="2119"/>
        <p:guide orient="horz" pos="3110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4" y="0"/>
            <a:ext cx="2946301" cy="4937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25" tIns="45662" rIns="91325" bIns="45662" numCol="1" anchor="t" anchorCtr="0" compatLnSpc="1">
            <a:prstTxWarp prst="textNoShape">
              <a:avLst/>
            </a:prstTxWarp>
          </a:bodyPr>
          <a:lstStyle>
            <a:lvl1pPr algn="l" defTabSz="913244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378" y="0"/>
            <a:ext cx="2946301" cy="4937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25" tIns="45662" rIns="91325" bIns="45662" numCol="1" anchor="t" anchorCtr="0" compatLnSpc="1">
            <a:prstTxWarp prst="textNoShape">
              <a:avLst/>
            </a:prstTxWarp>
          </a:bodyPr>
          <a:lstStyle>
            <a:lvl1pPr algn="r" defTabSz="913244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71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4" y="9380539"/>
            <a:ext cx="2946301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25" tIns="45662" rIns="91325" bIns="45662" numCol="1" anchor="b" anchorCtr="0" compatLnSpc="1">
            <a:prstTxWarp prst="textNoShape">
              <a:avLst/>
            </a:prstTxWarp>
          </a:bodyPr>
          <a:lstStyle>
            <a:lvl1pPr algn="l" defTabSz="913244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71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378" y="9380539"/>
            <a:ext cx="2946301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25" tIns="45662" rIns="91325" bIns="45662" numCol="1" anchor="b" anchorCtr="0" compatLnSpc="1">
            <a:prstTxWarp prst="textNoShape">
              <a:avLst/>
            </a:prstTxWarp>
          </a:bodyPr>
          <a:lstStyle>
            <a:lvl1pPr algn="r" defTabSz="913179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fld id="{6E960AE4-2351-4AE0-A840-FF64DCB05B91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7603256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4" y="1"/>
            <a:ext cx="2919021" cy="5127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2" tIns="44067" rIns="88132" bIns="44067" numCol="1" anchor="t" anchorCtr="0" compatLnSpc="1">
            <a:prstTxWarp prst="textNoShape">
              <a:avLst/>
            </a:prstTxWarp>
          </a:bodyPr>
          <a:lstStyle>
            <a:lvl1pPr algn="l" defTabSz="881143" eaLnBrk="1" hangingPunct="1">
              <a:defRPr sz="1200" b="1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180227" name="Rectangle 1027"/>
          <p:cNvSpPr>
            <a:spLocks noGrp="1" noChangeArrowheads="1"/>
          </p:cNvSpPr>
          <p:nvPr>
            <p:ph type="dt" idx="1"/>
          </p:nvPr>
        </p:nvSpPr>
        <p:spPr bwMode="auto">
          <a:xfrm>
            <a:off x="3865817" y="1"/>
            <a:ext cx="2919020" cy="5127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2" tIns="44067" rIns="88132" bIns="44067" numCol="1" anchor="t" anchorCtr="0" compatLnSpc="1">
            <a:prstTxWarp prst="textNoShape">
              <a:avLst/>
            </a:prstTxWarp>
          </a:bodyPr>
          <a:lstStyle>
            <a:lvl1pPr algn="r" defTabSz="881143" eaLnBrk="1" hangingPunct="1">
              <a:defRPr sz="1200" b="1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100" name="Rectangle 1028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671513" y="736600"/>
            <a:ext cx="5513387" cy="36766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80229" name="Rectangle 1029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77796" y="4705351"/>
            <a:ext cx="5030857" cy="4410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2" tIns="44067" rIns="88132" bIns="4406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noProof="0"/>
              <a:t>Kliknij, aby edytować style wzorca tekstu</a:t>
            </a:r>
          </a:p>
          <a:p>
            <a:pPr lvl="1"/>
            <a:r>
              <a:rPr lang="pl-PL" altLang="pl-PL" noProof="0"/>
              <a:t>Drugi poziom</a:t>
            </a:r>
          </a:p>
          <a:p>
            <a:pPr lvl="2"/>
            <a:r>
              <a:rPr lang="pl-PL" altLang="pl-PL" noProof="0"/>
              <a:t>Trzeci poziom</a:t>
            </a:r>
          </a:p>
          <a:p>
            <a:pPr lvl="3"/>
            <a:r>
              <a:rPr lang="pl-PL" altLang="pl-PL" noProof="0"/>
              <a:t>Czwarty poziom</a:t>
            </a:r>
          </a:p>
          <a:p>
            <a:pPr lvl="4"/>
            <a:r>
              <a:rPr lang="pl-PL" altLang="pl-PL" noProof="0"/>
              <a:t>Piąty poziom</a:t>
            </a:r>
          </a:p>
        </p:txBody>
      </p:sp>
      <p:sp>
        <p:nvSpPr>
          <p:cNvPr id="180230" name="Rectangle 1030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4" y="9410703"/>
            <a:ext cx="2919021" cy="441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2" tIns="44067" rIns="88132" bIns="44067" numCol="1" anchor="b" anchorCtr="0" compatLnSpc="1">
            <a:prstTxWarp prst="textNoShape">
              <a:avLst/>
            </a:prstTxWarp>
          </a:bodyPr>
          <a:lstStyle>
            <a:lvl1pPr algn="l" defTabSz="881143" eaLnBrk="1" hangingPunct="1">
              <a:defRPr sz="1200" b="1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180231" name="Rectangle 1031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65817" y="9410703"/>
            <a:ext cx="2919020" cy="441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2" tIns="44067" rIns="88132" bIns="44067" numCol="1" anchor="b" anchorCtr="0" compatLnSpc="1">
            <a:prstTxWarp prst="textNoShape">
              <a:avLst/>
            </a:prstTxWarp>
          </a:bodyPr>
          <a:lstStyle>
            <a:lvl1pPr algn="r" defTabSz="879595" eaLnBrk="1" hangingPunct="1">
              <a:defRPr sz="1200" b="1">
                <a:latin typeface="Times New Roman" panose="02020603050405020304" pitchFamily="18" charset="0"/>
              </a:defRPr>
            </a:lvl1pPr>
          </a:lstStyle>
          <a:p>
            <a:fld id="{26FB2269-152C-4AB6-80C3-429635D446E7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39924648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FB2269-152C-4AB6-80C3-429635D446E7}" type="slidenum">
              <a:rPr lang="pl-PL" altLang="pl-PL" smtClean="0"/>
              <a:pPr/>
              <a:t>1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31750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7586663" y="6399213"/>
            <a:ext cx="2700337" cy="458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pl-PL" altLang="pl-PL" sz="800" b="1"/>
              <a:t>Opracowano </a:t>
            </a:r>
            <a:br>
              <a:rPr lang="pl-PL" altLang="pl-PL" sz="800" b="1"/>
            </a:br>
            <a:r>
              <a:rPr lang="pl-PL" altLang="pl-PL" sz="800" b="1"/>
              <a:t>w Biurze Dyrektora Generalnego</a:t>
            </a:r>
            <a:br>
              <a:rPr lang="pl-PL" altLang="pl-PL" sz="800" b="1"/>
            </a:br>
            <a:r>
              <a:rPr lang="pl-PL" altLang="pl-PL" sz="800" b="1"/>
              <a:t>25 lutego 2013  r.</a:t>
            </a:r>
          </a:p>
        </p:txBody>
      </p:sp>
      <p:sp>
        <p:nvSpPr>
          <p:cNvPr id="4935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57250" y="1371600"/>
            <a:ext cx="8658225" cy="20574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pl-PL" altLang="pl-PL" noProof="0"/>
              <a:t>Kliknij, aby edytować styl wzorca tytułu</a:t>
            </a:r>
          </a:p>
        </p:txBody>
      </p:sp>
      <p:sp>
        <p:nvSpPr>
          <p:cNvPr id="4935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857250" y="3765550"/>
            <a:ext cx="8658225" cy="20574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pl-PL" altLang="pl-PL" noProof="0"/>
              <a:t>Kliknij, aby edytować styl wzorca podtytułu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514350" y="6248400"/>
            <a:ext cx="24003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664450" y="6237288"/>
            <a:ext cx="2400300" cy="457200"/>
          </a:xfrm>
        </p:spPr>
        <p:txBody>
          <a:bodyPr/>
          <a:lstStyle>
            <a:lvl1pPr>
              <a:defRPr b="1"/>
            </a:lvl1pPr>
          </a:lstStyle>
          <a:p>
            <a:fld id="{2CA3BF0A-9BBA-4326-95E5-9AA5BBE737B1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026099086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985525-BBBC-46F2-9F66-7F03616DD984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517160536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7458075" y="533400"/>
            <a:ext cx="2314575" cy="5597525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514350" y="533400"/>
            <a:ext cx="6791325" cy="5597525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AC50E5C-521E-46B5-8118-F95C510BFFB8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193364011"/>
      </p:ext>
    </p:extLst>
  </p:cSld>
  <p:clrMapOvr>
    <a:masterClrMapping/>
  </p:clrMapOvr>
  <p:transition spd="med">
    <p:zo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77B09E6-3CF3-4C03-87A0-E6552DD31281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5426323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12800" y="4406900"/>
            <a:ext cx="874395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12800" y="2906713"/>
            <a:ext cx="874395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64336AD-3836-4575-8EEB-44D12C6A673D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95773413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514350" y="1828800"/>
            <a:ext cx="4552950" cy="43021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5219700" y="1828800"/>
            <a:ext cx="4552950" cy="43021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340A26-705D-4F7E-8DAB-9B913BED62E5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548021839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14350" y="274638"/>
            <a:ext cx="92583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514350" y="1535113"/>
            <a:ext cx="454501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514350" y="2174875"/>
            <a:ext cx="454501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5226050" y="1535113"/>
            <a:ext cx="45466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5226050" y="2174875"/>
            <a:ext cx="4546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5F08588-E6F1-4F8E-9D36-BC6FC6612E84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626919498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50B0A7-ECBC-4B7C-936E-42FBA1F5EEAD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087685097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D73EC6-D734-4386-A9B5-E7A9CAA6E7B0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576970693"/>
      </p:ext>
    </p:extLst>
  </p:cSld>
  <p:clrMapOvr>
    <a:masterClrMapping/>
  </p:clrMapOvr>
  <p:transition spd="med">
    <p:zo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14350" y="273050"/>
            <a:ext cx="3384550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022725" y="273050"/>
            <a:ext cx="5749925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514350" y="1435100"/>
            <a:ext cx="3384550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F911D87-161A-42FA-9344-80FF1A912460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292171274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016125" y="4800600"/>
            <a:ext cx="61722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2016125" y="612775"/>
            <a:ext cx="6172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l-PL" noProof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2016125" y="5367338"/>
            <a:ext cx="6172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72CB7EB-370C-4094-9090-748DCCC45CC5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93506899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14350" y="533400"/>
            <a:ext cx="92583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/>
              <a:t>Kliknij, aby edytować styl wzorca tytułu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14350" y="1828800"/>
            <a:ext cx="9258300" cy="430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/>
              <a:t>Kliknij, aby edytować style wzorca tekstu</a:t>
            </a:r>
          </a:p>
          <a:p>
            <a:pPr lvl="1"/>
            <a:r>
              <a:rPr lang="pl-PL" altLang="pl-PL"/>
              <a:t>Drugi poziom</a:t>
            </a:r>
          </a:p>
          <a:p>
            <a:pPr lvl="2"/>
            <a:r>
              <a:rPr lang="pl-PL" altLang="pl-PL"/>
              <a:t>Trzeci poziom</a:t>
            </a:r>
          </a:p>
          <a:p>
            <a:pPr lvl="3"/>
            <a:r>
              <a:rPr lang="pl-PL" altLang="pl-PL"/>
              <a:t>Czwarty poziom</a:t>
            </a:r>
          </a:p>
          <a:p>
            <a:pPr lvl="4"/>
            <a:r>
              <a:rPr lang="pl-PL" altLang="pl-PL"/>
              <a:t>Piąty poziom</a:t>
            </a:r>
          </a:p>
        </p:txBody>
      </p:sp>
      <p:sp>
        <p:nvSpPr>
          <p:cNvPr id="49254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14350" y="6248400"/>
            <a:ext cx="1885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9254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14725" y="6248400"/>
            <a:ext cx="3257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9255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629525" y="6248400"/>
            <a:ext cx="21431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/>
            </a:lvl1pPr>
          </a:lstStyle>
          <a:p>
            <a:fld id="{75F185C5-E5F7-484B-9391-3E21A08CAE3D}" type="slidenum">
              <a:rPr lang="pl-PL" altLang="pl-PL"/>
              <a:pPr/>
              <a:t>‹#›</a:t>
            </a:fld>
            <a:endParaRPr lang="pl-PL" alt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90" r:id="rId1"/>
    <p:sldLayoutId id="2147484680" r:id="rId2"/>
    <p:sldLayoutId id="2147484681" r:id="rId3"/>
    <p:sldLayoutId id="2147484682" r:id="rId4"/>
    <p:sldLayoutId id="2147484683" r:id="rId5"/>
    <p:sldLayoutId id="2147484684" r:id="rId6"/>
    <p:sldLayoutId id="2147484685" r:id="rId7"/>
    <p:sldLayoutId id="2147484686" r:id="rId8"/>
    <p:sldLayoutId id="2147484687" r:id="rId9"/>
    <p:sldLayoutId id="2147484688" r:id="rId10"/>
    <p:sldLayoutId id="2147484689" r:id="rId11"/>
  </p:sldLayoutIdLst>
  <p:transition spd="med">
    <p:zoom/>
  </p:transition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469900" indent="-469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panose="05000000000000000000" pitchFamily="2" charset="2"/>
        <a:buChar char="o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n"/>
        <a:defRPr sz="2800">
          <a:solidFill>
            <a:schemeClr val="tx1"/>
          </a:solidFill>
          <a:latin typeface="+mn-lt"/>
        </a:defRPr>
      </a:lvl2pPr>
      <a:lvl3pPr marL="1377950" indent="-468313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anose="05000000000000000000" pitchFamily="2" charset="2"/>
        <a:buChar char="o"/>
        <a:defRPr sz="2400">
          <a:solidFill>
            <a:schemeClr val="tx1"/>
          </a:solidFill>
          <a:latin typeface="+mn-lt"/>
        </a:defRPr>
      </a:lvl3pPr>
      <a:lvl4pPr marL="1827213" indent="-4381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</a:defRPr>
      </a:lvl4pPr>
      <a:lvl5pPr marL="2297113" indent="-46831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anose="05000000000000000000" pitchFamily="2" charset="2"/>
        <a:buChar char="o"/>
        <a:defRPr sz="2000">
          <a:solidFill>
            <a:schemeClr val="tx1"/>
          </a:solidFill>
          <a:latin typeface="+mn-lt"/>
        </a:defRPr>
      </a:lvl5pPr>
      <a:lvl6pPr marL="27543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6pPr>
      <a:lvl7pPr marL="32115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7pPr>
      <a:lvl8pPr marL="36687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8pPr>
      <a:lvl9pPr marL="41259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Text Box 345"/>
          <p:cNvSpPr txBox="1">
            <a:spLocks noChangeArrowheads="1"/>
          </p:cNvSpPr>
          <p:nvPr/>
        </p:nvSpPr>
        <p:spPr bwMode="auto">
          <a:xfrm>
            <a:off x="4170594" y="3126159"/>
            <a:ext cx="2303198" cy="468000"/>
          </a:xfrm>
          <a:prstGeom prst="rect">
            <a:avLst/>
          </a:prstGeom>
          <a:solidFill>
            <a:srgbClr val="FFFFFF"/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0" tIns="36000" rIns="0" bIns="0" anchor="t"/>
          <a:lstStyle>
            <a:defPPr>
              <a:defRPr lang="pl-PL"/>
            </a:defPPr>
            <a:lvl1pPr>
              <a:spcBef>
                <a:spcPts val="0"/>
              </a:spcBef>
              <a:defRPr sz="7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GB" altLang="pl-PL" b="1" dirty="0"/>
          </a:p>
        </p:txBody>
      </p:sp>
      <p:sp>
        <p:nvSpPr>
          <p:cNvPr id="3076" name="Rectangle 257"/>
          <p:cNvSpPr>
            <a:spLocks noChangeArrowheads="1"/>
          </p:cNvSpPr>
          <p:nvPr/>
        </p:nvSpPr>
        <p:spPr bwMode="auto">
          <a:xfrm>
            <a:off x="4168368" y="2597595"/>
            <a:ext cx="2309877" cy="468000"/>
          </a:xfrm>
          <a:prstGeom prst="rect">
            <a:avLst/>
          </a:prstGeom>
          <a:solidFill>
            <a:srgbClr val="FFFFFF"/>
          </a:solidFill>
          <a:ln w="3175">
            <a:solidFill>
              <a:schemeClr val="tx1"/>
            </a:solidFill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0" tIns="36000" rIns="0" bIns="0" anchor="t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Aft>
                <a:spcPts val="2400"/>
              </a:spcAft>
            </a:pPr>
            <a:endParaRPr lang="en-GB" altLang="pl-PL" sz="700" b="1" dirty="0">
              <a:blipFill>
                <a:blip r:embed="rId3"/>
                <a:tile tx="0" ty="0" sx="100000" sy="100000" flip="none" algn="tl"/>
              </a:blipFill>
            </a:endParaRPr>
          </a:p>
        </p:txBody>
      </p:sp>
      <p:sp>
        <p:nvSpPr>
          <p:cNvPr id="5" name="pole tekstowe 4"/>
          <p:cNvSpPr txBox="1"/>
          <p:nvPr/>
        </p:nvSpPr>
        <p:spPr>
          <a:xfrm>
            <a:off x="5472000" y="2196000"/>
            <a:ext cx="3312000" cy="4320000"/>
          </a:xfrm>
          <a:prstGeom prst="rect">
            <a:avLst/>
          </a:prstGeom>
          <a:solidFill>
            <a:schemeClr val="bg1">
              <a:lumMod val="85000"/>
              <a:alpha val="37000"/>
            </a:schemeClr>
          </a:solidFill>
          <a:ln w="38100">
            <a:noFill/>
          </a:ln>
          <a:effectLst>
            <a:softEdge rad="50800"/>
          </a:effectLst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3075" name="Rectangle 256"/>
          <p:cNvSpPr>
            <a:spLocks noChangeArrowheads="1"/>
          </p:cNvSpPr>
          <p:nvPr/>
        </p:nvSpPr>
        <p:spPr bwMode="auto">
          <a:xfrm>
            <a:off x="8856000" y="2204004"/>
            <a:ext cx="936000" cy="383246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General Director’s Office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BDG</a:t>
            </a:r>
          </a:p>
        </p:txBody>
      </p:sp>
      <p:sp>
        <p:nvSpPr>
          <p:cNvPr id="3079" name="Rectangle 260"/>
          <p:cNvSpPr>
            <a:spLocks noChangeArrowheads="1"/>
          </p:cNvSpPr>
          <p:nvPr/>
        </p:nvSpPr>
        <p:spPr bwMode="auto">
          <a:xfrm>
            <a:off x="714664" y="4602820"/>
            <a:ext cx="936000" cy="467595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Paying Authority</a:t>
            </a:r>
          </a:p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 Department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IP</a:t>
            </a:r>
          </a:p>
        </p:txBody>
      </p:sp>
      <p:sp>
        <p:nvSpPr>
          <p:cNvPr id="3081" name="Rectangle 262"/>
          <p:cNvSpPr>
            <a:spLocks noChangeArrowheads="1"/>
          </p:cNvSpPr>
          <p:nvPr/>
        </p:nvSpPr>
        <p:spPr bwMode="auto">
          <a:xfrm>
            <a:off x="717654" y="2472824"/>
            <a:ext cx="936000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State Budget </a:t>
            </a:r>
          </a:p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Department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BP</a:t>
            </a:r>
          </a:p>
        </p:txBody>
      </p:sp>
      <p:sp>
        <p:nvSpPr>
          <p:cNvPr id="3082" name="Rectangle 263"/>
          <p:cNvSpPr>
            <a:spLocks noChangeArrowheads="1"/>
          </p:cNvSpPr>
          <p:nvPr/>
        </p:nvSpPr>
        <p:spPr bwMode="auto">
          <a:xfrm>
            <a:off x="717463" y="3535952"/>
            <a:ext cx="936000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Economy Financing</a:t>
            </a:r>
          </a:p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 Department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FG</a:t>
            </a:r>
          </a:p>
        </p:txBody>
      </p:sp>
      <p:sp>
        <p:nvSpPr>
          <p:cNvPr id="3083" name="Rectangle 265"/>
          <p:cNvSpPr>
            <a:spLocks noChangeArrowheads="1"/>
          </p:cNvSpPr>
          <p:nvPr/>
        </p:nvSpPr>
        <p:spPr bwMode="auto">
          <a:xfrm>
            <a:off x="715891" y="4069301"/>
            <a:ext cx="936000" cy="467595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Local Government Finances Department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ST</a:t>
            </a:r>
          </a:p>
        </p:txBody>
      </p:sp>
      <p:sp>
        <p:nvSpPr>
          <p:cNvPr id="3084" name="Rectangle 266"/>
          <p:cNvSpPr>
            <a:spLocks noChangeArrowheads="1"/>
          </p:cNvSpPr>
          <p:nvPr/>
        </p:nvSpPr>
        <p:spPr bwMode="auto">
          <a:xfrm>
            <a:off x="2849498" y="4624691"/>
            <a:ext cx="936000" cy="399744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Goods and Services Tax Department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PT</a:t>
            </a:r>
          </a:p>
        </p:txBody>
      </p:sp>
      <p:sp>
        <p:nvSpPr>
          <p:cNvPr id="3086" name="Rectangle 268"/>
          <p:cNvSpPr>
            <a:spLocks noChangeArrowheads="1"/>
          </p:cNvSpPr>
          <p:nvPr/>
        </p:nvSpPr>
        <p:spPr bwMode="auto">
          <a:xfrm>
            <a:off x="1798501" y="5145769"/>
            <a:ext cx="936000" cy="376739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Economic Policy Support Department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PG</a:t>
            </a:r>
          </a:p>
        </p:txBody>
      </p:sp>
      <p:sp>
        <p:nvSpPr>
          <p:cNvPr id="3087" name="Rectangle 269"/>
          <p:cNvSpPr>
            <a:spLocks noChangeArrowheads="1"/>
          </p:cNvSpPr>
          <p:nvPr/>
        </p:nvSpPr>
        <p:spPr bwMode="auto">
          <a:xfrm>
            <a:off x="8856000" y="3057717"/>
            <a:ext cx="936000" cy="291783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Logistics Office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BLG</a:t>
            </a:r>
          </a:p>
        </p:txBody>
      </p:sp>
      <p:sp>
        <p:nvSpPr>
          <p:cNvPr id="3088" name="Rectangle 270"/>
          <p:cNvSpPr>
            <a:spLocks noChangeArrowheads="1"/>
          </p:cNvSpPr>
          <p:nvPr/>
        </p:nvSpPr>
        <p:spPr bwMode="auto">
          <a:xfrm>
            <a:off x="8856000" y="4802044"/>
            <a:ext cx="936000" cy="385883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Finances and Accounting Department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FK</a:t>
            </a:r>
          </a:p>
        </p:txBody>
      </p:sp>
      <p:sp>
        <p:nvSpPr>
          <p:cNvPr id="3089" name="Text Box 271"/>
          <p:cNvSpPr txBox="1">
            <a:spLocks noChangeArrowheads="1"/>
          </p:cNvSpPr>
          <p:nvPr/>
        </p:nvSpPr>
        <p:spPr bwMode="auto">
          <a:xfrm>
            <a:off x="4155930" y="5595979"/>
            <a:ext cx="936000" cy="467595"/>
          </a:xfrm>
          <a:prstGeom prst="rect">
            <a:avLst/>
          </a:prstGeom>
          <a:solidFill>
            <a:schemeClr val="bg1"/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International Cooperation Department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WM</a:t>
            </a:r>
          </a:p>
        </p:txBody>
      </p:sp>
      <p:sp>
        <p:nvSpPr>
          <p:cNvPr id="3091" name="Text Box 274"/>
          <p:cNvSpPr txBox="1">
            <a:spLocks noChangeArrowheads="1"/>
          </p:cNvSpPr>
          <p:nvPr/>
        </p:nvSpPr>
        <p:spPr bwMode="auto">
          <a:xfrm>
            <a:off x="6632836" y="5664160"/>
            <a:ext cx="936000" cy="659353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International Relations </a:t>
            </a:r>
            <a:br>
              <a:rPr lang="en-GB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</a:br>
            <a:r>
              <a:rPr lang="en-GB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of the National Revenue Administration Department</a:t>
            </a:r>
          </a:p>
          <a:p>
            <a:pPr eaLnBrk="1" hangingPunct="1"/>
            <a:r>
              <a:rPr lang="en-GB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DWK</a:t>
            </a:r>
          </a:p>
        </p:txBody>
      </p:sp>
      <p:sp>
        <p:nvSpPr>
          <p:cNvPr id="3092" name="Text Box 275"/>
          <p:cNvSpPr txBox="1">
            <a:spLocks noChangeArrowheads="1"/>
          </p:cNvSpPr>
          <p:nvPr/>
        </p:nvSpPr>
        <p:spPr bwMode="auto">
          <a:xfrm>
            <a:off x="6631751" y="4709910"/>
            <a:ext cx="936000" cy="468000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Tax Collection Department</a:t>
            </a:r>
          </a:p>
          <a:p>
            <a:pPr eaLnBrk="1" hangingPunct="1"/>
            <a:r>
              <a:rPr lang="en-GB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DPP</a:t>
            </a:r>
          </a:p>
        </p:txBody>
      </p:sp>
      <p:sp>
        <p:nvSpPr>
          <p:cNvPr id="3095" name="Rectangle 279"/>
          <p:cNvSpPr>
            <a:spLocks noChangeArrowheads="1"/>
          </p:cNvSpPr>
          <p:nvPr/>
        </p:nvSpPr>
        <p:spPr bwMode="auto">
          <a:xfrm>
            <a:off x="8856000" y="4339470"/>
            <a:ext cx="936000" cy="409884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Security Department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DBE</a:t>
            </a:r>
          </a:p>
        </p:txBody>
      </p:sp>
      <p:sp>
        <p:nvSpPr>
          <p:cNvPr id="3099" name="Rectangle 285"/>
          <p:cNvSpPr>
            <a:spLocks noChangeArrowheads="1"/>
          </p:cNvSpPr>
          <p:nvPr/>
        </p:nvSpPr>
        <p:spPr bwMode="auto">
          <a:xfrm>
            <a:off x="4170383" y="4360128"/>
            <a:ext cx="936000" cy="324000"/>
          </a:xfrm>
          <a:prstGeom prst="rect">
            <a:avLst/>
          </a:prstGeom>
          <a:solidFill>
            <a:schemeClr val="bg1">
              <a:lumMod val="65000"/>
              <a:alpha val="60000"/>
            </a:schemeClr>
          </a:solidFill>
          <a:ln w="3175">
            <a:solidFill>
              <a:schemeClr val="dk1">
                <a:alpha val="80000"/>
              </a:schemeClr>
            </a:solidFill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Department of Financial Information 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IF</a:t>
            </a:r>
          </a:p>
        </p:txBody>
      </p:sp>
      <p:sp>
        <p:nvSpPr>
          <p:cNvPr id="3101" name="Rectangle 291"/>
          <p:cNvSpPr>
            <a:spLocks noChangeArrowheads="1"/>
          </p:cNvSpPr>
          <p:nvPr/>
        </p:nvSpPr>
        <p:spPr bwMode="auto">
          <a:xfrm>
            <a:off x="720068" y="3002838"/>
            <a:ext cx="936000" cy="467595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Budget Zone Financing Department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FS</a:t>
            </a:r>
          </a:p>
        </p:txBody>
      </p:sp>
      <p:sp>
        <p:nvSpPr>
          <p:cNvPr id="3102" name="Text Box 293"/>
          <p:cNvSpPr txBox="1">
            <a:spLocks noChangeArrowheads="1"/>
          </p:cNvSpPr>
          <p:nvPr/>
        </p:nvSpPr>
        <p:spPr bwMode="auto">
          <a:xfrm>
            <a:off x="2842919" y="4025610"/>
            <a:ext cx="936000" cy="544236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Department of Excise Duty and Other Public Levies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PAD</a:t>
            </a:r>
          </a:p>
        </p:txBody>
      </p:sp>
      <p:sp>
        <p:nvSpPr>
          <p:cNvPr id="3103" name="Text Box 294"/>
          <p:cNvSpPr txBox="1">
            <a:spLocks noChangeArrowheads="1"/>
          </p:cNvSpPr>
          <p:nvPr/>
        </p:nvSpPr>
        <p:spPr bwMode="auto">
          <a:xfrm>
            <a:off x="2842919" y="2983554"/>
            <a:ext cx="936000" cy="359383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Income Taxes Department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DD</a:t>
            </a:r>
          </a:p>
        </p:txBody>
      </p:sp>
      <p:sp>
        <p:nvSpPr>
          <p:cNvPr id="3107" name="Rectangle 307"/>
          <p:cNvSpPr>
            <a:spLocks noChangeArrowheads="1"/>
          </p:cNvSpPr>
          <p:nvPr/>
        </p:nvSpPr>
        <p:spPr bwMode="auto">
          <a:xfrm>
            <a:off x="8856000" y="1396081"/>
            <a:ext cx="972000" cy="776051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72000" rIns="0" bIns="0" anchor="t" anchorCtr="0"/>
          <a:lstStyle/>
          <a:p>
            <a:r>
              <a:rPr lang="en-GB" altLang="pl-PL" sz="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Director General</a:t>
            </a:r>
            <a:br>
              <a:rPr lang="en-GB" altLang="pl-PL" sz="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GB" altLang="pl-PL" sz="9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Marta </a:t>
            </a:r>
          </a:p>
          <a:p>
            <a:r>
              <a:rPr lang="en-GB" altLang="pl-PL" sz="9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Niżałowska-Pactwa</a:t>
            </a:r>
          </a:p>
        </p:txBody>
      </p:sp>
      <p:sp>
        <p:nvSpPr>
          <p:cNvPr id="3113" name="Text Box 295"/>
          <p:cNvSpPr txBox="1">
            <a:spLocks noChangeArrowheads="1"/>
          </p:cNvSpPr>
          <p:nvPr/>
        </p:nvSpPr>
        <p:spPr bwMode="auto">
          <a:xfrm>
            <a:off x="8856000" y="5670411"/>
            <a:ext cx="936000" cy="467595"/>
          </a:xfrm>
          <a:prstGeom prst="rect">
            <a:avLst/>
          </a:prstGeom>
          <a:solidFill>
            <a:schemeClr val="bg1"/>
          </a:solidFill>
          <a:ln w="12700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>
            <a:defPPr>
              <a:defRPr lang="pl-PL"/>
            </a:defPPr>
            <a:lvl1pPr eaLnBrk="1" hangingPunct="1">
              <a:spcBef>
                <a:spcPts val="600"/>
              </a:spcBef>
              <a:defRPr sz="700" i="1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GB" altLang="pl-PL" dirty="0"/>
              <a:t>Commissioner for Protection of Classified Information</a:t>
            </a:r>
          </a:p>
        </p:txBody>
      </p:sp>
      <p:sp>
        <p:nvSpPr>
          <p:cNvPr id="3115" name="Rectangle 331"/>
          <p:cNvSpPr>
            <a:spLocks noChangeArrowheads="1"/>
          </p:cNvSpPr>
          <p:nvPr/>
        </p:nvSpPr>
        <p:spPr bwMode="auto">
          <a:xfrm>
            <a:off x="1798699" y="3783765"/>
            <a:ext cx="936000" cy="401781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Guarantee Department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DG</a:t>
            </a:r>
          </a:p>
        </p:txBody>
      </p:sp>
      <p:sp>
        <p:nvSpPr>
          <p:cNvPr id="3119" name="Text Box 317"/>
          <p:cNvSpPr txBox="1">
            <a:spLocks noChangeArrowheads="1"/>
          </p:cNvSpPr>
          <p:nvPr/>
        </p:nvSpPr>
        <p:spPr bwMode="auto">
          <a:xfrm>
            <a:off x="4164433" y="4736874"/>
            <a:ext cx="936000" cy="396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Macroeconomic Policy Department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PM</a:t>
            </a:r>
          </a:p>
        </p:txBody>
      </p:sp>
      <p:sp>
        <p:nvSpPr>
          <p:cNvPr id="66" name="Text Box 287"/>
          <p:cNvSpPr txBox="1">
            <a:spLocks noChangeArrowheads="1"/>
          </p:cNvSpPr>
          <p:nvPr/>
        </p:nvSpPr>
        <p:spPr bwMode="auto">
          <a:xfrm>
            <a:off x="4176000" y="3637662"/>
            <a:ext cx="936000" cy="324000"/>
          </a:xfrm>
          <a:prstGeom prst="rect">
            <a:avLst/>
          </a:prstGeom>
          <a:solidFill>
            <a:schemeClr val="bg1"/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defPPr>
              <a:defRPr lang="pl-PL"/>
            </a:defPPr>
            <a:lvl1pPr eaLnBrk="1" hangingPunct="1">
              <a:defRPr sz="800">
                <a:solidFill>
                  <a:schemeClr val="lt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lt1"/>
                </a:solidFill>
                <a:latin typeface="+mn-lt"/>
              </a:defRPr>
            </a:lvl2pPr>
            <a:lvl3pPr marL="1143000" indent="-228600">
              <a:defRPr>
                <a:solidFill>
                  <a:schemeClr val="lt1"/>
                </a:solidFill>
                <a:latin typeface="+mn-lt"/>
              </a:defRPr>
            </a:lvl3pPr>
            <a:lvl4pPr marL="1600200" indent="-228600">
              <a:defRPr>
                <a:solidFill>
                  <a:schemeClr val="lt1"/>
                </a:solidFill>
                <a:latin typeface="+mn-lt"/>
              </a:defRPr>
            </a:lvl4pPr>
            <a:lvl5pPr marL="2057400" indent="-228600">
              <a:defRPr>
                <a:solidFill>
                  <a:schemeClr val="lt1"/>
                </a:solidFill>
                <a:latin typeface="+mn-lt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9pPr>
          </a:lstStyle>
          <a:p>
            <a:pPr>
              <a:spcBef>
                <a:spcPts val="100"/>
              </a:spcBef>
            </a:pPr>
            <a:r>
              <a:rPr lang="en-GB" altLang="pl-PL" sz="700" dirty="0">
                <a:solidFill>
                  <a:schemeClr val="tx1"/>
                </a:solidFill>
              </a:rPr>
              <a:t>Minister' s Office</a:t>
            </a:r>
            <a:br>
              <a:rPr lang="en-GB" altLang="pl-PL" sz="700" dirty="0">
                <a:solidFill>
                  <a:schemeClr val="tx1"/>
                </a:solidFill>
              </a:rPr>
            </a:br>
            <a:r>
              <a:rPr lang="en-GB" altLang="pl-PL" sz="700" b="1" dirty="0">
                <a:solidFill>
                  <a:schemeClr val="tx1"/>
                </a:solidFill>
              </a:rPr>
              <a:t>BMI</a:t>
            </a:r>
            <a:endParaRPr lang="en-GB" altLang="pl-PL" sz="700" b="1" dirty="0">
              <a:solidFill>
                <a:srgbClr val="FF0000"/>
              </a:solidFill>
            </a:endParaRPr>
          </a:p>
        </p:txBody>
      </p:sp>
      <p:sp>
        <p:nvSpPr>
          <p:cNvPr id="67" name="Rectangle 289"/>
          <p:cNvSpPr>
            <a:spLocks noChangeArrowheads="1"/>
          </p:cNvSpPr>
          <p:nvPr/>
        </p:nvSpPr>
        <p:spPr bwMode="auto">
          <a:xfrm>
            <a:off x="3476975" y="343256"/>
            <a:ext cx="3359309" cy="692499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ts val="0"/>
              </a:spcBef>
            </a:pPr>
            <a:r>
              <a:rPr lang="en-GB" altLang="pl-PL" sz="1100" dirty="0">
                <a:latin typeface="Calibri" panose="020F0502020204030204" pitchFamily="34" charset="0"/>
              </a:rPr>
              <a:t>Minister of Finance and Economy </a:t>
            </a:r>
          </a:p>
          <a:p>
            <a:pPr eaLnBrk="1" hangingPunct="1">
              <a:spcBef>
                <a:spcPts val="0"/>
              </a:spcBef>
            </a:pPr>
            <a:r>
              <a:rPr lang="en-GB" altLang="pl-PL" sz="1100" b="1" dirty="0">
                <a:latin typeface="Calibri" panose="020F0502020204030204" pitchFamily="34" charset="0"/>
              </a:rPr>
              <a:t>Andrzej Domański</a:t>
            </a:r>
          </a:p>
        </p:txBody>
      </p:sp>
      <p:sp>
        <p:nvSpPr>
          <p:cNvPr id="68" name="Text Box 290">
            <a:hlinkClick r:id="" action="ppaction://noaction"/>
          </p:cNvPr>
          <p:cNvSpPr txBox="1">
            <a:spLocks noChangeArrowheads="1"/>
          </p:cNvSpPr>
          <p:nvPr/>
        </p:nvSpPr>
        <p:spPr bwMode="auto">
          <a:xfrm>
            <a:off x="4156845" y="2228993"/>
            <a:ext cx="936000" cy="317078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65000"/>
              </a:schemeClr>
            </a:solidFill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defPPr>
              <a:defRPr lang="pl-PL"/>
            </a:defPPr>
            <a:lvl1pPr eaLnBrk="1" hangingPunct="1">
              <a:defRPr sz="800">
                <a:solidFill>
                  <a:schemeClr val="lt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lt1"/>
                </a:solidFill>
                <a:latin typeface="+mn-lt"/>
              </a:defRPr>
            </a:lvl2pPr>
            <a:lvl3pPr marL="1143000" indent="-228600">
              <a:defRPr>
                <a:solidFill>
                  <a:schemeClr val="lt1"/>
                </a:solidFill>
                <a:latin typeface="+mn-lt"/>
              </a:defRPr>
            </a:lvl3pPr>
            <a:lvl4pPr marL="1600200" indent="-228600">
              <a:defRPr>
                <a:solidFill>
                  <a:schemeClr val="lt1"/>
                </a:solidFill>
                <a:latin typeface="+mn-lt"/>
              </a:defRPr>
            </a:lvl4pPr>
            <a:lvl5pPr marL="2057400" indent="-228600">
              <a:defRPr>
                <a:solidFill>
                  <a:schemeClr val="lt1"/>
                </a:solidFill>
                <a:latin typeface="+mn-lt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9pPr>
          </a:lstStyle>
          <a:p>
            <a:r>
              <a:rPr lang="en-GB" altLang="pl-PL" sz="700" dirty="0">
                <a:solidFill>
                  <a:schemeClr val="tx1"/>
                </a:solidFill>
              </a:rPr>
              <a:t>Political Cabinet</a:t>
            </a:r>
          </a:p>
        </p:txBody>
      </p:sp>
      <p:sp>
        <p:nvSpPr>
          <p:cNvPr id="75" name="Rectangle 257"/>
          <p:cNvSpPr>
            <a:spLocks noChangeArrowheads="1"/>
          </p:cNvSpPr>
          <p:nvPr/>
        </p:nvSpPr>
        <p:spPr bwMode="auto">
          <a:xfrm>
            <a:off x="6624883" y="3208679"/>
            <a:ext cx="936000" cy="381136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Department for Large Business</a:t>
            </a:r>
          </a:p>
          <a:p>
            <a:pPr eaLnBrk="1" hangingPunct="1"/>
            <a:r>
              <a:rPr lang="en-GB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DKP</a:t>
            </a:r>
            <a:endParaRPr lang="en-GB" altLang="pl-PL" sz="700" dirty="0">
              <a:solidFill>
                <a:srgbClr val="CF2240"/>
              </a:solidFill>
              <a:latin typeface="Calibri" panose="020F0502020204030204" pitchFamily="34" charset="0"/>
            </a:endParaRPr>
          </a:p>
        </p:txBody>
      </p:sp>
      <p:sp>
        <p:nvSpPr>
          <p:cNvPr id="76" name="Rectangle 285"/>
          <p:cNvSpPr>
            <a:spLocks noChangeArrowheads="1"/>
          </p:cNvSpPr>
          <p:nvPr/>
        </p:nvSpPr>
        <p:spPr bwMode="auto">
          <a:xfrm>
            <a:off x="4155930" y="5180998"/>
            <a:ext cx="936000" cy="360000"/>
          </a:xfrm>
          <a:prstGeom prst="rect">
            <a:avLst/>
          </a:prstGeom>
          <a:solidFill>
            <a:schemeClr val="bg1"/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Strategy Department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DST</a:t>
            </a:r>
          </a:p>
        </p:txBody>
      </p:sp>
      <p:sp>
        <p:nvSpPr>
          <p:cNvPr id="77" name="Rectangle 257"/>
          <p:cNvSpPr>
            <a:spLocks noChangeArrowheads="1"/>
          </p:cNvSpPr>
          <p:nvPr/>
        </p:nvSpPr>
        <p:spPr bwMode="auto">
          <a:xfrm>
            <a:off x="6624883" y="2598635"/>
            <a:ext cx="936000" cy="558021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Budget, Property and Human Resources Revenue Administration Department</a:t>
            </a:r>
          </a:p>
          <a:p>
            <a:pPr eaLnBrk="1" hangingPunct="1"/>
            <a:r>
              <a:rPr lang="en-GB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DBM</a:t>
            </a:r>
          </a:p>
        </p:txBody>
      </p:sp>
      <p:sp>
        <p:nvSpPr>
          <p:cNvPr id="79" name="Text Box 275"/>
          <p:cNvSpPr txBox="1">
            <a:spLocks noChangeArrowheads="1"/>
          </p:cNvSpPr>
          <p:nvPr/>
        </p:nvSpPr>
        <p:spPr bwMode="auto">
          <a:xfrm>
            <a:off x="8856000" y="2639099"/>
            <a:ext cx="936000" cy="383246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Control and Internal </a:t>
            </a:r>
          </a:p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Audit Office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BKA</a:t>
            </a:r>
            <a:endParaRPr lang="en-GB" altLang="pl-PL" sz="700" dirty="0">
              <a:latin typeface="Calibri" panose="020F0502020204030204" pitchFamily="34" charset="0"/>
            </a:endParaRPr>
          </a:p>
        </p:txBody>
      </p:sp>
      <p:sp>
        <p:nvSpPr>
          <p:cNvPr id="82" name="Rectangle 331"/>
          <p:cNvSpPr>
            <a:spLocks noChangeArrowheads="1"/>
          </p:cNvSpPr>
          <p:nvPr/>
        </p:nvSpPr>
        <p:spPr bwMode="auto">
          <a:xfrm>
            <a:off x="7750660" y="5234656"/>
            <a:ext cx="936000" cy="467594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Department of Toll Collection </a:t>
            </a:r>
          </a:p>
          <a:p>
            <a:pPr eaLnBrk="1" hangingPunct="1"/>
            <a:r>
              <a:rPr lang="en-GB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DPO</a:t>
            </a:r>
            <a:endParaRPr lang="en-GB" altLang="pl-PL" sz="700" dirty="0">
              <a:solidFill>
                <a:srgbClr val="CF2240"/>
              </a:solidFill>
              <a:latin typeface="Calibri" panose="020F0502020204030204" pitchFamily="34" charset="0"/>
            </a:endParaRPr>
          </a:p>
        </p:txBody>
      </p:sp>
      <p:sp>
        <p:nvSpPr>
          <p:cNvPr id="63" name="Rectangle 285"/>
          <p:cNvSpPr>
            <a:spLocks noChangeArrowheads="1"/>
          </p:cNvSpPr>
          <p:nvPr/>
        </p:nvSpPr>
        <p:spPr bwMode="auto">
          <a:xfrm>
            <a:off x="8856000" y="5229200"/>
            <a:ext cx="936000" cy="386528"/>
          </a:xfrm>
          <a:prstGeom prst="rect">
            <a:avLst/>
          </a:prstGeom>
          <a:solidFill>
            <a:schemeClr val="bg1"/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Digital Transformation Department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DTC</a:t>
            </a:r>
          </a:p>
        </p:txBody>
      </p:sp>
      <p:sp>
        <p:nvSpPr>
          <p:cNvPr id="64" name="Rectangle 257"/>
          <p:cNvSpPr>
            <a:spLocks noChangeArrowheads="1"/>
          </p:cNvSpPr>
          <p:nvPr/>
        </p:nvSpPr>
        <p:spPr bwMode="auto">
          <a:xfrm>
            <a:off x="6631302" y="5229200"/>
            <a:ext cx="936000" cy="401042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GB" altLang="pl-PL" sz="700" b="1" dirty="0">
              <a:solidFill>
                <a:srgbClr val="CF2240"/>
              </a:solidFill>
              <a:latin typeface="Calibri" panose="020F0502020204030204" pitchFamily="34" charset="0"/>
            </a:endParaRPr>
          </a:p>
          <a:p>
            <a:pPr eaLnBrk="1" hangingPunct="1"/>
            <a:r>
              <a:rPr lang="en-GB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Relationships with Customers Department </a:t>
            </a:r>
            <a:r>
              <a:rPr lang="en-GB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DRK</a:t>
            </a:r>
            <a:endParaRPr lang="en-GB" altLang="pl-PL" sz="700" dirty="0">
              <a:solidFill>
                <a:srgbClr val="CF2240"/>
              </a:solidFill>
              <a:latin typeface="Calibri" panose="020F0502020204030204" pitchFamily="34" charset="0"/>
            </a:endParaRPr>
          </a:p>
          <a:p>
            <a:pPr eaLnBrk="1" hangingPunct="1"/>
            <a:endParaRPr lang="en-GB" altLang="pl-PL" sz="700" b="1" dirty="0">
              <a:solidFill>
                <a:srgbClr val="CF2240"/>
              </a:solidFill>
              <a:latin typeface="Calibri" panose="020F0502020204030204" pitchFamily="34" charset="0"/>
            </a:endParaRPr>
          </a:p>
        </p:txBody>
      </p:sp>
      <p:sp>
        <p:nvSpPr>
          <p:cNvPr id="72" name="Rectangle 298"/>
          <p:cNvSpPr>
            <a:spLocks noChangeArrowheads="1"/>
          </p:cNvSpPr>
          <p:nvPr/>
        </p:nvSpPr>
        <p:spPr bwMode="auto">
          <a:xfrm>
            <a:off x="2845618" y="2467290"/>
            <a:ext cx="936000" cy="467595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/>
          <a:p>
            <a:pPr eaLnBrk="1" hangingPunct="1"/>
            <a:r>
              <a:rPr lang="en-GB" altLang="pl-PL" sz="700" dirty="0">
                <a:solidFill>
                  <a:schemeClr val="tx1"/>
                </a:solidFill>
                <a:latin typeface="Calibri" panose="020F0502020204030204" pitchFamily="34" charset="0"/>
              </a:rPr>
              <a:t>International Tax Policy Department</a:t>
            </a:r>
          </a:p>
          <a:p>
            <a:pPr eaLnBrk="1" hangingPunct="1"/>
            <a:r>
              <a:rPr lang="en-GB" altLang="pl-PL" sz="700" b="1" dirty="0">
                <a:solidFill>
                  <a:schemeClr val="tx1"/>
                </a:solidFill>
                <a:latin typeface="Calibri" panose="020F0502020204030204" pitchFamily="34" charset="0"/>
              </a:rPr>
              <a:t>DMP</a:t>
            </a:r>
          </a:p>
        </p:txBody>
      </p:sp>
      <p:sp>
        <p:nvSpPr>
          <p:cNvPr id="3096" name="Rectangle 280"/>
          <p:cNvSpPr>
            <a:spLocks noChangeArrowheads="1"/>
          </p:cNvSpPr>
          <p:nvPr/>
        </p:nvSpPr>
        <p:spPr bwMode="auto">
          <a:xfrm>
            <a:off x="7752437" y="4162947"/>
            <a:ext cx="936000" cy="467595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Department for Audit</a:t>
            </a:r>
          </a:p>
          <a:p>
            <a:pPr eaLnBrk="1" hangingPunct="1"/>
            <a:r>
              <a:rPr lang="en-GB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 of Public Funds </a:t>
            </a:r>
          </a:p>
          <a:p>
            <a:pPr eaLnBrk="1" hangingPunct="1"/>
            <a:r>
              <a:rPr lang="en-GB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DAS</a:t>
            </a:r>
            <a:endParaRPr lang="en-GB" altLang="pl-PL" sz="700" i="1" dirty="0">
              <a:solidFill>
                <a:srgbClr val="CF2240"/>
              </a:solidFill>
              <a:latin typeface="Calibri" panose="020F0502020204030204" pitchFamily="34" charset="0"/>
            </a:endParaRPr>
          </a:p>
        </p:txBody>
      </p:sp>
      <p:sp>
        <p:nvSpPr>
          <p:cNvPr id="78" name="Rectangle 331"/>
          <p:cNvSpPr>
            <a:spLocks noChangeArrowheads="1"/>
          </p:cNvSpPr>
          <p:nvPr/>
        </p:nvSpPr>
        <p:spPr bwMode="auto">
          <a:xfrm>
            <a:off x="7750660" y="5760848"/>
            <a:ext cx="936000" cy="562665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Department for Combating Economic Crime</a:t>
            </a:r>
          </a:p>
          <a:p>
            <a:pPr eaLnBrk="1" hangingPunct="1"/>
            <a:r>
              <a:rPr lang="en-GB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DZP</a:t>
            </a:r>
          </a:p>
        </p:txBody>
      </p:sp>
      <p:sp>
        <p:nvSpPr>
          <p:cNvPr id="65" name="Rectangle 257"/>
          <p:cNvSpPr>
            <a:spLocks noChangeArrowheads="1"/>
          </p:cNvSpPr>
          <p:nvPr/>
        </p:nvSpPr>
        <p:spPr bwMode="auto">
          <a:xfrm>
            <a:off x="7746734" y="3639556"/>
            <a:ext cx="936000" cy="467595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 Data Analytics Department</a:t>
            </a:r>
          </a:p>
          <a:p>
            <a:pPr eaLnBrk="1" hangingPunct="1"/>
            <a:r>
              <a:rPr lang="en-GB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DAK</a:t>
            </a:r>
          </a:p>
        </p:txBody>
      </p:sp>
      <p:sp>
        <p:nvSpPr>
          <p:cNvPr id="69" name="Rectangle 257"/>
          <p:cNvSpPr>
            <a:spLocks noChangeArrowheads="1"/>
          </p:cNvSpPr>
          <p:nvPr/>
        </p:nvSpPr>
        <p:spPr bwMode="auto">
          <a:xfrm>
            <a:off x="7746734" y="4696530"/>
            <a:ext cx="936000" cy="467595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Department for Supervision of the Controls</a:t>
            </a:r>
          </a:p>
          <a:p>
            <a:pPr eaLnBrk="1" hangingPunct="1"/>
            <a:r>
              <a:rPr lang="en-GB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DNK</a:t>
            </a:r>
          </a:p>
        </p:txBody>
      </p:sp>
      <p:sp>
        <p:nvSpPr>
          <p:cNvPr id="73" name="Rectangle 257"/>
          <p:cNvSpPr>
            <a:spLocks noChangeArrowheads="1"/>
          </p:cNvSpPr>
          <p:nvPr/>
        </p:nvSpPr>
        <p:spPr bwMode="auto">
          <a:xfrm>
            <a:off x="6631751" y="3618898"/>
            <a:ext cx="936000" cy="561347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Organization of the National Revenue Administration Department</a:t>
            </a:r>
          </a:p>
          <a:p>
            <a:pPr eaLnBrk="1" hangingPunct="1"/>
            <a:r>
              <a:rPr lang="en-GB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DKS</a:t>
            </a:r>
          </a:p>
        </p:txBody>
      </p:sp>
      <p:sp>
        <p:nvSpPr>
          <p:cNvPr id="74" name="Text Box 275"/>
          <p:cNvSpPr txBox="1">
            <a:spLocks noChangeArrowheads="1"/>
          </p:cNvSpPr>
          <p:nvPr/>
        </p:nvSpPr>
        <p:spPr bwMode="auto">
          <a:xfrm>
            <a:off x="6631751" y="4216533"/>
            <a:ext cx="936000" cy="467595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Tax Certification Department</a:t>
            </a:r>
          </a:p>
          <a:p>
            <a:pPr eaLnBrk="1" hangingPunct="1"/>
            <a:r>
              <a:rPr lang="en-GB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DOP</a:t>
            </a:r>
            <a:r>
              <a:rPr lang="en-GB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  </a:t>
            </a:r>
          </a:p>
        </p:txBody>
      </p:sp>
      <p:sp>
        <p:nvSpPr>
          <p:cNvPr id="84" name="Text Box 294"/>
          <p:cNvSpPr txBox="1">
            <a:spLocks noChangeArrowheads="1"/>
          </p:cNvSpPr>
          <p:nvPr/>
        </p:nvSpPr>
        <p:spPr bwMode="auto">
          <a:xfrm>
            <a:off x="2846103" y="5590807"/>
            <a:ext cx="936000" cy="394589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Tax System Department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DTS</a:t>
            </a:r>
          </a:p>
        </p:txBody>
      </p:sp>
      <p:sp>
        <p:nvSpPr>
          <p:cNvPr id="71" name="Text Box 345"/>
          <p:cNvSpPr txBox="1">
            <a:spLocks noChangeArrowheads="1"/>
          </p:cNvSpPr>
          <p:nvPr/>
        </p:nvSpPr>
        <p:spPr bwMode="auto">
          <a:xfrm>
            <a:off x="5508627" y="3163245"/>
            <a:ext cx="939851" cy="396472"/>
          </a:xfrm>
          <a:prstGeom prst="rect">
            <a:avLst/>
          </a:prstGeom>
          <a:noFill/>
          <a:ln w="3175">
            <a:solidFill>
              <a:schemeClr val="bg1">
                <a:lumMod val="65000"/>
                <a:alpha val="33000"/>
              </a:schemeClr>
            </a:solidFill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36000" rIns="3600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600" i="1" dirty="0">
                <a:latin typeface="Calibri" panose="020F0502020204030204" pitchFamily="34" charset="0"/>
              </a:rPr>
              <a:t>with evaluation of information and promotion activities of the National Revenue Administration</a:t>
            </a:r>
            <a:endParaRPr lang="en-GB" altLang="pl-PL" sz="600" b="1" i="1" dirty="0">
              <a:latin typeface="Calibri" panose="020F0502020204030204" pitchFamily="34" charset="0"/>
            </a:endParaRPr>
          </a:p>
        </p:txBody>
      </p:sp>
      <p:sp>
        <p:nvSpPr>
          <p:cNvPr id="81" name="Rectangle 257"/>
          <p:cNvSpPr>
            <a:spLocks noChangeArrowheads="1"/>
          </p:cNvSpPr>
          <p:nvPr/>
        </p:nvSpPr>
        <p:spPr bwMode="auto">
          <a:xfrm>
            <a:off x="7748946" y="3119799"/>
            <a:ext cx="936000" cy="468000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Customs Department</a:t>
            </a:r>
          </a:p>
          <a:p>
            <a:pPr eaLnBrk="1" hangingPunct="1"/>
            <a:r>
              <a:rPr lang="en-GB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DC</a:t>
            </a:r>
          </a:p>
        </p:txBody>
      </p:sp>
      <p:sp>
        <p:nvSpPr>
          <p:cNvPr id="87" name="Rectangle 342"/>
          <p:cNvSpPr>
            <a:spLocks noChangeArrowheads="1"/>
          </p:cNvSpPr>
          <p:nvPr/>
        </p:nvSpPr>
        <p:spPr bwMode="auto">
          <a:xfrm>
            <a:off x="1800000" y="1380883"/>
            <a:ext cx="936000" cy="1007128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72000" rIns="0" bIns="0" anchor="t" anchorCtr="0"/>
          <a:lstStyle/>
          <a:p>
            <a:r>
              <a:rPr lang="en-GB" sz="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Undersecretary </a:t>
            </a:r>
          </a:p>
          <a:p>
            <a:r>
              <a:rPr lang="en-GB" sz="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of State</a:t>
            </a:r>
          </a:p>
          <a:p>
            <a:r>
              <a:rPr lang="en-GB" sz="9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Jurand Drop</a:t>
            </a:r>
          </a:p>
          <a:p>
            <a:endParaRPr lang="en-GB" sz="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3" name="Łącznik prosty 2"/>
          <p:cNvCxnSpPr/>
          <p:nvPr/>
        </p:nvCxnSpPr>
        <p:spPr bwMode="auto">
          <a:xfrm>
            <a:off x="1182664" y="1191966"/>
            <a:ext cx="8137300" cy="7675"/>
          </a:xfrm>
          <a:prstGeom prst="line">
            <a:avLst/>
          </a:prstGeom>
          <a:solidFill>
            <a:srgbClr val="FFFF99"/>
          </a:solidFill>
          <a:ln w="222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95" name="Łącznik prosty 94"/>
          <p:cNvCxnSpPr>
            <a:endCxn id="115" idx="0"/>
          </p:cNvCxnSpPr>
          <p:nvPr/>
        </p:nvCxnSpPr>
        <p:spPr bwMode="auto">
          <a:xfrm>
            <a:off x="1188069" y="1197571"/>
            <a:ext cx="0" cy="189121"/>
          </a:xfrm>
          <a:prstGeom prst="line">
            <a:avLst/>
          </a:prstGeom>
          <a:solidFill>
            <a:srgbClr val="FFFF99"/>
          </a:solidFill>
          <a:ln w="1587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7" name="Łącznik prosty 16"/>
          <p:cNvCxnSpPr>
            <a:stCxn id="67" idx="2"/>
          </p:cNvCxnSpPr>
          <p:nvPr/>
        </p:nvCxnSpPr>
        <p:spPr bwMode="auto">
          <a:xfrm>
            <a:off x="5156630" y="1035755"/>
            <a:ext cx="0" cy="164621"/>
          </a:xfrm>
          <a:prstGeom prst="line">
            <a:avLst/>
          </a:prstGeom>
          <a:solidFill>
            <a:srgbClr val="FFFF99"/>
          </a:solidFill>
          <a:ln w="222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31" name="Łącznik prosty 30"/>
          <p:cNvCxnSpPr>
            <a:cxnSpLocks/>
            <a:endCxn id="68" idx="0"/>
          </p:cNvCxnSpPr>
          <p:nvPr/>
        </p:nvCxnSpPr>
        <p:spPr bwMode="auto">
          <a:xfrm>
            <a:off x="4624845" y="1199641"/>
            <a:ext cx="0" cy="1029352"/>
          </a:xfrm>
          <a:prstGeom prst="line">
            <a:avLst/>
          </a:prstGeom>
          <a:solidFill>
            <a:srgbClr val="FFFF99"/>
          </a:solidFill>
          <a:ln w="1270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02" name="Łącznik prosty 101"/>
          <p:cNvCxnSpPr>
            <a:cxnSpLocks/>
            <a:endCxn id="107" idx="0"/>
          </p:cNvCxnSpPr>
          <p:nvPr/>
        </p:nvCxnSpPr>
        <p:spPr bwMode="auto">
          <a:xfrm>
            <a:off x="6579762" y="1198692"/>
            <a:ext cx="0" cy="190855"/>
          </a:xfrm>
          <a:prstGeom prst="line">
            <a:avLst/>
          </a:prstGeom>
          <a:solidFill>
            <a:srgbClr val="FFFF99"/>
          </a:solidFill>
          <a:ln w="1587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107" name="Prostokąt 106"/>
          <p:cNvSpPr/>
          <p:nvPr/>
        </p:nvSpPr>
        <p:spPr bwMode="auto">
          <a:xfrm>
            <a:off x="6039762" y="1389547"/>
            <a:ext cx="1080000" cy="1152000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75000"/>
                </a:schemeClr>
              </a:gs>
              <a:gs pos="100000">
                <a:schemeClr val="accent3">
                  <a:lumMod val="95000"/>
                  <a:lumOff val="5000"/>
                </a:schemeClr>
              </a:gs>
              <a:gs pos="100000">
                <a:schemeClr val="bg1">
                  <a:lumMod val="95000"/>
                </a:schemeClr>
              </a:gs>
            </a:gsLst>
            <a:lin ang="5400000" scaled="0"/>
            <a:tileRect/>
          </a:gradFill>
          <a:ln w="317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72000" tIns="72000" rIns="7200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GB" sz="900" dirty="0">
                <a:latin typeface="Calibri" panose="020F0502020204030204" pitchFamily="34" charset="0"/>
                <a:cs typeface="Calibri" panose="020F0502020204030204" pitchFamily="34" charset="0"/>
              </a:rPr>
              <a:t>Secretary of State</a:t>
            </a:r>
          </a:p>
          <a:p>
            <a:r>
              <a:rPr lang="en-GB" sz="900" b="1" dirty="0">
                <a:latin typeface="Calibri" panose="020F0502020204030204" pitchFamily="34" charset="0"/>
                <a:cs typeface="Calibri" panose="020F0502020204030204" pitchFamily="34" charset="0"/>
              </a:rPr>
              <a:t>Marcin</a:t>
            </a:r>
          </a:p>
          <a:p>
            <a:r>
              <a:rPr lang="en-GB" sz="900" b="1" dirty="0">
                <a:latin typeface="Calibri" panose="020F0502020204030204" pitchFamily="34" charset="0"/>
                <a:cs typeface="Calibri" panose="020F0502020204030204" pitchFamily="34" charset="0"/>
              </a:rPr>
              <a:t> Łoboda</a:t>
            </a:r>
            <a:endParaRPr lang="en-GB" sz="800" dirty="0">
              <a:solidFill>
                <a:srgbClr val="CF224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spcBef>
                <a:spcPts val="300"/>
              </a:spcBef>
            </a:pPr>
            <a:r>
              <a:rPr lang="en-GB" sz="800" dirty="0">
                <a:solidFill>
                  <a:srgbClr val="CF224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Head of the National Revenue Administration</a:t>
            </a:r>
            <a:endParaRPr lang="en-GB" sz="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9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0" name="Prostokąt 109"/>
          <p:cNvSpPr/>
          <p:nvPr/>
        </p:nvSpPr>
        <p:spPr bwMode="auto">
          <a:xfrm>
            <a:off x="7752820" y="1396081"/>
            <a:ext cx="936000" cy="1601508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75000"/>
                </a:schemeClr>
              </a:gs>
              <a:gs pos="100000">
                <a:schemeClr val="accent3">
                  <a:lumMod val="95000"/>
                  <a:lumOff val="5000"/>
                </a:schemeClr>
              </a:gs>
              <a:gs pos="100000">
                <a:schemeClr val="bg1">
                  <a:lumMod val="95000"/>
                </a:schemeClr>
              </a:gs>
            </a:gsLst>
            <a:lin ang="5400000" scaled="0"/>
            <a:tileRect/>
          </a:gradFill>
          <a:ln w="317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72000" tIns="72000" rIns="7200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GB" sz="900" dirty="0">
                <a:latin typeface="Calibri" panose="020F0502020204030204" pitchFamily="34" charset="0"/>
                <a:cs typeface="Calibri" panose="020F0502020204030204" pitchFamily="34" charset="0"/>
              </a:rPr>
              <a:t>Undersecretary </a:t>
            </a:r>
          </a:p>
          <a:p>
            <a:r>
              <a:rPr lang="en-GB" sz="900" dirty="0">
                <a:latin typeface="Calibri" panose="020F0502020204030204" pitchFamily="34" charset="0"/>
                <a:cs typeface="Calibri" panose="020F0502020204030204" pitchFamily="34" charset="0"/>
              </a:rPr>
              <a:t>of State</a:t>
            </a:r>
          </a:p>
          <a:p>
            <a:r>
              <a:rPr lang="en-GB" sz="900" b="1" dirty="0">
                <a:latin typeface="Calibri" panose="020F0502020204030204" pitchFamily="34" charset="0"/>
                <a:cs typeface="Calibri" panose="020F0502020204030204" pitchFamily="34" charset="0"/>
              </a:rPr>
              <a:t>Zbigniew</a:t>
            </a:r>
            <a:br>
              <a:rPr lang="en-GB" sz="9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GB" sz="900" b="1" dirty="0">
                <a:latin typeface="Calibri" panose="020F0502020204030204" pitchFamily="34" charset="0"/>
                <a:cs typeface="Calibri" panose="020F0502020204030204" pitchFamily="34" charset="0"/>
              </a:rPr>
              <a:t>Stawicki</a:t>
            </a:r>
          </a:p>
          <a:p>
            <a:endParaRPr lang="en-GB" sz="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800" dirty="0">
                <a:solidFill>
                  <a:srgbClr val="CF224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Deputy Head of the National Revenue Administration</a:t>
            </a:r>
            <a:endParaRPr lang="en-GB" sz="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9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5" name="Rectangle 342"/>
          <p:cNvSpPr>
            <a:spLocks noChangeArrowheads="1"/>
          </p:cNvSpPr>
          <p:nvPr/>
        </p:nvSpPr>
        <p:spPr bwMode="auto">
          <a:xfrm>
            <a:off x="720069" y="1386692"/>
            <a:ext cx="936000" cy="1007128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72000" rIns="0" bIns="0" anchor="t" anchorCtr="0"/>
          <a:lstStyle/>
          <a:p>
            <a:pPr eaLnBrk="1" hangingPunct="1">
              <a:spcBef>
                <a:spcPts val="0"/>
              </a:spcBef>
            </a:pPr>
            <a:r>
              <a:rPr lang="en-GB" altLang="pl-PL" sz="900" dirty="0">
                <a:latin typeface="Calibri" panose="020F0502020204030204" pitchFamily="34" charset="0"/>
              </a:rPr>
              <a:t>Undersecretary </a:t>
            </a:r>
          </a:p>
          <a:p>
            <a:pPr eaLnBrk="1" hangingPunct="1">
              <a:spcBef>
                <a:spcPts val="0"/>
              </a:spcBef>
            </a:pPr>
            <a:r>
              <a:rPr lang="en-GB" altLang="pl-PL" sz="900" dirty="0">
                <a:latin typeface="Calibri" panose="020F0502020204030204" pitchFamily="34" charset="0"/>
              </a:rPr>
              <a:t>of State</a:t>
            </a:r>
            <a:endParaRPr lang="en-GB" altLang="pl-PL" sz="900" b="1" dirty="0">
              <a:latin typeface="Calibri" panose="020F0502020204030204" pitchFamily="34" charset="0"/>
            </a:endParaRPr>
          </a:p>
          <a:p>
            <a:r>
              <a:rPr lang="en-GB" altLang="pl-PL" sz="9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Hanna </a:t>
            </a:r>
          </a:p>
          <a:p>
            <a:r>
              <a:rPr lang="en-GB" altLang="pl-PL" sz="9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Majszczyk</a:t>
            </a:r>
          </a:p>
          <a:p>
            <a:endParaRPr lang="en-GB" altLang="pl-PL" sz="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altLang="pl-PL" sz="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altLang="pl-PL" sz="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altLang="pl-PL" sz="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123" name="Łącznik prosty 122"/>
          <p:cNvCxnSpPr>
            <a:endCxn id="87" idx="0"/>
          </p:cNvCxnSpPr>
          <p:nvPr/>
        </p:nvCxnSpPr>
        <p:spPr bwMode="auto">
          <a:xfrm flipH="1">
            <a:off x="2268000" y="1191231"/>
            <a:ext cx="792" cy="189652"/>
          </a:xfrm>
          <a:prstGeom prst="line">
            <a:avLst/>
          </a:prstGeom>
          <a:solidFill>
            <a:srgbClr val="FFFF99"/>
          </a:solidFill>
          <a:ln w="1587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13" name="Prostokąt 12"/>
          <p:cNvSpPr/>
          <p:nvPr/>
        </p:nvSpPr>
        <p:spPr bwMode="auto">
          <a:xfrm>
            <a:off x="5637311" y="2700337"/>
            <a:ext cx="730325" cy="283217"/>
          </a:xfrm>
          <a:prstGeom prst="rect">
            <a:avLst/>
          </a:prstGeom>
          <a:solidFill>
            <a:schemeClr val="bg1">
              <a:alpha val="0"/>
            </a:schemeClr>
          </a:solidFill>
          <a:ln w="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0" rIns="36000" bIns="0" numCol="1" rtlCol="0" anchor="t" anchorCtr="0" compatLnSpc="1">
            <a:prstTxWarp prst="textNoShape">
              <a:avLst/>
            </a:prstTxWarp>
          </a:bodyPr>
          <a:lstStyle/>
          <a:p>
            <a:pPr algn="l"/>
            <a:r>
              <a:rPr lang="en-GB" sz="700" dirty="0">
                <a:solidFill>
                  <a:srgbClr val="CF224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Internal Control </a:t>
            </a:r>
          </a:p>
          <a:p>
            <a:r>
              <a:rPr lang="en-GB" sz="700" dirty="0">
                <a:solidFill>
                  <a:srgbClr val="CF224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Bureau</a:t>
            </a:r>
          </a:p>
          <a:p>
            <a:r>
              <a:rPr lang="en-GB" sz="700" b="1" dirty="0">
                <a:solidFill>
                  <a:srgbClr val="CF224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BIW</a:t>
            </a:r>
          </a:p>
        </p:txBody>
      </p:sp>
      <p:sp>
        <p:nvSpPr>
          <p:cNvPr id="57" name="Rectangle 257"/>
          <p:cNvSpPr>
            <a:spLocks noChangeArrowheads="1"/>
          </p:cNvSpPr>
          <p:nvPr/>
        </p:nvSpPr>
        <p:spPr bwMode="auto">
          <a:xfrm>
            <a:off x="4230999" y="2725863"/>
            <a:ext cx="1219940" cy="303869"/>
          </a:xfrm>
          <a:prstGeom prst="rect">
            <a:avLst/>
          </a:prstGeom>
          <a:solidFill>
            <a:schemeClr val="bg1">
              <a:alpha val="33000"/>
            </a:schemeClr>
          </a:solidFill>
          <a:ln w="3175" cap="rnd">
            <a:solidFill>
              <a:schemeClr val="bg1">
                <a:lumMod val="65000"/>
              </a:schemeClr>
            </a:solidFill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sz="600" i="1" dirty="0">
                <a:latin typeface="Calibri" panose="020F0502020204030204" pitchFamily="34" charset="0"/>
                <a:cs typeface="Calibri" panose="020F0502020204030204" pitchFamily="34" charset="0"/>
              </a:rPr>
              <a:t>with regulations determined in the Article 12d of the Act of National Revenue Administration</a:t>
            </a:r>
          </a:p>
        </p:txBody>
      </p:sp>
      <p:sp>
        <p:nvSpPr>
          <p:cNvPr id="127" name="Prostokąt 126"/>
          <p:cNvSpPr/>
          <p:nvPr/>
        </p:nvSpPr>
        <p:spPr bwMode="auto">
          <a:xfrm>
            <a:off x="4201800" y="3163245"/>
            <a:ext cx="1029613" cy="359383"/>
          </a:xfrm>
          <a:prstGeom prst="rect">
            <a:avLst/>
          </a:prstGeom>
          <a:solidFill>
            <a:srgbClr val="FFFFFF">
              <a:alpha val="0"/>
            </a:srgbClr>
          </a:solidFill>
          <a:ln w="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0" rIns="36000" bIns="0" numCol="1" rtlCol="0" anchor="t" anchorCtr="0" compatLnSpc="1">
            <a:prstTxWarp prst="textNoShape">
              <a:avLst/>
            </a:prstTxWarp>
          </a:bodyPr>
          <a:lstStyle/>
          <a:p>
            <a:r>
              <a:rPr lang="en-GB" sz="700" dirty="0">
                <a:latin typeface="Calibri" panose="020F0502020204030204" pitchFamily="34" charset="0"/>
                <a:cs typeface="Calibri" panose="020F0502020204030204" pitchFamily="34" charset="0"/>
              </a:rPr>
              <a:t>Communication and Promotion Office </a:t>
            </a:r>
          </a:p>
          <a:p>
            <a:r>
              <a:rPr lang="en-GB" sz="700" b="1" dirty="0">
                <a:latin typeface="Calibri" panose="020F0502020204030204" pitchFamily="34" charset="0"/>
                <a:cs typeface="Calibri" panose="020F0502020204030204" pitchFamily="34" charset="0"/>
              </a:rPr>
              <a:t>BKP</a:t>
            </a:r>
          </a:p>
        </p:txBody>
      </p:sp>
      <p:cxnSp>
        <p:nvCxnSpPr>
          <p:cNvPr id="92" name="Łącznik prosty 91">
            <a:extLst>
              <a:ext uri="{FF2B5EF4-FFF2-40B4-BE49-F238E27FC236}">
                <a16:creationId xmlns:a16="http://schemas.microsoft.com/office/drawing/2014/main" id="{D8148CC0-D21B-443D-9B19-7F282530D24C}"/>
              </a:ext>
            </a:extLst>
          </p:cNvPr>
          <p:cNvCxnSpPr/>
          <p:nvPr/>
        </p:nvCxnSpPr>
        <p:spPr bwMode="auto">
          <a:xfrm>
            <a:off x="3343300" y="1198692"/>
            <a:ext cx="0" cy="204684"/>
          </a:xfrm>
          <a:prstGeom prst="line">
            <a:avLst/>
          </a:prstGeom>
          <a:solidFill>
            <a:srgbClr val="FFFF99"/>
          </a:solidFill>
          <a:ln w="1587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85" name="Rectangle 307">
            <a:extLst>
              <a:ext uri="{FF2B5EF4-FFF2-40B4-BE49-F238E27FC236}">
                <a16:creationId xmlns:a16="http://schemas.microsoft.com/office/drawing/2014/main" id="{4ABBC569-F987-46E2-BD74-4E64BA9AAF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56548" y="1378431"/>
            <a:ext cx="936000" cy="1007128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72000" rIns="0" bIns="0" anchor="t" anchorCtr="0"/>
          <a:lstStyle/>
          <a:p>
            <a:r>
              <a:rPr lang="en-GB" altLang="pl-PL" sz="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Undersecretary </a:t>
            </a:r>
          </a:p>
          <a:p>
            <a:r>
              <a:rPr lang="en-GB" altLang="pl-PL" sz="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of State</a:t>
            </a:r>
            <a:br>
              <a:rPr lang="en-GB" altLang="pl-PL" sz="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GB" altLang="pl-PL" sz="9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Jarosław Neneman</a:t>
            </a:r>
          </a:p>
        </p:txBody>
      </p:sp>
      <p:cxnSp>
        <p:nvCxnSpPr>
          <p:cNvPr id="86" name="Łącznik prosty 85">
            <a:extLst>
              <a:ext uri="{FF2B5EF4-FFF2-40B4-BE49-F238E27FC236}">
                <a16:creationId xmlns:a16="http://schemas.microsoft.com/office/drawing/2014/main" id="{637FA4BB-148E-4B3C-9A14-128A784401A0}"/>
              </a:ext>
            </a:extLst>
          </p:cNvPr>
          <p:cNvCxnSpPr/>
          <p:nvPr/>
        </p:nvCxnSpPr>
        <p:spPr bwMode="auto">
          <a:xfrm>
            <a:off x="9319964" y="1193997"/>
            <a:ext cx="0" cy="191128"/>
          </a:xfrm>
          <a:prstGeom prst="line">
            <a:avLst/>
          </a:prstGeom>
          <a:solidFill>
            <a:srgbClr val="FFFF99"/>
          </a:solidFill>
          <a:ln w="1587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88" name="pole tekstowe 87">
            <a:extLst>
              <a:ext uri="{FF2B5EF4-FFF2-40B4-BE49-F238E27FC236}">
                <a16:creationId xmlns:a16="http://schemas.microsoft.com/office/drawing/2014/main" id="{1CF8B471-2FD7-41F2-8904-DA5F169B8D92}"/>
              </a:ext>
            </a:extLst>
          </p:cNvPr>
          <p:cNvSpPr txBox="1"/>
          <p:nvPr/>
        </p:nvSpPr>
        <p:spPr>
          <a:xfrm>
            <a:off x="1849647" y="1942046"/>
            <a:ext cx="833708" cy="395526"/>
          </a:xfrm>
          <a:prstGeom prst="rect">
            <a:avLst/>
          </a:prstGeom>
          <a:solidFill>
            <a:schemeClr val="bg1">
              <a:lumMod val="65000"/>
              <a:alpha val="60000"/>
            </a:schemeClr>
          </a:solidFill>
        </p:spPr>
        <p:txBody>
          <a:bodyPr wrap="square" lIns="0" tIns="36000" rIns="36000" bIns="36000" rtlCol="0">
            <a:spAutoFit/>
          </a:bodyPr>
          <a:lstStyle/>
          <a:p>
            <a:r>
              <a:rPr lang="en-GB" sz="700" dirty="0">
                <a:latin typeface="Calibri" panose="020F0502020204030204" pitchFamily="34" charset="0"/>
                <a:cs typeface="Calibri" panose="020F0502020204030204" pitchFamily="34" charset="0"/>
              </a:rPr>
              <a:t>Chief Spokesman for Public Finance Discipline</a:t>
            </a:r>
          </a:p>
        </p:txBody>
      </p:sp>
      <p:sp>
        <p:nvSpPr>
          <p:cNvPr id="3106" name="Rectangle 300"/>
          <p:cNvSpPr>
            <a:spLocks noChangeArrowheads="1"/>
          </p:cNvSpPr>
          <p:nvPr/>
        </p:nvSpPr>
        <p:spPr bwMode="auto">
          <a:xfrm>
            <a:off x="1794833" y="2892482"/>
            <a:ext cx="936000" cy="346227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Public Debt Department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DP</a:t>
            </a:r>
          </a:p>
        </p:txBody>
      </p:sp>
      <p:sp>
        <p:nvSpPr>
          <p:cNvPr id="3120" name="Rectangle 331"/>
          <p:cNvSpPr>
            <a:spLocks noChangeArrowheads="1"/>
          </p:cNvSpPr>
          <p:nvPr/>
        </p:nvSpPr>
        <p:spPr bwMode="auto">
          <a:xfrm>
            <a:off x="1798501" y="4631597"/>
            <a:ext cx="936000" cy="455116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Financial Market </a:t>
            </a:r>
          </a:p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Development </a:t>
            </a:r>
            <a:br>
              <a:rPr lang="en-GB" altLang="pl-PL" sz="700" dirty="0">
                <a:latin typeface="Calibri" panose="020F0502020204030204" pitchFamily="34" charset="0"/>
              </a:rPr>
            </a:br>
            <a:r>
              <a:rPr lang="en-GB" altLang="pl-PL" sz="700" dirty="0">
                <a:latin typeface="Calibri" panose="020F0502020204030204" pitchFamily="34" charset="0"/>
              </a:rPr>
              <a:t>Department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FN</a:t>
            </a:r>
          </a:p>
        </p:txBody>
      </p:sp>
      <p:sp>
        <p:nvSpPr>
          <p:cNvPr id="62" name="Rectangle 277"/>
          <p:cNvSpPr>
            <a:spLocks noChangeArrowheads="1"/>
          </p:cNvSpPr>
          <p:nvPr/>
        </p:nvSpPr>
        <p:spPr bwMode="auto">
          <a:xfrm>
            <a:off x="1800000" y="5591572"/>
            <a:ext cx="936000" cy="393600"/>
          </a:xfrm>
          <a:prstGeom prst="rect">
            <a:avLst/>
          </a:prstGeom>
          <a:solidFill>
            <a:schemeClr val="bg1"/>
          </a:solidFill>
          <a:ln w="12700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eaLnBrk="1" hangingPunct="1">
              <a:spcBef>
                <a:spcPts val="600"/>
              </a:spcBef>
            </a:pPr>
            <a:r>
              <a:rPr lang="en-GB" sz="700" i="1" dirty="0">
                <a:solidFill>
                  <a:schemeClr val="tx1"/>
                </a:solidFill>
                <a:latin typeface="Calibri" panose="020F0502020204030204" pitchFamily="34" charset="0"/>
              </a:rPr>
              <a:t>Accounting Standards Committee</a:t>
            </a:r>
          </a:p>
        </p:txBody>
      </p:sp>
      <p:sp>
        <p:nvSpPr>
          <p:cNvPr id="3133" name="Text Box 317"/>
          <p:cNvSpPr txBox="1">
            <a:spLocks noChangeArrowheads="1"/>
          </p:cNvSpPr>
          <p:nvPr/>
        </p:nvSpPr>
        <p:spPr bwMode="auto">
          <a:xfrm>
            <a:off x="1794184" y="3277255"/>
            <a:ext cx="936000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Value for Money </a:t>
            </a:r>
          </a:p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and Accounting Department </a:t>
            </a:r>
          </a:p>
          <a:p>
            <a:pPr eaLnBrk="1" hangingPunct="1"/>
            <a:r>
              <a:rPr lang="en-GB" altLang="pl-PL" sz="600" b="1" dirty="0">
                <a:latin typeface="Calibri" panose="020F0502020204030204" pitchFamily="34" charset="0"/>
              </a:rPr>
              <a:t>DWR</a:t>
            </a:r>
            <a:endParaRPr lang="en-GB" altLang="pl-PL" sz="600" b="1" i="1" dirty="0">
              <a:latin typeface="Calibri" panose="020F0502020204030204" pitchFamily="34" charset="0"/>
            </a:endParaRPr>
          </a:p>
        </p:txBody>
      </p:sp>
      <p:sp>
        <p:nvSpPr>
          <p:cNvPr id="61" name="Text Box 290">
            <a:hlinkClick r:id="" action="ppaction://noaction"/>
          </p:cNvPr>
          <p:cNvSpPr txBox="1">
            <a:spLocks noChangeArrowheads="1"/>
          </p:cNvSpPr>
          <p:nvPr/>
        </p:nvSpPr>
        <p:spPr bwMode="auto">
          <a:xfrm>
            <a:off x="1800792" y="4226417"/>
            <a:ext cx="936000" cy="356944"/>
          </a:xfrm>
          <a:prstGeom prst="rect">
            <a:avLst/>
          </a:prstGeom>
          <a:solidFill>
            <a:schemeClr val="bg1"/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defPPr>
              <a:defRPr lang="pl-PL"/>
            </a:defPPr>
            <a:lvl1pPr eaLnBrk="1" hangingPunct="1">
              <a:defRPr sz="800">
                <a:solidFill>
                  <a:schemeClr val="lt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lt1"/>
                </a:solidFill>
                <a:latin typeface="+mn-lt"/>
              </a:defRPr>
            </a:lvl2pPr>
            <a:lvl3pPr marL="1143000" indent="-228600">
              <a:defRPr>
                <a:solidFill>
                  <a:schemeClr val="lt1"/>
                </a:solidFill>
                <a:latin typeface="+mn-lt"/>
              </a:defRPr>
            </a:lvl3pPr>
            <a:lvl4pPr marL="1600200" indent="-228600">
              <a:defRPr>
                <a:solidFill>
                  <a:schemeClr val="lt1"/>
                </a:solidFill>
                <a:latin typeface="+mn-lt"/>
              </a:defRPr>
            </a:lvl4pPr>
            <a:lvl5pPr marL="2057400" indent="-228600">
              <a:defRPr>
                <a:solidFill>
                  <a:schemeClr val="lt1"/>
                </a:solidFill>
                <a:latin typeface="+mn-lt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9pPr>
          </a:lstStyle>
          <a:p>
            <a:r>
              <a:rPr lang="en-GB" altLang="pl-PL" sz="700" dirty="0">
                <a:solidFill>
                  <a:schemeClr val="tx1"/>
                </a:solidFill>
              </a:rPr>
              <a:t>Legal Department</a:t>
            </a:r>
          </a:p>
          <a:p>
            <a:r>
              <a:rPr lang="en-GB" altLang="pl-PL" sz="700" b="1" dirty="0">
                <a:ln w="0"/>
                <a:solidFill>
                  <a:schemeClr val="tx1"/>
                </a:solidFill>
              </a:rPr>
              <a:t>PR</a:t>
            </a:r>
          </a:p>
        </p:txBody>
      </p:sp>
      <p:sp>
        <p:nvSpPr>
          <p:cNvPr id="83" name="Rectangle 285">
            <a:extLst>
              <a:ext uri="{FF2B5EF4-FFF2-40B4-BE49-F238E27FC236}">
                <a16:creationId xmlns:a16="http://schemas.microsoft.com/office/drawing/2014/main" id="{044162EE-663E-48BD-82D2-F2B86454C2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00000" y="2467571"/>
            <a:ext cx="936000" cy="379002"/>
          </a:xfrm>
          <a:prstGeom prst="rect">
            <a:avLst/>
          </a:prstGeom>
          <a:solidFill>
            <a:schemeClr val="bg1">
              <a:lumMod val="65000"/>
              <a:alpha val="60000"/>
            </a:schemeClr>
          </a:solidFill>
          <a:ln w="3175">
            <a:solidFill>
              <a:schemeClr val="dk1">
                <a:alpha val="80000"/>
              </a:schemeClr>
            </a:solidFill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Public Finance </a:t>
            </a:r>
          </a:p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Discipline Office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BDF</a:t>
            </a:r>
          </a:p>
        </p:txBody>
      </p:sp>
      <p:sp>
        <p:nvSpPr>
          <p:cNvPr id="96" name="Rectangle 277">
            <a:extLst>
              <a:ext uri="{FF2B5EF4-FFF2-40B4-BE49-F238E27FC236}">
                <a16:creationId xmlns:a16="http://schemas.microsoft.com/office/drawing/2014/main" id="{D956984B-B654-453B-A764-0E1F72D226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8501" y="6041370"/>
            <a:ext cx="936000" cy="468000"/>
          </a:xfrm>
          <a:prstGeom prst="rect">
            <a:avLst/>
          </a:prstGeom>
          <a:solidFill>
            <a:schemeClr val="bg2">
              <a:lumMod val="20000"/>
              <a:lumOff val="80000"/>
              <a:alpha val="50000"/>
            </a:schemeClr>
          </a:solidFill>
          <a:ln w="12700">
            <a:solidFill>
              <a:schemeClr val="bg2">
                <a:lumMod val="20000"/>
                <a:lumOff val="80000"/>
                <a:alpha val="50000"/>
              </a:schemeClr>
            </a:solidFill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eaLnBrk="1" hangingPunct="1">
              <a:spcBef>
                <a:spcPts val="600"/>
              </a:spcBef>
            </a:pPr>
            <a:r>
              <a:rPr lang="en-GB" sz="700" i="1" dirty="0">
                <a:solidFill>
                  <a:schemeClr val="tx1"/>
                </a:solidFill>
                <a:latin typeface="Calibri" panose="020F0502020204030204" pitchFamily="34" charset="0"/>
              </a:rPr>
              <a:t>Polish Agency for Audit Oversight</a:t>
            </a:r>
          </a:p>
        </p:txBody>
      </p:sp>
      <p:sp>
        <p:nvSpPr>
          <p:cNvPr id="97" name="Rectangle 277">
            <a:extLst>
              <a:ext uri="{FF2B5EF4-FFF2-40B4-BE49-F238E27FC236}">
                <a16:creationId xmlns:a16="http://schemas.microsoft.com/office/drawing/2014/main" id="{97657BBF-A0C7-4B01-83EB-4E33F8979D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56000" y="6203290"/>
            <a:ext cx="936000" cy="472402"/>
          </a:xfrm>
          <a:prstGeom prst="rect">
            <a:avLst/>
          </a:prstGeom>
          <a:solidFill>
            <a:schemeClr val="bg2">
              <a:lumMod val="20000"/>
              <a:lumOff val="80000"/>
              <a:alpha val="51000"/>
            </a:schemeClr>
          </a:solidFill>
          <a:ln w="12700" cap="rnd">
            <a:solidFill>
              <a:schemeClr val="bg2">
                <a:lumMod val="20000"/>
                <a:lumOff val="80000"/>
                <a:alpha val="50000"/>
              </a:schemeClr>
            </a:solidFill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eaLnBrk="1" hangingPunct="1">
              <a:spcBef>
                <a:spcPts val="600"/>
              </a:spcBef>
            </a:pPr>
            <a:r>
              <a:rPr lang="en-GB" sz="700" i="1" dirty="0">
                <a:solidFill>
                  <a:schemeClr val="tx1"/>
                </a:solidFill>
                <a:latin typeface="Calibri" panose="020F0502020204030204" pitchFamily="34" charset="0"/>
              </a:rPr>
              <a:t>IT </a:t>
            </a:r>
            <a:r>
              <a:rPr lang="en-GB" sz="700" i="1" dirty="0" err="1">
                <a:solidFill>
                  <a:schemeClr val="tx1"/>
                </a:solidFill>
                <a:latin typeface="Calibri" panose="020F0502020204030204" pitchFamily="34" charset="0"/>
              </a:rPr>
              <a:t>Center</a:t>
            </a:r>
            <a:r>
              <a:rPr lang="en-GB" sz="700" i="1" dirty="0">
                <a:solidFill>
                  <a:schemeClr val="tx1"/>
                </a:solidFill>
                <a:latin typeface="Calibri" panose="020F0502020204030204" pitchFamily="34" charset="0"/>
              </a:rPr>
              <a:t> of The Ministry of Finance</a:t>
            </a:r>
          </a:p>
        </p:txBody>
      </p:sp>
      <p:cxnSp>
        <p:nvCxnSpPr>
          <p:cNvPr id="101" name="Łącznik prosty 100">
            <a:extLst>
              <a:ext uri="{FF2B5EF4-FFF2-40B4-BE49-F238E27FC236}">
                <a16:creationId xmlns:a16="http://schemas.microsoft.com/office/drawing/2014/main" id="{8EEB10D4-2A91-40E3-AD52-F37B1E5A701C}"/>
              </a:ext>
            </a:extLst>
          </p:cNvPr>
          <p:cNvCxnSpPr/>
          <p:nvPr/>
        </p:nvCxnSpPr>
        <p:spPr bwMode="auto">
          <a:xfrm>
            <a:off x="8311852" y="1198692"/>
            <a:ext cx="0" cy="197390"/>
          </a:xfrm>
          <a:prstGeom prst="line">
            <a:avLst/>
          </a:prstGeom>
          <a:solidFill>
            <a:srgbClr val="FFFF99"/>
          </a:solidFill>
          <a:ln w="1587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05" name="Łącznik prosty 104">
            <a:extLst>
              <a:ext uri="{FF2B5EF4-FFF2-40B4-BE49-F238E27FC236}">
                <a16:creationId xmlns:a16="http://schemas.microsoft.com/office/drawing/2014/main" id="{BCAC4D2A-A6D2-4409-A7FC-4415831EB666}"/>
              </a:ext>
            </a:extLst>
          </p:cNvPr>
          <p:cNvCxnSpPr>
            <a:cxnSpLocks/>
          </p:cNvCxnSpPr>
          <p:nvPr/>
        </p:nvCxnSpPr>
        <p:spPr bwMode="auto">
          <a:xfrm>
            <a:off x="8232522" y="2165389"/>
            <a:ext cx="0" cy="221687"/>
          </a:xfrm>
          <a:prstGeom prst="line">
            <a:avLst/>
          </a:prstGeom>
          <a:solidFill>
            <a:srgbClr val="FFFF99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sm" len="med"/>
            <a:tailEnd type="triangl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08" name="Łącznik prosty 107">
            <a:extLst>
              <a:ext uri="{FF2B5EF4-FFF2-40B4-BE49-F238E27FC236}">
                <a16:creationId xmlns:a16="http://schemas.microsoft.com/office/drawing/2014/main" id="{A2D050A3-ED95-4F30-B9D9-9CCEC92B15EF}"/>
              </a:ext>
            </a:extLst>
          </p:cNvPr>
          <p:cNvCxnSpPr>
            <a:cxnSpLocks/>
          </p:cNvCxnSpPr>
          <p:nvPr/>
        </p:nvCxnSpPr>
        <p:spPr bwMode="auto">
          <a:xfrm>
            <a:off x="6871692" y="2165389"/>
            <a:ext cx="1368152" cy="0"/>
          </a:xfrm>
          <a:prstGeom prst="line">
            <a:avLst/>
          </a:prstGeom>
          <a:solidFill>
            <a:srgbClr val="FFFF99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2" name="Symbol zastępczy stopki 1">
            <a:extLst>
              <a:ext uri="{FF2B5EF4-FFF2-40B4-BE49-F238E27FC236}">
                <a16:creationId xmlns:a16="http://schemas.microsoft.com/office/drawing/2014/main" id="{0DD8BAC0-D8D2-4C2A-B86E-433D07B8FF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81003" y="6443957"/>
            <a:ext cx="1578121" cy="234199"/>
          </a:xfrm>
        </p:spPr>
        <p:txBody>
          <a:bodyPr/>
          <a:lstStyle/>
          <a:p>
            <a:pPr algn="l">
              <a:defRPr/>
            </a:pPr>
            <a:r>
              <a:rPr lang="en-GB" altLang="pl-PL" sz="800" dirty="0"/>
              <a:t>Valid from October 8, 2025 </a:t>
            </a:r>
          </a:p>
        </p:txBody>
      </p:sp>
      <p:sp>
        <p:nvSpPr>
          <p:cNvPr id="90" name="Rectangle 269">
            <a:extLst>
              <a:ext uri="{FF2B5EF4-FFF2-40B4-BE49-F238E27FC236}">
                <a16:creationId xmlns:a16="http://schemas.microsoft.com/office/drawing/2014/main" id="{DCACFDA0-3D5E-4C03-A4F2-D9AE2D5B7D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56000" y="3844840"/>
            <a:ext cx="936000" cy="458054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Public Procurement and Records Management Department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BZP</a:t>
            </a:r>
          </a:p>
        </p:txBody>
      </p:sp>
      <p:sp>
        <p:nvSpPr>
          <p:cNvPr id="91" name="Rectangle 279">
            <a:extLst>
              <a:ext uri="{FF2B5EF4-FFF2-40B4-BE49-F238E27FC236}">
                <a16:creationId xmlns:a16="http://schemas.microsoft.com/office/drawing/2014/main" id="{C306E23C-563A-44D2-9CF7-3B97C69716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56000" y="3409007"/>
            <a:ext cx="936000" cy="383246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Protection of Classified Information Office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BIN</a:t>
            </a:r>
          </a:p>
        </p:txBody>
      </p:sp>
      <p:sp>
        <p:nvSpPr>
          <p:cNvPr id="93" name="Rectangle 279">
            <a:extLst>
              <a:ext uri="{FF2B5EF4-FFF2-40B4-BE49-F238E27FC236}">
                <a16:creationId xmlns:a16="http://schemas.microsoft.com/office/drawing/2014/main" id="{10AF357B-E46D-45E6-857B-BF0FF7DC35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45617" y="3389437"/>
            <a:ext cx="936000" cy="573127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Taxes and Fees Constituting  Revenue of Local Government Units Department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DPL</a:t>
            </a:r>
          </a:p>
        </p:txBody>
      </p:sp>
      <p:sp>
        <p:nvSpPr>
          <p:cNvPr id="106" name="Rectangle 277">
            <a:extLst>
              <a:ext uri="{FF2B5EF4-FFF2-40B4-BE49-F238E27FC236}">
                <a16:creationId xmlns:a16="http://schemas.microsoft.com/office/drawing/2014/main" id="{5D45DC23-9248-4910-875F-5CC79764EF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55930" y="6123904"/>
            <a:ext cx="936000" cy="467595"/>
          </a:xfrm>
          <a:prstGeom prst="rect">
            <a:avLst/>
          </a:prstGeom>
          <a:solidFill>
            <a:schemeClr val="bg2">
              <a:lumMod val="20000"/>
              <a:lumOff val="80000"/>
              <a:alpha val="50000"/>
            </a:schemeClr>
          </a:solidFill>
          <a:ln w="12700">
            <a:solidFill>
              <a:schemeClr val="bg2">
                <a:lumMod val="20000"/>
                <a:lumOff val="80000"/>
                <a:alpha val="50000"/>
              </a:schemeClr>
            </a:solidFill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eaLnBrk="1" hangingPunct="1">
              <a:spcBef>
                <a:spcPts val="600"/>
              </a:spcBef>
            </a:pPr>
            <a:r>
              <a:rPr lang="en-GB" sz="700" i="1" dirty="0">
                <a:solidFill>
                  <a:schemeClr val="tx1"/>
                </a:solidFill>
                <a:latin typeface="Calibri" panose="020F0502020204030204" pitchFamily="34" charset="0"/>
              </a:rPr>
              <a:t>Polish Economic Institute</a:t>
            </a:r>
          </a:p>
        </p:txBody>
      </p:sp>
      <p:sp>
        <p:nvSpPr>
          <p:cNvPr id="109" name="Text Box 293">
            <a:extLst>
              <a:ext uri="{FF2B5EF4-FFF2-40B4-BE49-F238E27FC236}">
                <a16:creationId xmlns:a16="http://schemas.microsoft.com/office/drawing/2014/main" id="{438CBB49-16D3-42D7-81A5-DBED400A19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42919" y="5072441"/>
            <a:ext cx="936000" cy="467595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Gambling Market Regulation and Gambling Tax Department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DRG</a:t>
            </a:r>
          </a:p>
        </p:txBody>
      </p:sp>
      <p:sp>
        <p:nvSpPr>
          <p:cNvPr id="8" name="pole tekstowe 7">
            <a:extLst>
              <a:ext uri="{FF2B5EF4-FFF2-40B4-BE49-F238E27FC236}">
                <a16:creationId xmlns:a16="http://schemas.microsoft.com/office/drawing/2014/main" id="{4F33A86A-D26B-7718-42C4-3E8180D26A31}"/>
              </a:ext>
            </a:extLst>
          </p:cNvPr>
          <p:cNvSpPr txBox="1"/>
          <p:nvPr/>
        </p:nvSpPr>
        <p:spPr>
          <a:xfrm>
            <a:off x="4174238" y="4016138"/>
            <a:ext cx="936000" cy="288147"/>
          </a:xfrm>
          <a:prstGeom prst="rect">
            <a:avLst/>
          </a:prstGeom>
          <a:solidFill>
            <a:schemeClr val="bg1">
              <a:lumMod val="65000"/>
              <a:alpha val="60000"/>
            </a:schemeClr>
          </a:solidFill>
        </p:spPr>
        <p:txBody>
          <a:bodyPr wrap="square" lIns="0" tIns="36000" rIns="36000" bIns="36000" rtlCol="0">
            <a:spAutoFit/>
          </a:bodyPr>
          <a:lstStyle/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General Inspector of Financial Information</a:t>
            </a:r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Ćwiartka">
  <a:themeElements>
    <a:clrScheme name="Ćwiartka 2">
      <a:dk1>
        <a:srgbClr val="000000"/>
      </a:dk1>
      <a:lt1>
        <a:srgbClr val="FFFFFF"/>
      </a:lt1>
      <a:dk2>
        <a:srgbClr val="420000"/>
      </a:dk2>
      <a:lt2>
        <a:srgbClr val="660000"/>
      </a:lt2>
      <a:accent1>
        <a:srgbClr val="CCCC00"/>
      </a:accent1>
      <a:accent2>
        <a:srgbClr val="999966"/>
      </a:accent2>
      <a:accent3>
        <a:srgbClr val="FFFFFF"/>
      </a:accent3>
      <a:accent4>
        <a:srgbClr val="000000"/>
      </a:accent4>
      <a:accent5>
        <a:srgbClr val="E2E2AA"/>
      </a:accent5>
      <a:accent6>
        <a:srgbClr val="8A8A5C"/>
      </a:accent6>
      <a:hlink>
        <a:srgbClr val="996633"/>
      </a:hlink>
      <a:folHlink>
        <a:srgbClr val="993300"/>
      </a:folHlink>
    </a:clrScheme>
    <a:fontScheme name="Ćwiartka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99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l-PL" altLang="pl-PL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99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l-PL" altLang="pl-PL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Ćwiartka 1">
        <a:dk1>
          <a:srgbClr val="5C5674"/>
        </a:dk1>
        <a:lt1>
          <a:srgbClr val="FFFFFF"/>
        </a:lt1>
        <a:dk2>
          <a:srgbClr val="85986A"/>
        </a:dk2>
        <a:lt2>
          <a:srgbClr val="FFFFFF"/>
        </a:lt2>
        <a:accent1>
          <a:srgbClr val="666633"/>
        </a:accent1>
        <a:accent2>
          <a:srgbClr val="ADC5B8"/>
        </a:accent2>
        <a:accent3>
          <a:srgbClr val="C2CAB9"/>
        </a:accent3>
        <a:accent4>
          <a:srgbClr val="DADADA"/>
        </a:accent4>
        <a:accent5>
          <a:srgbClr val="B8B8AD"/>
        </a:accent5>
        <a:accent6>
          <a:srgbClr val="9CB2A6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2">
        <a:dk1>
          <a:srgbClr val="000000"/>
        </a:dk1>
        <a:lt1>
          <a:srgbClr val="FFFFFF"/>
        </a:lt1>
        <a:dk2>
          <a:srgbClr val="420000"/>
        </a:dk2>
        <a:lt2>
          <a:srgbClr val="660000"/>
        </a:lt2>
        <a:accent1>
          <a:srgbClr val="CCCC00"/>
        </a:accent1>
        <a:accent2>
          <a:srgbClr val="999966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8A8A5C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3">
        <a:dk1>
          <a:srgbClr val="618052"/>
        </a:dk1>
        <a:lt1>
          <a:srgbClr val="FFFFE3"/>
        </a:lt1>
        <a:dk2>
          <a:srgbClr val="162E36"/>
        </a:dk2>
        <a:lt2>
          <a:srgbClr val="FFFFFF"/>
        </a:lt2>
        <a:accent1>
          <a:srgbClr val="336699"/>
        </a:accent1>
        <a:accent2>
          <a:srgbClr val="69888B"/>
        </a:accent2>
        <a:accent3>
          <a:srgbClr val="ABADAE"/>
        </a:accent3>
        <a:accent4>
          <a:srgbClr val="DADAC2"/>
        </a:accent4>
        <a:accent5>
          <a:srgbClr val="ADB8CA"/>
        </a:accent5>
        <a:accent6>
          <a:srgbClr val="5E7B7D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4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CC00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5">
        <a:dk1>
          <a:srgbClr val="666699"/>
        </a:dk1>
        <a:lt1>
          <a:srgbClr val="FFFFFF"/>
        </a:lt1>
        <a:dk2>
          <a:srgbClr val="000033"/>
        </a:dk2>
        <a:lt2>
          <a:srgbClr val="FFFFFF"/>
        </a:lt2>
        <a:accent1>
          <a:srgbClr val="9966FF"/>
        </a:accent1>
        <a:accent2>
          <a:srgbClr val="CCCCFF"/>
        </a:accent2>
        <a:accent3>
          <a:srgbClr val="AAAAAD"/>
        </a:accent3>
        <a:accent4>
          <a:srgbClr val="DADADA"/>
        </a:accent4>
        <a:accent5>
          <a:srgbClr val="CAB8FF"/>
        </a:accent5>
        <a:accent6>
          <a:srgbClr val="B9B9E7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6">
        <a:dk1>
          <a:srgbClr val="000000"/>
        </a:dk1>
        <a:lt1>
          <a:srgbClr val="FFFFFF"/>
        </a:lt1>
        <a:dk2>
          <a:srgbClr val="000000"/>
        </a:dk2>
        <a:lt2>
          <a:srgbClr val="669966"/>
        </a:lt2>
        <a:accent1>
          <a:srgbClr val="CCCC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8AB9"/>
        </a:accent6>
        <a:hlink>
          <a:srgbClr val="000066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7">
        <a:dk1>
          <a:srgbClr val="0099CC"/>
        </a:dk1>
        <a:lt1>
          <a:srgbClr val="FFFFFF"/>
        </a:lt1>
        <a:dk2>
          <a:srgbClr val="000099"/>
        </a:dk2>
        <a:lt2>
          <a:srgbClr val="FFFFFF"/>
        </a:lt2>
        <a:accent1>
          <a:srgbClr val="0099CC"/>
        </a:accent1>
        <a:accent2>
          <a:srgbClr val="6600FF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5C00E7"/>
        </a:accent6>
        <a:hlink>
          <a:srgbClr val="FFCC00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8">
        <a:dk1>
          <a:srgbClr val="000033"/>
        </a:dk1>
        <a:lt1>
          <a:srgbClr val="FFFFFF"/>
        </a:lt1>
        <a:dk2>
          <a:srgbClr val="003366"/>
        </a:dk2>
        <a:lt2>
          <a:srgbClr val="275C6D"/>
        </a:lt2>
        <a:accent1>
          <a:srgbClr val="A7D2DF"/>
        </a:accent1>
        <a:accent2>
          <a:srgbClr val="108DA6"/>
        </a:accent2>
        <a:accent3>
          <a:srgbClr val="FFFFFF"/>
        </a:accent3>
        <a:accent4>
          <a:srgbClr val="00002A"/>
        </a:accent4>
        <a:accent5>
          <a:srgbClr val="D0E5EC"/>
        </a:accent5>
        <a:accent6>
          <a:srgbClr val="0D7F96"/>
        </a:accent6>
        <a:hlink>
          <a:srgbClr val="6666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9">
        <a:dk1>
          <a:srgbClr val="CC3300"/>
        </a:dk1>
        <a:lt1>
          <a:srgbClr val="FFFFFF"/>
        </a:lt1>
        <a:dk2>
          <a:srgbClr val="000000"/>
        </a:dk2>
        <a:lt2>
          <a:srgbClr val="FFFFCC"/>
        </a:lt2>
        <a:accent1>
          <a:srgbClr val="FF9900"/>
        </a:accent1>
        <a:accent2>
          <a:srgbClr val="9933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8A2D00"/>
        </a:accent6>
        <a:hlink>
          <a:srgbClr val="CEC5A2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4ED38E8AF27DBC4894FD84D87ABB19E6" ma:contentTypeVersion="" ma:contentTypeDescription="Utwórz nowy dokument." ma:contentTypeScope="" ma:versionID="ab3ce4e06ac2af5e91f3b3065473d0fc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cec4c7b05c76d60ee97006aba598cf42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D4F992F-09A8-4BCD-8E9F-8D0A2ACBDFD0}">
  <ds:schemaRefs>
    <ds:schemaRef ds:uri="http://schemas.microsoft.com/office/infopath/2007/PartnerControls"/>
    <ds:schemaRef ds:uri="http://schemas.microsoft.com/office/2006/metadata/properties"/>
    <ds:schemaRef ds:uri="http://schemas.microsoft.com/office/2006/documentManagement/types"/>
    <ds:schemaRef ds:uri="http://www.w3.org/XML/1998/namespace"/>
    <ds:schemaRef ds:uri="http://purl.org/dc/terms/"/>
    <ds:schemaRef ds:uri="http://purl.org/dc/elements/1.1/"/>
    <ds:schemaRef ds:uri="http://schemas.openxmlformats.org/package/2006/metadata/core-properties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78AA289B-8775-414C-8095-E2129DEAF2A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D10D63B-45F1-4465-B3A2-B71B932EB00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21320</TotalTime>
  <Words>376</Words>
  <Application>Microsoft Office PowerPoint</Application>
  <PresentationFormat>Slajdy 35 mm</PresentationFormat>
  <Paragraphs>143</Paragraphs>
  <Slides>1</Slides>
  <Notes>1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6" baseType="lpstr">
      <vt:lpstr>Arial</vt:lpstr>
      <vt:lpstr>Calibri</vt:lpstr>
      <vt:lpstr>Times New Roman</vt:lpstr>
      <vt:lpstr>Wingdings</vt:lpstr>
      <vt:lpstr>Ćwiartka</vt:lpstr>
      <vt:lpstr>Prezentacja programu PowerPoint</vt:lpstr>
    </vt:vector>
  </TitlesOfParts>
  <Company>Min. Fin.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Struktura organizacyjna w jęz. polskim</dc:title>
  <dc:creator>Waniek Michał</dc:creator>
  <cp:lastModifiedBy>Abażewska Katarzyna</cp:lastModifiedBy>
  <cp:revision>1878</cp:revision>
  <cp:lastPrinted>2024-03-14T12:08:32Z</cp:lastPrinted>
  <dcterms:created xsi:type="dcterms:W3CDTF">2006-06-26T12:00:33Z</dcterms:created>
  <dcterms:modified xsi:type="dcterms:W3CDTF">2025-10-14T12:23:43Z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0x0101004ED38E8AF27DBC4894FD84D87ABB19E6</vt:lpwstr>
  </property>
  <property fmtid="{D5CDD505-2E9C-101B-9397-08002B2CF9AE}" pid="3" name="MFCATEGORY">
    <vt:lpwstr>InformacjePrzeznaczoneWylacznieDoUzytkuWewnetrznego</vt:lpwstr>
  </property>
  <property fmtid="{D5CDD505-2E9C-101B-9397-08002B2CF9AE}" pid="4" name="MFClassifiedBy">
    <vt:lpwstr>UxC4dwLulzfINJ8nQH+xvX5LNGipWa4BRSZhPgxsCvkzJX0eXv1avSGNVkWZXf5R0nLY06PkqUTtMev+7Mk9iA==</vt:lpwstr>
  </property>
  <property fmtid="{D5CDD505-2E9C-101B-9397-08002B2CF9AE}" pid="5" name="MFClassificationDate">
    <vt:lpwstr>2022-01-04T14:59:43.4735580+01:00</vt:lpwstr>
  </property>
  <property fmtid="{D5CDD505-2E9C-101B-9397-08002B2CF9AE}" pid="6" name="MFClassifiedBySID">
    <vt:lpwstr>UxC4dwLulzfINJ8nQH+xvX5LNGipWa4BRSZhPgxsCvm42mrIC/DSDv0ggS+FjUN/2v1BBotkLlY5aAiEhoi6uYK8tD0NJ7EmZUO6ODVcBQ29uFWLuek7jmiX2uLpl1I3</vt:lpwstr>
  </property>
  <property fmtid="{D5CDD505-2E9C-101B-9397-08002B2CF9AE}" pid="7" name="MFGRNItemId">
    <vt:lpwstr>GRN-569a127c-acaf-42a7-840d-e6b3b70d7784</vt:lpwstr>
  </property>
  <property fmtid="{D5CDD505-2E9C-101B-9397-08002B2CF9AE}" pid="8" name="MFHash">
    <vt:lpwstr>WffuaNkZHjlylgoUCOM0Due3Mg9uJJ7nxkh235wukpM=</vt:lpwstr>
  </property>
  <property fmtid="{D5CDD505-2E9C-101B-9397-08002B2CF9AE}" pid="9" name="MFVisualMarkingsSettings">
    <vt:lpwstr>HeaderAlignment=1;FooterAlignment=1</vt:lpwstr>
  </property>
  <property fmtid="{D5CDD505-2E9C-101B-9397-08002B2CF9AE}" pid="10" name="DLPManualFileClassification">
    <vt:lpwstr>{5fdfc941-3fcf-4a5b-87be-4848800d39d0}</vt:lpwstr>
  </property>
  <property fmtid="{D5CDD505-2E9C-101B-9397-08002B2CF9AE}" pid="11" name="MFRefresh">
    <vt:lpwstr>False</vt:lpwstr>
  </property>
</Properties>
</file>