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00" d="100"/>
          <a:sy n="100" d="100"/>
        </p:scale>
        <p:origin x="2238" y="9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170594" y="3126159"/>
            <a:ext cx="2303198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168368" y="2597595"/>
            <a:ext cx="2309877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72000" y="2196000"/>
            <a:ext cx="3312000" cy="4320000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56000" y="2204004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14664" y="460282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7654" y="2472824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7463" y="3535952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5891" y="406930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49498" y="4624691"/>
            <a:ext cx="936000" cy="39974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798501" y="5145769"/>
            <a:ext cx="936000" cy="3767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56000" y="3057717"/>
            <a:ext cx="936000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Logistics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56000" y="4802044"/>
            <a:ext cx="936000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155930" y="5595979"/>
            <a:ext cx="936000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632836" y="5664160"/>
            <a:ext cx="936000" cy="659353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</a:t>
            </a:r>
            <a:b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6631751" y="4709910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56000" y="4339470"/>
            <a:ext cx="936000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170383" y="4360128"/>
            <a:ext cx="936000" cy="324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68" y="3002838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42919" y="4025610"/>
            <a:ext cx="936000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Excise Duty and Other Public Levies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PAD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42919" y="2983554"/>
            <a:ext cx="936000" cy="3593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56000" y="1396081"/>
            <a:ext cx="972000" cy="77605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b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856000" y="5670411"/>
            <a:ext cx="936000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798699" y="3783765"/>
            <a:ext cx="936000" cy="40178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164433" y="4736874"/>
            <a:ext cx="936000" cy="396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176000" y="3637662"/>
            <a:ext cx="936000" cy="324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76975" y="3432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and Economy </a:t>
            </a:r>
          </a:p>
          <a:p>
            <a:pPr eaLnBrk="1" hangingPunct="1">
              <a:spcBef>
                <a:spcPts val="0"/>
              </a:spcBef>
            </a:pPr>
            <a:r>
              <a:rPr lang="en-GB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156845" y="2228993"/>
            <a:ext cx="936000" cy="3170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6624883" y="3208679"/>
            <a:ext cx="936000" cy="381136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155930" y="5180998"/>
            <a:ext cx="936000" cy="360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624883" y="2598635"/>
            <a:ext cx="936000" cy="558021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56000" y="2639099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50660" y="5234656"/>
            <a:ext cx="936000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856000" y="5229200"/>
            <a:ext cx="936000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Digital Transformation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6631302" y="5229200"/>
            <a:ext cx="936000" cy="401042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45618" y="246729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International Tax Policy Department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52437" y="4162947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750660" y="5760848"/>
            <a:ext cx="936000" cy="5626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746734" y="3639556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746734" y="4696530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631751" y="3618898"/>
            <a:ext cx="936000" cy="561347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6631751" y="4216533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46103" y="5590807"/>
            <a:ext cx="936000" cy="3945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System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508627" y="3163245"/>
            <a:ext cx="939851" cy="396472"/>
          </a:xfrm>
          <a:prstGeom prst="rect">
            <a:avLst/>
          </a:prstGeom>
          <a:noFill/>
          <a:ln w="3175">
            <a:solidFill>
              <a:schemeClr val="bg1">
                <a:lumMod val="65000"/>
                <a:alpha val="33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48946" y="3119799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800000" y="1380883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1182664" y="1191966"/>
            <a:ext cx="8137300" cy="7675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115" idx="0"/>
          </p:cNvCxnSpPr>
          <p:nvPr/>
        </p:nvCxnSpPr>
        <p:spPr bwMode="auto">
          <a:xfrm>
            <a:off x="1188069" y="1197571"/>
            <a:ext cx="0" cy="18912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>
            <a:stCxn id="67" idx="2"/>
          </p:cNvCxnSpPr>
          <p:nvPr/>
        </p:nvCxnSpPr>
        <p:spPr bwMode="auto">
          <a:xfrm>
            <a:off x="5156630" y="1035755"/>
            <a:ext cx="0" cy="16462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cxnSpLocks/>
            <a:endCxn id="68" idx="0"/>
          </p:cNvCxnSpPr>
          <p:nvPr/>
        </p:nvCxnSpPr>
        <p:spPr bwMode="auto">
          <a:xfrm>
            <a:off x="4624845" y="1199641"/>
            <a:ext cx="0" cy="1029352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2" name="Łącznik prosty 101"/>
          <p:cNvCxnSpPr>
            <a:cxnSpLocks/>
            <a:endCxn id="107" idx="0"/>
          </p:cNvCxnSpPr>
          <p:nvPr/>
        </p:nvCxnSpPr>
        <p:spPr bwMode="auto">
          <a:xfrm>
            <a:off x="6579762" y="1198692"/>
            <a:ext cx="0" cy="19085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039762" y="1389547"/>
            <a:ext cx="1080000" cy="1152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en-GB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7752820" y="1396081"/>
            <a:ext cx="936000" cy="16015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720069" y="1386692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pPr eaLnBrk="1" hangingPunct="1">
              <a:spcBef>
                <a:spcPts val="0"/>
              </a:spcBef>
            </a:pPr>
            <a:r>
              <a:rPr lang="en-GB" altLang="pl-PL" sz="900" dirty="0">
                <a:latin typeface="Calibri" panose="020F0502020204030204" pitchFamily="34" charset="0"/>
              </a:rPr>
              <a:t>Undersecretary </a:t>
            </a:r>
          </a:p>
          <a:p>
            <a:pPr eaLnBrk="1" hangingPunct="1">
              <a:spcBef>
                <a:spcPts val="0"/>
              </a:spcBef>
            </a:pPr>
            <a:r>
              <a:rPr lang="en-GB" altLang="pl-PL" sz="900" dirty="0">
                <a:latin typeface="Calibri" panose="020F0502020204030204" pitchFamily="34" charset="0"/>
              </a:rPr>
              <a:t>of State</a:t>
            </a:r>
            <a:endParaRPr lang="en-GB" altLang="pl-PL" sz="900" b="1" dirty="0">
              <a:latin typeface="Calibri" panose="020F0502020204030204" pitchFamily="34" charset="0"/>
            </a:endParaRP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>
            <a:endCxn id="87" idx="0"/>
          </p:cNvCxnSpPr>
          <p:nvPr/>
        </p:nvCxnSpPr>
        <p:spPr bwMode="auto">
          <a:xfrm flipH="1">
            <a:off x="2268000" y="1191231"/>
            <a:ext cx="792" cy="189652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637311" y="2700337"/>
            <a:ext cx="730325" cy="28321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</a:t>
            </a:r>
          </a:p>
          <a:p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</a:p>
          <a:p>
            <a:r>
              <a:rPr lang="en-GB" sz="700" b="1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230999" y="2725863"/>
            <a:ext cx="1219940" cy="303869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6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National 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201800" y="3163245"/>
            <a:ext cx="1029613" cy="359383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3343300" y="1198692"/>
            <a:ext cx="0" cy="20468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548" y="1378431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b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319964" y="1193997"/>
            <a:ext cx="0" cy="19112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849647" y="1942046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794833" y="2892482"/>
            <a:ext cx="936000" cy="3462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798501" y="4631597"/>
            <a:ext cx="936000" cy="45511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</a:t>
            </a:r>
            <a:br>
              <a:rPr lang="en-GB" altLang="pl-PL" sz="700" dirty="0">
                <a:latin typeface="Calibri" panose="020F0502020204030204" pitchFamily="34" charset="0"/>
              </a:rPr>
            </a:b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800000" y="5591572"/>
            <a:ext cx="936000" cy="3936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794184" y="3277255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600" b="1" dirty="0">
                <a:latin typeface="Calibri" panose="020F0502020204030204" pitchFamily="34" charset="0"/>
              </a:rPr>
              <a:t>DWR</a:t>
            </a:r>
            <a:endParaRPr lang="en-GB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800792" y="4226417"/>
            <a:ext cx="936000" cy="356944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0" y="2467571"/>
            <a:ext cx="936000" cy="379002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96" name="Rectangle 277">
            <a:extLst>
              <a:ext uri="{FF2B5EF4-FFF2-40B4-BE49-F238E27FC236}">
                <a16:creationId xmlns:a16="http://schemas.microsoft.com/office/drawing/2014/main" id="{D956984B-B654-453B-A764-0E1F72D2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501" y="6041370"/>
            <a:ext cx="936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Polish Agency for Audit Oversight</a:t>
            </a:r>
          </a:p>
        </p:txBody>
      </p: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6203290"/>
            <a:ext cx="936000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IT </a:t>
            </a:r>
            <a:r>
              <a:rPr lang="en-GB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Center</a:t>
            </a: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The Ministry of Finance</a:t>
            </a: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98692"/>
            <a:ext cx="0" cy="19739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232522" y="2165389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>
            <a:off x="6871692" y="2165389"/>
            <a:ext cx="13681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003" y="6443957"/>
            <a:ext cx="1578121" cy="234199"/>
          </a:xfrm>
        </p:spPr>
        <p:txBody>
          <a:bodyPr/>
          <a:lstStyle/>
          <a:p>
            <a:pPr algn="l">
              <a:defRPr/>
            </a:pPr>
            <a:r>
              <a:rPr lang="en-GB" altLang="pl-PL" sz="800" dirty="0"/>
              <a:t>Valid from October 8, 2025 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3844840"/>
            <a:ext cx="936000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Procurement and Records 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3409007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Protection of Classified Information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5617" y="3389437"/>
            <a:ext cx="936000" cy="5731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Taxes and Fees Constituting  Revenue of Local Government Units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DPL</a:t>
            </a:r>
          </a:p>
        </p:txBody>
      </p:sp>
      <p:sp>
        <p:nvSpPr>
          <p:cNvPr id="106" name="Rectangle 277">
            <a:extLst>
              <a:ext uri="{FF2B5EF4-FFF2-40B4-BE49-F238E27FC236}">
                <a16:creationId xmlns:a16="http://schemas.microsoft.com/office/drawing/2014/main" id="{5D45DC23-9248-4910-875F-5CC79764E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930" y="6123904"/>
            <a:ext cx="936000" cy="467595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Polish Economic Institute</a:t>
            </a: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438CBB49-16D3-42D7-81A5-DBED400A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919" y="507244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Gambling Market Regulation and Gambling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DRG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F33A86A-D26B-7718-42C4-3E8180D26A31}"/>
              </a:ext>
            </a:extLst>
          </p:cNvPr>
          <p:cNvSpPr txBox="1"/>
          <p:nvPr/>
        </p:nvSpPr>
        <p:spPr>
          <a:xfrm>
            <a:off x="4174238" y="4016138"/>
            <a:ext cx="936000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Inspector of Financial Information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21320</TotalTime>
  <Words>376</Words>
  <Application>Microsoft Office PowerPoint</Application>
  <PresentationFormat>Slajdy 35 mm</PresentationFormat>
  <Paragraphs>143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Abażewska Katarzyna</cp:lastModifiedBy>
  <cp:revision>1878</cp:revision>
  <cp:lastPrinted>2024-03-14T12:08:32Z</cp:lastPrinted>
  <dcterms:created xsi:type="dcterms:W3CDTF">2006-06-26T12:00:33Z</dcterms:created>
  <dcterms:modified xsi:type="dcterms:W3CDTF">2025-10-14T12:23:43Z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