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0"/>
  </p:notesMasterIdLst>
  <p:sldIdLst>
    <p:sldId id="256" r:id="rId5"/>
    <p:sldId id="259" r:id="rId6"/>
    <p:sldId id="260" r:id="rId7"/>
    <p:sldId id="261" r:id="rId8"/>
    <p:sldId id="258" r:id="rId9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na Gałązka" initials="AG" lastIdx="3" clrIdx="0">
    <p:extLst>
      <p:ext uri="{19B8F6BF-5375-455C-9EA6-DF929625EA0E}">
        <p15:presenceInfo xmlns:p15="http://schemas.microsoft.com/office/powerpoint/2012/main" userId="Anna Gałązka" providerId="None"/>
      </p:ext>
    </p:extLst>
  </p:cmAuthor>
  <p:cmAuthor id="2" name="Agnieszka Kurowska-Szczepańska" initials="AK" lastIdx="2" clrIdx="1">
    <p:extLst>
      <p:ext uri="{19B8F6BF-5375-455C-9EA6-DF929625EA0E}">
        <p15:presenceInfo xmlns:p15="http://schemas.microsoft.com/office/powerpoint/2012/main" userId="S-1-5-21-4194551197-2321984615-2707684047-1027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895C930-BFC6-454B-BAE3-54D7EE396F8F}" v="5" dt="2022-09-02T14:44:05.17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commentAuthors" Target="commentAuthors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22D107A-B488-4DF1-8C74-38D488A142E1}" type="datetimeFigureOut">
              <a:rPr lang="pl-PL" smtClean="0"/>
              <a:t>07.09.2022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920CCE-B52F-4C52-B675-58A096D378F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441349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3920CCE-B52F-4C52-B675-58A096D378F4}" type="slidenum">
              <a:rPr lang="pl-PL" smtClean="0"/>
              <a:t>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690589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07.09.2022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544417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07.09.2022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866989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07.09.2022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23800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07.09.2022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79255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07.09.2022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23720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07.09.2022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803316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07.09.2022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69798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07.09.2022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001056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07.09.2022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41592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07.09.2022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43460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07.09.2022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38014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EFC2A4-6552-4628-8FBD-E88797993A2F}" type="datetimeFigureOut">
              <a:rPr lang="pl-PL" smtClean="0"/>
              <a:t>07.09.2022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13077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837535" y="1750443"/>
            <a:ext cx="8040291" cy="243143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pl-PL" sz="4800" dirty="0">
                <a:solidFill>
                  <a:schemeClr val="bg1"/>
                </a:solidFill>
                <a:ea typeface="Times New Roman"/>
                <a:cs typeface="Times New Roman"/>
                <a:sym typeface="Times New Roman"/>
              </a:rPr>
              <a:t>Budowa i wdrożenie Lokalnego Systemu Informatycznego (LSI)</a:t>
            </a:r>
          </a:p>
          <a:p>
            <a:endParaRPr lang="pl-PL" sz="2800" dirty="0">
              <a:solidFill>
                <a:schemeClr val="bg1"/>
              </a:solidFill>
              <a:cs typeface="Times New Roman"/>
              <a:sym typeface="Times New Roman"/>
            </a:endParaRPr>
          </a:p>
          <a:p>
            <a:r>
              <a:rPr lang="pl-PL" sz="2800" dirty="0">
                <a:solidFill>
                  <a:schemeClr val="bg1"/>
                </a:solidFill>
                <a:cs typeface="Times New Roman"/>
                <a:sym typeface="Times New Roman"/>
              </a:rPr>
              <a:t>09 września 2022 r.</a:t>
            </a:r>
            <a:endParaRPr lang="pl-PL" sz="2800" dirty="0">
              <a:solidFill>
                <a:schemeClr val="bg1"/>
              </a:solidFill>
              <a:cs typeface="Calibri"/>
            </a:endParaRPr>
          </a:p>
        </p:txBody>
      </p:sp>
      <p:cxnSp>
        <p:nvCxnSpPr>
          <p:cNvPr id="67" name="Łącznik prosty ze strzałką 66"/>
          <p:cNvCxnSpPr>
            <a:cxnSpLocks/>
          </p:cNvCxnSpPr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Symbol zastępczy tekstu 6">
            <a:extLst>
              <a:ext uri="{FF2B5EF4-FFF2-40B4-BE49-F238E27FC236}">
                <a16:creationId xmlns:a16="http://schemas.microsoft.com/office/drawing/2014/main" id="{3E5C098A-713A-786C-A950-C6FC21972122}"/>
              </a:ext>
            </a:extLst>
          </p:cNvPr>
          <p:cNvSpPr txBox="1">
            <a:spLocks/>
          </p:cNvSpPr>
          <p:nvPr/>
        </p:nvSpPr>
        <p:spPr>
          <a:xfrm>
            <a:off x="837535" y="4153255"/>
            <a:ext cx="4751488" cy="1568345"/>
          </a:xfrm>
          <a:prstGeom prst="rect">
            <a:avLst/>
          </a:prstGeom>
        </p:spPr>
        <p:txBody>
          <a:bodyPr vert="horz" lIns="45720" tIns="22860" rIns="45720" bIns="2286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600" kern="1200" baseline="0">
                <a:solidFill>
                  <a:srgbClr val="4A4A49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457200">
              <a:spcBef>
                <a:spcPts val="500"/>
              </a:spcBef>
              <a:defRPr/>
            </a:pPr>
            <a:endParaRPr lang="pl-PL" sz="2000" dirty="0">
              <a:solidFill>
                <a:schemeClr val="bg1"/>
              </a:solidFill>
              <a:highlight>
                <a:srgbClr val="FFFF00"/>
              </a:highlight>
            </a:endParaRPr>
          </a:p>
          <a:p>
            <a:pPr defTabSz="457200">
              <a:spcBef>
                <a:spcPts val="500"/>
              </a:spcBef>
              <a:defRPr/>
            </a:pPr>
            <a:endParaRPr lang="pl-PL" sz="2000" dirty="0">
              <a:solidFill>
                <a:schemeClr val="bg1"/>
              </a:solidFill>
            </a:endParaRPr>
          </a:p>
          <a:p>
            <a:pPr defTabSz="457200">
              <a:spcBef>
                <a:spcPts val="500"/>
              </a:spcBef>
              <a:defRPr/>
            </a:pPr>
            <a:r>
              <a:rPr lang="pl-PL" sz="2000" dirty="0">
                <a:solidFill>
                  <a:schemeClr val="bg1"/>
                </a:solidFill>
              </a:rPr>
              <a:t>Dyrektor Departamentu Naboru Projektów</a:t>
            </a:r>
          </a:p>
          <a:p>
            <a:pPr defTabSz="457200">
              <a:spcBef>
                <a:spcPts val="500"/>
              </a:spcBef>
              <a:defRPr/>
            </a:pPr>
            <a:r>
              <a:rPr lang="pl-PL" sz="2000" dirty="0">
                <a:solidFill>
                  <a:schemeClr val="bg1"/>
                </a:solidFill>
              </a:rPr>
              <a:t>Agnieszka Kurowska-Szczepańska</a:t>
            </a:r>
          </a:p>
          <a:p>
            <a:pPr defTabSz="457200">
              <a:spcBef>
                <a:spcPts val="500"/>
              </a:spcBef>
              <a:defRPr/>
            </a:pPr>
            <a:endParaRPr lang="pl-PL" sz="2000" dirty="0">
              <a:solidFill>
                <a:schemeClr val="bg1"/>
              </a:solidFill>
            </a:endParaRPr>
          </a:p>
          <a:p>
            <a:pPr defTabSz="457200">
              <a:spcBef>
                <a:spcPts val="500"/>
              </a:spcBef>
              <a:defRPr/>
            </a:pPr>
            <a:r>
              <a:rPr lang="pl-PL" sz="2000" dirty="0">
                <a:solidFill>
                  <a:schemeClr val="bg1"/>
                </a:solidFill>
              </a:rPr>
              <a:t>Centrum Projektów Polska Cyfrowa</a:t>
            </a:r>
          </a:p>
        </p:txBody>
      </p:sp>
    </p:spTree>
    <p:extLst>
      <p:ext uri="{BB962C8B-B14F-4D97-AF65-F5344CB8AC3E}">
        <p14:creationId xmlns:p14="http://schemas.microsoft.com/office/powerpoint/2010/main" val="35982843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 txBox="1">
            <a:spLocks/>
          </p:cNvSpPr>
          <p:nvPr/>
        </p:nvSpPr>
        <p:spPr>
          <a:xfrm>
            <a:off x="437772" y="1262657"/>
            <a:ext cx="11670384" cy="737397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l-PL" i="1" dirty="0"/>
          </a:p>
          <a:p>
            <a:pPr marL="0" indent="0" algn="ctr">
              <a:spcAft>
                <a:spcPts val="1200"/>
              </a:spcAft>
              <a:buNone/>
            </a:pPr>
            <a:r>
              <a:rPr lang="pl-PL" sz="9600" b="1" i="1" dirty="0">
                <a:solidFill>
                  <a:srgbClr val="002060"/>
                </a:solidFill>
                <a:cs typeface="Times New Roman" pitchFamily="18" charset="0"/>
              </a:rPr>
              <a:t>Budowa i wdrożenie Lokalnego Systemu Informatycznego (LSI)</a:t>
            </a:r>
          </a:p>
          <a:p>
            <a:pPr marL="269875" indent="-269875">
              <a:lnSpc>
                <a:spcPct val="170000"/>
              </a:lnSpc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8000" i="1" dirty="0">
                <a:solidFill>
                  <a:schemeClr val="accent5">
                    <a:lumMod val="75000"/>
                  </a:schemeClr>
                </a:solidFill>
              </a:rPr>
              <a:t>Wnioskodawca – Minister Cyfryzacji</a:t>
            </a:r>
          </a:p>
          <a:p>
            <a:pPr marL="269875" indent="-269875">
              <a:lnSpc>
                <a:spcPct val="170000"/>
              </a:lnSpc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8000" i="1" dirty="0">
                <a:solidFill>
                  <a:schemeClr val="accent5">
                    <a:lumMod val="75000"/>
                  </a:schemeClr>
                </a:solidFill>
              </a:rPr>
              <a:t>Beneficjent – Centrum Projektów Polska Cyfrowa</a:t>
            </a:r>
          </a:p>
          <a:p>
            <a:pPr marL="269875" indent="-269875">
              <a:lnSpc>
                <a:spcPct val="170000"/>
              </a:lnSpc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8000" i="1" dirty="0">
                <a:solidFill>
                  <a:schemeClr val="accent5">
                    <a:lumMod val="75000"/>
                  </a:schemeClr>
                </a:solidFill>
              </a:rPr>
              <a:t>Partnerzy - KPRM</a:t>
            </a:r>
          </a:p>
          <a:p>
            <a:pPr marL="269875" indent="-269875">
              <a:lnSpc>
                <a:spcPct val="120000"/>
              </a:lnSpc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8000" i="1" dirty="0">
                <a:solidFill>
                  <a:schemeClr val="accent5">
                    <a:lumMod val="75000"/>
                  </a:schemeClr>
                </a:solidFill>
              </a:rPr>
              <a:t>Źródło finansowania - Program Operacyjny Polska Cyfrowa na lata 2014-2020, II oś priorytetowa                              „E-administracja i otwarty rząd”, działanie 2.2 „Cyfryzacja procesów </a:t>
            </a:r>
            <a:r>
              <a:rPr lang="pl-PL" sz="8000" i="1" dirty="0" err="1">
                <a:solidFill>
                  <a:schemeClr val="accent5">
                    <a:lumMod val="75000"/>
                  </a:schemeClr>
                </a:solidFill>
              </a:rPr>
              <a:t>back-ofice</a:t>
            </a:r>
            <a:r>
              <a:rPr lang="pl-PL" sz="8000" i="1" dirty="0">
                <a:solidFill>
                  <a:schemeClr val="accent5">
                    <a:lumMod val="75000"/>
                  </a:schemeClr>
                </a:solidFill>
              </a:rPr>
              <a:t> w administracji rządowej”                 środki pochodzące z Europejskiego Funduszu Rozwoju Regionalnego oraz budżet państwa cz.27</a:t>
            </a:r>
          </a:p>
          <a:p>
            <a:pPr marL="269875" indent="-269875">
              <a:lnSpc>
                <a:spcPct val="170000"/>
              </a:lnSpc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8000" i="1" dirty="0">
                <a:solidFill>
                  <a:schemeClr val="accent5">
                    <a:lumMod val="75000"/>
                  </a:schemeClr>
                </a:solidFill>
              </a:rPr>
              <a:t>Całkowity koszt projektu - 9 150 919,45</a:t>
            </a:r>
          </a:p>
          <a:p>
            <a:pPr marL="269875" indent="-269875">
              <a:lnSpc>
                <a:spcPct val="170000"/>
              </a:lnSpc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8000" i="1" dirty="0">
                <a:solidFill>
                  <a:schemeClr val="accent5">
                    <a:lumMod val="75000"/>
                  </a:schemeClr>
                </a:solidFill>
              </a:rPr>
              <a:t>Planowany okres realizacji projektu – listopad 2021 – czerwiec 2023</a:t>
            </a:r>
            <a:endParaRPr lang="pl-PL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5115603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Prostokąt 4"/>
          <p:cNvSpPr/>
          <p:nvPr/>
        </p:nvSpPr>
        <p:spPr>
          <a:xfrm>
            <a:off x="419100" y="1606922"/>
            <a:ext cx="111252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2000" i="1" dirty="0">
                <a:solidFill>
                  <a:schemeClr val="accent5">
                    <a:lumMod val="75000"/>
                  </a:schemeClr>
                </a:solidFill>
              </a:rPr>
              <a:t>Cel projektu: </a:t>
            </a:r>
          </a:p>
          <a:p>
            <a:r>
              <a:rPr lang="pl-PL" sz="2000" i="1" dirty="0">
                <a:solidFill>
                  <a:schemeClr val="accent5">
                    <a:lumMod val="75000"/>
                  </a:schemeClr>
                </a:solidFill>
              </a:rPr>
              <a:t>Optymalizacja procesów związanych z kompleksową obsługą wdrażanych funduszy budżetowych                        i UE poprzez wytworzenie oraz wdrożenie Lokalnego Systemu Informatycznego (LSI) </a:t>
            </a:r>
          </a:p>
          <a:p>
            <a:endParaRPr lang="pl-PL" sz="2000" i="1" dirty="0">
              <a:solidFill>
                <a:schemeClr val="accent5">
                  <a:lumMod val="75000"/>
                </a:schemeClr>
              </a:solidFill>
            </a:endParaRPr>
          </a:p>
          <a:p>
            <a:r>
              <a:rPr lang="pl-PL" sz="2000" i="1" dirty="0">
                <a:solidFill>
                  <a:schemeClr val="accent5">
                    <a:lumMod val="75000"/>
                  </a:schemeClr>
                </a:solidFill>
              </a:rPr>
              <a:t>Cel strategiczny: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000" i="1" dirty="0">
                <a:solidFill>
                  <a:schemeClr val="accent5">
                    <a:lumMod val="75000"/>
                  </a:schemeClr>
                </a:solidFill>
              </a:rPr>
              <a:t>"Program Zintegrowanej Informatyzacji Państwa" – zwiększenie liczby obywateli korzystających                              z Internetu w relacjach z administracją publiczną, zapewnienie interoperacyjności istniejących oraz nowych systemów teleinformatycznych administracji publicznej;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000" i="1" dirty="0">
                <a:solidFill>
                  <a:schemeClr val="accent5">
                    <a:lumMod val="75000"/>
                  </a:schemeClr>
                </a:solidFill>
              </a:rPr>
              <a:t>"Strategia na rzecz Odpowiedzialnego Rozwoju do 2020 (z perspektywą do 2030 r.)" – realizacja celu III.3. zwiększenie wykorzystania technologii cyfrowych, w szczególności w zakresie zapewnienia odpowiedniej jakości treści i usług cyfrowych; 2030 – realizacja celów w obszarze efektywności                                 i sprawności państwa, związanych z dostępnością i rozwojem e-administracji. </a:t>
            </a:r>
          </a:p>
        </p:txBody>
      </p:sp>
    </p:spTree>
    <p:extLst>
      <p:ext uri="{BB962C8B-B14F-4D97-AF65-F5344CB8AC3E}">
        <p14:creationId xmlns:p14="http://schemas.microsoft.com/office/powerpoint/2010/main" val="36100285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Symbol zastępczy zawartości 2"/>
          <p:cNvSpPr txBox="1">
            <a:spLocks/>
          </p:cNvSpPr>
          <p:nvPr/>
        </p:nvSpPr>
        <p:spPr>
          <a:xfrm>
            <a:off x="-884055" y="1906624"/>
            <a:ext cx="5274902" cy="2780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endParaRPr lang="pl-PL" sz="3800" b="1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ts val="0"/>
              </a:spcBef>
            </a:pPr>
            <a:br>
              <a:rPr lang="pl-PL" sz="3800" b="1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pl-PL" sz="3800" b="1" dirty="0">
                <a:solidFill>
                  <a:schemeClr val="accent1">
                    <a:lumMod val="50000"/>
                  </a:schemeClr>
                </a:solidFill>
              </a:rPr>
              <a:t>ARCHITEKTURA </a:t>
            </a:r>
            <a:endParaRPr lang="pl-PL" sz="4000" b="1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ts val="0"/>
              </a:spcBef>
            </a:pPr>
            <a:r>
              <a:rPr lang="pl-PL" sz="29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pl-PL" sz="2000" b="1" dirty="0">
                <a:solidFill>
                  <a:schemeClr val="accent1">
                    <a:lumMod val="75000"/>
                  </a:schemeClr>
                </a:solidFill>
              </a:rPr>
              <a:t>Widok kooperacji aplikacji </a:t>
            </a:r>
            <a:endParaRPr lang="pl-PL" sz="2900" b="1" dirty="0">
              <a:solidFill>
                <a:schemeClr val="accent1">
                  <a:lumMod val="75000"/>
                </a:schemeClr>
              </a:solidFill>
            </a:endParaRPr>
          </a:p>
          <a:p>
            <a:pPr>
              <a:spcBef>
                <a:spcPts val="0"/>
              </a:spcBef>
            </a:pPr>
            <a:endParaRPr lang="pl-PL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ts val="0"/>
              </a:spcBef>
            </a:pPr>
            <a:endParaRPr lang="pl-PL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ts val="0"/>
              </a:spcBef>
            </a:pPr>
            <a:endParaRPr lang="pl-PL" sz="3800" b="1" dirty="0">
              <a:solidFill>
                <a:schemeClr val="accent1">
                  <a:lumMod val="50000"/>
                </a:schemeClr>
              </a:solidFill>
            </a:endParaRPr>
          </a:p>
          <a:p>
            <a:endParaRPr lang="pl-PL" sz="2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endParaRPr lang="pl-PL" sz="2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endParaRPr lang="pl-PL" sz="2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endParaRPr lang="pl-PL" sz="2000" b="1" dirty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  <a:p>
            <a:endParaRPr lang="pl-PL" b="1" dirty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  <a:p>
            <a:endParaRPr lang="pl-PL" b="1" dirty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  <a:p>
            <a:endParaRPr lang="pl-PL" b="1" dirty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</p:txBody>
      </p:sp>
      <p:grpSp>
        <p:nvGrpSpPr>
          <p:cNvPr id="6" name="Grupa 5">
            <a:extLst>
              <a:ext uri="{FF2B5EF4-FFF2-40B4-BE49-F238E27FC236}">
                <a16:creationId xmlns:a16="http://schemas.microsoft.com/office/drawing/2014/main" id="{90741B5E-F741-12CF-6E09-D1414DE7F5A8}"/>
              </a:ext>
            </a:extLst>
          </p:cNvPr>
          <p:cNvGrpSpPr/>
          <p:nvPr/>
        </p:nvGrpSpPr>
        <p:grpSpPr>
          <a:xfrm>
            <a:off x="3705723" y="1333500"/>
            <a:ext cx="8090751" cy="5434449"/>
            <a:chOff x="3591810" y="1318038"/>
            <a:chExt cx="7984306" cy="5353287"/>
          </a:xfrm>
        </p:grpSpPr>
        <p:pic>
          <p:nvPicPr>
            <p:cNvPr id="3" name="Obraz 2">
              <a:extLst>
                <a:ext uri="{FF2B5EF4-FFF2-40B4-BE49-F238E27FC236}">
                  <a16:creationId xmlns:a16="http://schemas.microsoft.com/office/drawing/2014/main" id="{877066B6-874D-5729-D9CB-679C5F5FF98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591810" y="1318038"/>
              <a:ext cx="7984306" cy="5353287"/>
            </a:xfrm>
            <a:prstGeom prst="rect">
              <a:avLst/>
            </a:prstGeom>
          </p:spPr>
        </p:pic>
        <p:sp>
          <p:nvSpPr>
            <p:cNvPr id="4" name="Prostokąt 3">
              <a:extLst>
                <a:ext uri="{FF2B5EF4-FFF2-40B4-BE49-F238E27FC236}">
                  <a16:creationId xmlns:a16="http://schemas.microsoft.com/office/drawing/2014/main" id="{F1A76581-0C96-CDA6-F17A-B579AD2350F9}"/>
                </a:ext>
              </a:extLst>
            </p:cNvPr>
            <p:cNvSpPr/>
            <p:nvPr/>
          </p:nvSpPr>
          <p:spPr>
            <a:xfrm>
              <a:off x="7658142" y="3146196"/>
              <a:ext cx="382489" cy="28280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</p:grpSp>
    </p:spTree>
    <p:extLst>
      <p:ext uri="{BB962C8B-B14F-4D97-AF65-F5344CB8AC3E}">
        <p14:creationId xmlns:p14="http://schemas.microsoft.com/office/powerpoint/2010/main" val="9642992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801591" y="2807179"/>
            <a:ext cx="8040291" cy="83099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pl-PL" sz="4800" b="1">
                <a:solidFill>
                  <a:schemeClr val="bg1"/>
                </a:solidFill>
              </a:rPr>
              <a:t>Dziękuję za uwagę</a:t>
            </a:r>
            <a:endParaRPr lang="pl-PL"/>
          </a:p>
        </p:txBody>
      </p:sp>
      <p:cxnSp>
        <p:nvCxnSpPr>
          <p:cNvPr id="67" name="Łącznik prosty ze strzałką 66"/>
          <p:cNvCxnSpPr>
            <a:cxnSpLocks/>
          </p:cNvCxnSpPr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7459643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2A0F86658914CB4B80809DCDA8479AE9" ma:contentTypeVersion="11" ma:contentTypeDescription="Utwórz nowy dokument." ma:contentTypeScope="" ma:versionID="c04a8f917ae432799b65c28e2f3309c1">
  <xsd:schema xmlns:xsd="http://www.w3.org/2001/XMLSchema" xmlns:xs="http://www.w3.org/2001/XMLSchema" xmlns:p="http://schemas.microsoft.com/office/2006/metadata/properties" xmlns:ns2="9affde3b-50dd-4e74-9e2c-6b9654ae514a" xmlns:ns3="5df3a10b-8748-402e-bef4-aee373db4dbb" targetNamespace="http://schemas.microsoft.com/office/2006/metadata/properties" ma:root="true" ma:fieldsID="aee99c735deaede188f95562412e745f" ns2:_="" ns3:_="">
    <xsd:import namespace="9affde3b-50dd-4e74-9e2c-6b9654ae514a"/>
    <xsd:import namespace="5df3a10b-8748-402e-bef4-aee373db4db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affde3b-50dd-4e74-9e2c-6b9654ae514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f3a10b-8748-402e-bef4-aee373db4dbb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Udostępniani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Udostępnione dla — szczegóły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6E28105-763F-4193-B043-C170AA0A0327}">
  <ds:schemaRefs>
    <ds:schemaRef ds:uri="http://purl.org/dc/terms/"/>
    <ds:schemaRef ds:uri="http://purl.org/dc/dcmitype/"/>
    <ds:schemaRef ds:uri="http://schemas.microsoft.com/office/2006/documentManagement/types"/>
    <ds:schemaRef ds:uri="5df3a10b-8748-402e-bef4-aee373db4dbb"/>
    <ds:schemaRef ds:uri="9affde3b-50dd-4e74-9e2c-6b9654ae514a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447DFC41-DFC4-4E70-80DB-DCB0526E923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75806B2-E0D8-4DA6-91AA-1D6F1E7B486A}">
  <ds:schemaRefs>
    <ds:schemaRef ds:uri="5df3a10b-8748-402e-bef4-aee373db4dbb"/>
    <ds:schemaRef ds:uri="9affde3b-50dd-4e74-9e2c-6b9654ae514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47</TotalTime>
  <Words>229</Words>
  <Application>Microsoft Office PowerPoint</Application>
  <PresentationFormat>Panoramiczny</PresentationFormat>
  <Paragraphs>36</Paragraphs>
  <Slides>5</Slides>
  <Notes>1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Wingdings</vt:lpstr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>Ministerstwo Cyfryzacji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Buraczyński Łukasz</dc:creator>
  <cp:lastModifiedBy>Piotr Zerhau</cp:lastModifiedBy>
  <cp:revision>13</cp:revision>
  <dcterms:created xsi:type="dcterms:W3CDTF">2017-01-27T12:50:17Z</dcterms:created>
  <dcterms:modified xsi:type="dcterms:W3CDTF">2022-09-07T14:16:49Z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0x0101002A0F86658914CB4B80809DCDA8479AE9</vt:lpwstr>
  </property>
</Properties>
</file>