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64" r:id="rId9"/>
    <p:sldId id="258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445645"/>
            <a:ext cx="10679551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endParaRPr lang="pl-PL" sz="4800" b="1" dirty="0">
              <a:solidFill>
                <a:schemeClr val="bg1"/>
              </a:solidFill>
            </a:endParaRPr>
          </a:p>
          <a:p>
            <a:r>
              <a:rPr lang="pl-PL" sz="4800" b="1" dirty="0">
                <a:solidFill>
                  <a:schemeClr val="bg1"/>
                </a:solidFill>
              </a:rPr>
              <a:t>„Platforma internetowa Polityki Zakupowej Państwa”</a:t>
            </a:r>
          </a:p>
          <a:p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765210" y="1329320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2000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3600" b="1" dirty="0">
                <a:solidFill>
                  <a:srgbClr val="002060"/>
                </a:solidFill>
                <a:cs typeface="Times New Roman" pitchFamily="18" charset="0"/>
              </a:rPr>
              <a:t>Platforma Internetowa Polityki Zakupowej Państwa</a:t>
            </a:r>
          </a:p>
          <a:p>
            <a:pPr marL="0" indent="0" algn="ctr">
              <a:spcAft>
                <a:spcPts val="1200"/>
              </a:spcAft>
              <a:buNone/>
            </a:pPr>
            <a:endParaRPr lang="pl-PL" sz="3200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Wnioskodawca: </a:t>
            </a:r>
            <a:r>
              <a:rPr lang="pl-PL" sz="2400" dirty="0">
                <a:solidFill>
                  <a:srgbClr val="002060"/>
                </a:solidFill>
              </a:rPr>
              <a:t>			</a:t>
            </a:r>
            <a:r>
              <a:rPr lang="pl-PL" sz="2400" b="1" dirty="0">
                <a:solidFill>
                  <a:srgbClr val="002060"/>
                </a:solidFill>
              </a:rPr>
              <a:t>Minister Rozwoju i Technologii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Źródło finansowania:</a:t>
            </a:r>
            <a:r>
              <a:rPr lang="pl-PL" sz="2400" dirty="0">
                <a:solidFill>
                  <a:srgbClr val="002060"/>
                </a:solidFill>
              </a:rPr>
              <a:t> 			</a:t>
            </a:r>
            <a:r>
              <a:rPr lang="pl-PL" sz="2400" b="1" dirty="0">
                <a:solidFill>
                  <a:srgbClr val="002060"/>
                </a:solidFill>
              </a:rPr>
              <a:t>Budżet Państwa – część 20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Całkowity koszt projektu:</a:t>
            </a:r>
            <a:r>
              <a:rPr lang="pl-PL" sz="2400" dirty="0">
                <a:solidFill>
                  <a:srgbClr val="002060"/>
                </a:solidFill>
              </a:rPr>
              <a:t> 		</a:t>
            </a:r>
            <a:r>
              <a:rPr lang="pl-PL" sz="2400" b="1" dirty="0">
                <a:solidFill>
                  <a:srgbClr val="002060"/>
                </a:solidFill>
              </a:rPr>
              <a:t>6 440 000 zł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Planowany okres realizacji projektu: 	</a:t>
            </a:r>
            <a:r>
              <a:rPr lang="pl-PL" sz="2400" b="1" dirty="0">
                <a:solidFill>
                  <a:srgbClr val="002060"/>
                </a:solidFill>
              </a:rPr>
              <a:t>10.2022 r. – 5.2025 r</a:t>
            </a:r>
            <a:r>
              <a:rPr lang="pl-PL" sz="2400" dirty="0">
                <a:solidFill>
                  <a:srgbClr val="002060"/>
                </a:solidFill>
              </a:rPr>
              <a:t>.</a:t>
            </a:r>
            <a:endParaRPr lang="pl-PL" sz="11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574009" y="1325570"/>
            <a:ext cx="1132407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dirty="0">
                <a:solidFill>
                  <a:srgbClr val="002060"/>
                </a:solidFill>
              </a:rPr>
              <a:t>Celem projektu jest zaprojektowanie, stworzenie i utrzymanie nowoczesnej platformy internetowej wraz z e-usługami dla administracji oraz przedsiębiorców. </a:t>
            </a:r>
            <a:br>
              <a:rPr lang="pl-PL" sz="2000" dirty="0">
                <a:solidFill>
                  <a:srgbClr val="002060"/>
                </a:solidFill>
              </a:rPr>
            </a:br>
            <a:endParaRPr lang="pl-PL" sz="2000" dirty="0">
              <a:solidFill>
                <a:srgbClr val="002060"/>
              </a:solidFill>
            </a:endParaRPr>
          </a:p>
          <a:p>
            <a:r>
              <a:rPr lang="pl-PL" sz="2000" dirty="0">
                <a:solidFill>
                  <a:srgbClr val="002060"/>
                </a:solidFill>
              </a:rPr>
              <a:t>Projekt wpisuje się </a:t>
            </a:r>
            <a:r>
              <a:rPr lang="pl-PL" sz="2000" b="1" dirty="0">
                <a:solidFill>
                  <a:srgbClr val="002060"/>
                </a:solidFill>
              </a:rPr>
              <a:t>w cel strategiczny Polityki zakupowej państwa </a:t>
            </a:r>
            <a:r>
              <a:rPr lang="pl-PL" sz="2000" dirty="0">
                <a:solidFill>
                  <a:srgbClr val="002060"/>
                </a:solidFill>
              </a:rPr>
              <a:t>(uchwała Rady Ministrów z 11 stycznia 2022 r.) poprzez: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rgbClr val="002060"/>
                </a:solidFill>
              </a:rPr>
              <a:t>usprawnienie procesu kontroli realizacji zamówień publicznych,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rgbClr val="002060"/>
                </a:solidFill>
              </a:rPr>
              <a:t>zwiększenie liczby MŚP biorących udział w postępowaniach publicznych,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rgbClr val="002060"/>
                </a:solidFill>
              </a:rPr>
              <a:t>utworzenie nowego systemu certyfikacji Wykonawców.</a:t>
            </a:r>
          </a:p>
          <a:p>
            <a:endParaRPr lang="pl-PL" sz="2000" dirty="0">
              <a:solidFill>
                <a:srgbClr val="002060"/>
              </a:solidFill>
            </a:endParaRPr>
          </a:p>
          <a:p>
            <a:r>
              <a:rPr lang="pl-PL" sz="2000" dirty="0">
                <a:solidFill>
                  <a:srgbClr val="002060"/>
                </a:solidFill>
              </a:rPr>
              <a:t>Realizacja celów zawartych w Programie Zintegrowanej Informatyzacji Państwa:</a:t>
            </a:r>
          </a:p>
          <a:p>
            <a:pPr lvl="1"/>
            <a:r>
              <a:rPr lang="pl-PL" sz="2000" dirty="0">
                <a:solidFill>
                  <a:srgbClr val="002060"/>
                </a:solidFill>
              </a:rPr>
              <a:t>• 4.2.1. Zwiększenie jakości oraz zakresu komunikacji między obywatelami i innymi interesariuszami a państwem,</a:t>
            </a:r>
          </a:p>
          <a:p>
            <a:pPr lvl="1"/>
            <a:r>
              <a:rPr lang="pl-PL" sz="2000" dirty="0">
                <a:solidFill>
                  <a:srgbClr val="002060"/>
                </a:solidFill>
              </a:rPr>
              <a:t>• 4.2.2. Wzmocnienie dojrzałości organizacyjnej jednostek administracji publicznej oraz usprawnienie zaplecza elektronicznej administracji (</a:t>
            </a:r>
            <a:r>
              <a:rPr lang="pl-PL" sz="2000" dirty="0" err="1">
                <a:solidFill>
                  <a:srgbClr val="002060"/>
                </a:solidFill>
              </a:rPr>
              <a:t>back</a:t>
            </a:r>
            <a:r>
              <a:rPr lang="pl-PL" sz="2000" dirty="0">
                <a:solidFill>
                  <a:srgbClr val="002060"/>
                </a:solidFill>
              </a:rPr>
              <a:t> </a:t>
            </a:r>
            <a:r>
              <a:rPr lang="pl-PL" sz="2000" dirty="0" err="1">
                <a:solidFill>
                  <a:srgbClr val="002060"/>
                </a:solidFill>
              </a:rPr>
              <a:t>office</a:t>
            </a:r>
            <a:r>
              <a:rPr lang="pl-PL" sz="2000" dirty="0">
                <a:solidFill>
                  <a:srgbClr val="002060"/>
                </a:solidFill>
              </a:rPr>
              <a:t>),</a:t>
            </a:r>
          </a:p>
          <a:p>
            <a:pPr lvl="1"/>
            <a:r>
              <a:rPr lang="pl-PL" sz="2000" dirty="0">
                <a:solidFill>
                  <a:srgbClr val="002060"/>
                </a:solidFill>
              </a:rPr>
              <a:t>• 4.2.3. Podniesienie poziomu kompetencji cyfrowych obywateli, specjalistów TIK oraz pracowników administracji publicznej.</a:t>
            </a: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699629" y="1252754"/>
            <a:ext cx="10432562" cy="3729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b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1026" name="Obraz 11">
            <a:extLst>
              <a:ext uri="{FF2B5EF4-FFF2-40B4-BE49-F238E27FC236}">
                <a16:creationId xmlns:a16="http://schemas.microsoft.com/office/drawing/2014/main" id="{42A425C7-E68A-74A2-03FB-713BB44097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608" y="2624672"/>
            <a:ext cx="6223944" cy="3729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Obraz 1">
            <a:extLst>
              <a:ext uri="{FF2B5EF4-FFF2-40B4-BE49-F238E27FC236}">
                <a16:creationId xmlns:a16="http://schemas.microsoft.com/office/drawing/2014/main" id="{C285DCB0-3108-BAB7-833B-C7F7C302F3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8657" y="1676400"/>
            <a:ext cx="8494686" cy="5117427"/>
          </a:xfrm>
          <a:prstGeom prst="rect">
            <a:avLst/>
          </a:prstGeom>
        </p:spPr>
      </p:pic>
      <p:sp>
        <p:nvSpPr>
          <p:cNvPr id="4" name="Symbol zastępczy zawartości 2">
            <a:extLst>
              <a:ext uri="{FF2B5EF4-FFF2-40B4-BE49-F238E27FC236}">
                <a16:creationId xmlns:a16="http://schemas.microsoft.com/office/drawing/2014/main" id="{70F6C75C-D2D8-4B8E-6E10-CD070C80FF02}"/>
              </a:ext>
            </a:extLst>
          </p:cNvPr>
          <p:cNvSpPr txBox="1">
            <a:spLocks/>
          </p:cNvSpPr>
          <p:nvPr/>
        </p:nvSpPr>
        <p:spPr>
          <a:xfrm>
            <a:off x="0" y="1082309"/>
            <a:ext cx="12192000" cy="5940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pl-PL" sz="2000" b="1" dirty="0">
                <a:solidFill>
                  <a:srgbClr val="002060"/>
                </a:solidFill>
                <a:cs typeface="Times New Roman" pitchFamily="18" charset="0"/>
              </a:rPr>
              <a:t>Przykładowa makieta oparta o </a:t>
            </a:r>
            <a:r>
              <a:rPr lang="pl-PL" sz="2000" b="1" dirty="0" err="1">
                <a:solidFill>
                  <a:srgbClr val="002060"/>
                </a:solidFill>
                <a:cs typeface="Times New Roman" pitchFamily="18" charset="0"/>
              </a:rPr>
              <a:t>styleguide</a:t>
            </a:r>
            <a:r>
              <a:rPr lang="pl-PL" sz="2000" b="1" dirty="0">
                <a:solidFill>
                  <a:srgbClr val="002060"/>
                </a:solidFill>
                <a:cs typeface="Times New Roman" pitchFamily="18" charset="0"/>
              </a:rPr>
              <a:t> GOV</a:t>
            </a:r>
            <a:endParaRPr lang="pl-PL" sz="1050" dirty="0">
              <a:solidFill>
                <a:srgbClr val="00206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030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schemas.microsoft.com/office/2006/metadata/properties"/>
    <ds:schemaRef ds:uri="http://purl.org/dc/elements/1.1/"/>
    <ds:schemaRef ds:uri="5df3a10b-8748-402e-bef4-aee373db4dbb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9affde3b-50dd-4e74-9e2c-6b9654ae514a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4686</TotalTime>
  <Words>192</Words>
  <Application>Microsoft Office PowerPoint</Application>
  <PresentationFormat>Panoramiczny</PresentationFormat>
  <Paragraphs>31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Marczak Joanna</cp:lastModifiedBy>
  <cp:revision>24</cp:revision>
  <dcterms:created xsi:type="dcterms:W3CDTF">2017-01-27T12:50:17Z</dcterms:created>
  <dcterms:modified xsi:type="dcterms:W3CDTF">2023-10-04T15:54:40Z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