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336" r:id="rId2"/>
    <p:sldId id="400" r:id="rId3"/>
    <p:sldId id="405" r:id="rId4"/>
    <p:sldId id="406" r:id="rId5"/>
    <p:sldId id="410" r:id="rId6"/>
    <p:sldId id="413" r:id="rId7"/>
    <p:sldId id="414" r:id="rId8"/>
    <p:sldId id="411" r:id="rId9"/>
    <p:sldId id="407" r:id="rId10"/>
    <p:sldId id="408" r:id="rId11"/>
    <p:sldId id="409" r:id="rId12"/>
    <p:sldId id="415" r:id="rId13"/>
    <p:sldId id="416" r:id="rId14"/>
    <p:sldId id="417" r:id="rId15"/>
    <p:sldId id="418" r:id="rId16"/>
    <p:sldId id="419" r:id="rId17"/>
    <p:sldId id="332" r:id="rId18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93C67B"/>
    <a:srgbClr val="009242"/>
    <a:srgbClr val="BDBDE9"/>
    <a:srgbClr val="554B97"/>
    <a:srgbClr val="A6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033" autoAdjust="0"/>
  </p:normalViewPr>
  <p:slideViewPr>
    <p:cSldViewPr showGuides="1">
      <p:cViewPr varScale="1">
        <p:scale>
          <a:sx n="96" d="100"/>
          <a:sy n="96" d="100"/>
        </p:scale>
        <p:origin x="720" y="96"/>
      </p:cViewPr>
      <p:guideLst>
        <p:guide orient="horz" pos="2381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2026-06-26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>
            <a:extLst>
              <a:ext uri="{FF2B5EF4-FFF2-40B4-BE49-F238E27FC236}">
                <a16:creationId xmlns:a16="http://schemas.microsoft.com/office/drawing/2014/main" id="{466BD8E8-B3B3-7AB7-A7D9-28512CC47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>
            <a:extLst>
              <a:ext uri="{FF2B5EF4-FFF2-40B4-BE49-F238E27FC236}">
                <a16:creationId xmlns:a16="http://schemas.microsoft.com/office/drawing/2014/main" id="{4ECC5434-4ECC-331F-C4CA-9B68E47CD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5780" name="Symbol zastępczy numeru slajdu 3">
            <a:extLst>
              <a:ext uri="{FF2B5EF4-FFF2-40B4-BE49-F238E27FC236}">
                <a16:creationId xmlns:a16="http://schemas.microsoft.com/office/drawing/2014/main" id="{092FFC74-E949-55C8-0CF9-F6786888A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6D3F3AB-27F5-4E4A-B72A-414B2435B818}" type="slidenum">
              <a:rPr lang="pl-PL" altLang="pl-PL" smtClean="0"/>
              <a:pPr/>
              <a:t>17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290469" y="1973819"/>
            <a:ext cx="10860206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62679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54" y="1973818"/>
            <a:ext cx="4976807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3" y="540402"/>
            <a:ext cx="1357577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08" y="540402"/>
            <a:ext cx="1357577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84" y="540402"/>
            <a:ext cx="1357577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069" y="3059114"/>
            <a:ext cx="9955708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083" y="4861794"/>
            <a:ext cx="9955610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6875" y="540402"/>
            <a:ext cx="2262432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2026-06-26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3099031" y="4500563"/>
            <a:ext cx="10340745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02" y="0"/>
            <a:ext cx="1086157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27" y="4500563"/>
            <a:ext cx="4976807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12" y="5593629"/>
            <a:ext cx="9502629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289102" y="1983573"/>
            <a:ext cx="1086157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62679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02" y="1983572"/>
            <a:ext cx="4976807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069" y="3070227"/>
            <a:ext cx="9955708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083" y="4861794"/>
            <a:ext cx="9955610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6875" y="540402"/>
            <a:ext cx="2262432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2026-06-26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" y="1244366"/>
            <a:ext cx="478923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40" y="545866"/>
            <a:ext cx="478923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4" y="1244366"/>
            <a:ext cx="478923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59" y="538288"/>
            <a:ext cx="478923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8" y="545866"/>
            <a:ext cx="478923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29" y="1254829"/>
            <a:ext cx="478923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2" y="543567"/>
            <a:ext cx="478923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7" y="535269"/>
            <a:ext cx="478923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98" y="531095"/>
            <a:ext cx="478923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01" y="1251987"/>
            <a:ext cx="478923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42" y="1250549"/>
            <a:ext cx="478923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2" y="1250549"/>
            <a:ext cx="47892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8528819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552011" y="4500563"/>
            <a:ext cx="8598663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8270" y="5579563"/>
            <a:ext cx="7709423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8242" y="539751"/>
            <a:ext cx="2262432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2026-06-26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12" y="4500563"/>
            <a:ext cx="4976807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552011" y="4500563"/>
            <a:ext cx="9045658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07" y="0"/>
            <a:ext cx="85926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908961" y="4500563"/>
            <a:ext cx="4525820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552013" y="4500562"/>
            <a:ext cx="1356948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4993" y="5195720"/>
            <a:ext cx="8145682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B42B789-C1F5-DC16-C5E4-9024154D6E08}"/>
              </a:ext>
            </a:extLst>
          </p:cNvPr>
          <p:cNvSpPr/>
          <p:nvPr userDrawn="1"/>
        </p:nvSpPr>
        <p:spPr>
          <a:xfrm>
            <a:off x="2646049" y="-1"/>
            <a:ext cx="9502629" cy="179388"/>
          </a:xfrm>
          <a:prstGeom prst="rect">
            <a:avLst/>
          </a:prstGeom>
          <a:solidFill>
            <a:srgbClr val="007033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DFD7AA6-312F-4D41-9EDC-04F082B27674}"/>
              </a:ext>
            </a:extLst>
          </p:cNvPr>
          <p:cNvSpPr/>
          <p:nvPr userDrawn="1"/>
        </p:nvSpPr>
        <p:spPr>
          <a:xfrm>
            <a:off x="10791730" y="7380289"/>
            <a:ext cx="1356948" cy="179387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F275C4F-DD33-C1BA-41E1-17E6DFF9FD13}"/>
              </a:ext>
            </a:extLst>
          </p:cNvPr>
          <p:cNvSpPr/>
          <p:nvPr userDrawn="1"/>
        </p:nvSpPr>
        <p:spPr>
          <a:xfrm>
            <a:off x="1289102" y="0"/>
            <a:ext cx="1354805" cy="1793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580" y="1979837"/>
            <a:ext cx="5204044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150" y="1979613"/>
            <a:ext cx="5204044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87" y="899837"/>
            <a:ext cx="5430307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887" y="1979837"/>
            <a:ext cx="5430787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6267904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10792165" y="7380288"/>
            <a:ext cx="135850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580" y="1979837"/>
            <a:ext cx="5204044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150" y="1979613"/>
            <a:ext cx="5204044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10792165" y="7380288"/>
            <a:ext cx="135850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102" y="899837"/>
            <a:ext cx="10861093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581" y="1979837"/>
            <a:ext cx="10861094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289535" y="0"/>
            <a:ext cx="1358509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648044" y="0"/>
            <a:ext cx="950214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1730" y="7019837"/>
            <a:ext cx="1357577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10792165" y="7380288"/>
            <a:ext cx="135850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3" userDrawn="1">
          <p15:clr>
            <a:srgbClr val="F26B43"/>
          </p15:clr>
        </p15:guide>
        <p15:guide id="2" pos="527" userDrawn="1">
          <p15:clr>
            <a:srgbClr val="F26B43"/>
          </p15:clr>
        </p15:guide>
        <p15:guide id="3" pos="812" userDrawn="1">
          <p15:clr>
            <a:srgbClr val="F26B43"/>
          </p15:clr>
        </p15:guide>
        <p15:guide id="4" pos="1097" userDrawn="1">
          <p15:clr>
            <a:srgbClr val="F26B43"/>
          </p15:clr>
        </p15:guide>
        <p15:guide id="5" pos="1383" userDrawn="1">
          <p15:clr>
            <a:srgbClr val="F26B43"/>
          </p15:clr>
        </p15:guide>
        <p15:guide id="6" pos="1668" userDrawn="1">
          <p15:clr>
            <a:srgbClr val="F26B43"/>
          </p15:clr>
        </p15:guide>
        <p15:guide id="7" pos="1952" userDrawn="1">
          <p15:clr>
            <a:srgbClr val="F26B43"/>
          </p15:clr>
        </p15:guide>
        <p15:guide id="8" pos="2237" userDrawn="1">
          <p15:clr>
            <a:srgbClr val="F26B43"/>
          </p15:clr>
        </p15:guide>
        <p15:guide id="9" pos="2523" userDrawn="1">
          <p15:clr>
            <a:srgbClr val="F26B43"/>
          </p15:clr>
        </p15:guide>
        <p15:guide id="10" pos="2808" userDrawn="1">
          <p15:clr>
            <a:srgbClr val="F26B43"/>
          </p15:clr>
        </p15:guide>
        <p15:guide id="11" pos="3092" userDrawn="1">
          <p15:clr>
            <a:srgbClr val="F26B43"/>
          </p15:clr>
        </p15:guide>
        <p15:guide id="12" pos="3378" userDrawn="1">
          <p15:clr>
            <a:srgbClr val="F26B43"/>
          </p15:clr>
        </p15:guide>
        <p15:guide id="13" pos="3663" userDrawn="1">
          <p15:clr>
            <a:srgbClr val="F26B43"/>
          </p15:clr>
        </p15:guide>
        <p15:guide id="14" pos="3948" userDrawn="1">
          <p15:clr>
            <a:srgbClr val="F26B43"/>
          </p15:clr>
        </p15:guide>
        <p15:guide id="15" pos="4234" userDrawn="1">
          <p15:clr>
            <a:srgbClr val="F26B43"/>
          </p15:clr>
        </p15:guide>
        <p15:guide id="16" pos="4518" userDrawn="1">
          <p15:clr>
            <a:srgbClr val="F26B43"/>
          </p15:clr>
        </p15:guide>
        <p15:guide id="17" pos="4803" userDrawn="1">
          <p15:clr>
            <a:srgbClr val="F26B43"/>
          </p15:clr>
        </p15:guide>
        <p15:guide id="18" pos="5088" userDrawn="1">
          <p15:clr>
            <a:srgbClr val="F26B43"/>
          </p15:clr>
        </p15:guide>
        <p15:guide id="19" pos="5374" userDrawn="1">
          <p15:clr>
            <a:srgbClr val="F26B43"/>
          </p15:clr>
        </p15:guide>
        <p15:guide id="20" pos="5658" userDrawn="1">
          <p15:clr>
            <a:srgbClr val="F26B43"/>
          </p15:clr>
        </p15:guide>
        <p15:guide id="21" pos="5943" userDrawn="1">
          <p15:clr>
            <a:srgbClr val="F26B43"/>
          </p15:clr>
        </p15:guide>
        <p15:guide id="22" pos="6229" userDrawn="1">
          <p15:clr>
            <a:srgbClr val="F26B43"/>
          </p15:clr>
        </p15:guide>
        <p15:guide id="23" pos="6514" userDrawn="1">
          <p15:clr>
            <a:srgbClr val="F26B43"/>
          </p15:clr>
        </p15:guide>
        <p15:guide id="24" pos="6798" userDrawn="1">
          <p15:clr>
            <a:srgbClr val="F26B43"/>
          </p15:clr>
        </p15:guide>
        <p15:guide id="25" pos="7083" userDrawn="1">
          <p15:clr>
            <a:srgbClr val="F26B43"/>
          </p15:clr>
        </p15:guide>
        <p15:guide id="26" pos="7369" userDrawn="1">
          <p15:clr>
            <a:srgbClr val="F26B43"/>
          </p15:clr>
        </p15:guide>
        <p15:guide id="27" pos="7654" userDrawn="1">
          <p15:clr>
            <a:srgbClr val="F26B43"/>
          </p15:clr>
        </p15:guide>
        <p15:guide id="28" pos="7939" userDrawn="1">
          <p15:clr>
            <a:srgbClr val="F26B43"/>
          </p15:clr>
        </p15:guide>
        <p15:guide id="29" pos="8223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wielkosc-przedsiebiorstwa2" TargetMode="External"/><Relationship Id="rId2" Type="http://schemas.openxmlformats.org/officeDocument/2006/relationships/hyperlink" Target="https://ec.europa.eu/docsroom/documents/4292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fundusze-europejskie-na-infrastrukture-klimat-i-srodowisk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uokik.gov.pl/wyjasnienia-wzory-oraz-pomocne-pliki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96526" y="5075981"/>
            <a:ext cx="12688057" cy="55351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Pomoc publiczna w Działaniu FENX.11.02 Wspieranie ochrony krytycznej infrastruktury energetycznej oraz magazynów ciepła na poziomie systemowym</a:t>
            </a:r>
            <a:br>
              <a:rPr lang="pl-PL" altLang="pl-PL" sz="2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</a:br>
            <a:r>
              <a:rPr lang="pl-PL" altLang="pl-PL" sz="16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Katarzyna Simonides</a:t>
            </a:r>
          </a:p>
        </p:txBody>
      </p:sp>
      <p:pic>
        <p:nvPicPr>
          <p:cNvPr id="4" name="Obraz 3" descr="Obraz zawierający krajobraz, na wolnym powietrzu, trawa, niebo&#10;&#10;Opis wygenerowany automatycznie">
            <a:extLst>
              <a:ext uri="{FF2B5EF4-FFF2-40B4-BE49-F238E27FC236}">
                <a16:creationId xmlns:a16="http://schemas.microsoft.com/office/drawing/2014/main" id="{79186D41-AE21-F972-9D13-80E94C5A6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b="35926"/>
          <a:stretch/>
        </p:blipFill>
        <p:spPr>
          <a:xfrm>
            <a:off x="469" y="619275"/>
            <a:ext cx="13438837" cy="4224514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9287" y="7308229"/>
            <a:ext cx="11457930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45086EB-7162-88C4-F711-2E08CD9AB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37" y="619274"/>
            <a:ext cx="8300926" cy="209661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 descr="Obraz zawierający tekst, zrzut ekranu, Czcionka, Grafika&#10;&#10;Opis wygenerowany automatycznie">
            <a:extLst>
              <a:ext uri="{FF2B5EF4-FFF2-40B4-BE49-F238E27FC236}">
                <a16:creationId xmlns:a16="http://schemas.microsoft.com/office/drawing/2014/main" id="{6575F6C1-471D-456B-703A-83AB81F600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93" y="620981"/>
            <a:ext cx="8352723" cy="35257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F7F1958-129D-3C21-959B-2B10DA2285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63" y="6373231"/>
            <a:ext cx="11139885" cy="1104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77F06-7185-98EB-D4DF-5039A0DA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C0C6E-4D41-3951-28D1-9C6E0441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Warunki szczególne – pomoc na efektywny system ciepłowniczy (art. 46 GBER)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704228-7B94-0886-1764-7AC48E48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intensywność dofinansowania wynosi: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dla dużego przedsiębiorcy: 30% kosztów kwalifikowanych,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dla średniego przedsiębiorcy: 40% kosztów kwalifikowanych,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dla małego przedsiębiorcy: 50% kosztów kwalifikowanych.</a:t>
            </a:r>
          </a:p>
          <a:p>
            <a:pPr defTabSz="540000">
              <a:buFont typeface="Wingdings" panose="05000000000000000000" pitchFamily="2" charset="2"/>
              <a:buChar char="§"/>
            </a:pPr>
            <a:r>
              <a:rPr lang="pl-PL" dirty="0"/>
              <a:t>bonus w wysokości </a:t>
            </a:r>
            <a:r>
              <a:rPr lang="pl-PL" b="1" dirty="0"/>
              <a:t>15 punktów procentowych </a:t>
            </a:r>
            <a:r>
              <a:rPr lang="pl-PL" dirty="0"/>
              <a:t>dla instalacji magazynowania wykorzystujących wyłącznie energię z OZE, ciepło odpadowe lub ich połączenie: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dla dużego przedsiębiorcy: 45% kosztów kwalifikowanych,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dla średniego przedsiębiorcy: 55% kosztów kwalifikowanych,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dla małego przedsiębiorcy: 65% kosztów kwalifikowanych.</a:t>
            </a:r>
          </a:p>
          <a:p>
            <a:pPr marL="0" indent="0" defTabSz="54000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C7ABED-8AA4-748A-ACCB-C339458CF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D54DBF-803A-0EB4-679A-7655AD84057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4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33877-4721-4F94-26C6-7FE2AEB3B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60679-7FC3-1B15-3648-71BA9501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Warunki szczególne – pomoc na efektywny system ciepłowniczy (art. 46 GBER)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EB5340-0E3E-5008-2424-C57AEEAFD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Realizacja inwestycji w ramach systemu ciepłowniczego, który: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jest efektywny energetycznie zgodnie z definicją z dyrektywy EED 2023/1791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w wyniku realizacji inwestycji w magazyn ciepła stanie się efektywny energetycznie (stosuje się definicję obowiązującą na dzień zakończenia inwestycji),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stanie się efektywny energetycznie dzięki realizacji dodatkowych inwestycji (nieobjętych wnioskiem o dofinansowanie) w zakresie zakładów wytwarzania energii cieplnej lub chłodniczej (tzw. Plan Inwestycyjny).</a:t>
            </a:r>
            <a:endParaRPr lang="pl-PL" u="sng" dirty="0"/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Plan inwestycyjny </a:t>
            </a:r>
            <a:r>
              <a:rPr lang="pl-PL" dirty="0"/>
              <a:t>– jedna lub więcej inwestycji w zakresie zakładów wytwarzania energii cieplnej lub chłodniczej, które doprowadzą do spełnienia kryteriów efektywnego energetycznie systemu ciepłowniczego/chłodniczego, zgodnie z definicją obowiązującą w dniu zakończenia Planu. </a:t>
            </a:r>
          </a:p>
          <a:p>
            <a:pPr marL="0" indent="0" algn="just">
              <a:buNone/>
            </a:pPr>
            <a:r>
              <a:rPr lang="pl-PL" dirty="0"/>
              <a:t>Rozpoczęcie Planu w ciągu 3 lat od rozpoczęcia inwestycji w magazyn.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0E6C38-B31D-DDE5-6170-AB978782E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ABC5579-67BE-28AD-6335-D8FA27F6AFE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9F2B0-17BB-2278-874C-0EBE32FB1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49D652-0244-0C39-72D6-B4C42148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Wielkość przedsiębiorstwa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380192-4B27-F946-A429-78A6E29A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Wielkość przedsiębiorstwa określa się zgodnie z przepisami art. 1-6 załącznika I do </a:t>
            </a:r>
            <a:r>
              <a:rPr lang="pl-PL" i="1" dirty="0"/>
              <a:t>rozporządzenia Komisji (UE) nr 651/2014 z dnia 17 czerwca 2014 r. uznającego niektóre rodzaje pomocy za zgodne z rynkiem wewnętrznym w zastosowaniu art. 107 i 108 Traktatu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Więcej szczegółów w </a:t>
            </a:r>
            <a:r>
              <a:rPr lang="pl-PL" i="1" dirty="0"/>
              <a:t>Poradniku dla użytkowników dotyczący definicji MŚP </a:t>
            </a:r>
            <a:r>
              <a:rPr lang="pl-PL" dirty="0"/>
              <a:t>przygotowanym przez KE:</a:t>
            </a:r>
            <a:r>
              <a:rPr lang="pl-PL" i="1" dirty="0"/>
              <a:t> </a:t>
            </a:r>
            <a:r>
              <a:rPr lang="pl-PL" dirty="0">
                <a:hlinkClick r:id="rId2"/>
              </a:rPr>
              <a:t>https://ec.europa.eu/docsroom/documents/42921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Strona NFOŚiGW:  </a:t>
            </a:r>
            <a:r>
              <a:rPr lang="pl-PL" dirty="0">
                <a:hlinkClick r:id="rId3"/>
              </a:rPr>
              <a:t>https://www.gov.pl/web/nfosigw/wielkosc-przedsiebiorstwa2</a:t>
            </a:r>
            <a:r>
              <a:rPr lang="pl-PL" dirty="0"/>
              <a:t> 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5B51BF-97AA-C2F8-FA22-FCF946064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DCCF64-E062-2894-E072-445505AAF6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4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1A9C8-4326-9CD2-4CFE-AB2F17C5A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6B16F-44FA-860D-B187-FC882383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Wielkość przedsiębiorstwa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9F255F-95FB-54C0-6CAC-C04F245C6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Co ma wpływ na wielkość przedsiębiorstwa: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zatrudnienie,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roczny obrót i/lub bilans roczny,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powiązania z innymi podmiotami (rozróżnia się przedsiębiorstwa niezależne, partnerskie i powiązane).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0D9421-FF59-6189-D75E-E251562F3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A736A5-1923-E27C-511E-7FA31EF056F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4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4FED0-1630-1A95-9520-6A27E35C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D42DB-6380-2938-D904-156E429E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Wielkość przedsiębiorstwa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48BEE6-85F8-20A2-7595-EC9BC30E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Uwzględnianie danych przedsiębiorstw powiązanych: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przedsiębiorstwo niezależne  (samodzielne) –  tylko dane własne,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przedsiębiorstwo partnerskie (od 25% do 50% udziałów lub akcji) – dane własne plus dane przedsiębiorstw partnerskich, proporcjonalnie do udziału,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przedsiębiorstwo powiązane (powyżej 50% udziałów lub akcji/inny rodzaj kontroli) – dane własne plus 100% danych przedsiębiorstw powiązanych.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E04D02-3F3E-98B5-5959-DBD3127DB0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1A40DC-BD22-C817-A2AF-F3EDDF2C34F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7CA29-067D-D162-01AC-30D80A6B7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06BC5-25B3-E9C2-0C28-90663207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Wielkość przedsiębiorstwa c.d.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8FB2C5-D45B-FD2D-45C7-6B0AB94E1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EF8EB59-E152-F361-2E90-55BD553B00A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pic>
        <p:nvPicPr>
          <p:cNvPr id="6" name="Obraz 3" descr="wielkości zatrudnienia">
            <a:extLst>
              <a:ext uri="{FF2B5EF4-FFF2-40B4-BE49-F238E27FC236}">
                <a16:creationId xmlns:a16="http://schemas.microsoft.com/office/drawing/2014/main" id="{B3A2999D-6FB3-AEDC-BD13-40A473E983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2375870" y="1949968"/>
            <a:ext cx="8687553" cy="2194750"/>
          </a:xfrm>
          <a:prstGeom prst="rect">
            <a:avLst/>
          </a:prstGeom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3C93E24-AE43-D11C-3814-FCCF198804A6}"/>
              </a:ext>
            </a:extLst>
          </p:cNvPr>
          <p:cNvSpPr txBox="1"/>
          <p:nvPr/>
        </p:nvSpPr>
        <p:spPr>
          <a:xfrm>
            <a:off x="1823102" y="4658947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podmiot o statusie MŚP nie może zostać uznane przedsiębiorstwo, w którym 25% lub więcej kapitału lub głosów jest kontrolowane bezpośrednio lub pośrednio, łącznie lub indywidualnie, przez jeden lub kilka podmiotów publicznych.</a:t>
            </a:r>
          </a:p>
        </p:txBody>
      </p:sp>
    </p:spTree>
    <p:extLst>
      <p:ext uri="{BB962C8B-B14F-4D97-AF65-F5344CB8AC3E}">
        <p14:creationId xmlns:p14="http://schemas.microsoft.com/office/powerpoint/2010/main" val="224882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96CF3-45EC-7836-CF9C-73BDD1C02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2BF0D-4387-43F1-451F-C5A5AECE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Elementy wniosku związane z pomocą publiczną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868CA9-79D7-9771-C301-829709A04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pl-PL" dirty="0"/>
              <a:t>Wniosek w CST – pytania w zakładce </a:t>
            </a:r>
            <a:r>
              <a:rPr lang="pl-PL" i="1" dirty="0"/>
              <a:t>Dodatkowe informacje + </a:t>
            </a:r>
            <a:r>
              <a:rPr lang="pl-PL" dirty="0"/>
              <a:t>Instrukcja wnioskodawcy</a:t>
            </a:r>
            <a:r>
              <a:rPr lang="pl-PL" i="1" dirty="0"/>
              <a:t> </a:t>
            </a:r>
            <a:r>
              <a:rPr lang="pl-PL" dirty="0"/>
              <a:t>(zał. nr 2 do </a:t>
            </a:r>
            <a:r>
              <a:rPr lang="pl-PL" i="1" dirty="0"/>
              <a:t>Regulaminu wyboru projektów</a:t>
            </a:r>
            <a:r>
              <a:rPr lang="pl-PL" dirty="0"/>
              <a:t>)</a:t>
            </a:r>
            <a:endParaRPr lang="pl-PL" i="1" dirty="0"/>
          </a:p>
          <a:p>
            <a:pPr marL="342900" indent="-342900">
              <a:buFont typeface="+mj-lt"/>
              <a:buAutoNum type="arabicParenR"/>
            </a:pPr>
            <a:r>
              <a:rPr lang="pl-PL" dirty="0"/>
              <a:t>Załączniki do wniosku (obowiązkowe):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/>
              <a:t>Kalkulator pomocy publicznej (zał. nr 22),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/>
              <a:t>Załącznik dotyczący pomocy publicznej (zał. nr 30),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/>
              <a:t>Formularz informacji przedstawianych przy ubieganiu się o pomoc (zał. nr 31).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715B4B-6F19-16C0-4937-E29CCE092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865D1D-2BD7-AED6-0BBB-EDE6D4D9B00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2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41CC9D9-3570-F1F5-ECF3-011D406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3982" y="7308229"/>
            <a:ext cx="10962529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E0154476-4BD8-A016-5EEC-16102C1912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27522" y="5105238"/>
            <a:ext cx="9433048" cy="5535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defRPr/>
            </a:pPr>
            <a:r>
              <a:rPr lang="pl-PL" alt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Dziękujemy za uwagę.</a:t>
            </a: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18E5255-1E55-91C6-5533-1D99C144A2B4}"/>
              </a:ext>
            </a:extLst>
          </p:cNvPr>
          <p:cNvSpPr txBox="1">
            <a:spLocks/>
          </p:cNvSpPr>
          <p:nvPr/>
        </p:nvSpPr>
        <p:spPr bwMode="auto">
          <a:xfrm>
            <a:off x="2003363" y="5629492"/>
            <a:ext cx="9433048" cy="10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latin typeface="Open Sans" panose="020B0806030504020204" pitchFamily="34" charset="0"/>
                <a:cs typeface="Open Sans" panose="020B0806030504020204" pitchFamily="34" charset="0"/>
              </a:rPr>
              <a:t>Zapraszamy na stronę: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u="sng" dirty="0">
                <a:latin typeface="Open Sans" panose="020B0806030504020204" pitchFamily="34" charset="0"/>
                <a:cs typeface="Open Sans" panose="020B08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https://www.gov.pl/web/nfosigw/fundusze-europejskie-na-infrastrukture-klimat-i-srodowisko</a:t>
            </a:r>
            <a:endParaRPr lang="pl-PL" altLang="pl-PL" sz="1400" b="0" u="sng" dirty="0"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12" name="Obraz 11" descr="Obraz zawierający krajobraz, na wolnym powietrzu, trawa, niebo&#10;&#10;Opis wygenerowany automatycznie">
            <a:extLst>
              <a:ext uri="{FF2B5EF4-FFF2-40B4-BE49-F238E27FC236}">
                <a16:creationId xmlns:a16="http://schemas.microsoft.com/office/drawing/2014/main" id="{F2282ECE-8036-E74F-BE8E-8B76322C8C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b="35926"/>
          <a:stretch/>
        </p:blipFill>
        <p:spPr>
          <a:xfrm>
            <a:off x="469" y="619275"/>
            <a:ext cx="13438837" cy="422451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3F14E8A-BEB4-530C-9C9D-B798CF3C3C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63" y="6373231"/>
            <a:ext cx="11139885" cy="110456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67375712-A713-AEC7-28B5-3B03D1186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37" y="619274"/>
            <a:ext cx="8300926" cy="209661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 descr="Obraz zawierający tekst, zrzut ekranu, Czcionka, Grafika&#10;&#10;Opis wygenerowany automatycznie">
            <a:extLst>
              <a:ext uri="{FF2B5EF4-FFF2-40B4-BE49-F238E27FC236}">
                <a16:creationId xmlns:a16="http://schemas.microsoft.com/office/drawing/2014/main" id="{1702BBD5-886F-6A8E-10AD-BA6163FF19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93" y="620981"/>
            <a:ext cx="8352723" cy="35257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Pojęcie pomocy publicznej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Zgodnie z art. 107 ust. 1 Traktatu o funkcjonowaniu Unii Europejskiej wsparcie stanowi pomoc publiczną, jeśli łącznie spełnia następujące przesłanki: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dotyczy działalności gospodarczej (w rozumieniu unijnego prawa konkurencji)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udzielane jest przez państwo lub ze źródeł państwowych,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stanowi korzyść ekonomiczną,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ma charakter selektywny,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grozi zakłóceniem lub zakłóca konkurencję oraz wpływa na wymianę handlową między państwami członkowskimi UE.</a:t>
            </a:r>
          </a:p>
          <a:p>
            <a:pPr marL="0" indent="0" algn="just">
              <a:buNone/>
            </a:pPr>
            <a:r>
              <a:rPr lang="pl-PL" b="1" dirty="0"/>
              <a:t>W naborze FENX.11.02 Wspieranie ochrony krytycznej infrastruktury energetycznej oraz magazynów ciepła na poziomie systemowym wszystkie przesłanki będą spełnione i dofinansowanie będzie stanowić pomoc publiczną.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9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322F-1AA9-D382-2577-7DC464988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1239E-883F-B518-208D-93D75D13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Krajowa podstawa prawna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43F76F-7DAA-00EB-8AE1-BEBCBC4B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rozporządzenie Ministra Klimatu i Środowiska z dnia 22 listopada 2023 r. w sprawie udzielania pomocy publicznej w obszarze energetyki i środowiska w ramach programu „Fundusze Europejskie na Infrastrukturę, Klimat, Środowisko 2021–2027 (Dz. U. poz. 2557)</a:t>
            </a:r>
          </a:p>
          <a:p>
            <a:pPr marL="0" indent="0">
              <a:buNone/>
            </a:pPr>
            <a:r>
              <a:rPr lang="pl-PL" u="sng" dirty="0"/>
              <a:t>Dwa przeznaczenia pomocy</a:t>
            </a:r>
            <a:r>
              <a:rPr lang="pl-PL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pomoc na inwestycje służące propagowaniu energii ze źródeł odnawialnych w zakresie magazynowania energii (zgodnie z art. 41 rozporządzenia Komisji (UE) nr 651/2014);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pomoc na inwestycje służące magazynowaniu energii w ramach efektywnego energetycznie systemu ciepłowniczego i chłodniczego (zgodnie z art. 46 rozporządzenia Komisji (UE) nr 651/2014).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265C15-EDE8-82A4-2D19-0ECB16E7A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4F2FDD-E3EF-472F-8133-D59C5F668AB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4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54F0-6CFA-F866-3014-C7B58EC12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5FE9B7-C600-12D3-19D2-DF828DD3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Podstawowe warunki dopuszczalności pomocy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BC9BD-503D-8AFE-909E-63DEE2919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beneficjent pomocy nie może znajdować się w trudnej sytuacji,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na beneficjencie nie może ciążyć obowiązek zwrotu pomocy (udzielonej przez RP) wynikający z decyzji wydanej przez Komisję Europejską,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tzw. „efekt zachęty”,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koszty kwalifikujące się do objęcia pomocą.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0AF282-C802-B511-C73C-98A477A02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E5DD2F0-586C-11AE-A1BA-83E01D650C6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8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A256-DD3D-D3D7-3A81-0EF150F73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D4811-358D-58C9-1F63-D7F4BE7F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Trudna sytuacja ekonomiczna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8E7B5-4408-EE78-3F20-DFF5892B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63" y="1619836"/>
            <a:ext cx="9047672" cy="454140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1900" dirty="0"/>
              <a:t>w przypadku przedsiębiorstwa innego niż MŚP istniejącego od mniej niż trzech lat, jeżeli ponad połowa subskrybowanego kapitału podstawowego/kapitału wskazanego w sprawozdaniach finansowych została utracona w efekcie zakumulowanych strat,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900" dirty="0"/>
              <a:t>jeśli przedsiębiorstwo podlega zbiorowemu postępowaniu w związku z niewypłacalnością lub zgodnie z prawem krajowym spełnia kryteria objęcia takim podstępowaniem,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900" dirty="0"/>
              <a:t>jeśli przedsiębiorstwo otrzymało pomoc na ratowanie i nie spłaciło do tej pory pożyczki ani nie zakończyło umowy gwarancji lub otrzymało pomoc na restrukturyzację i nadal podlega planowi restrukturyzacyjnemu (realizuje plan),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900" dirty="0"/>
              <a:t>w przypadku dużego przedsiębiorstwa, jeśli w ciągu ostatnich dwóch lat:</a:t>
            </a:r>
          </a:p>
          <a:p>
            <a:pPr lvl="1" algn="just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sz="1900" dirty="0"/>
              <a:t>księgowy stosunek wartości kapitału obcego do kapitału własnego tego przedsiębiorstwa przekracza 7,5 oraz</a:t>
            </a:r>
          </a:p>
          <a:p>
            <a:pPr lvl="1" algn="just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sz="1900" dirty="0"/>
              <a:t>wskaźnik pokrycia odsetek zyskiem EBITDA (wynik na działalności operacyjnej + amortyzacja), czyli: EBITDA/odsetki tego przedsiębiorstwa wynosi poniżej 1,0.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90EDDC3-D77E-3C36-B91F-A3A253A2F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217192-399F-AEE9-61AA-587D61DA3BD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D70B781-4F40-D3E6-A57A-042DB69D8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8279" y="1475581"/>
            <a:ext cx="2826620" cy="4685658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srgbClr val="93C67B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A35C7C0-9E94-9EDC-871B-CB0C3EFC6507}"/>
              </a:ext>
            </a:extLst>
          </p:cNvPr>
          <p:cNvSpPr/>
          <p:nvPr/>
        </p:nvSpPr>
        <p:spPr>
          <a:xfrm>
            <a:off x="10641590" y="2555582"/>
            <a:ext cx="2126654" cy="194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Weryfikacja warunku na podstawie części B pkt 1-5 załącznika Formularz informacji (załącznik nr 31) oraz sprawozdań finansowych</a:t>
            </a:r>
          </a:p>
          <a:p>
            <a:pPr eaLnBrk="1" hangingPunct="1">
              <a:defRPr/>
            </a:pPr>
            <a:endParaRPr lang="pl-PL" altLang="pl-PL" sz="1000" b="1" dirty="0">
              <a:solidFill>
                <a:schemeClr val="tx2"/>
              </a:solidFill>
              <a:latin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8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1B1B-052D-DC18-4624-DC92BCEC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CC6C7-3232-15B3-1251-C8894BEE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719999"/>
          </a:xfrm>
        </p:spPr>
        <p:txBody>
          <a:bodyPr/>
          <a:lstStyle/>
          <a:p>
            <a:r>
              <a:rPr lang="pl-PL" dirty="0"/>
              <a:t>Trudna sytuacja ekonomiczna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8970F4-918D-5543-6BC8-979107DC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046" y="3930634"/>
            <a:ext cx="10760400" cy="1404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Badanie sytuacji ekonomicznej w przypadku podmiotów powiązanych - wyjaśnienia UOKiK na stronie: 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https://uokik.gov.pl/wyjasnienia-wzory-oraz-pomocne-pliki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BBA0DB0-9F80-342A-BC9E-C7FEE307F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9C20B4C-93FC-F0A6-0F07-4A77BB0A96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C993EB76-D658-BF68-AABB-79C5693CA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73177"/>
              </p:ext>
            </p:extLst>
          </p:nvPr>
        </p:nvGraphicFramePr>
        <p:xfrm>
          <a:off x="996780" y="2387043"/>
          <a:ext cx="10763666" cy="1241997"/>
        </p:xfrm>
        <a:graphic>
          <a:graphicData uri="http://schemas.openxmlformats.org/drawingml/2006/table">
            <a:tbl>
              <a:tblPr firstRow="1" firstCol="1" bandRow="1"/>
              <a:tblGrid>
                <a:gridCol w="3583853">
                  <a:extLst>
                    <a:ext uri="{9D8B030D-6E8A-4147-A177-3AD203B41FA5}">
                      <a16:colId xmlns:a16="http://schemas.microsoft.com/office/drawing/2014/main" val="1184889712"/>
                    </a:ext>
                  </a:extLst>
                </a:gridCol>
                <a:gridCol w="3747856">
                  <a:extLst>
                    <a:ext uri="{9D8B030D-6E8A-4147-A177-3AD203B41FA5}">
                      <a16:colId xmlns:a16="http://schemas.microsoft.com/office/drawing/2014/main" val="391486230"/>
                    </a:ext>
                  </a:extLst>
                </a:gridCol>
                <a:gridCol w="3431957">
                  <a:extLst>
                    <a:ext uri="{9D8B030D-6E8A-4147-A177-3AD203B41FA5}">
                      <a16:colId xmlns:a16="http://schemas.microsoft.com/office/drawing/2014/main" val="3523743850"/>
                    </a:ext>
                  </a:extLst>
                </a:gridCol>
              </a:tblGrid>
              <a:tr h="83580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Czy podmiot, któremu ma być udzielona pomoc, oraz przedsiębiorcy z nim powiązani, których identyfikatory podatkowe są wskazane w części A pkt 9 formularza, spełniają łącznie co najmniej jedną z przesłanek określonych w pkt 1–5?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611224"/>
                  </a:ext>
                </a:extLst>
              </a:tr>
              <a:tr h="406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dotyczy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73783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F1F8282-ED2B-CD00-13C6-8BAB15317BAD}"/>
              </a:ext>
            </a:extLst>
          </p:cNvPr>
          <p:cNvSpPr txBox="1"/>
          <p:nvPr/>
        </p:nvSpPr>
        <p:spPr>
          <a:xfrm>
            <a:off x="996780" y="1825797"/>
            <a:ext cx="1076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B pkt 7 Formularza informacji (załącznik nr 31)</a:t>
            </a:r>
          </a:p>
        </p:txBody>
      </p:sp>
    </p:spTree>
    <p:extLst>
      <p:ext uri="{BB962C8B-B14F-4D97-AF65-F5344CB8AC3E}">
        <p14:creationId xmlns:p14="http://schemas.microsoft.com/office/powerpoint/2010/main" val="5946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A96EB-73CD-447B-181E-07293846D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5CBC5C-DDA2-1566-3419-99BE4E83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719999"/>
          </a:xfrm>
        </p:spPr>
        <p:txBody>
          <a:bodyPr/>
          <a:lstStyle/>
          <a:p>
            <a:r>
              <a:rPr lang="pl-PL" dirty="0"/>
              <a:t>Efekt zachęty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016A41-B9C4-92C8-5180-0DFF325C0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615" y="1619836"/>
            <a:ext cx="11063896" cy="4541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Wniosek musi być złożony przed rozpoczęciem inwestycji</a:t>
            </a:r>
          </a:p>
          <a:p>
            <a:pPr marL="0" indent="0">
              <a:buNone/>
            </a:pPr>
            <a:r>
              <a:rPr lang="pl-PL" dirty="0"/>
              <a:t>Rozpoczęcie inwestycji oznacza, zależnie od tego, co nastąpi najpierw: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rozpoczęcie robót budowlanych związanych z inwestycją (rozpoczęcie budowy, o którym mowa w art. 41 ust. 1 ustawy Prawo budowlane), lub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pierwsze prawnie wiążące zobowiązanie do zamówienia urządzeń, lub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zobowiązanie, które sprawia, że inwestycja staje się nieodwracalna (z ekonomicznego punktu widzenia byłoby trudno zaniechać inwestycji od chwili powzięcia tego zobowiązania, np. z uwagi na znaczne straty finansowe, które inwestor musiałby ponieść w przypadku rezygnacji z inwestycji)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 rozpoczęcie inwestycji nie uznaje się zakupu gruntu ani prac przygotowawczych takich jak uzyskanie zezwoleń i przeprowadzenie studiów wykonalności.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8C66B7-1FEB-0024-5690-FAA4E02BF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F1863C-5B38-1727-B537-3E2CA8580B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6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AEF29-56DB-64A6-827E-AD0526236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1B6A6B-9412-1316-0ED9-5A24182D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Koszty kwalifikowane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16F1B5-2EAB-9B24-9588-532914B03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koszty bezpośrednio związane z magazynowaniem energii, które jednocześnie spełniają warunki kwalifikowalności do naboru,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koszty ponoszone po złożeniu wniosku o dofinansowanie (poniesienie kosztu = zobowiązanie do jego poniesienia, np. zawarcie umowy),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koszty obowiązkowych działań informacyjno-promocyjnych.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u="sng" dirty="0"/>
              <a:t>Nie kwalifikują się</a:t>
            </a:r>
            <a:r>
              <a:rPr lang="pl-PL" dirty="0"/>
              <a:t>: koszty działań edukacyjnych oraz dodatkowych nasadzeń drzew i krzewów.</a:t>
            </a:r>
            <a:endParaRPr lang="pl-PL" b="1" u="sng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2BAF3B-CC65-BC84-7432-0B2B979AE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B53498-4E39-8BDF-BB5B-B05EE040C62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5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382B1-4473-0AD7-7A5D-816724726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11B9D-4B58-BDB7-D30E-E4704CA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Warunki szczególne – pomoc na OZE </a:t>
            </a:r>
            <a:br>
              <a:rPr lang="pl-PL" dirty="0"/>
            </a:br>
            <a:r>
              <a:rPr lang="pl-PL" dirty="0"/>
              <a:t>(art. 41 GBER)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C812BC-BDD6-9A1E-B20F-7E37D27F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intensywność dofinansowania wynosi: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dla dużego przedsiębiorcy: 30% kosztów kwalifikowanych,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dla średniego przedsiębiorcy: 40% kosztów kwalifikowanych,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Open Sans" panose="020B0606030504020204" pitchFamily="34" charset="0"/>
              <a:buChar char="–"/>
            </a:pPr>
            <a:r>
              <a:rPr lang="pl-PL" dirty="0"/>
              <a:t>dla małego przedsiębiorcy: 50% kosztów kwalifikowanych.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 skali roku dostarczona do magazynu energia będzie co najmniej w 75% pochodziła z bezpośrednio podłączonej instalacji wytwarzania energii z OZE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746515-448B-2245-05DC-89A204EB8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9</a:t>
            </a:fld>
            <a:endParaRPr lang="pl-PL" alt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792D1C-9664-1306-1F9D-8A0EEACAA57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57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1352</TotalTime>
  <Words>1327</Words>
  <Application>Microsoft Office PowerPoint</Application>
  <PresentationFormat>Niestandardowy</PresentationFormat>
  <Paragraphs>117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Segoe UI Symbol</vt:lpstr>
      <vt:lpstr>Times New Roman</vt:lpstr>
      <vt:lpstr>Wingdings</vt:lpstr>
      <vt:lpstr>Motyw pakietu Office</vt:lpstr>
      <vt:lpstr>Pomoc publiczna w Działaniu FENX.11.02 Wspieranie ochrony krytycznej infrastruktury energetycznej oraz magazynów ciepła na poziomie systemowym Katarzyna Simonides</vt:lpstr>
      <vt:lpstr>Pojęcie pomocy publicznej</vt:lpstr>
      <vt:lpstr>Krajowa podstawa prawna</vt:lpstr>
      <vt:lpstr>Podstawowe warunki dopuszczalności pomocy</vt:lpstr>
      <vt:lpstr>Trudna sytuacja ekonomiczna</vt:lpstr>
      <vt:lpstr>Trudna sytuacja ekonomiczna c.d.</vt:lpstr>
      <vt:lpstr>Efekt zachęty</vt:lpstr>
      <vt:lpstr>Koszty kwalifikowane</vt:lpstr>
      <vt:lpstr>Warunki szczególne – pomoc na OZE  (art. 41 GBER)</vt:lpstr>
      <vt:lpstr>Warunki szczególne – pomoc na efektywny system ciepłowniczy (art. 46 GBER)</vt:lpstr>
      <vt:lpstr>Warunki szczególne – pomoc na efektywny system ciepłowniczy (art. 46 GBER) c.d.</vt:lpstr>
      <vt:lpstr>Wielkość przedsiębiorstwa</vt:lpstr>
      <vt:lpstr>Wielkość przedsiębiorstwa c.d.</vt:lpstr>
      <vt:lpstr>Wielkość przedsiębiorstwa c.d.</vt:lpstr>
      <vt:lpstr>Wielkość przedsiębiorstwa c.d.</vt:lpstr>
      <vt:lpstr>Elementy wniosku związane z pomocą publiczną</vt:lpstr>
      <vt:lpstr>Dziękujemy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Simonides Katarzyna</cp:lastModifiedBy>
  <cp:revision>80</cp:revision>
  <dcterms:created xsi:type="dcterms:W3CDTF">2022-06-22T09:40:44Z</dcterms:created>
  <dcterms:modified xsi:type="dcterms:W3CDTF">2026-06-26T12:54:05Z</dcterms:modified>
</cp:coreProperties>
</file>