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336" r:id="rId2"/>
    <p:sldId id="400" r:id="rId3"/>
    <p:sldId id="405" r:id="rId4"/>
    <p:sldId id="406" r:id="rId5"/>
    <p:sldId id="410" r:id="rId6"/>
    <p:sldId id="413" r:id="rId7"/>
    <p:sldId id="414" r:id="rId8"/>
    <p:sldId id="411" r:id="rId9"/>
    <p:sldId id="407" r:id="rId10"/>
    <p:sldId id="408" r:id="rId11"/>
    <p:sldId id="409" r:id="rId12"/>
    <p:sldId id="415" r:id="rId13"/>
    <p:sldId id="416" r:id="rId14"/>
    <p:sldId id="417" r:id="rId15"/>
    <p:sldId id="418" r:id="rId16"/>
    <p:sldId id="419" r:id="rId17"/>
    <p:sldId id="332" r:id="rId18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5033" autoAdjust="0"/>
  </p:normalViewPr>
  <p:slideViewPr>
    <p:cSldViewPr showGuides="1">
      <p:cViewPr varScale="1">
        <p:scale>
          <a:sx n="96" d="100"/>
          <a:sy n="96" d="100"/>
        </p:scale>
        <p:origin x="720" y="96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2026-06-26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17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2026-06-26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2026-06-26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2026-06-26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wielkosc-przedsiebiorstwa2" TargetMode="External"/><Relationship Id="rId2" Type="http://schemas.openxmlformats.org/officeDocument/2006/relationships/hyperlink" Target="https://ec.europa.eu/docsroom/documents/42921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uokik.gov.pl/wyjasnienia-wzory-oraz-pomocne-pliki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296526" y="5075981"/>
            <a:ext cx="12688057" cy="55351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Pomoc publiczna w Działaniu FENX.11.02 Wspieranie ochrony krytycznej infrastruktury energetycznej oraz magazynów ciepła na poziomie systemowym</a:t>
            </a:r>
            <a:br>
              <a:rPr lang="pl-PL" altLang="pl-PL" sz="2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6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Katarzyna Simonides</a:t>
            </a: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77F06-7185-98EB-D4DF-5039A0DA0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3C0C6E-4D41-3951-28D1-9C6E04418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Warunki szczególne – pomoc na efektywny system ciepłowniczy (art. 46 GBER)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704228-7B94-0886-1764-7AC48E48B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intensywność dofinansowania wynosi: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dla dużego przedsiębiorcy: 30% kosztów kwalifikowanych,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dla średniego przedsiębiorcy: 40% kosztów kwalifikowanych,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dla małego przedsiębiorcy: 50% kosztów kwalifikowanych.</a:t>
            </a:r>
          </a:p>
          <a:p>
            <a:pPr defTabSz="540000">
              <a:buFont typeface="Wingdings" panose="05000000000000000000" pitchFamily="2" charset="2"/>
              <a:buChar char="§"/>
            </a:pPr>
            <a:r>
              <a:rPr lang="pl-PL" dirty="0"/>
              <a:t>bonus w wysokości </a:t>
            </a:r>
            <a:r>
              <a:rPr lang="pl-PL" b="1" dirty="0"/>
              <a:t>15 punktów procentowych </a:t>
            </a:r>
            <a:r>
              <a:rPr lang="pl-PL" dirty="0"/>
              <a:t>dla instalacji magazynowania wykorzystujących wyłącznie energię z OZE, ciepło odpadowe lub ich połączenie: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dla dużego przedsiębiorcy: 45% kosztów kwalifikowanych,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dla średniego przedsiębiorcy: 55% kosztów kwalifikowanych,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dla małego przedsiębiorcy: 65% kosztów kwalifikowanych.</a:t>
            </a:r>
          </a:p>
          <a:p>
            <a:pPr marL="0" indent="0" defTabSz="54000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C7ABED-8AA4-748A-ACCB-C339458CF7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1D54DBF-803A-0EB4-679A-7655AD84057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42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33877-4721-4F94-26C6-7FE2AEB3B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760679-7FC3-1B15-3648-71BA95012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Warunki szczególne – pomoc na efektywny system ciepłowniczy (art. 46 GBER)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EB5340-0E3E-5008-2424-C57AEEAFD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Realizacja inwestycji w ramach systemu ciepłowniczego, który: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jest efektywny energetycznie zgodnie z definicją z dyrektywy EED 2023/1791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w wyniku realizacji inwestycji w magazyn ciepła stanie się efektywny energetycznie (stosuje się definicję obowiązującą na dzień zakończenia inwestycji),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stanie się efektywny energetycznie dzięki realizacji dodatkowych inwestycji (nieobjętych wnioskiem o dofinansowanie) w zakresie zakładów wytwarzania energii cieplnej lub chłodniczej (tzw. Plan Inwestycyjny).</a:t>
            </a:r>
            <a:endParaRPr lang="pl-PL" u="sng" dirty="0"/>
          </a:p>
          <a:p>
            <a:pPr marL="0" indent="0" algn="just">
              <a:buNone/>
            </a:pPr>
            <a:endParaRPr lang="pl-PL" b="1" dirty="0"/>
          </a:p>
          <a:p>
            <a:pPr marL="0" indent="0" algn="just">
              <a:buNone/>
            </a:pPr>
            <a:r>
              <a:rPr lang="pl-PL" b="1" dirty="0"/>
              <a:t>Plan inwestycyjny </a:t>
            </a:r>
            <a:r>
              <a:rPr lang="pl-PL" dirty="0"/>
              <a:t>– jedna lub więcej inwestycji w zakresie zakładów wytwarzania energii cieplnej lub chłodniczej, które doprowadzą do spełnienia kryteriów efektywnego energetycznie systemu ciepłowniczego/chłodniczego, zgodnie z definicją obowiązującą w dniu zakończenia Planu. </a:t>
            </a:r>
          </a:p>
          <a:p>
            <a:pPr marL="0" indent="0" algn="just">
              <a:buNone/>
            </a:pPr>
            <a:r>
              <a:rPr lang="pl-PL" dirty="0"/>
              <a:t>Rozpoczęcie Planu w ciągu 3 lat od rozpoczęcia inwestycji w magazyn.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C0E6C38-B31D-DDE5-6170-AB978782E2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ABC5579-67BE-28AD-6335-D8FA27F6AFE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0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9F2B0-17BB-2278-874C-0EBE32FB1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49D652-0244-0C39-72D6-B4C421480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Wielkość przedsiębiorstwa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380192-4B27-F946-A429-78A6E29A7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/>
              <a:t>Wielkość przedsiębiorstwa określa się zgodnie z przepisami art. 1-6 załącznika I do </a:t>
            </a:r>
            <a:r>
              <a:rPr lang="pl-PL" i="1" dirty="0"/>
              <a:t>rozporządzenia Komisji (UE) nr 651/2014 z dnia 17 czerwca 2014 r. uznającego niektóre rodzaje pomocy za zgodne z rynkiem wewnętrznym w zastosowaniu art. 107 i 108 Traktatu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Więcej szczegółów w </a:t>
            </a:r>
            <a:r>
              <a:rPr lang="pl-PL" i="1" dirty="0"/>
              <a:t>Poradniku dla użytkowników dotyczący definicji MŚP </a:t>
            </a:r>
            <a:r>
              <a:rPr lang="pl-PL" dirty="0"/>
              <a:t>przygotowanym przez KE:</a:t>
            </a:r>
            <a:r>
              <a:rPr lang="pl-PL" i="1" dirty="0"/>
              <a:t> </a:t>
            </a:r>
            <a:r>
              <a:rPr lang="pl-PL" dirty="0">
                <a:hlinkClick r:id="rId2"/>
              </a:rPr>
              <a:t>https://ec.europa.eu/docsroom/documents/42921</a:t>
            </a:r>
            <a:r>
              <a:rPr lang="pl-PL" dirty="0"/>
              <a:t>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Strona NFOŚiGW:  </a:t>
            </a:r>
            <a:r>
              <a:rPr lang="pl-PL" dirty="0">
                <a:hlinkClick r:id="rId3"/>
              </a:rPr>
              <a:t>https://www.gov.pl/web/nfosigw/wielkosc-przedsiebiorstwa2</a:t>
            </a:r>
            <a:r>
              <a:rPr lang="pl-PL" dirty="0"/>
              <a:t> 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B5B51BF-97AA-C2F8-FA22-FCF946064B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5DCCF64-E062-2894-E072-445505AAF64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46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1A9C8-4326-9CD2-4CFE-AB2F17C5A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6B16F-44FA-860D-B187-FC8823830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Wielkość przedsiębiorstwa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9F255F-95FB-54C0-6CAC-C04F245C6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Co ma wpływ na wielkość przedsiębiorstwa: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zatrudnienie,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roczny obrót i/lub bilans roczny,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powiązania z innymi podmiotami (rozróżnia się przedsiębiorstwa niezależne, partnerskie i powiązane).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90D9421-FF59-6189-D75E-E251562F3F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1A736A5-1923-E27C-511E-7FA31EF056F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48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4FED0-1630-1A95-9520-6A27E35C7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6D42DB-6380-2938-D904-156E429E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Wielkość przedsiębiorstwa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48BEE6-85F8-20A2-7595-EC9BC30E3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Uwzględnianie danych przedsiębiorstw powiązanych: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przedsiębiorstwo niezależne  (samodzielne) –  tylko dane własne,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przedsiębiorstwo partnerskie (od 25% do 50% udziałów lub akcji) – dane własne plus dane przedsiębiorstw partnerskich, proporcjonalnie do udziału,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przedsiębiorstwo powiązane (powyżej 50% udziałów lub akcji/inny rodzaj kontroli) – dane własne plus 100% danych przedsiębiorstw powiązanych.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E04D02-3F3E-98B5-5959-DBD3127DB0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1A40DC-BD22-C817-A2AF-F3EDDF2C34F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2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7CA29-067D-D162-01AC-30D80A6B7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A06BC5-25B3-E9C2-0C28-906632071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Wielkość przedsiębiorstwa c.d.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68FB2C5-D45B-FD2D-45C7-6B0AB94E1F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EF8EB59-E152-F361-2E90-55BD553B00A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3" descr="wielkości zatrudnienia">
            <a:extLst>
              <a:ext uri="{FF2B5EF4-FFF2-40B4-BE49-F238E27FC236}">
                <a16:creationId xmlns:a16="http://schemas.microsoft.com/office/drawing/2014/main" id="{B3A2999D-6FB3-AEDC-BD13-40A473E983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/>
        </p:blipFill>
        <p:spPr>
          <a:xfrm>
            <a:off x="2375870" y="1949968"/>
            <a:ext cx="8687553" cy="21947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3C93E24-AE43-D11C-3814-FCCF198804A6}"/>
              </a:ext>
            </a:extLst>
          </p:cNvPr>
          <p:cNvSpPr txBox="1"/>
          <p:nvPr/>
        </p:nvSpPr>
        <p:spPr>
          <a:xfrm>
            <a:off x="1823102" y="4658947"/>
            <a:ext cx="9793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 podmiot o statusie MŚP nie może zostać uznane przedsiębiorstwo, w którym 25% lub więcej kapitału lub głosów jest kontrolowane bezpośrednio lub pośrednio, łącznie lub indywidualnie, przez jeden lub kilka podmiotów publicznych.</a:t>
            </a:r>
          </a:p>
        </p:txBody>
      </p:sp>
    </p:spTree>
    <p:extLst>
      <p:ext uri="{BB962C8B-B14F-4D97-AF65-F5344CB8AC3E}">
        <p14:creationId xmlns:p14="http://schemas.microsoft.com/office/powerpoint/2010/main" val="2248828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96CF3-45EC-7836-CF9C-73BDD1C02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42BF0D-4387-43F1-451F-C5A5AECE6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Elementy wniosku związane z pomocą publiczną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868CA9-79D7-9771-C301-829709A04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342900" indent="-342900">
              <a:buFont typeface="+mj-lt"/>
              <a:buAutoNum type="arabicParenR"/>
            </a:pPr>
            <a:r>
              <a:rPr lang="pl-PL" dirty="0"/>
              <a:t>Wniosek w CST – pytania w zakładce </a:t>
            </a:r>
            <a:r>
              <a:rPr lang="pl-PL" i="1" dirty="0"/>
              <a:t>Dodatkowe informacje + </a:t>
            </a:r>
            <a:r>
              <a:rPr lang="pl-PL" dirty="0"/>
              <a:t>Instrukcja wnioskodawcy</a:t>
            </a:r>
            <a:r>
              <a:rPr lang="pl-PL" i="1" dirty="0"/>
              <a:t> </a:t>
            </a:r>
            <a:r>
              <a:rPr lang="pl-PL" dirty="0"/>
              <a:t>(zał. nr 2 do </a:t>
            </a:r>
            <a:r>
              <a:rPr lang="pl-PL" i="1" dirty="0"/>
              <a:t>Regulaminu wyboru projektów</a:t>
            </a:r>
            <a:r>
              <a:rPr lang="pl-PL" dirty="0"/>
              <a:t>)</a:t>
            </a:r>
            <a:endParaRPr lang="pl-PL" i="1" dirty="0"/>
          </a:p>
          <a:p>
            <a:pPr marL="342900" indent="-342900">
              <a:buFont typeface="+mj-lt"/>
              <a:buAutoNum type="arabicParenR"/>
            </a:pPr>
            <a:r>
              <a:rPr lang="pl-PL" dirty="0"/>
              <a:t>Załączniki do wniosku (obowiązkowe):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/>
              <a:t>Kalkulator pomocy publicznej (zał. nr 22),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/>
              <a:t>Załącznik dotyczący pomocy publicznej (zał. nr 30),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/>
              <a:t>Formularz informacji przedstawianych przy ubieganiu się o pomoc (zał. nr 31).</a:t>
            </a:r>
          </a:p>
          <a:p>
            <a:pPr marL="0" indent="0">
              <a:buNone/>
            </a:pPr>
            <a:endParaRPr lang="pl-PL" i="1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715B4B-6F19-16C0-4937-E29CCE092D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2865D1D-2BD7-AED6-0BBB-EDE6D4D9B00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21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7522" y="5105238"/>
            <a:ext cx="9433048" cy="5535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62949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Pojęcie pomocy publicznej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Zgodnie z art. 107 ust. 1 Traktatu o funkcjonowaniu Unii Europejskiej wsparcie stanowi pomoc publiczną, jeśli łącznie spełnia następujące przesłanki: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dotyczy działalności gospodarczej (w rozumieniu unijnego prawa konkurencji)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udzielane jest przez państwo lub ze źródeł państwowych,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stanowi korzyść ekonomiczną,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ma charakter selektywny,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grozi zakłóceniem lub zakłóca konkurencję oraz wpływa na wymianę handlową między państwami członkowskimi UE.</a:t>
            </a:r>
          </a:p>
          <a:p>
            <a:pPr marL="0" indent="0" algn="just">
              <a:buNone/>
            </a:pPr>
            <a:r>
              <a:rPr lang="pl-PL" b="1" dirty="0"/>
              <a:t>W naborze FENX.11.02 Wspieranie ochrony krytycznej infrastruktury energetycznej oraz magazynów ciepła na poziomie systemowym wszystkie przesłanki będą spełnione i dofinansowanie będzie stanowić pomoc publiczną.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94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7322F-1AA9-D382-2577-7DC464988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11239E-883F-B518-208D-93D75D130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Krajowa podstawa prawna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43F76F-7DAA-00EB-8AE1-BEBCBC4B1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rozporządzenie Ministra Klimatu i Środowiska z dnia 22 listopada 2023 r. w sprawie udzielania pomocy publicznej w obszarze energetyki i środowiska w ramach programu „Fundusze Europejskie na Infrastrukturę, Klimat, Środowisko 2021–2027 (Dz. U. poz. 2557)</a:t>
            </a:r>
          </a:p>
          <a:p>
            <a:pPr marL="0" indent="0">
              <a:buNone/>
            </a:pPr>
            <a:r>
              <a:rPr lang="pl-PL" u="sng" dirty="0"/>
              <a:t>Dwa przeznaczenia pomocy</a:t>
            </a:r>
            <a:r>
              <a:rPr lang="pl-PL" dirty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pomoc na inwestycje służące propagowaniu energii ze źródeł odnawialnych w zakresie magazynowania energii (zgodnie z art. 41 rozporządzenia Komisji (UE) nr 651/2014);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pomoc na inwestycje służące magazynowaniu energii w ramach efektywnego energetycznie systemu ciepłowniczego i chłodniczego (zgodnie z art. 46 rozporządzenia Komisji (UE) nr 651/2014).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A265C15-EDE8-82A4-2D19-0ECB16E7A7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44F2FDD-E3EF-472F-8133-D59C5F668A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44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254F0-6CFA-F866-3014-C7B58EC12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5FE9B7-C600-12D3-19D2-DF828DD3C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Podstawowe warunki dopuszczalności pomocy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BC9BD-503D-8AFE-909E-63DEE2919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beneficjent pomocy nie może znajdować się w trudnej sytuacji,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na beneficjencie nie może ciążyć obowiązek zwrotu pomocy (udzielonej przez RP) wynikający z decyzji wydanej przez Komisję Europejską,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tzw. „efekt zachęty”,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koszty kwalifikujące się do objęcia pomocą.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00AF282-C802-B511-C73C-98A477A024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E5DD2F0-586C-11AE-A1BA-83E01D650C6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83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2A256-DD3D-D3D7-3A81-0EF150F73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5D4811-358D-58C9-1F63-D7F4BE7FD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Trudna sytuacja ekonomiczna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38E7B5-4408-EE78-3F20-DFF5892B9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263" y="1619836"/>
            <a:ext cx="9047672" cy="4541403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l-PL" sz="1900" dirty="0"/>
              <a:t>w przypadku przedsiębiorstwa innego niż MŚP istniejącego od mniej niż trzech lat, jeżeli ponad połowa subskrybowanego kapitału podstawowego/kapitału wskazanego w sprawozdaniach finansowych została utracona w efekcie zakumulowanych strat,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900" dirty="0"/>
              <a:t>jeśli przedsiębiorstwo podlega zbiorowemu postępowaniu w związku z niewypłacalnością lub zgodnie z prawem krajowym spełnia kryteria objęcia takim podstępowaniem,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900" dirty="0"/>
              <a:t>jeśli przedsiębiorstwo otrzymało pomoc na ratowanie i nie spłaciło do tej pory pożyczki ani nie zakończyło umowy gwarancji lub otrzymało pomoc na restrukturyzację i nadal podlega planowi restrukturyzacyjnemu (realizuje plan),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900" dirty="0"/>
              <a:t>w przypadku dużego przedsiębiorstwa, jeśli w ciągu ostatnich dwóch lat:</a:t>
            </a:r>
          </a:p>
          <a:p>
            <a:pPr lvl="1" algn="just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sz="1900" dirty="0"/>
              <a:t>księgowy stosunek wartości kapitału obcego do kapitału własnego tego przedsiębiorstwa przekracza 7,5 oraz</a:t>
            </a:r>
          </a:p>
          <a:p>
            <a:pPr lvl="1" algn="just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sz="1900" dirty="0"/>
              <a:t>wskaźnik pokrycia odsetek zyskiem EBITDA (wynik na działalności operacyjnej + amortyzacja), czyli: EBITDA/odsetki tego przedsiębiorstwa wynosi poniżej 1,0. 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90EDDC3-D77E-3C36-B91F-A3A253A2F6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4217192-399F-AEE9-61AA-587D61DA3B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AD70B781-4F40-D3E6-A57A-042DB69D8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48279" y="1475581"/>
            <a:ext cx="2826620" cy="4685658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>
              <a:solidFill>
                <a:srgbClr val="93C67B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A35C7C0-9E94-9EDC-871B-CB0C3EFC6507}"/>
              </a:ext>
            </a:extLst>
          </p:cNvPr>
          <p:cNvSpPr/>
          <p:nvPr/>
        </p:nvSpPr>
        <p:spPr>
          <a:xfrm>
            <a:off x="10641590" y="2555582"/>
            <a:ext cx="2126654" cy="1944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600" b="1" dirty="0">
                <a:solidFill>
                  <a:schemeClr val="tx2"/>
                </a:solidFill>
                <a:latin typeface="Open Sans" pitchFamily="34" charset="0"/>
              </a:rPr>
              <a:t>Weryfikacja warunku na podstawie części B pkt 1-5 załącznika Formularz informacji (załącznik nr 31) oraz sprawozdań finansowych</a:t>
            </a:r>
          </a:p>
          <a:p>
            <a:pPr eaLnBrk="1" hangingPunct="1">
              <a:defRPr/>
            </a:pP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082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21B1B-052D-DC18-4624-DC92BCEC7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0CC6C7-3232-15B3-1251-C8894BEED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719999"/>
          </a:xfrm>
        </p:spPr>
        <p:txBody>
          <a:bodyPr/>
          <a:lstStyle/>
          <a:p>
            <a:r>
              <a:rPr lang="pl-PL" dirty="0"/>
              <a:t>Trudna sytuacja ekonomiczna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48970F4-918D-5543-6BC8-979107DCC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046" y="3930634"/>
            <a:ext cx="10760400" cy="1404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Badanie sytuacji ekonomicznej w przypadku podmiotów powiązanych - wyjaśnienia UOKiK na stronie: </a:t>
            </a:r>
          </a:p>
          <a:p>
            <a:pPr marL="0" indent="0">
              <a:buNone/>
            </a:pPr>
            <a:r>
              <a:rPr lang="pl-PL" dirty="0">
                <a:hlinkClick r:id="rId2"/>
              </a:rPr>
              <a:t>https://uokik.gov.pl/wyjasnienia-wzory-oraz-pomocne-pliki</a:t>
            </a:r>
            <a:r>
              <a:rPr lang="pl-PL" dirty="0"/>
              <a:t>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BBA0DB0-9F80-342A-BC9E-C7FEE307FC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9C20B4C-93FC-F0A6-0F07-4A77BB0A96E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C993EB76-D658-BF68-AABB-79C5693CAC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373177"/>
              </p:ext>
            </p:extLst>
          </p:nvPr>
        </p:nvGraphicFramePr>
        <p:xfrm>
          <a:off x="996780" y="2387043"/>
          <a:ext cx="10763666" cy="1241997"/>
        </p:xfrm>
        <a:graphic>
          <a:graphicData uri="http://schemas.openxmlformats.org/drawingml/2006/table">
            <a:tbl>
              <a:tblPr firstRow="1" firstCol="1" bandRow="1"/>
              <a:tblGrid>
                <a:gridCol w="3583853">
                  <a:extLst>
                    <a:ext uri="{9D8B030D-6E8A-4147-A177-3AD203B41FA5}">
                      <a16:colId xmlns:a16="http://schemas.microsoft.com/office/drawing/2014/main" val="1184889712"/>
                    </a:ext>
                  </a:extLst>
                </a:gridCol>
                <a:gridCol w="3747856">
                  <a:extLst>
                    <a:ext uri="{9D8B030D-6E8A-4147-A177-3AD203B41FA5}">
                      <a16:colId xmlns:a16="http://schemas.microsoft.com/office/drawing/2014/main" val="391486230"/>
                    </a:ext>
                  </a:extLst>
                </a:gridCol>
                <a:gridCol w="3431957">
                  <a:extLst>
                    <a:ext uri="{9D8B030D-6E8A-4147-A177-3AD203B41FA5}">
                      <a16:colId xmlns:a16="http://schemas.microsoft.com/office/drawing/2014/main" val="3523743850"/>
                    </a:ext>
                  </a:extLst>
                </a:gridCol>
              </a:tblGrid>
              <a:tr h="835809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Czy podmiot, któremu ma być udzielona pomoc, oraz przedsiębiorcy z nim powiązani, których identyfikatory podatkowe są wskazane w części A pkt 9 formularza, spełniają łącznie co najmniej jedną z przesłanek określonych w pkt 1–5?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611224"/>
                  </a:ext>
                </a:extLst>
              </a:tr>
              <a:tr h="406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Segoe UI Symbol" panose="020B0502040204020203" pitchFamily="34" charset="0"/>
                          <a:ea typeface="MS Gothic" panose="020B0609070205080204" pitchFamily="49" charset="-128"/>
                          <a:cs typeface="Segoe UI Symbol" panose="020B0502040204020203" pitchFamily="34" charset="0"/>
                        </a:rPr>
                        <a:t>☐</a:t>
                      </a: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tak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Segoe UI Symbol" panose="020B0502040204020203" pitchFamily="34" charset="0"/>
                          <a:ea typeface="MS Gothic" panose="020B0609070205080204" pitchFamily="49" charset="-128"/>
                          <a:cs typeface="Segoe UI Symbol" panose="020B0502040204020203" pitchFamily="34" charset="0"/>
                        </a:rPr>
                        <a:t>☐</a:t>
                      </a: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Segoe UI Symbol" panose="020B0502040204020203" pitchFamily="34" charset="0"/>
                          <a:ea typeface="MS Gothic" panose="020B0609070205080204" pitchFamily="49" charset="-128"/>
                          <a:cs typeface="Segoe UI Symbol" panose="020B0502040204020203" pitchFamily="34" charset="0"/>
                        </a:rPr>
                        <a:t>☐</a:t>
                      </a: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dotyczy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973783"/>
                  </a:ext>
                </a:extLst>
              </a:tr>
            </a:tbl>
          </a:graphicData>
        </a:graphic>
      </p:graphicFrame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F1F8282-ED2B-CD00-13C6-8BAB15317BAD}"/>
              </a:ext>
            </a:extLst>
          </p:cNvPr>
          <p:cNvSpPr txBox="1"/>
          <p:nvPr/>
        </p:nvSpPr>
        <p:spPr>
          <a:xfrm>
            <a:off x="996780" y="1825797"/>
            <a:ext cx="10763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Część B pkt 7 Formularza informacji (załącznik nr 31)</a:t>
            </a:r>
          </a:p>
        </p:txBody>
      </p:sp>
    </p:spTree>
    <p:extLst>
      <p:ext uri="{BB962C8B-B14F-4D97-AF65-F5344CB8AC3E}">
        <p14:creationId xmlns:p14="http://schemas.microsoft.com/office/powerpoint/2010/main" val="59462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A96EB-73CD-447B-181E-07293846D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5CBC5C-DDA2-1566-3419-99BE4E834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719999"/>
          </a:xfrm>
        </p:spPr>
        <p:txBody>
          <a:bodyPr/>
          <a:lstStyle/>
          <a:p>
            <a:r>
              <a:rPr lang="pl-PL" dirty="0"/>
              <a:t>Efekt zachęty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016A41-B9C4-92C8-5180-0DFF325C0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615" y="1619836"/>
            <a:ext cx="11063896" cy="4541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Wniosek musi być złożony przed rozpoczęciem inwestycji</a:t>
            </a:r>
          </a:p>
          <a:p>
            <a:pPr marL="0" indent="0">
              <a:buNone/>
            </a:pPr>
            <a:r>
              <a:rPr lang="pl-PL" dirty="0"/>
              <a:t>Rozpoczęcie inwestycji oznacza, zależnie od tego, co nastąpi najpierw: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rozpoczęcie robót budowlanych związanych z inwestycją (rozpoczęcie budowy, o którym mowa w art. 41 ust. 1 ustawy Prawo budowlane), lub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pierwsze prawnie wiążące zobowiązanie do zamówienia urządzeń, lub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zobowiązanie, które sprawia, że inwestycja staje się nieodwracalna (z ekonomicznego punktu widzenia byłoby trudno zaniechać inwestycji od chwili powzięcia tego zobowiązania, np. z uwagi na znaczne straty finansowe, które inwestor musiałby ponieść w przypadku rezygnacji z inwestycji) 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 marL="0" indent="0">
              <a:buNone/>
            </a:pPr>
            <a:r>
              <a:rPr lang="pl-PL" dirty="0"/>
              <a:t>Za rozpoczęcie inwestycji nie uznaje się zakupu gruntu ani prac przygotowawczych takich jak uzyskanie zezwoleń i przeprowadzenie studiów wykonalności.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8C66B7-1FEB-0024-5690-FAA4E02BFD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CF1863C-5B38-1727-B537-3E2CA8580B8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061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AEF29-56DB-64A6-827E-AD0526236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1B6A6B-9412-1316-0ED9-5A24182D1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Koszty kwalifikowane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616F1B5-2EAB-9B24-9588-532914B03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koszty bezpośrednio związane z magazynowaniem energii, które jednocześnie spełniają warunki kwalifikowalności do naboru,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koszty ponoszone po złożeniu wniosku o dofinansowanie (poniesienie kosztu = zobowiązanie do jego poniesienia, np. zawarcie umowy),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koszty obowiązkowych działań informacyjno-promocyjnych.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u="sng" dirty="0"/>
              <a:t>Nie kwalifikują się</a:t>
            </a:r>
            <a:r>
              <a:rPr lang="pl-PL" dirty="0"/>
              <a:t>: koszty działań edukacyjnych oraz dodatkowych nasadzeń drzew i krzewów.</a:t>
            </a:r>
            <a:endParaRPr lang="pl-PL" b="1" u="sng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2BAF3B-CC65-BC84-7432-0B2B979AE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4B53498-4E39-8BDF-BB5B-B05EE040C62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51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382B1-4473-0AD7-7A5D-816724726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D11B9D-4B58-BDB7-D30E-E4704CA48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Warunki szczególne – pomoc na OZE </a:t>
            </a:r>
            <a:br>
              <a:rPr lang="pl-PL" dirty="0"/>
            </a:br>
            <a:r>
              <a:rPr lang="pl-PL" dirty="0"/>
              <a:t>(art. 41 GBER)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C812BC-BDD6-9A1E-B20F-7E37D27FE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intensywność dofinansowania wynosi: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dla dużego przedsiębiorcy: 30% kosztów kwalifikowanych,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dla średniego przedsiębiorcy: 40% kosztów kwalifikowanych,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Open Sans" panose="020B0606030504020204" pitchFamily="34" charset="0"/>
              <a:buChar char="–"/>
            </a:pPr>
            <a:r>
              <a:rPr lang="pl-PL" dirty="0"/>
              <a:t>dla małego przedsiębiorcy: 50% kosztów kwalifikowanych.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w skali roku dostarczona do magazynu energia będzie co najmniej w 75% pochodziła z bezpośrednio podłączonej instalacji wytwarzania energii z OZE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4746515-448B-2245-05DC-89A204EB8D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2792D1C-9664-1306-1F9D-8A0EEACAA57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25712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1352</TotalTime>
  <Words>1327</Words>
  <Application>Microsoft Office PowerPoint</Application>
  <PresentationFormat>Niestandardowy</PresentationFormat>
  <Paragraphs>117</Paragraphs>
  <Slides>17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4" baseType="lpstr">
      <vt:lpstr>Arial</vt:lpstr>
      <vt:lpstr>Calibri</vt:lpstr>
      <vt:lpstr>Open Sans</vt:lpstr>
      <vt:lpstr>Segoe UI Symbol</vt:lpstr>
      <vt:lpstr>Times New Roman</vt:lpstr>
      <vt:lpstr>Wingdings</vt:lpstr>
      <vt:lpstr>Motyw pakietu Office</vt:lpstr>
      <vt:lpstr>Pomoc publiczna w Działaniu FENX.11.02 Wspieranie ochrony krytycznej infrastruktury energetycznej oraz magazynów ciepła na poziomie systemowym Katarzyna Simonides</vt:lpstr>
      <vt:lpstr>Pojęcie pomocy publicznej</vt:lpstr>
      <vt:lpstr>Krajowa podstawa prawna</vt:lpstr>
      <vt:lpstr>Podstawowe warunki dopuszczalności pomocy</vt:lpstr>
      <vt:lpstr>Trudna sytuacja ekonomiczna</vt:lpstr>
      <vt:lpstr>Trudna sytuacja ekonomiczna c.d.</vt:lpstr>
      <vt:lpstr>Efekt zachęty</vt:lpstr>
      <vt:lpstr>Koszty kwalifikowane</vt:lpstr>
      <vt:lpstr>Warunki szczególne – pomoc na OZE  (art. 41 GBER)</vt:lpstr>
      <vt:lpstr>Warunki szczególne – pomoc na efektywny system ciepłowniczy (art. 46 GBER)</vt:lpstr>
      <vt:lpstr>Warunki szczególne – pomoc na efektywny system ciepłowniczy (art. 46 GBER) c.d.</vt:lpstr>
      <vt:lpstr>Wielkość przedsiębiorstwa</vt:lpstr>
      <vt:lpstr>Wielkość przedsiębiorstwa c.d.</vt:lpstr>
      <vt:lpstr>Wielkość przedsiębiorstwa c.d.</vt:lpstr>
      <vt:lpstr>Wielkość przedsiębiorstwa c.d.</vt:lpstr>
      <vt:lpstr>Elementy wniosku związane z pomocą publiczną</vt:lpstr>
      <vt:lpstr>Dziękujemy za uwagę.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Simonides Katarzyna</cp:lastModifiedBy>
  <cp:revision>80</cp:revision>
  <dcterms:created xsi:type="dcterms:W3CDTF">2022-06-22T09:40:44Z</dcterms:created>
  <dcterms:modified xsi:type="dcterms:W3CDTF">2026-06-26T12:54:05Z</dcterms:modified>
</cp:coreProperties>
</file>