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9" r:id="rId14"/>
    <p:sldId id="270" r:id="rId15"/>
    <p:sldId id="273" r:id="rId16"/>
    <p:sldId id="268" r:id="rId17"/>
    <p:sldId id="271" r:id="rId18"/>
    <p:sldId id="272" r:id="rId19"/>
    <p:sldId id="263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601A3CB3-A4C7-4EC4-ACF7-4E707F02AFEE}"/>
              </a:ext>
            </a:extLst>
          </p:cNvPr>
          <p:cNvSpPr/>
          <p:nvPr/>
        </p:nvSpPr>
        <p:spPr>
          <a:xfrm>
            <a:off x="3792070" y="2507024"/>
            <a:ext cx="6096000" cy="15501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3000" b="1" i="1" dirty="0">
                <a:solidFill>
                  <a:srgbClr val="2F5496"/>
                </a:solidFill>
                <a:latin typeface="Avenir Next LT Pro" panose="020B0504020202020204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ZAGRANICZNE DO</a:t>
            </a:r>
            <a:r>
              <a:rPr lang="pl-PL" sz="3000" b="1" i="1" dirty="0">
                <a:solidFill>
                  <a:srgbClr val="2F5496"/>
                </a:solidFill>
                <a:latin typeface="Avenir Next LT Pro" panose="020B0504020202020204" pitchFamily="34" charset="-18"/>
                <a:ea typeface="Calibri" panose="020F0502020204030204" pitchFamily="34" charset="0"/>
                <a:cs typeface="Cambria" panose="02040503050406030204" pitchFamily="18" charset="0"/>
              </a:rPr>
              <a:t>Ś</a:t>
            </a:r>
            <a:r>
              <a:rPr lang="pl-PL" sz="3000" b="1" i="1" dirty="0">
                <a:solidFill>
                  <a:srgbClr val="2F5496"/>
                </a:solidFill>
                <a:latin typeface="Avenir Next LT Pro" panose="020B0504020202020204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WIADCZENIE ZAWODOWE UCZNIÓW </a:t>
            </a:r>
            <a:r>
              <a:rPr lang="pl-PL" sz="3000" b="1" i="1" dirty="0" err="1">
                <a:solidFill>
                  <a:srgbClr val="2F5496"/>
                </a:solidFill>
                <a:latin typeface="Avenir Next LT Pro" panose="020B0504020202020204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ZSZiR</a:t>
            </a:r>
            <a:endParaRPr lang="pl-PL" sz="3000" i="1" dirty="0">
              <a:effectLst/>
              <a:latin typeface="Avenir Next LT Pro" panose="020B0504020202020204" pitchFamily="34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A867F66-874F-464C-A5CC-54B59301CBDF}"/>
              </a:ext>
            </a:extLst>
          </p:cNvPr>
          <p:cNvSpPr/>
          <p:nvPr/>
        </p:nvSpPr>
        <p:spPr>
          <a:xfrm>
            <a:off x="1228164" y="3985277"/>
            <a:ext cx="6096000" cy="7375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Staże zawodowe dla 15 uczniów                                                       </a:t>
            </a:r>
            <a:endParaRPr lang="pl-PL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b="1" dirty="0">
                <a:solidFill>
                  <a:srgbClr val="CC33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28.09.2025r. – 18. 10.2025 r. </a:t>
            </a:r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7005656A-F534-4D5C-9753-99ACD4CD4153}"/>
              </a:ext>
            </a:extLst>
          </p:cNvPr>
          <p:cNvSpPr/>
          <p:nvPr/>
        </p:nvSpPr>
        <p:spPr>
          <a:xfrm>
            <a:off x="681317" y="5279065"/>
            <a:ext cx="10703858" cy="1197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l-PL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Numer projektu: 2024-1-PL01-KA122-VET-000235288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l-PL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Okres realizacji projektu:</a:t>
            </a: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od  </a:t>
            </a:r>
            <a:r>
              <a:rPr lang="pl-PL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2024 - 12 - 02 </a:t>
            </a: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 </a:t>
            </a:r>
            <a:r>
              <a:rPr lang="pl-PL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2026 - 02 - 01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Dofinansowanie projektu z UE:  </a:t>
            </a:r>
            <a:r>
              <a:rPr lang="pl-PL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50 185,00 EUR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 realizowany w ramach Programu ERASMUS+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Obraz 3" descr="C:\Users\Zsozir\AppData\Local\Temp\Rar$DIa8916.4192.rartemp\PL V Dofinansowane przez UE_POS.png">
            <a:extLst>
              <a:ext uri="{FF2B5EF4-FFF2-40B4-BE49-F238E27FC236}">
                <a16:creationId xmlns:a16="http://schemas.microsoft.com/office/drawing/2014/main" id="{46B2DA60-4D45-41A9-95D0-8054A9A90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45" y="414563"/>
            <a:ext cx="1579562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Obraz 8">
            <a:extLst>
              <a:ext uri="{FF2B5EF4-FFF2-40B4-BE49-F238E27FC236}">
                <a16:creationId xmlns:a16="http://schemas.microsoft.com/office/drawing/2014/main" id="{32A755B6-4C7F-450E-A64B-7A2F3BD3A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28" y="476569"/>
            <a:ext cx="20955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4" descr="D:\zsozir\Desktop\sprawy firmowe\loga szkoły\patryk\logo poprawione.png">
            <a:extLst>
              <a:ext uri="{FF2B5EF4-FFF2-40B4-BE49-F238E27FC236}">
                <a16:creationId xmlns:a16="http://schemas.microsoft.com/office/drawing/2014/main" id="{767F03F8-2CE8-4217-8220-E2AD0FE49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549" y="473655"/>
            <a:ext cx="1350962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648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E009A9E-5A78-4D14-901D-50EF540E0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620"/>
            <a:ext cx="4555958" cy="607461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FBD0FA3-5A76-4C36-A535-1A25C1FDA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312" y="1892969"/>
            <a:ext cx="3723773" cy="4965031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658DDA7F-7922-4DB9-918B-1B373EAB7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1679" y="614415"/>
            <a:ext cx="752074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 przeszłości (w latach 1828 - 1998) był to kompleks przemysłowy, w którym wydobywano węgiel i produkowano żelazo.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7FA6D123-2220-47F1-91FC-6123761915A7}"/>
              </a:ext>
            </a:extLst>
          </p:cNvPr>
          <p:cNvSpPr/>
          <p:nvPr/>
        </p:nvSpPr>
        <p:spPr>
          <a:xfrm>
            <a:off x="8868276" y="2740710"/>
            <a:ext cx="26980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400" dirty="0">
                <a:latin typeface="Arial" panose="020B0604020202020204" pitchFamily="34" charset="0"/>
              </a:rPr>
              <a:t>Obszar ten bywa nieformalnie nazywany „Ostrawskimi </a:t>
            </a:r>
            <a:r>
              <a:rPr lang="pl-PL" altLang="pl-PL" sz="2400" dirty="0" err="1">
                <a:latin typeface="Arial" panose="020B0604020202020204" pitchFamily="34" charset="0"/>
              </a:rPr>
              <a:t>Hradčanami</a:t>
            </a:r>
            <a:r>
              <a:rPr lang="pl-PL" altLang="pl-PL" sz="2400" dirty="0">
                <a:latin typeface="Arial" panose="020B0604020202020204" pitchFamily="34" charset="0"/>
              </a:rPr>
              <a:t>”.</a:t>
            </a:r>
            <a:r>
              <a:rPr lang="pl-PL" altLang="pl-PL" dirty="0">
                <a:latin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54232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861B1A7-3F78-40A4-8E45-4E5805BC3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9624"/>
            <a:ext cx="5689601" cy="426720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15E967A-F533-4E23-8F2A-5DB008BEC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320" y="528918"/>
            <a:ext cx="3783932" cy="5045242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451AF787-C54A-4460-95CA-F0CA51571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48" y="240632"/>
            <a:ext cx="642753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Obecnie, działający pod nazwą DOV, oferuje rozrywkę, edukację i przestrzeń kulturalną dla odwiedzających.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726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D9BC837-4F00-46DE-AD61-DEC16440D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64"/>
            <a:ext cx="8728342" cy="490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387AC8D-7C11-4C89-A1EB-9FFE8FF00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48" y="4972469"/>
            <a:ext cx="8053136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Zamek został zbudowany na przełomie XIII i XIV wieku jako warownia strażnicza, chroniąca ważny szlak handlowy.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Jest to popularne miejsce filmowania, wykorzystane m.in. w czeskim serialu "</a:t>
            </a:r>
            <a:r>
              <a:rPr kumimoji="0" lang="pl-PL" altLang="pl-PL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Arabela</a:t>
            </a:r>
            <a:r>
              <a:rPr kumimoji="0" lang="pl-PL" altLang="pl-PL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" oraz serialu </a:t>
            </a:r>
            <a:r>
              <a:rPr kumimoji="0" lang="pl-PL" altLang="pl-PL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Netflixa</a:t>
            </a:r>
            <a:r>
              <a:rPr kumimoji="0" lang="pl-PL" altLang="pl-PL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"List do króla". 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B6372AE-C5C6-4D31-9473-F5205406984F}"/>
              </a:ext>
            </a:extLst>
          </p:cNvPr>
          <p:cNvSpPr/>
          <p:nvPr/>
        </p:nvSpPr>
        <p:spPr>
          <a:xfrm>
            <a:off x="8728342" y="308176"/>
            <a:ext cx="36576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300" dirty="0">
                <a:latin typeface="Arial" panose="020B0604020202020204" pitchFamily="34" charset="0"/>
              </a:rPr>
              <a:t>Zamek w </a:t>
            </a:r>
            <a:r>
              <a:rPr lang="pl-PL" altLang="pl-PL" sz="2300" dirty="0" err="1">
                <a:latin typeface="Arial" panose="020B0604020202020204" pitchFamily="34" charset="0"/>
              </a:rPr>
              <a:t>Bouzovie</a:t>
            </a:r>
            <a:r>
              <a:rPr lang="pl-PL" altLang="pl-PL" sz="2300" dirty="0">
                <a:latin typeface="Arial" panose="020B0604020202020204" pitchFamily="34" charset="0"/>
              </a:rPr>
              <a:t> (</a:t>
            </a:r>
            <a:r>
              <a:rPr lang="pl-PL" altLang="pl-PL" sz="2300" dirty="0" err="1">
                <a:latin typeface="Arial" panose="020B0604020202020204" pitchFamily="34" charset="0"/>
              </a:rPr>
              <a:t>Hrad</a:t>
            </a:r>
            <a:r>
              <a:rPr lang="pl-PL" altLang="pl-PL" sz="2300" dirty="0">
                <a:latin typeface="Arial" panose="020B0604020202020204" pitchFamily="34" charset="0"/>
              </a:rPr>
              <a:t> </a:t>
            </a:r>
            <a:r>
              <a:rPr lang="pl-PL" altLang="pl-PL" sz="2300" dirty="0" err="1">
                <a:latin typeface="Arial" panose="020B0604020202020204" pitchFamily="34" charset="0"/>
              </a:rPr>
              <a:t>Bouzov</a:t>
            </a:r>
            <a:r>
              <a:rPr lang="pl-PL" altLang="pl-PL" sz="2300" dirty="0">
                <a:latin typeface="Arial" panose="020B0604020202020204" pitchFamily="34" charset="0"/>
              </a:rPr>
              <a:t>), średniowieczna twierdza położoną na Morawach w Czechach. 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1DEFC9E-D7DC-4561-A2CA-BE703FFCD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958" y="1994978"/>
            <a:ext cx="3064041" cy="476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75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ED5AA1F-9F7D-4245-95F8-3D11CD314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850" y="668368"/>
            <a:ext cx="3397802" cy="6043476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820E30F-DB3B-456B-BAF4-B45E3174815D}"/>
              </a:ext>
            </a:extLst>
          </p:cNvPr>
          <p:cNvSpPr/>
          <p:nvPr/>
        </p:nvSpPr>
        <p:spPr>
          <a:xfrm>
            <a:off x="243756" y="146156"/>
            <a:ext cx="6010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/>
              <a:t>Ratusz i Zegar Astronomiczny w Ołomuńcu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2F0B7B1-ABA8-4344-88DB-8AF5E0EF0AF7}"/>
              </a:ext>
            </a:extLst>
          </p:cNvPr>
          <p:cNvSpPr/>
          <p:nvPr/>
        </p:nvSpPr>
        <p:spPr>
          <a:xfrm>
            <a:off x="7596989" y="6250179"/>
            <a:ext cx="3560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/>
              <a:t>Nowy Ratusz w Ostrawie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47CEA2F-DBA8-4B0B-9170-9140DEA7F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485" y="555232"/>
            <a:ext cx="4271210" cy="569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22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72CA08C-4726-4F91-9109-CB14B4A5A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226" y="622086"/>
            <a:ext cx="4060281" cy="4539917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D34D7C68-B84A-4C06-9DD2-7435507044FE}"/>
              </a:ext>
            </a:extLst>
          </p:cNvPr>
          <p:cNvSpPr/>
          <p:nvPr/>
        </p:nvSpPr>
        <p:spPr>
          <a:xfrm>
            <a:off x="6448926" y="160421"/>
            <a:ext cx="5743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kościół św.</a:t>
            </a:r>
            <a:r>
              <a:rPr lang="pl-PL" sz="2400" dirty="0"/>
              <a:t> </a:t>
            </a:r>
            <a:r>
              <a:rPr lang="pl-PL" sz="2400" b="1" dirty="0"/>
              <a:t>Tomasza</a:t>
            </a:r>
            <a:r>
              <a:rPr lang="pl-PL" sz="2400" dirty="0"/>
              <a:t> (</a:t>
            </a:r>
            <a:r>
              <a:rPr lang="pl-PL" sz="2400" dirty="0" err="1"/>
              <a:t>Kostel</a:t>
            </a:r>
            <a:r>
              <a:rPr lang="pl-PL" sz="2400" dirty="0"/>
              <a:t> </a:t>
            </a:r>
            <a:r>
              <a:rPr lang="pl-PL" sz="2400" dirty="0" err="1"/>
              <a:t>sv</a:t>
            </a:r>
            <a:r>
              <a:rPr lang="pl-PL" sz="2400" dirty="0"/>
              <a:t>. </a:t>
            </a:r>
            <a:r>
              <a:rPr lang="pl-PL" sz="2400" dirty="0" err="1"/>
              <a:t>Tomáše</a:t>
            </a:r>
            <a:r>
              <a:rPr lang="pl-PL" sz="2400" dirty="0"/>
              <a:t>) w Brnie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71B91F0-893B-46A1-B73B-151E9DD2E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4499811" cy="5999748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897ED2D3-2D6A-4945-B713-FDD1CDF5B2F9}"/>
              </a:ext>
            </a:extLst>
          </p:cNvPr>
          <p:cNvSpPr/>
          <p:nvPr/>
        </p:nvSpPr>
        <p:spPr>
          <a:xfrm>
            <a:off x="-1" y="160421"/>
            <a:ext cx="47484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Plac Wolności (</a:t>
            </a:r>
            <a:r>
              <a:rPr lang="pl-PL" sz="2400" dirty="0" err="1"/>
              <a:t>Náměstí</a:t>
            </a:r>
            <a:r>
              <a:rPr lang="pl-PL" sz="2400" dirty="0"/>
              <a:t> Svobody) w Brnie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0CF117C-242F-471D-AC2F-839F27740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549" y="2334125"/>
            <a:ext cx="3404938" cy="453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95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00ABFB1-17A9-478F-92D7-9C7B577FF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259" y="638128"/>
            <a:ext cx="3181352" cy="424180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146C239-633C-4083-AA61-62627C9C6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84295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1EAD8373-E94D-46FF-AAA9-01ECED82DE9D}"/>
              </a:ext>
            </a:extLst>
          </p:cNvPr>
          <p:cNvSpPr/>
          <p:nvPr/>
        </p:nvSpPr>
        <p:spPr>
          <a:xfrm>
            <a:off x="3245296" y="176463"/>
            <a:ext cx="5373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/>
              <a:t>Stary Ratusz (</a:t>
            </a:r>
            <a:r>
              <a:rPr lang="pl-PL" sz="2400" b="1" dirty="0" err="1"/>
              <a:t>Stará</a:t>
            </a:r>
            <a:r>
              <a:rPr lang="pl-PL" sz="2400" b="1" dirty="0"/>
              <a:t> </a:t>
            </a:r>
            <a:r>
              <a:rPr lang="pl-PL" sz="2400" b="1" dirty="0" err="1"/>
              <a:t>radnice</a:t>
            </a:r>
            <a:r>
              <a:rPr lang="pl-PL" sz="2400" b="1" dirty="0"/>
              <a:t>) w Brnie</a:t>
            </a:r>
            <a:endParaRPr lang="pl-PL" sz="2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03C15B6-B906-4CEE-97AF-47F4DF893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566" y="1217421"/>
            <a:ext cx="4230434" cy="564057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02A0E7A0-F56C-4A76-84C6-937867ED0334}"/>
              </a:ext>
            </a:extLst>
          </p:cNvPr>
          <p:cNvSpPr/>
          <p:nvPr/>
        </p:nvSpPr>
        <p:spPr>
          <a:xfrm>
            <a:off x="8481185" y="1369821"/>
            <a:ext cx="3681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/>
              <a:t>Zegar Astronomiczny w Brnie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497608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7A2F93E-091B-4C31-B5F6-96D33B231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2950" y="0"/>
            <a:ext cx="514350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D2B6465-6791-40CD-ABAA-E269D9E4E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275" y="2021304"/>
            <a:ext cx="3887202" cy="466023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228288B-C012-4E80-A023-5F0F20160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202" y="2021304"/>
            <a:ext cx="4019549" cy="4748464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F2CB02F5-9E24-43BA-A1F3-FEFC639AEC50}"/>
              </a:ext>
            </a:extLst>
          </p:cNvPr>
          <p:cNvSpPr/>
          <p:nvPr/>
        </p:nvSpPr>
        <p:spPr>
          <a:xfrm>
            <a:off x="4712410" y="597386"/>
            <a:ext cx="7322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/>
              <a:t>Jaskinie </a:t>
            </a:r>
            <a:r>
              <a:rPr lang="pl-PL" sz="2400" dirty="0" err="1"/>
              <a:t>Punkvy</a:t>
            </a:r>
            <a:r>
              <a:rPr lang="pl-PL" sz="2400" dirty="0"/>
              <a:t>, zlokalizowane w Morawskim Krasie</a:t>
            </a:r>
          </a:p>
        </p:txBody>
      </p:sp>
    </p:spTree>
    <p:extLst>
      <p:ext uri="{BB962C8B-B14F-4D97-AF65-F5344CB8AC3E}">
        <p14:creationId xmlns:p14="http://schemas.microsoft.com/office/powerpoint/2010/main" val="4172309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21880E8-00D4-42C0-AC43-87275C011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799" y="139189"/>
            <a:ext cx="5850021" cy="438751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8ADD537-A1E6-47BB-8765-EDBD986F9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79" y="206188"/>
            <a:ext cx="3436352" cy="611204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637B49B-631B-460F-A7A2-F04888DA6D8E}"/>
              </a:ext>
            </a:extLst>
          </p:cNvPr>
          <p:cNvSpPr txBox="1"/>
          <p:nvPr/>
        </p:nvSpPr>
        <p:spPr>
          <a:xfrm>
            <a:off x="5651945" y="5786735"/>
            <a:ext cx="4973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solidFill>
                  <a:srgbClr val="C00000"/>
                </a:solidFill>
              </a:rPr>
              <a:t>Czas wolny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CB598C2-0197-424D-A50E-05D304D32A06}"/>
              </a:ext>
            </a:extLst>
          </p:cNvPr>
          <p:cNvSpPr txBox="1"/>
          <p:nvPr/>
        </p:nvSpPr>
        <p:spPr>
          <a:xfrm>
            <a:off x="833718" y="6248400"/>
            <a:ext cx="295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Wizyta w zoo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5F4E441-3EF4-48C1-9FF7-F924902016CE}"/>
              </a:ext>
            </a:extLst>
          </p:cNvPr>
          <p:cNvSpPr txBox="1"/>
          <p:nvPr/>
        </p:nvSpPr>
        <p:spPr>
          <a:xfrm>
            <a:off x="7575177" y="4607152"/>
            <a:ext cx="246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Świetlny paintball</a:t>
            </a:r>
          </a:p>
        </p:txBody>
      </p:sp>
    </p:spTree>
    <p:extLst>
      <p:ext uri="{BB962C8B-B14F-4D97-AF65-F5344CB8AC3E}">
        <p14:creationId xmlns:p14="http://schemas.microsoft.com/office/powerpoint/2010/main" val="3072524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65300DD-66C1-4DEA-AB48-C9C5089CC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252" y="332637"/>
            <a:ext cx="4237948" cy="565059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72F6E1E-E3BD-464E-81DE-3BDC4A525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72" y="1649506"/>
            <a:ext cx="6672116" cy="500408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7ED1EC2-30D7-432C-8D8B-19C7A2F2FB68}"/>
              </a:ext>
            </a:extLst>
          </p:cNvPr>
          <p:cNvSpPr txBox="1"/>
          <p:nvPr/>
        </p:nvSpPr>
        <p:spPr>
          <a:xfrm>
            <a:off x="1479176" y="332637"/>
            <a:ext cx="592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Wyjście na kręgle i gokarty </a:t>
            </a:r>
          </a:p>
        </p:txBody>
      </p:sp>
    </p:spTree>
    <p:extLst>
      <p:ext uri="{BB962C8B-B14F-4D97-AF65-F5344CB8AC3E}">
        <p14:creationId xmlns:p14="http://schemas.microsoft.com/office/powerpoint/2010/main" val="55205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B930629-1FAC-43F1-9F50-E78F031F5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3" y="998444"/>
            <a:ext cx="10416988" cy="585955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79D9862-DE8C-458A-A4F9-CD7A872A0316}"/>
              </a:ext>
            </a:extLst>
          </p:cNvPr>
          <p:cNvSpPr txBox="1"/>
          <p:nvPr/>
        </p:nvSpPr>
        <p:spPr>
          <a:xfrm>
            <a:off x="5168151" y="598334"/>
            <a:ext cx="3402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>
                <a:solidFill>
                  <a:srgbClr val="C00000"/>
                </a:solidFill>
              </a:rPr>
              <a:t>Certyfikaty</a:t>
            </a:r>
          </a:p>
        </p:txBody>
      </p:sp>
    </p:spTree>
    <p:extLst>
      <p:ext uri="{BB962C8B-B14F-4D97-AF65-F5344CB8AC3E}">
        <p14:creationId xmlns:p14="http://schemas.microsoft.com/office/powerpoint/2010/main" val="3651945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A939A07E-F14F-48B4-949E-1E2888D20974}"/>
              </a:ext>
            </a:extLst>
          </p:cNvPr>
          <p:cNvSpPr/>
          <p:nvPr/>
        </p:nvSpPr>
        <p:spPr>
          <a:xfrm>
            <a:off x="1380565" y="869576"/>
            <a:ext cx="8274424" cy="4785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 projektu: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 1: Wzmocnienie kompetencji kluczowych 15 uczniów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ZSZiR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Radymnie poprzez udział w stażu zagranicznym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 2: Wyposażenie 15 uczniów z kierunków: technik mechanizacji rolnictwa, mechanik operator pojazdów i maszyn rolniczych w praktyczne umiejętności zawodowe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 3: Możliwość mobilności, poznania warunków pracy i życia w innym europejskim kraju przez 15 uczniów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ZSZiR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Radymnie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 4: Rozwój kompetencji dydaktycznych, językowych i z zakresu zarządzania projektami unijnymi wśród kadry dydaktycznej i kadry zarządzającej szkoły.</a:t>
            </a:r>
          </a:p>
        </p:txBody>
      </p:sp>
    </p:spTree>
    <p:extLst>
      <p:ext uri="{BB962C8B-B14F-4D97-AF65-F5344CB8AC3E}">
        <p14:creationId xmlns:p14="http://schemas.microsoft.com/office/powerpoint/2010/main" val="981240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BA6E1C1-40A5-489B-97DE-28844A73B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01" t="29390" r="24797" b="30784"/>
          <a:stretch/>
        </p:blipFill>
        <p:spPr>
          <a:xfrm>
            <a:off x="1194216" y="1013013"/>
            <a:ext cx="9308892" cy="401014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496A1CA-24B9-4E2A-B0DF-521EAD3A117C}"/>
              </a:ext>
            </a:extLst>
          </p:cNvPr>
          <p:cNvSpPr txBox="1"/>
          <p:nvPr/>
        </p:nvSpPr>
        <p:spPr>
          <a:xfrm>
            <a:off x="4778189" y="5256620"/>
            <a:ext cx="5208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>
                <a:solidFill>
                  <a:srgbClr val="C00000"/>
                </a:solidFill>
              </a:rPr>
              <a:t>DZIĘKUJEMY</a:t>
            </a:r>
          </a:p>
        </p:txBody>
      </p:sp>
    </p:spTree>
    <p:extLst>
      <p:ext uri="{BB962C8B-B14F-4D97-AF65-F5344CB8AC3E}">
        <p14:creationId xmlns:p14="http://schemas.microsoft.com/office/powerpoint/2010/main" val="287427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ED8E89C-F68A-4AB0-97C1-0097AF9B1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081" y="1023864"/>
            <a:ext cx="7539789" cy="565484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6281ECF-E62B-4917-A59E-3D757E847BF2}"/>
              </a:ext>
            </a:extLst>
          </p:cNvPr>
          <p:cNvSpPr txBox="1"/>
          <p:nvPr/>
        </p:nvSpPr>
        <p:spPr>
          <a:xfrm>
            <a:off x="320842" y="721895"/>
            <a:ext cx="3705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solidFill>
                  <a:srgbClr val="C00000"/>
                </a:solidFill>
              </a:rPr>
              <a:t>Gotowi do wyjazdu</a:t>
            </a:r>
          </a:p>
        </p:txBody>
      </p:sp>
    </p:spTree>
    <p:extLst>
      <p:ext uri="{BB962C8B-B14F-4D97-AF65-F5344CB8AC3E}">
        <p14:creationId xmlns:p14="http://schemas.microsoft.com/office/powerpoint/2010/main" val="1086842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5E92939-4E50-458C-A191-DAF4FBA7D306}"/>
              </a:ext>
            </a:extLst>
          </p:cNvPr>
          <p:cNvSpPr txBox="1"/>
          <p:nvPr/>
        </p:nvSpPr>
        <p:spPr>
          <a:xfrm>
            <a:off x="403295" y="5443826"/>
            <a:ext cx="287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solidFill>
                  <a:srgbClr val="C00000"/>
                </a:solidFill>
              </a:rPr>
              <a:t>zakwaterowanie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232F799-A94F-4EEC-9F2C-7352919C5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1937" y="546847"/>
            <a:ext cx="3845859" cy="512781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5E77C11-6971-40A8-B10A-AE3F820EB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538" y="3301486"/>
            <a:ext cx="2653552" cy="352424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661AE9C-8730-4979-B097-729577325B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82" r="8011"/>
          <a:stretch/>
        </p:blipFill>
        <p:spPr>
          <a:xfrm>
            <a:off x="-79561" y="358588"/>
            <a:ext cx="6453468" cy="351416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BFC2B29-EF58-4A93-9FC1-66B8EF2AE9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93" r="11887"/>
          <a:stretch/>
        </p:blipFill>
        <p:spPr>
          <a:xfrm>
            <a:off x="3260750" y="3836895"/>
            <a:ext cx="2958353" cy="29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10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A506C39-1550-4990-8BBE-C84AEE5B1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271" y="2618873"/>
            <a:ext cx="5186948" cy="389021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AFDFF5E-9202-4249-85DB-5EBEEA89B06B}"/>
              </a:ext>
            </a:extLst>
          </p:cNvPr>
          <p:cNvSpPr txBox="1"/>
          <p:nvPr/>
        </p:nvSpPr>
        <p:spPr>
          <a:xfrm>
            <a:off x="4627836" y="616939"/>
            <a:ext cx="3252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solidFill>
                  <a:srgbClr val="C00000"/>
                </a:solidFill>
              </a:rPr>
              <a:t>Praktyki zawodowe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F857023-8845-4472-ACB1-DF4DD4256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073" y="-128337"/>
            <a:ext cx="3161538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DE3A9F9-E4BB-4586-8ABB-41C3FE96B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86" y="0"/>
            <a:ext cx="3368842" cy="449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0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E4D7E5C-635E-4E59-BAE3-82808FBC1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168" y="2334126"/>
            <a:ext cx="6031832" cy="452387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E1B0D51-BC4E-492D-9C3D-2821354DC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57726"/>
            <a:ext cx="4015540" cy="535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52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AEAE90C-2D60-4183-8701-F5416C1F3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413" y="1363579"/>
            <a:ext cx="3777916" cy="503722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2C30DF3-E80A-4978-8AE5-BEB9A3678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673" y="0"/>
            <a:ext cx="4983077" cy="664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26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CFB8483-8793-4091-A9AD-EF03783CB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453" y="0"/>
            <a:ext cx="5796548" cy="434741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C561244-912E-47B9-B34C-A592A9517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14" y="2157661"/>
            <a:ext cx="5796548" cy="434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33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B2EED98-921B-48C4-8B30-FD4E916BF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693" y="2070400"/>
            <a:ext cx="3681254" cy="490833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8B761D0-C853-44C2-8B7E-9CD42F57E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189" y="2149642"/>
            <a:ext cx="6277811" cy="470835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FCC31423-85A9-48A1-835D-9834125D6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750" y="973552"/>
            <a:ext cx="1166261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Dolny Obszar </a:t>
            </a:r>
            <a:r>
              <a:rPr kumimoji="0" lang="pl-PL" altLang="pl-PL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Vítkovice</a:t>
            </a:r>
            <a:r>
              <a:rPr kumimoji="0" lang="pl-PL" alt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pl-PL" altLang="pl-PL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Dolní</a:t>
            </a:r>
            <a:r>
              <a:rPr kumimoji="0" lang="pl-PL" alt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l-PL" altLang="pl-PL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oblast</a:t>
            </a:r>
            <a:r>
              <a:rPr kumimoji="0" lang="pl-PL" alt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l-PL" altLang="pl-PL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Vítkovice</a:t>
            </a:r>
            <a:r>
              <a:rPr kumimoji="0" lang="pl-PL" alt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r>
              <a:rPr kumimoji="0" lang="pl-PL" alt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 Ostrawie, w Czechach, dawny kompleks przemysłowy, który został przekształcony w centrum kulturalne i społeczne.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Jest to narodowy zabytek kultury Republiki Czeskiej, unikalny przykład architektury przemysłowej.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303F141-2074-4ED6-88EE-33717FA6FF2E}"/>
              </a:ext>
            </a:extLst>
          </p:cNvPr>
          <p:cNvSpPr txBox="1"/>
          <p:nvPr/>
        </p:nvSpPr>
        <p:spPr>
          <a:xfrm>
            <a:off x="1452282" y="356564"/>
            <a:ext cx="8104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solidFill>
                  <a:srgbClr val="C00000"/>
                </a:solidFill>
              </a:rPr>
              <a:t>Program kulturowy</a:t>
            </a:r>
          </a:p>
        </p:txBody>
      </p:sp>
    </p:spTree>
    <p:extLst>
      <p:ext uri="{BB962C8B-B14F-4D97-AF65-F5344CB8AC3E}">
        <p14:creationId xmlns:p14="http://schemas.microsoft.com/office/powerpoint/2010/main" val="508999443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25566</TotalTime>
  <Words>366</Words>
  <Application>Microsoft Office PowerPoint</Application>
  <PresentationFormat>Panoramiczny</PresentationFormat>
  <Paragraphs>42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8" baseType="lpstr">
      <vt:lpstr>Arial</vt:lpstr>
      <vt:lpstr>Avenir Next LT Pro</vt:lpstr>
      <vt:lpstr>Calibri</vt:lpstr>
      <vt:lpstr>Cambria</vt:lpstr>
      <vt:lpstr>Times New Roman</vt:lpstr>
      <vt:lpstr>Trebuchet MS</vt:lpstr>
      <vt:lpstr>Wingdings 3</vt:lpstr>
      <vt:lpstr>Faseta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Zsozir</dc:creator>
  <cp:lastModifiedBy>Zsozir</cp:lastModifiedBy>
  <cp:revision>16</cp:revision>
  <dcterms:created xsi:type="dcterms:W3CDTF">2025-11-23T17:28:14Z</dcterms:created>
  <dcterms:modified xsi:type="dcterms:W3CDTF">2025-12-11T11:34:14Z</dcterms:modified>
</cp:coreProperties>
</file>