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42"/>
  </p:notesMasterIdLst>
  <p:sldIdLst>
    <p:sldId id="307" r:id="rId2"/>
    <p:sldId id="267" r:id="rId3"/>
    <p:sldId id="311" r:id="rId4"/>
    <p:sldId id="312" r:id="rId5"/>
    <p:sldId id="268" r:id="rId6"/>
    <p:sldId id="313" r:id="rId7"/>
    <p:sldId id="331" r:id="rId8"/>
    <p:sldId id="269" r:id="rId9"/>
    <p:sldId id="314" r:id="rId10"/>
    <p:sldId id="270" r:id="rId11"/>
    <p:sldId id="304" r:id="rId12"/>
    <p:sldId id="305" r:id="rId13"/>
    <p:sldId id="306" r:id="rId14"/>
    <p:sldId id="310" r:id="rId15"/>
    <p:sldId id="271" r:id="rId16"/>
    <p:sldId id="272" r:id="rId17"/>
    <p:sldId id="315" r:id="rId18"/>
    <p:sldId id="316" r:id="rId19"/>
    <p:sldId id="317" r:id="rId20"/>
    <p:sldId id="276" r:id="rId21"/>
    <p:sldId id="278" r:id="rId22"/>
    <p:sldId id="318" r:id="rId23"/>
    <p:sldId id="279" r:id="rId24"/>
    <p:sldId id="280" r:id="rId25"/>
    <p:sldId id="319" r:id="rId26"/>
    <p:sldId id="281" r:id="rId27"/>
    <p:sldId id="282" r:id="rId28"/>
    <p:sldId id="283" r:id="rId29"/>
    <p:sldId id="284" r:id="rId30"/>
    <p:sldId id="291" r:id="rId31"/>
    <p:sldId id="293" r:id="rId32"/>
    <p:sldId id="321" r:id="rId33"/>
    <p:sldId id="294" r:id="rId34"/>
    <p:sldId id="295" r:id="rId35"/>
    <p:sldId id="323" r:id="rId36"/>
    <p:sldId id="296" r:id="rId37"/>
    <p:sldId id="322" r:id="rId38"/>
    <p:sldId id="297" r:id="rId39"/>
    <p:sldId id="298" r:id="rId40"/>
    <p:sldId id="327" r:id="rId41"/>
  </p:sldIdLst>
  <p:sldSz cx="9144000" cy="6858000" type="screen4x3"/>
  <p:notesSz cx="6797675" cy="9982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0000"/>
    <a:srgbClr val="9900CC"/>
    <a:srgbClr val="FFCCFF"/>
    <a:srgbClr val="660033"/>
    <a:srgbClr val="00002E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1" autoAdjust="0"/>
    <p:restoredTop sz="96376" autoAdjust="0"/>
  </p:normalViewPr>
  <p:slideViewPr>
    <p:cSldViewPr>
      <p:cViewPr>
        <p:scale>
          <a:sx n="75" d="100"/>
          <a:sy n="75" d="100"/>
        </p:scale>
        <p:origin x="-954" y="-9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403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03288" y="749300"/>
            <a:ext cx="4991100" cy="3743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41863"/>
            <a:ext cx="5438775" cy="449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 smtClean="0"/>
              <a:t>Kliknij, aby edytować style wzorca tekstu</a:t>
            </a:r>
          </a:p>
          <a:p>
            <a:pPr lvl="1"/>
            <a:r>
              <a:rPr lang="pl-PL" altLang="pl-PL" noProof="0" smtClean="0"/>
              <a:t>Drugi poziom</a:t>
            </a:r>
          </a:p>
          <a:p>
            <a:pPr lvl="2"/>
            <a:r>
              <a:rPr lang="pl-PL" altLang="pl-PL" noProof="0" smtClean="0"/>
              <a:t>Trzeci poziom</a:t>
            </a:r>
          </a:p>
          <a:p>
            <a:pPr lvl="3"/>
            <a:r>
              <a:rPr lang="pl-PL" altLang="pl-PL" noProof="0" smtClean="0"/>
              <a:t>Czwarty poziom</a:t>
            </a:r>
          </a:p>
          <a:p>
            <a:pPr lvl="4"/>
            <a:r>
              <a:rPr lang="pl-PL" altLang="pl-PL" noProof="0" smtClean="0"/>
              <a:t>Piąty poziom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82138"/>
            <a:ext cx="29464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82138"/>
            <a:ext cx="294640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927E7891-42E4-4415-B2D0-A4ADE863926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pl-PL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pl-PL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pl-PL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04 w 1722"/>
                <a:gd name="T1" fmla="*/ 57 h 66"/>
                <a:gd name="T2" fmla="*/ 1704 w 1722"/>
                <a:gd name="T3" fmla="*/ 51 h 66"/>
                <a:gd name="T4" fmla="*/ 0 w 1722"/>
                <a:gd name="T5" fmla="*/ 0 h 66"/>
                <a:gd name="T6" fmla="*/ 0 w 1722"/>
                <a:gd name="T7" fmla="*/ 39 h 66"/>
                <a:gd name="T8" fmla="*/ 1704 w 1722"/>
                <a:gd name="T9" fmla="*/ 57 h 66"/>
                <a:gd name="T10" fmla="*/ 1704 w 1722"/>
                <a:gd name="T11" fmla="*/ 57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pl-PL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66 w 975"/>
                <a:gd name="T1" fmla="*/ 48 h 101"/>
                <a:gd name="T2" fmla="*/ 966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66 w 975"/>
                <a:gd name="T9" fmla="*/ 48 h 101"/>
                <a:gd name="T10" fmla="*/ 966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23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23 w 2141"/>
                <a:gd name="T7" fmla="*/ 0 h 198"/>
                <a:gd name="T8" fmla="*/ 2123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pl-PL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55 w 2517"/>
                <a:gd name="T1" fmla="*/ 276 h 276"/>
                <a:gd name="T2" fmla="*/ 2490 w 2517"/>
                <a:gd name="T3" fmla="*/ 204 h 276"/>
                <a:gd name="T4" fmla="*/ 2233 w 2517"/>
                <a:gd name="T5" fmla="*/ 0 h 276"/>
                <a:gd name="T6" fmla="*/ 0 w 2517"/>
                <a:gd name="T7" fmla="*/ 276 h 276"/>
                <a:gd name="T8" fmla="*/ 2155 w 2517"/>
                <a:gd name="T9" fmla="*/ 276 h 276"/>
                <a:gd name="T10" fmla="*/ 2155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pl-PL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0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0 w 729"/>
                <a:gd name="T7" fmla="*/ 240 h 240"/>
                <a:gd name="T8" fmla="*/ 720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pl-PL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0 w 729"/>
                <a:gd name="T1" fmla="*/ 318 h 318"/>
                <a:gd name="T2" fmla="*/ 720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0 w 729"/>
                <a:gd name="T9" fmla="*/ 318 h 318"/>
                <a:gd name="T10" fmla="*/ 720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pl-PL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pl-PL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pl-PL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pl-PL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pl-PL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pl-PL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pl-PL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pl-PL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pl-PL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03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pl-PL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pl-PL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pl-PL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pl-PL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pl-PL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pl-PL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pl-PL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pl-PL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pl-PL"/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</p:grpSp>
      </p:grpSp>
      <p:sp>
        <p:nvSpPr>
          <p:cNvPr id="207914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pl-PL" altLang="pl-PL" noProof="0" smtClean="0"/>
              <a:t>Kliknij, aby edytować styl wzorca tytułu</a:t>
            </a:r>
          </a:p>
        </p:txBody>
      </p:sp>
      <p:sp>
        <p:nvSpPr>
          <p:cNvPr id="207915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pl-PL" altLang="pl-PL" noProof="0" smtClean="0"/>
              <a:t>Kliknij, aby edytować styl wzorca podtytułu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CB5E9-717F-43D3-8C0A-5C7CF5716980}" type="datetimeFigureOut">
              <a:rPr lang="pl-PL" altLang="pl-PL"/>
              <a:pPr>
                <a:defRPr/>
              </a:pPr>
              <a:t>2016-10-21</a:t>
            </a:fld>
            <a:endParaRPr lang="pl-PL" altLang="pl-PL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DC5AB-BC56-41F5-BB77-7CD7FF174FB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AB8A12-15A1-4517-AFAC-C67D07118A12}" type="datetimeFigureOut">
              <a:rPr lang="pl-PL" altLang="pl-PL"/>
              <a:pPr>
                <a:defRPr/>
              </a:pPr>
              <a:t>2016-10-21</a:t>
            </a:fld>
            <a:endParaRPr lang="pl-PL" altLang="pl-PL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3FF1D-ECDE-4F03-98C1-47BE92154FF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2F4FD-94CD-44EA-83A7-97580AF12E6A}" type="datetimeFigureOut">
              <a:rPr lang="pl-PL" altLang="pl-PL"/>
              <a:pPr>
                <a:defRPr/>
              </a:pPr>
              <a:t>2016-10-21</a:t>
            </a:fld>
            <a:endParaRPr lang="pl-PL" altLang="pl-PL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A9EAD2-24B8-4A8D-ABDB-D07DD14C1B3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813A07-E3FD-4855-9773-41366C300B41}" type="datetimeFigureOut">
              <a:rPr lang="pl-PL" altLang="pl-PL"/>
              <a:pPr>
                <a:defRPr/>
              </a:pPr>
              <a:t>2016-10-21</a:t>
            </a:fld>
            <a:endParaRPr lang="pl-PL" altLang="pl-PL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474AA-8805-482E-929E-BE0C4A5E48D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173D0-798F-431D-8908-C059CB047C9D}" type="datetimeFigureOut">
              <a:rPr lang="pl-PL" altLang="pl-PL"/>
              <a:pPr>
                <a:defRPr/>
              </a:pPr>
              <a:t>2016-10-21</a:t>
            </a:fld>
            <a:endParaRPr lang="pl-PL" altLang="pl-PL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3A59F-3E11-42FF-A989-2F3F7861590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54808B-9E07-4A01-8A71-7F54AA6070BC}" type="datetimeFigureOut">
              <a:rPr lang="pl-PL" altLang="pl-PL"/>
              <a:pPr>
                <a:defRPr/>
              </a:pPr>
              <a:t>2016-10-21</a:t>
            </a:fld>
            <a:endParaRPr lang="pl-PL" altLang="pl-PL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57CE6-111C-4787-8C7F-1C120138A3D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E261B3-BFD4-438C-8ECB-28593F60425F}" type="datetimeFigureOut">
              <a:rPr lang="pl-PL" altLang="pl-PL"/>
              <a:pPr>
                <a:defRPr/>
              </a:pPr>
              <a:t>2016-10-21</a:t>
            </a:fld>
            <a:endParaRPr lang="pl-PL" altLang="pl-PL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A9CF2-2B82-4332-B284-B95506B1E1F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E37E2-79C9-4899-860D-20ED9170574B}" type="datetimeFigureOut">
              <a:rPr lang="pl-PL" altLang="pl-PL"/>
              <a:pPr>
                <a:defRPr/>
              </a:pPr>
              <a:t>2016-10-21</a:t>
            </a:fld>
            <a:endParaRPr lang="pl-PL" altLang="pl-PL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587D03-3C7F-477F-A50A-63D007D4853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BDAA8E-0A5A-4E1F-9850-CB195AA469B9}" type="datetimeFigureOut">
              <a:rPr lang="pl-PL" altLang="pl-PL"/>
              <a:pPr>
                <a:defRPr/>
              </a:pPr>
              <a:t>2016-10-21</a:t>
            </a:fld>
            <a:endParaRPr lang="pl-PL" altLang="pl-PL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2E5F7-EF7E-4EBC-8994-FDBE4C002DD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375A83-A378-4E5B-97E0-141248DB80CF}" type="datetimeFigureOut">
              <a:rPr lang="pl-PL" altLang="pl-PL"/>
              <a:pPr>
                <a:defRPr/>
              </a:pPr>
              <a:t>2016-10-21</a:t>
            </a:fld>
            <a:endParaRPr lang="pl-PL" altLang="pl-PL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3697B6-7B94-46C3-BBF3-70158D656FC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A6929-5A8B-4C83-A398-8EA757A1C010}" type="datetimeFigureOut">
              <a:rPr lang="pl-PL" altLang="pl-PL"/>
              <a:pPr>
                <a:defRPr/>
              </a:pPr>
              <a:t>2016-10-21</a:t>
            </a:fld>
            <a:endParaRPr lang="pl-PL" altLang="pl-PL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36538-5C51-4217-BBFB-EF44B4D9D4B8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206851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pl-PL"/>
            </a:p>
          </p:txBody>
        </p:sp>
        <p:sp>
          <p:nvSpPr>
            <p:cNvPr id="206852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pl-PL"/>
            </a:p>
          </p:txBody>
        </p:sp>
        <p:sp>
          <p:nvSpPr>
            <p:cNvPr id="206853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pl-PL"/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04 w 1722"/>
                <a:gd name="T1" fmla="*/ 57 h 66"/>
                <a:gd name="T2" fmla="*/ 1704 w 1722"/>
                <a:gd name="T3" fmla="*/ 51 h 66"/>
                <a:gd name="T4" fmla="*/ 0 w 1722"/>
                <a:gd name="T5" fmla="*/ 0 h 66"/>
                <a:gd name="T6" fmla="*/ 0 w 1722"/>
                <a:gd name="T7" fmla="*/ 39 h 66"/>
                <a:gd name="T8" fmla="*/ 1704 w 1722"/>
                <a:gd name="T9" fmla="*/ 57 h 66"/>
                <a:gd name="T10" fmla="*/ 1704 w 1722"/>
                <a:gd name="T11" fmla="*/ 57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6855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pl-PL"/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66 w 975"/>
                <a:gd name="T1" fmla="*/ 48 h 101"/>
                <a:gd name="T2" fmla="*/ 966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66 w 975"/>
                <a:gd name="T9" fmla="*/ 48 h 101"/>
                <a:gd name="T10" fmla="*/ 966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23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23 w 2141"/>
                <a:gd name="T7" fmla="*/ 0 h 198"/>
                <a:gd name="T8" fmla="*/ 2123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6858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pl-PL"/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55 w 2517"/>
                <a:gd name="T1" fmla="*/ 276 h 276"/>
                <a:gd name="T2" fmla="*/ 2490 w 2517"/>
                <a:gd name="T3" fmla="*/ 204 h 276"/>
                <a:gd name="T4" fmla="*/ 2233 w 2517"/>
                <a:gd name="T5" fmla="*/ 0 h 276"/>
                <a:gd name="T6" fmla="*/ 0 w 2517"/>
                <a:gd name="T7" fmla="*/ 276 h 276"/>
                <a:gd name="T8" fmla="*/ 2155 w 2517"/>
                <a:gd name="T9" fmla="*/ 276 h 276"/>
                <a:gd name="T10" fmla="*/ 2155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6860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pl-PL"/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0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0 w 729"/>
                <a:gd name="T7" fmla="*/ 240 h 240"/>
                <a:gd name="T8" fmla="*/ 720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6862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pl-PL"/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0 w 729"/>
                <a:gd name="T1" fmla="*/ 318 h 318"/>
                <a:gd name="T2" fmla="*/ 720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0 w 729"/>
                <a:gd name="T9" fmla="*/ 318 h 318"/>
                <a:gd name="T10" fmla="*/ 720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6864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pl-PL"/>
            </a:p>
          </p:txBody>
        </p:sp>
        <p:sp>
          <p:nvSpPr>
            <p:cNvPr id="206865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pl-PL"/>
            </a:p>
          </p:txBody>
        </p:sp>
        <p:sp>
          <p:nvSpPr>
            <p:cNvPr id="206866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pl-PL"/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6868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pl-PL"/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6870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pl-PL"/>
            </a:p>
          </p:txBody>
        </p:sp>
        <p:sp>
          <p:nvSpPr>
            <p:cNvPr id="206871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pl-PL"/>
            </a:p>
          </p:txBody>
        </p:sp>
        <p:sp>
          <p:nvSpPr>
            <p:cNvPr id="206872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pl-PL"/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6874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pl-PL"/>
            </a:p>
          </p:txBody>
        </p:sp>
        <p:sp>
          <p:nvSpPr>
            <p:cNvPr id="206875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pl-PL"/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03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6877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pl-PL"/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06879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pl-PL"/>
            </a:p>
          </p:txBody>
        </p:sp>
        <p:sp>
          <p:nvSpPr>
            <p:cNvPr id="206880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pl-PL"/>
            </a:p>
          </p:txBody>
        </p:sp>
        <p:sp>
          <p:nvSpPr>
            <p:cNvPr id="206881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pl-PL"/>
            </a:p>
          </p:txBody>
        </p:sp>
        <p:sp>
          <p:nvSpPr>
            <p:cNvPr id="206882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pl-PL"/>
            </a:p>
          </p:txBody>
        </p:sp>
        <p:sp>
          <p:nvSpPr>
            <p:cNvPr id="206883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pl-PL"/>
            </a:p>
          </p:txBody>
        </p:sp>
        <p:sp>
          <p:nvSpPr>
            <p:cNvPr id="206884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pl-PL"/>
            </a:p>
          </p:txBody>
        </p:sp>
        <p:sp>
          <p:nvSpPr>
            <p:cNvPr id="206885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pl-PL"/>
            </a:p>
          </p:txBody>
        </p:sp>
        <p:sp>
          <p:nvSpPr>
            <p:cNvPr id="206886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pl-PL"/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206888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06889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pl-PL"/>
              </a:p>
            </p:txBody>
          </p:sp>
        </p:grpSp>
      </p:grpSp>
      <p:sp>
        <p:nvSpPr>
          <p:cNvPr id="206890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206891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206892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E89D7841-EC19-4C32-BCC2-4BDE5BAB5C7E}" type="datetimeFigureOut">
              <a:rPr lang="pl-PL" altLang="pl-PL"/>
              <a:pPr>
                <a:defRPr/>
              </a:pPr>
              <a:t>2016-10-21</a:t>
            </a:fld>
            <a:endParaRPr lang="pl-PL" altLang="pl-PL"/>
          </a:p>
        </p:txBody>
      </p:sp>
      <p:sp>
        <p:nvSpPr>
          <p:cNvPr id="206893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206894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5019B0B2-9944-4E8A-B461-D86989BB5F9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6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404813"/>
            <a:ext cx="8497888" cy="4824412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pl-PL" altLang="pl-PL" sz="1800" dirty="0" smtClean="0">
                <a:solidFill>
                  <a:schemeClr val="tx1"/>
                </a:solidFill>
                <a:latin typeface="Times New Roman" pitchFamily="18" charset="0"/>
              </a:rPr>
              <a:t>KOMENDA GŁÓWNA PAŃSTWOWEJ STRAŻY POŻARNEJ</a:t>
            </a:r>
            <a:br>
              <a:rPr lang="pl-PL" altLang="pl-PL" sz="1800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pl-PL" altLang="pl-PL" sz="1600" dirty="0" smtClean="0">
                <a:solidFill>
                  <a:schemeClr val="tx1"/>
                </a:solidFill>
                <a:latin typeface="Times New Roman" pitchFamily="18" charset="0"/>
              </a:rPr>
              <a:t>Sekcja Archiwum Komendy Głównej</a:t>
            </a:r>
            <a:br>
              <a:rPr lang="pl-PL" altLang="pl-PL" sz="1600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pl-PL" altLang="pl-PL" sz="3200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pl-PL" altLang="pl-PL" sz="3200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pl-PL" altLang="pl-PL" sz="3200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pl-PL" altLang="pl-PL" sz="3200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pl-PL" altLang="pl-PL" sz="3200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pl-PL" altLang="pl-PL" sz="4000" b="1" dirty="0" smtClean="0">
                <a:latin typeface="Times New Roman" pitchFamily="18" charset="0"/>
              </a:rPr>
              <a:t>WARSZTATY ARCHIWALNE</a:t>
            </a:r>
            <a:br>
              <a:rPr lang="pl-PL" altLang="pl-PL" sz="4000" b="1" dirty="0" smtClean="0">
                <a:latin typeface="Times New Roman" pitchFamily="18" charset="0"/>
              </a:rPr>
            </a:br>
            <a:r>
              <a:rPr lang="pl-PL" altLang="pl-PL" sz="4000" b="1" dirty="0" smtClean="0">
                <a:latin typeface="Times New Roman" pitchFamily="18" charset="0"/>
              </a:rPr>
              <a:t/>
            </a:r>
            <a:br>
              <a:rPr lang="pl-PL" altLang="pl-PL" sz="4000" b="1" dirty="0" smtClean="0">
                <a:latin typeface="Times New Roman" pitchFamily="18" charset="0"/>
              </a:rPr>
            </a:br>
            <a:r>
              <a:rPr lang="pl-PL" altLang="pl-PL" sz="2800" i="1" dirty="0" smtClean="0">
                <a:effectLst/>
                <a:latin typeface="Times New Roman" pitchFamily="18" charset="0"/>
              </a:rPr>
              <a:t>„</a:t>
            </a:r>
            <a:r>
              <a:rPr lang="pl-PL" altLang="pl-PL" sz="2800" i="1" dirty="0" smtClean="0">
                <a:latin typeface="Times New Roman" pitchFamily="18" charset="0"/>
              </a:rPr>
              <a:t>Archiwizacja dokumentacji w jednostkach organizacyjnych Państwowej Straży Pożarnej</a:t>
            </a:r>
            <a:r>
              <a:rPr lang="pl-PL" altLang="pl-PL" sz="2800" i="1" dirty="0" smtClean="0">
                <a:solidFill>
                  <a:schemeClr val="tx1"/>
                </a:solidFill>
                <a:latin typeface="Times New Roman" pitchFamily="18" charset="0"/>
              </a:rPr>
              <a:t>”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589588"/>
            <a:ext cx="6400800" cy="576262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pl-PL" altLang="pl-PL" sz="1800" smtClean="0">
                <a:latin typeface="Times New Roman" pitchFamily="18" charset="0"/>
              </a:rPr>
              <a:t>Warszawa, 21.09.2016 </a:t>
            </a:r>
            <a:r>
              <a:rPr lang="pl-PL" altLang="pl-PL" sz="1800" dirty="0" smtClean="0">
                <a:latin typeface="Times New Roman" pitchFamily="18" charset="0"/>
              </a:rPr>
              <a:t>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l-PL" altLang="pl-PL" sz="4000" dirty="0" smtClean="0">
                <a:latin typeface="Times New Roman" pitchFamily="18" charset="0"/>
              </a:rPr>
              <a:t>Podział akt na kategorie archiwalne</a:t>
            </a:r>
          </a:p>
        </p:txBody>
      </p:sp>
      <p:sp>
        <p:nvSpPr>
          <p:cNvPr id="8704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4400" y="1916113"/>
            <a:ext cx="7696200" cy="3457575"/>
          </a:xfrm>
        </p:spPr>
        <p:txBody>
          <a:bodyPr/>
          <a:lstStyle/>
          <a:p>
            <a:pPr marL="533400" indent="-533400" eaLnBrk="1" hangingPunct="1">
              <a:buFont typeface="Wingdings" pitchFamily="2" charset="2"/>
              <a:buChar char="Ø"/>
              <a:defRPr/>
            </a:pPr>
            <a:r>
              <a:rPr lang="pl-PL" altLang="pl-PL" sz="2800" dirty="0" smtClean="0">
                <a:latin typeface="Times New Roman" pitchFamily="18" charset="0"/>
              </a:rPr>
              <a:t>Dokumentacje powstałą w toku działalności jednostki organizacyjnej, dzieli się na podstawie jednolitego rzeczowego wykazu akt, na następujące kategorie archiwalne:</a:t>
            </a:r>
          </a:p>
          <a:p>
            <a:pPr marL="533400" indent="-533400" eaLnBrk="1" hangingPunct="1">
              <a:buFont typeface="Wingdings" pitchFamily="2" charset="2"/>
              <a:buNone/>
              <a:defRPr/>
            </a:pPr>
            <a:endParaRPr lang="pl-PL" altLang="pl-PL" sz="2800" dirty="0" smtClean="0">
              <a:latin typeface="Times New Roman" pitchFamily="18" charset="0"/>
            </a:endParaRPr>
          </a:p>
          <a:p>
            <a:pPr marL="723900" indent="355600" eaLnBrk="1" hangingPunct="1">
              <a:buClr>
                <a:schemeClr val="tx1"/>
              </a:buClr>
              <a:defRPr/>
            </a:pPr>
            <a:r>
              <a:rPr lang="pl-PL" altLang="pl-PL" sz="2400" dirty="0" smtClean="0">
                <a:latin typeface="Times New Roman" pitchFamily="18" charset="0"/>
              </a:rPr>
              <a:t>materiały archiwalne (kategoria „A”),</a:t>
            </a:r>
          </a:p>
          <a:p>
            <a:pPr marL="723900" indent="355600" eaLnBrk="1" hangingPunct="1">
              <a:buClr>
                <a:schemeClr val="tx1"/>
              </a:buClr>
              <a:defRPr/>
            </a:pPr>
            <a:r>
              <a:rPr lang="pl-PL" altLang="pl-PL" sz="2400" dirty="0" smtClean="0">
                <a:latin typeface="Times New Roman" pitchFamily="18" charset="0"/>
              </a:rPr>
              <a:t>dokumentację niearchiwalną (kategoria „B”).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47688" y="304800"/>
            <a:ext cx="8018462" cy="622300"/>
          </a:xfrm>
        </p:spPr>
        <p:txBody>
          <a:bodyPr/>
          <a:lstStyle/>
          <a:p>
            <a:pPr eaLnBrk="1" hangingPunct="1">
              <a:defRPr/>
            </a:pPr>
            <a:r>
              <a:rPr lang="pl-PL" altLang="pl-PL" sz="4000" smtClean="0">
                <a:latin typeface="Times New Roman" pitchFamily="18" charset="0"/>
              </a:rPr>
              <a:t>Porównanie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125538"/>
            <a:ext cx="3744913" cy="4248150"/>
          </a:xfrm>
        </p:spPr>
        <p:txBody>
          <a:bodyPr/>
          <a:lstStyle/>
          <a:p>
            <a:pPr marL="457200" indent="-45720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l-PL" altLang="pl-PL" sz="2000" b="1" u="sng" dirty="0" smtClean="0">
                <a:latin typeface="Times New Roman" pitchFamily="18" charset="0"/>
              </a:rPr>
              <a:t>„A” materiały archiwalne</a:t>
            </a:r>
          </a:p>
          <a:p>
            <a:pPr marL="457200" indent="-45720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pl-PL" altLang="pl-PL" sz="2000" b="1" dirty="0" smtClean="0">
              <a:latin typeface="Times New Roman" pitchFamily="18" charset="0"/>
            </a:endParaRPr>
          </a:p>
          <a:p>
            <a:pPr marL="457200" indent="-45720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pl-PL" altLang="pl-PL" sz="2000" b="1" dirty="0" smtClean="0">
              <a:latin typeface="Times New Roman" pitchFamily="18" charset="0"/>
            </a:endParaRP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pl-PL" altLang="pl-PL" sz="2000" dirty="0" smtClean="0">
                <a:latin typeface="Times New Roman" pitchFamily="18" charset="0"/>
              </a:rPr>
              <a:t>Mają wartość historyczną.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  <a:defRPr/>
            </a:pPr>
            <a:endParaRPr lang="pl-PL" altLang="pl-PL" sz="2000" dirty="0" smtClean="0">
              <a:latin typeface="Times New Roman" pitchFamily="18" charset="0"/>
            </a:endParaRPr>
          </a:p>
          <a:p>
            <a:pPr marL="457200" indent="-4572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pl-PL" altLang="pl-PL" sz="2000" dirty="0" smtClean="0">
                <a:latin typeface="Times New Roman" pitchFamily="18" charset="0"/>
              </a:rPr>
              <a:t>Przechowywane są wieczyście przez 50 lat w archiwach wyodrębnionym a następnie przekazywane są na wieczyste przechowywanie do archiwum państwowego.</a:t>
            </a:r>
          </a:p>
        </p:txBody>
      </p:sp>
      <p:sp>
        <p:nvSpPr>
          <p:cNvPr id="14950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87900" y="1125538"/>
            <a:ext cx="4032250" cy="5327650"/>
          </a:xfrm>
        </p:spPr>
        <p:txBody>
          <a:bodyPr/>
          <a:lstStyle/>
          <a:p>
            <a:pPr marL="457200" indent="-457200" algn="ctr" eaLnBrk="1" hangingPunct="1">
              <a:buFont typeface="Wingdings" pitchFamily="2" charset="2"/>
              <a:buNone/>
              <a:defRPr/>
            </a:pPr>
            <a:r>
              <a:rPr lang="pl-PL" altLang="pl-PL" sz="2000" b="1" u="sng" dirty="0" smtClean="0">
                <a:latin typeface="Times New Roman" pitchFamily="18" charset="0"/>
              </a:rPr>
              <a:t>„B” dokumentacja niearchiwalna</a:t>
            </a:r>
          </a:p>
          <a:p>
            <a:pPr marL="457200" indent="-457200" algn="ctr" eaLnBrk="1" hangingPunct="1">
              <a:buFont typeface="Wingdings" pitchFamily="2" charset="2"/>
              <a:buNone/>
              <a:defRPr/>
            </a:pPr>
            <a:endParaRPr lang="pl-PL" altLang="pl-PL" sz="2000" b="1" dirty="0" smtClean="0">
              <a:latin typeface="Times New Roman" pitchFamily="18" charset="0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pl-PL" altLang="pl-PL" sz="2000" dirty="0" smtClean="0">
                <a:latin typeface="Times New Roman" pitchFamily="18" charset="0"/>
              </a:rPr>
              <a:t>Nie ma wartości historycznej.</a:t>
            </a:r>
          </a:p>
          <a:p>
            <a:pPr marL="457200" indent="-457200" eaLnBrk="1" hangingPunct="1">
              <a:buFontTx/>
              <a:buAutoNum type="arabicPeriod"/>
              <a:defRPr/>
            </a:pPr>
            <a:endParaRPr lang="pl-PL" altLang="pl-PL" sz="2000" dirty="0" smtClean="0">
              <a:latin typeface="Times New Roman" pitchFamily="18" charset="0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pl-PL" altLang="pl-PL" sz="2000" dirty="0" smtClean="0">
                <a:latin typeface="Times New Roman" pitchFamily="18" charset="0"/>
              </a:rPr>
              <a:t>Przechowywana jest tylko przez okres wynikający z Jednolitego Rzeczowego Wykazu Akt i ma jedynie czasową praktyczną wartość dla jej wytwórcy.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620713"/>
            <a:ext cx="3771900" cy="4679950"/>
          </a:xfrm>
        </p:spPr>
        <p:txBody>
          <a:bodyPr/>
          <a:lstStyle/>
          <a:p>
            <a:pPr marL="457200" indent="-45720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l-PL" altLang="pl-PL" sz="2000" b="1" u="sng" dirty="0" smtClean="0">
                <a:latin typeface="Times New Roman" pitchFamily="18" charset="0"/>
              </a:rPr>
              <a:t>„A” materiały archiwalne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pl-PL" altLang="pl-PL" sz="2000" dirty="0" smtClean="0">
              <a:latin typeface="Times New Roman" pitchFamily="18" charset="0"/>
            </a:endParaRPr>
          </a:p>
          <a:p>
            <a:pPr marL="457200" indent="-457200" eaLnBrk="1" hangingPunct="1">
              <a:lnSpc>
                <a:spcPct val="80000"/>
              </a:lnSpc>
              <a:buFontTx/>
              <a:buAutoNum type="arabicPeriod" startAt="3"/>
              <a:defRPr/>
            </a:pPr>
            <a:r>
              <a:rPr lang="pl-PL" altLang="pl-PL" sz="2000" dirty="0" smtClean="0">
                <a:latin typeface="Times New Roman" pitchFamily="18" charset="0"/>
              </a:rPr>
              <a:t>Nie mogą być brakowane.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 startAt="3"/>
              <a:defRPr/>
            </a:pPr>
            <a:endParaRPr lang="pl-PL" altLang="pl-PL" sz="2000" dirty="0" smtClean="0">
              <a:latin typeface="Times New Roman" pitchFamily="18" charset="0"/>
            </a:endParaRPr>
          </a:p>
          <a:p>
            <a:pPr marL="457200" indent="-457200" eaLnBrk="1" hangingPunct="1">
              <a:lnSpc>
                <a:spcPct val="80000"/>
              </a:lnSpc>
              <a:buFontTx/>
              <a:buAutoNum type="arabicPeriod" startAt="3"/>
              <a:defRPr/>
            </a:pPr>
            <a:endParaRPr lang="pl-PL" altLang="pl-PL" sz="2000" dirty="0" smtClean="0">
              <a:latin typeface="Times New Roman" pitchFamily="18" charset="0"/>
            </a:endParaRPr>
          </a:p>
          <a:p>
            <a:pPr marL="457200" indent="-457200" eaLnBrk="1" hangingPunct="1">
              <a:lnSpc>
                <a:spcPct val="80000"/>
              </a:lnSpc>
              <a:buFontTx/>
              <a:buAutoNum type="arabicPeriod" startAt="3"/>
              <a:defRPr/>
            </a:pPr>
            <a:r>
              <a:rPr lang="pl-PL" altLang="pl-PL" sz="2000" dirty="0" smtClean="0">
                <a:latin typeface="Times New Roman" pitchFamily="18" charset="0"/>
              </a:rPr>
              <a:t>Znajdują się tylko w niedużej części ważnych dla życia publicznego i gospodarki narodowej jednostkach organizacyjnych – organach władzy i urzędach administracji publicznej. 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 startAt="3"/>
              <a:defRPr/>
            </a:pPr>
            <a:endParaRPr lang="pl-PL" altLang="pl-PL" sz="2000" dirty="0" smtClean="0">
              <a:latin typeface="Times New Roman" pitchFamily="18" charset="0"/>
            </a:endParaRPr>
          </a:p>
          <a:p>
            <a:pPr marL="457200" indent="-457200" eaLnBrk="1" hangingPunct="1">
              <a:lnSpc>
                <a:spcPct val="80000"/>
              </a:lnSpc>
              <a:buFontTx/>
              <a:buAutoNum type="arabicPeriod" startAt="3"/>
              <a:defRPr/>
            </a:pPr>
            <a:r>
              <a:rPr lang="pl-PL" altLang="pl-PL" sz="2000" dirty="0" smtClean="0">
                <a:latin typeface="Times New Roman" pitchFamily="18" charset="0"/>
              </a:rPr>
              <a:t>Stanowią ok. 10-20% całości dokumentacji.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838700" y="533400"/>
            <a:ext cx="3981450" cy="4983163"/>
          </a:xfrm>
        </p:spPr>
        <p:txBody>
          <a:bodyPr/>
          <a:lstStyle/>
          <a:p>
            <a:pPr marL="457200" indent="-457200" algn="ctr" eaLnBrk="1" hangingPunct="1">
              <a:buFont typeface="Wingdings" pitchFamily="2" charset="2"/>
              <a:buNone/>
              <a:defRPr/>
            </a:pPr>
            <a:r>
              <a:rPr lang="pl-PL" altLang="pl-PL" sz="2000" b="1" u="sng" dirty="0" smtClean="0">
                <a:latin typeface="Times New Roman" pitchFamily="18" charset="0"/>
              </a:rPr>
              <a:t>„B” dokumentacja niearchiwalna</a:t>
            </a:r>
          </a:p>
          <a:p>
            <a:pPr marL="457200" indent="-457200" eaLnBrk="1" hangingPunct="1">
              <a:buFont typeface="Wingdings" pitchFamily="2" charset="2"/>
              <a:buNone/>
              <a:defRPr/>
            </a:pPr>
            <a:endParaRPr lang="pl-PL" altLang="pl-PL" sz="2000" dirty="0" smtClean="0">
              <a:latin typeface="Times New Roman" pitchFamily="18" charset="0"/>
            </a:endParaRPr>
          </a:p>
          <a:p>
            <a:pPr marL="457200" indent="-457200" eaLnBrk="1" hangingPunct="1">
              <a:buFontTx/>
              <a:buAutoNum type="arabicPeriod" startAt="3"/>
              <a:defRPr/>
            </a:pPr>
            <a:r>
              <a:rPr lang="pl-PL" altLang="pl-PL" sz="2000" dirty="0" smtClean="0">
                <a:latin typeface="Times New Roman" pitchFamily="18" charset="0"/>
              </a:rPr>
              <a:t>Może być brakowana.</a:t>
            </a:r>
          </a:p>
          <a:p>
            <a:pPr marL="457200" indent="-457200" eaLnBrk="1" hangingPunct="1">
              <a:buFontTx/>
              <a:buAutoNum type="arabicPeriod" startAt="3"/>
              <a:defRPr/>
            </a:pPr>
            <a:endParaRPr lang="pl-PL" altLang="pl-PL" sz="2000" dirty="0" smtClean="0">
              <a:latin typeface="Times New Roman" pitchFamily="18" charset="0"/>
            </a:endParaRPr>
          </a:p>
          <a:p>
            <a:pPr marL="457200" indent="-457200" eaLnBrk="1" hangingPunct="1">
              <a:buFontTx/>
              <a:buAutoNum type="arabicPeriod" startAt="3"/>
              <a:defRPr/>
            </a:pPr>
            <a:r>
              <a:rPr lang="pl-PL" altLang="pl-PL" sz="2000" dirty="0" smtClean="0">
                <a:latin typeface="Times New Roman" pitchFamily="18" charset="0"/>
              </a:rPr>
              <a:t>W każdej instytucji</a:t>
            </a:r>
          </a:p>
          <a:p>
            <a:pPr marL="457200" indent="-457200" eaLnBrk="1" hangingPunct="1">
              <a:buFontTx/>
              <a:buAutoNum type="arabicPeriod" startAt="3"/>
              <a:defRPr/>
            </a:pPr>
            <a:endParaRPr lang="pl-PL" altLang="pl-PL" sz="2000" dirty="0" smtClean="0">
              <a:latin typeface="Times New Roman" pitchFamily="18" charset="0"/>
            </a:endParaRPr>
          </a:p>
          <a:p>
            <a:pPr marL="457200" indent="-457200" eaLnBrk="1" hangingPunct="1">
              <a:buFontTx/>
              <a:buAutoNum type="arabicPeriod" startAt="3"/>
              <a:defRPr/>
            </a:pPr>
            <a:endParaRPr lang="pl-PL" altLang="pl-PL" sz="2000" dirty="0" smtClean="0">
              <a:latin typeface="Times New Roman" pitchFamily="18" charset="0"/>
            </a:endParaRPr>
          </a:p>
          <a:p>
            <a:pPr marL="457200" indent="-457200" eaLnBrk="1" hangingPunct="1">
              <a:buFontTx/>
              <a:buAutoNum type="arabicPeriod" startAt="3"/>
              <a:defRPr/>
            </a:pPr>
            <a:endParaRPr lang="pl-PL" altLang="pl-PL" sz="2000" dirty="0" smtClean="0">
              <a:latin typeface="Times New Roman" pitchFamily="18" charset="0"/>
            </a:endParaRPr>
          </a:p>
          <a:p>
            <a:pPr marL="457200" indent="-457200" eaLnBrk="1" hangingPunct="1">
              <a:buFontTx/>
              <a:buAutoNum type="arabicPeriod" startAt="3"/>
              <a:defRPr/>
            </a:pPr>
            <a:endParaRPr lang="pl-PL" altLang="pl-PL" sz="2000" dirty="0" smtClean="0">
              <a:latin typeface="Times New Roman" pitchFamily="18" charset="0"/>
            </a:endParaRPr>
          </a:p>
          <a:p>
            <a:pPr marL="457200" indent="-457200" eaLnBrk="1" hangingPunct="1">
              <a:buFontTx/>
              <a:buAutoNum type="arabicPeriod" startAt="3"/>
              <a:defRPr/>
            </a:pPr>
            <a:endParaRPr lang="pl-PL" altLang="pl-PL" sz="2000" dirty="0" smtClean="0">
              <a:latin typeface="Times New Roman" pitchFamily="18" charset="0"/>
            </a:endParaRPr>
          </a:p>
          <a:p>
            <a:pPr marL="457200" indent="-457200" eaLnBrk="1" hangingPunct="1">
              <a:buFontTx/>
              <a:buAutoNum type="arabicPeriod" startAt="3"/>
              <a:defRPr/>
            </a:pPr>
            <a:r>
              <a:rPr lang="pl-PL" altLang="pl-PL" sz="2000" dirty="0" smtClean="0">
                <a:latin typeface="Times New Roman" pitchFamily="18" charset="0"/>
              </a:rPr>
              <a:t>Stanowi około 80-90% całości dokumentacji.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609600"/>
            <a:ext cx="3771900" cy="5483225"/>
          </a:xfrm>
        </p:spPr>
        <p:txBody>
          <a:bodyPr/>
          <a:lstStyle/>
          <a:p>
            <a:pPr marL="457200" indent="-457200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l-PL" altLang="pl-PL" sz="2000" b="1" u="sng" dirty="0" smtClean="0">
                <a:latin typeface="Times New Roman" pitchFamily="18" charset="0"/>
              </a:rPr>
              <a:t>„A” materiały archiwalne</a:t>
            </a:r>
          </a:p>
          <a:p>
            <a:pPr marL="457200" indent="-457200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pl-PL" altLang="pl-PL" sz="2000" dirty="0" smtClean="0">
              <a:latin typeface="Times New Roman" pitchFamily="18" charset="0"/>
            </a:endParaRPr>
          </a:p>
          <a:p>
            <a:pPr marL="457200" indent="-457200" eaLnBrk="1" hangingPunct="1">
              <a:lnSpc>
                <a:spcPct val="90000"/>
              </a:lnSpc>
              <a:buFontTx/>
              <a:buAutoNum type="arabicPeriod" startAt="6"/>
              <a:defRPr/>
            </a:pPr>
            <a:r>
              <a:rPr lang="pl-PL" altLang="pl-PL" sz="2000" dirty="0" smtClean="0">
                <a:latin typeface="Times New Roman" pitchFamily="18" charset="0"/>
              </a:rPr>
              <a:t>Obejmują dokumentację najważniejszą.</a:t>
            </a:r>
          </a:p>
          <a:p>
            <a:pPr marL="457200" indent="-457200" eaLnBrk="1" hangingPunct="1">
              <a:lnSpc>
                <a:spcPct val="90000"/>
              </a:lnSpc>
              <a:buFontTx/>
              <a:buAutoNum type="arabicPeriod" startAt="6"/>
              <a:defRPr/>
            </a:pPr>
            <a:endParaRPr lang="pl-PL" altLang="pl-PL" sz="2000" dirty="0" smtClean="0">
              <a:latin typeface="Times New Roman" pitchFamily="18" charset="0"/>
            </a:endParaRPr>
          </a:p>
          <a:p>
            <a:pPr marL="457200" indent="-457200" eaLnBrk="1" hangingPunct="1">
              <a:lnSpc>
                <a:spcPct val="90000"/>
              </a:lnSpc>
              <a:buFontTx/>
              <a:buAutoNum type="arabicPeriod" startAt="6"/>
              <a:defRPr/>
            </a:pPr>
            <a:r>
              <a:rPr lang="pl-PL" altLang="pl-PL" sz="2000" dirty="0" smtClean="0">
                <a:latin typeface="Times New Roman" pitchFamily="18" charset="0"/>
              </a:rPr>
              <a:t>Podlega kontroli.</a:t>
            </a:r>
          </a:p>
          <a:p>
            <a:pPr marL="457200" indent="-457200" eaLnBrk="1" hangingPunct="1">
              <a:lnSpc>
                <a:spcPct val="90000"/>
              </a:lnSpc>
              <a:buFontTx/>
              <a:buAutoNum type="arabicPeriod" startAt="6"/>
              <a:defRPr/>
            </a:pPr>
            <a:endParaRPr lang="pl-PL" altLang="pl-PL" sz="2000" dirty="0" smtClean="0">
              <a:latin typeface="Times New Roman" pitchFamily="18" charset="0"/>
            </a:endParaRPr>
          </a:p>
          <a:p>
            <a:pPr marL="457200" indent="-457200" eaLnBrk="1" hangingPunct="1">
              <a:lnSpc>
                <a:spcPct val="90000"/>
              </a:lnSpc>
              <a:buFontTx/>
              <a:buAutoNum type="arabicPeriod" startAt="6"/>
              <a:defRPr/>
            </a:pPr>
            <a:r>
              <a:rPr lang="pl-PL" altLang="pl-PL" sz="2000" dirty="0" smtClean="0">
                <a:latin typeface="Times New Roman" pitchFamily="18" charset="0"/>
              </a:rPr>
              <a:t>Podlegają ochronie prawnej.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787900" y="609600"/>
            <a:ext cx="3887788" cy="5483225"/>
          </a:xfrm>
        </p:spPr>
        <p:txBody>
          <a:bodyPr/>
          <a:lstStyle/>
          <a:p>
            <a:pPr marL="457200" indent="-45720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l-PL" altLang="pl-PL" sz="2000" b="1" u="sng" dirty="0" smtClean="0">
                <a:latin typeface="Times New Roman" pitchFamily="18" charset="0"/>
              </a:rPr>
              <a:t>„B” dokumentacja niearchiwalna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pl-PL" altLang="pl-PL" sz="2000" dirty="0" smtClean="0">
              <a:latin typeface="Times New Roman" pitchFamily="18" charset="0"/>
            </a:endParaRPr>
          </a:p>
          <a:p>
            <a:pPr marL="457200" indent="-457200" eaLnBrk="1" hangingPunct="1">
              <a:lnSpc>
                <a:spcPct val="80000"/>
              </a:lnSpc>
              <a:buFontTx/>
              <a:buAutoNum type="arabicPeriod" startAt="6"/>
              <a:defRPr/>
            </a:pPr>
            <a:r>
              <a:rPr lang="pl-PL" altLang="pl-PL" sz="2000" dirty="0" smtClean="0">
                <a:latin typeface="Times New Roman" pitchFamily="18" charset="0"/>
              </a:rPr>
              <a:t>Obejmują wszelką dokumentację.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  <a:defRPr/>
            </a:pPr>
            <a:endParaRPr lang="pl-PL" altLang="pl-PL" sz="2000" dirty="0" smtClean="0">
              <a:latin typeface="Times New Roman" pitchFamily="18" charset="0"/>
            </a:endParaRPr>
          </a:p>
          <a:p>
            <a:pPr marL="457200" indent="-457200" eaLnBrk="1" hangingPunct="1">
              <a:lnSpc>
                <a:spcPct val="80000"/>
              </a:lnSpc>
              <a:buFontTx/>
              <a:buAutoNum type="arabicPeriod" startAt="7"/>
              <a:defRPr/>
            </a:pPr>
            <a:r>
              <a:rPr lang="pl-PL" altLang="pl-PL" sz="2000" dirty="0" smtClean="0">
                <a:latin typeface="Times New Roman" pitchFamily="18" charset="0"/>
              </a:rPr>
              <a:t>Podlega kontroli.</a:t>
            </a:r>
          </a:p>
          <a:p>
            <a:pPr marL="457200" indent="-457200" eaLnBrk="1" hangingPunct="1">
              <a:lnSpc>
                <a:spcPct val="80000"/>
              </a:lnSpc>
              <a:buFontTx/>
              <a:buAutoNum type="arabicPeriod" startAt="7"/>
              <a:defRPr/>
            </a:pPr>
            <a:endParaRPr lang="pl-PL" altLang="pl-PL" sz="2000" dirty="0" smtClean="0">
              <a:latin typeface="Times New Roman" pitchFamily="18" charset="0"/>
            </a:endParaRPr>
          </a:p>
          <a:p>
            <a:pPr marL="457200" indent="-457200" eaLnBrk="1" hangingPunct="1">
              <a:lnSpc>
                <a:spcPct val="80000"/>
              </a:lnSpc>
              <a:buFontTx/>
              <a:buAutoNum type="arabicPeriod" startAt="7"/>
              <a:defRPr/>
            </a:pPr>
            <a:endParaRPr lang="pl-PL" altLang="pl-PL" sz="2000" dirty="0" smtClean="0">
              <a:latin typeface="Times New Roman" pitchFamily="18" charset="0"/>
            </a:endParaRPr>
          </a:p>
          <a:p>
            <a:pPr marL="457200" indent="-457200" eaLnBrk="1" hangingPunct="1">
              <a:lnSpc>
                <a:spcPct val="80000"/>
              </a:lnSpc>
              <a:buFontTx/>
              <a:buAutoNum type="arabicPeriod" startAt="7"/>
              <a:defRPr/>
            </a:pPr>
            <a:r>
              <a:rPr lang="pl-PL" altLang="pl-PL" sz="2000" dirty="0" smtClean="0">
                <a:latin typeface="Times New Roman" pitchFamily="18" charset="0"/>
              </a:rPr>
              <a:t>Podlega ochronie prawnej (jej niszczenie, utrata lub uszkodzenie przed upływem obowiązujących okresów zagrożone jest również sankcją karną).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476250"/>
            <a:ext cx="8208962" cy="57610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l-PL" altLang="pl-PL" sz="2800" dirty="0" smtClean="0">
                <a:latin typeface="Times New Roman" pitchFamily="18" charset="0"/>
              </a:rPr>
              <a:t>W uzasadnionych sytuacjach materiały kategorii „B” mogą być przekwalifikowane na kategorię „A” lub może być wydłużony okres ich przechowywania.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l-PL" altLang="pl-PL" sz="2800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l-PL" altLang="pl-PL" sz="2800" dirty="0" smtClean="0">
                <a:latin typeface="Times New Roman" pitchFamily="18" charset="0"/>
              </a:rPr>
              <a:t>Decyzję w sprawie zmiany kategorii z „B” na kategorię „A” lub wydłużenie okresu przechowywania akt kategorii „B” podejmują kierujący pracą archiwów lub kierownicy jednostek, w których zostały wytworzone.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l-PL" altLang="pl-PL" sz="2800" dirty="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l-PL" altLang="pl-PL" sz="2800" b="1" dirty="0" smtClean="0">
                <a:latin typeface="Times New Roman" pitchFamily="18" charset="0"/>
              </a:rPr>
              <a:t>Nie dopuszcza się przekwalifikowania akt kategorii „A” na kategorię „B” oraz obniżania okresu przechowywania akt kategorii „B”.</a:t>
            </a:r>
            <a:endParaRPr lang="pl-PL" altLang="pl-PL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863600"/>
          </a:xfrm>
        </p:spPr>
        <p:txBody>
          <a:bodyPr/>
          <a:lstStyle/>
          <a:p>
            <a:pPr eaLnBrk="1" hangingPunct="1">
              <a:defRPr/>
            </a:pPr>
            <a:r>
              <a:rPr lang="pl-PL" altLang="pl-PL" sz="4000" smtClean="0">
                <a:latin typeface="Times New Roman" pitchFamily="18" charset="0"/>
              </a:rPr>
              <a:t>Przejmowanie akt przez archiwa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5538"/>
            <a:ext cx="8569325" cy="5543550"/>
          </a:xfrm>
        </p:spPr>
        <p:txBody>
          <a:bodyPr/>
          <a:lstStyle/>
          <a:p>
            <a:pPr marL="533400" indent="-533400" eaLnBrk="1" hangingPunct="1">
              <a:buFont typeface="Wingdings" pitchFamily="2" charset="2"/>
              <a:buChar char="Ø"/>
              <a:defRPr/>
            </a:pPr>
            <a:r>
              <a:rPr lang="pl-PL" altLang="pl-PL" sz="2800" dirty="0" smtClean="0">
                <a:latin typeface="Times New Roman" pitchFamily="18" charset="0"/>
              </a:rPr>
              <a:t>Każdego roku archiwa jednostek organizacyjnych Państwowej Straży Pożarnej przejmują akta z komórek organizacyjnych danej jednostki. Przejęciu podlegają wszystkie akta spraw zakończonych </a:t>
            </a:r>
            <a:r>
              <a:rPr lang="pl-PL" altLang="pl-PL" b="1" u="sng" dirty="0" smtClean="0">
                <a:latin typeface="Times New Roman" pitchFamily="18" charset="0"/>
              </a:rPr>
              <a:t>najpóźniej po dwóch latach</a:t>
            </a:r>
            <a:r>
              <a:rPr lang="pl-PL" altLang="pl-PL" sz="2800" dirty="0" smtClean="0">
                <a:latin typeface="Times New Roman" pitchFamily="18" charset="0"/>
              </a:rPr>
              <a:t> licząc od pierwszego stycznia następnego roku po ostatecznym załatwieniu sprawy przez komórkę organizacyjną.</a:t>
            </a:r>
          </a:p>
          <a:p>
            <a:pPr marL="533400" indent="-533400" eaLnBrk="1" hangingPunct="1">
              <a:buFont typeface="Wingdings" pitchFamily="2" charset="2"/>
              <a:buNone/>
              <a:defRPr/>
            </a:pPr>
            <a:endParaRPr lang="pl-PL" altLang="pl-PL" sz="2000" dirty="0" smtClean="0">
              <a:latin typeface="Times New Roman" pitchFamily="18" charset="0"/>
            </a:endParaRPr>
          </a:p>
          <a:p>
            <a:pPr marL="533400" indent="-533400" eaLnBrk="1" hangingPunct="1">
              <a:buFont typeface="Wingdings" pitchFamily="2" charset="2"/>
              <a:buChar char="Ø"/>
              <a:defRPr/>
            </a:pPr>
            <a:r>
              <a:rPr lang="pl-PL" altLang="pl-PL" sz="2800" dirty="0" smtClean="0">
                <a:latin typeface="Times New Roman" pitchFamily="18" charset="0"/>
              </a:rPr>
              <a:t>Archiwa zobowiązane są do udzielenia instruktażu osobom przygotowującym akta do przekazania. Instruktaż dotyczy trybu i metod porządkowania oraz ewidencjonowania akt podlegających przekazaniu.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6" name="Rectangle 4"/>
          <p:cNvSpPr>
            <a:spLocks noGrp="1" noChangeArrowheads="1"/>
          </p:cNvSpPr>
          <p:nvPr>
            <p:ph type="title"/>
          </p:nvPr>
        </p:nvSpPr>
        <p:spPr>
          <a:xfrm>
            <a:off x="323850" y="277813"/>
            <a:ext cx="8496300" cy="1143000"/>
          </a:xfrm>
        </p:spPr>
        <p:txBody>
          <a:bodyPr/>
          <a:lstStyle/>
          <a:p>
            <a:pPr eaLnBrk="1" hangingPunct="1">
              <a:defRPr/>
            </a:pPr>
            <a:r>
              <a:rPr lang="pl-PL" altLang="pl-PL" sz="4000" smtClean="0">
                <a:latin typeface="Times New Roman" pitchFamily="18" charset="0"/>
              </a:rPr>
              <a:t>Uporządkowanie materiałów archiwalnych</a:t>
            </a:r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4400" y="1990725"/>
            <a:ext cx="7696200" cy="4246563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None/>
              <a:defRPr/>
            </a:pPr>
            <a:r>
              <a:rPr lang="pl-PL" altLang="pl-PL" sz="2800" b="1" dirty="0" smtClean="0">
                <a:latin typeface="Times New Roman" pitchFamily="18" charset="0"/>
              </a:rPr>
              <a:t>	</a:t>
            </a:r>
            <a:r>
              <a:rPr lang="pl-PL" altLang="pl-PL" sz="2800" dirty="0" smtClean="0">
                <a:latin typeface="Times New Roman" pitchFamily="18" charset="0"/>
              </a:rPr>
              <a:t>Archiwa przejmują akta jedynie w stanie uporządkowanym i kompletnymi rocznikami.</a:t>
            </a:r>
          </a:p>
          <a:p>
            <a:pPr marL="457200" indent="-457200" eaLnBrk="1" hangingPunct="1">
              <a:buFont typeface="Wingdings" pitchFamily="2" charset="2"/>
              <a:buNone/>
              <a:defRPr/>
            </a:pPr>
            <a:r>
              <a:rPr lang="pl-PL" altLang="pl-PL" sz="2800" dirty="0" smtClean="0">
                <a:latin typeface="Times New Roman" pitchFamily="18" charset="0"/>
              </a:rPr>
              <a:t>	Przez uporządkowanie rozumie się: </a:t>
            </a:r>
          </a:p>
          <a:p>
            <a:pPr marL="457200" indent="-457200" eaLnBrk="1" hangingPunct="1">
              <a:buFont typeface="Wingdings" pitchFamily="2" charset="2"/>
              <a:buNone/>
              <a:defRPr/>
            </a:pPr>
            <a:endParaRPr lang="pl-PL" altLang="pl-PL" sz="2800" dirty="0" smtClean="0">
              <a:latin typeface="Times New Roman" pitchFamily="18" charset="0"/>
            </a:endParaRPr>
          </a:p>
          <a:p>
            <a:pPr marL="457200" indent="-457200" eaLnBrk="1" hangingPunct="1">
              <a:buFont typeface="Wingdings" pitchFamily="2" charset="2"/>
              <a:buChar char="Ø"/>
              <a:defRPr/>
            </a:pPr>
            <a:r>
              <a:rPr lang="pl-PL" altLang="pl-PL" sz="2800" dirty="0" smtClean="0">
                <a:latin typeface="Times New Roman" pitchFamily="18" charset="0"/>
              </a:rPr>
              <a:t>zgrupowanie akt spraw w teczkach założonych zgodnie z jednolitym rzeczowym wykazem akt, a zatem zgodnie z symbolami klasyfikacyjnymi i kategorią archiwalną,</a:t>
            </a:r>
            <a:endParaRPr lang="pl-PL" altLang="pl-PL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765175"/>
            <a:ext cx="7632700" cy="50403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l-PL" altLang="pl-PL" sz="2800" dirty="0" smtClean="0">
                <a:latin typeface="Times New Roman" pitchFamily="18" charset="0"/>
              </a:rPr>
              <a:t>wydzielenie akt kategorii „B” z teczek zawierających akta kategorii „A”. Przykładowo: jeżeli teczka zawiera sprawozdania, to usuwamy z niej cząstkowe opracowania czy duplikaty i pozostawiamy tylko sprawozdania. Nie wolno łączyć w jednej teczce akt o różnych symbolach klasyfikacyjnych i różnych kategoriach archiwalnych,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pl-PL" altLang="pl-PL" sz="2800" dirty="0" smtClean="0">
                <a:latin typeface="Times New Roman" pitchFamily="18" charset="0"/>
              </a:rPr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pl-PL" altLang="pl-PL" sz="2800" dirty="0" smtClean="0">
                <a:latin typeface="Times New Roman" pitchFamily="18" charset="0"/>
              </a:rPr>
              <a:t>	jeżeli pismo niejawne posiada kartę zapoznania z dokumentem, to kartę tę należy dołączyć do pisma w teczce, </a:t>
            </a:r>
            <a:endParaRPr lang="pl-PL" altLang="pl-PL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620713"/>
            <a:ext cx="8280400" cy="5472112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Char char="Ø"/>
              <a:defRPr/>
            </a:pPr>
            <a:r>
              <a:rPr lang="pl-PL" altLang="pl-PL" sz="2800" dirty="0">
                <a:latin typeface="Times New Roman" pitchFamily="18" charset="0"/>
              </a:rPr>
              <a:t>wydzielenie:</a:t>
            </a:r>
          </a:p>
          <a:p>
            <a:pPr marL="914400" lvl="1" indent="-457200" eaLnBrk="1" hangingPunct="1">
              <a:buClr>
                <a:schemeClr val="tx1"/>
              </a:buClr>
              <a:defRPr/>
            </a:pPr>
            <a:r>
              <a:rPr lang="pl-PL" altLang="pl-PL" sz="2400" dirty="0">
                <a:latin typeface="Times New Roman" pitchFamily="18" charset="0"/>
              </a:rPr>
              <a:t>dokumentów i pism stanowiących akta kategorii „BC”, </a:t>
            </a:r>
          </a:p>
          <a:p>
            <a:pPr marL="914400" lvl="1" indent="-457200" eaLnBrk="1" hangingPunct="1">
              <a:buClr>
                <a:schemeClr val="tx1"/>
              </a:buClr>
              <a:defRPr/>
            </a:pPr>
            <a:r>
              <a:rPr lang="pl-PL" altLang="pl-PL" sz="2400" dirty="0">
                <a:latin typeface="Times New Roman" pitchFamily="18" charset="0"/>
              </a:rPr>
              <a:t>wtórników oraz kopii akt przekazanych do archiwum,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endParaRPr lang="pl-PL" altLang="pl-PL" sz="2800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pl-PL" altLang="pl-PL" sz="2800" dirty="0" smtClean="0">
                <a:latin typeface="Times New Roman" pitchFamily="18" charset="0"/>
              </a:rPr>
              <a:t>sprawom w teczce i pismom w obrębie spraw należy nadać układ chronologiczny, a zatem od najstarszej sprawy na wierzchu do najnowszej na spodzie,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endParaRPr lang="pl-PL" altLang="pl-PL" sz="2800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pl-PL" altLang="pl-PL" sz="2800" dirty="0" smtClean="0">
                <a:latin typeface="Times New Roman" pitchFamily="18" charset="0"/>
              </a:rPr>
              <a:t>usunięcie wszelkich części metalowych z teczek akt (spinacze, zszywki, itp.) oraz części plastikowych (koszulki, okładki, itp.),</a:t>
            </a:r>
            <a:endParaRPr lang="pl-PL" altLang="pl-PL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5650" y="908050"/>
            <a:ext cx="7704138" cy="4537075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pl-PL" altLang="pl-PL" sz="2800" dirty="0" smtClean="0">
                <a:latin typeface="Times New Roman" pitchFamily="18" charset="0"/>
              </a:rPr>
              <a:t>ponumerowanie (paginowanie) zapisanych stron (ołówkiem w prawym górnym rogu). Jeżeli akta jednej sprawy skompletowane są w kilku teczkach, to strony w każdym tomie należy numerować oddzielnie. Zdjęcia, fotografie i inne materiały ilustrowane traktuje się jak karty,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endParaRPr lang="pl-PL" altLang="pl-PL" sz="2800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pl-PL" altLang="pl-PL" sz="2800" dirty="0" smtClean="0">
                <a:latin typeface="Times New Roman" pitchFamily="18" charset="0"/>
              </a:rPr>
              <a:t>akta w teczce powinny być zszyte,</a:t>
            </a:r>
            <a:endParaRPr lang="pl-PL" altLang="pl-PL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l-PL" altLang="pl-PL" sz="4000" smtClean="0">
                <a:latin typeface="Times New Roman" pitchFamily="18" charset="0"/>
              </a:rPr>
              <a:t>Obowiązujące akty prawne</a:t>
            </a:r>
          </a:p>
        </p:txBody>
      </p:sp>
      <p:sp>
        <p:nvSpPr>
          <p:cNvPr id="7168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11188" y="1295400"/>
            <a:ext cx="8064500" cy="508635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pl-PL" altLang="pl-PL" sz="2800" dirty="0" smtClean="0">
                <a:effectLst/>
                <a:latin typeface="Times New Roman" pitchFamily="18" charset="0"/>
              </a:rPr>
              <a:t>Ustawa z dnia 14 lipca 1983 r. o narodowym zasobie archiwalnym i archiwach (Dz. U. 2015, poz. 1446, 566 i 978);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pl-PL" altLang="pl-PL" sz="2800" dirty="0" smtClean="0">
              <a:latin typeface="Times New Roman" pitchFamily="18" charset="0"/>
            </a:endParaRPr>
          </a:p>
          <a:p>
            <a:pPr marL="365125" indent="-255588" eaLnBrk="1" hangingPunct="1">
              <a:spcBef>
                <a:spcPts val="400"/>
              </a:spcBef>
              <a:buClr>
                <a:srgbClr val="2DA2BF"/>
              </a:buClr>
              <a:buSzPct val="68000"/>
              <a:buFont typeface="Wingdings" pitchFamily="2" charset="2"/>
              <a:buChar char="Ø"/>
              <a:defRPr/>
            </a:pPr>
            <a:r>
              <a:rPr lang="pl-PL" altLang="pl-PL" sz="2800" kern="1200" dirty="0" smtClean="0">
                <a:effectLst/>
                <a:latin typeface="Times New Roman" pitchFamily="18" charset="0"/>
              </a:rPr>
              <a:t>Rozporządzenie Ministra Kultury i Dziedzictwa Narodowego z dnia 20 października 2015 r. w sprawie klasyfikowania i kwalifikowania dokumentacji, przekazywania materiałów archiwalnych do archiwów państwowych i brakowania dokumentacji niearchiwalnej            (Dz. U. 2015, poz. 1743);</a:t>
            </a:r>
            <a:endParaRPr lang="pl-PL" altLang="pl-PL" sz="2400" kern="1200" dirty="0" smtClean="0"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9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827088" y="765175"/>
            <a:ext cx="7561262" cy="5400675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None/>
              <a:defRPr/>
            </a:pPr>
            <a:endParaRPr lang="pl-PL" altLang="pl-PL" sz="2800" dirty="0" smtClean="0">
              <a:latin typeface="Times New Roman" pitchFamily="18" charset="0"/>
            </a:endParaRPr>
          </a:p>
          <a:p>
            <a:pPr marL="457200" indent="-457200" eaLnBrk="1" hangingPunct="1">
              <a:buFont typeface="Wingdings" pitchFamily="2" charset="2"/>
              <a:buChar char="Ø"/>
              <a:defRPr/>
            </a:pPr>
            <a:r>
              <a:rPr lang="pl-PL" altLang="pl-PL" sz="2800" dirty="0" smtClean="0">
                <a:latin typeface="Times New Roman" pitchFamily="18" charset="0"/>
              </a:rPr>
              <a:t>dołączenie spisów spraw lub spisu dokumentów niejawnych zawartych w teczce,</a:t>
            </a:r>
          </a:p>
          <a:p>
            <a:pPr marL="457200" indent="-457200" eaLnBrk="1" hangingPunct="1">
              <a:buFont typeface="Wingdings" pitchFamily="2" charset="2"/>
              <a:buNone/>
              <a:defRPr/>
            </a:pPr>
            <a:endParaRPr lang="pl-PL" altLang="pl-PL" sz="2800" dirty="0" smtClean="0">
              <a:latin typeface="Times New Roman" pitchFamily="18" charset="0"/>
            </a:endParaRPr>
          </a:p>
          <a:p>
            <a:pPr marL="457200" indent="-457200" eaLnBrk="1" hangingPunct="1">
              <a:buFont typeface="Wingdings" pitchFamily="2" charset="2"/>
              <a:buChar char="Ø"/>
              <a:defRPr/>
            </a:pPr>
            <a:r>
              <a:rPr lang="pl-PL" altLang="pl-PL" sz="2800" dirty="0" smtClean="0">
                <a:latin typeface="Times New Roman" pitchFamily="18" charset="0"/>
              </a:rPr>
              <a:t>dołączenie karty kontrolnej (wykaz osób korzystających z teczki),</a:t>
            </a:r>
          </a:p>
          <a:p>
            <a:pPr marL="457200" indent="-457200" eaLnBrk="1" hangingPunct="1">
              <a:buFont typeface="Wingdings" pitchFamily="2" charset="2"/>
              <a:buChar char="Ø"/>
              <a:defRPr/>
            </a:pPr>
            <a:endParaRPr lang="pl-PL" altLang="pl-PL" sz="2800" dirty="0" smtClean="0">
              <a:latin typeface="Times New Roman" pitchFamily="18" charset="0"/>
            </a:endParaRPr>
          </a:p>
          <a:p>
            <a:pPr marL="457200" indent="-457200" eaLnBrk="1" hangingPunct="1">
              <a:buFont typeface="Wingdings" pitchFamily="2" charset="2"/>
              <a:buChar char="Ø"/>
              <a:defRPr/>
            </a:pPr>
            <a:r>
              <a:rPr lang="pl-PL" altLang="pl-PL" sz="2800" dirty="0" smtClean="0">
                <a:latin typeface="Times New Roman" pitchFamily="18" charset="0"/>
              </a:rPr>
              <a:t>opisanie teczek.</a:t>
            </a:r>
          </a:p>
          <a:p>
            <a:pPr marL="457200" indent="-457200" eaLnBrk="1" hangingPunct="1">
              <a:buFont typeface="Wingdings" pitchFamily="2" charset="2"/>
              <a:buNone/>
              <a:defRPr/>
            </a:pPr>
            <a:endParaRPr lang="pl-PL" altLang="pl-PL" sz="2800" dirty="0" smtClean="0">
              <a:latin typeface="Times New Roman" pitchFamily="18" charset="0"/>
            </a:endParaRPr>
          </a:p>
          <a:p>
            <a:pPr marL="457200" indent="-457200" eaLnBrk="1" hangingPunct="1">
              <a:buFont typeface="Wingdings" pitchFamily="2" charset="2"/>
              <a:buNone/>
              <a:defRPr/>
            </a:pPr>
            <a:r>
              <a:rPr lang="pl-PL" altLang="pl-PL" sz="1800" u="sng" dirty="0" smtClean="0">
                <a:latin typeface="Times New Roman" pitchFamily="18" charset="0"/>
              </a:rPr>
              <a:t>ZADANIE 1</a:t>
            </a:r>
            <a:endParaRPr lang="pl-PL" altLang="pl-PL" sz="18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68413"/>
          </a:xfrm>
        </p:spPr>
        <p:txBody>
          <a:bodyPr/>
          <a:lstStyle/>
          <a:p>
            <a:pPr eaLnBrk="1" hangingPunct="1">
              <a:defRPr/>
            </a:pPr>
            <a:r>
              <a:rPr lang="pl-PL" altLang="pl-PL" sz="3600" smtClean="0">
                <a:latin typeface="Times New Roman" pitchFamily="18" charset="0"/>
              </a:rPr>
              <a:t>Uporządkowanie dokumentacji niearchiwalnej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844675"/>
            <a:ext cx="8137525" cy="467995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pl-PL" altLang="pl-PL" sz="2800" dirty="0" smtClean="0">
                <a:latin typeface="Times New Roman" pitchFamily="18" charset="0"/>
              </a:rPr>
              <a:t>zgrupowanie akt spraw w teczkach założonych zgodnie z jednolitym rzeczowym wykazem akt, a zatem zgodnie z symbolami klasyfikacyjnymi i kategorią archiwalną,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pl-PL" altLang="pl-PL" sz="2800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pl-PL" altLang="pl-PL" sz="2800" dirty="0" smtClean="0">
                <a:latin typeface="Times New Roman" pitchFamily="18" charset="0"/>
              </a:rPr>
              <a:t>wydzielenie:</a:t>
            </a:r>
          </a:p>
          <a:p>
            <a:pPr lvl="1" eaLnBrk="1" hangingPunct="1">
              <a:buClr>
                <a:schemeClr val="tx1"/>
              </a:buClr>
              <a:defRPr/>
            </a:pPr>
            <a:r>
              <a:rPr lang="pl-PL" altLang="pl-PL" sz="2400" dirty="0" smtClean="0">
                <a:latin typeface="Times New Roman" pitchFamily="18" charset="0"/>
              </a:rPr>
              <a:t>dokumentów i pism stanowiących akta kategorii „BC”, </a:t>
            </a:r>
          </a:p>
          <a:p>
            <a:pPr lvl="1" eaLnBrk="1" hangingPunct="1">
              <a:buClr>
                <a:schemeClr val="tx1"/>
              </a:buClr>
              <a:defRPr/>
            </a:pPr>
            <a:r>
              <a:rPr lang="pl-PL" altLang="pl-PL" sz="2400" dirty="0" smtClean="0">
                <a:latin typeface="Times New Roman" pitchFamily="18" charset="0"/>
              </a:rPr>
              <a:t>wtórników oraz kopii akt przekazanych do archiwum</a:t>
            </a:r>
            <a:r>
              <a:rPr lang="pl-PL" altLang="pl-PL" sz="2400" dirty="0">
                <a:latin typeface="Times New Roman" pitchFamily="18" charset="0"/>
              </a:rPr>
              <a:t>,</a:t>
            </a:r>
            <a:endParaRPr lang="pl-PL" altLang="pl-PL" sz="24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836613"/>
            <a:ext cx="8064500" cy="5472112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pl-PL" altLang="pl-PL" sz="2800" smtClean="0">
                <a:latin typeface="Times New Roman" pitchFamily="18" charset="0"/>
              </a:rPr>
              <a:t>sprawom w teczce i pismom w obrębie spraw należy nadać układ chronologiczny, a zatem od najstarszej sprawy na wierzchu do najnowszej na spodzie,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endParaRPr lang="pl-PL" altLang="pl-PL" sz="280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pl-PL" altLang="pl-PL" sz="2800" smtClean="0">
                <a:latin typeface="Times New Roman" pitchFamily="18" charset="0"/>
              </a:rPr>
              <a:t>usunięcie wszelkich części metalowych z teczek akt (spinacze, zszywki, itp.) oraz części plastikowych (koszulki, okładki, itp.),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endParaRPr lang="pl-PL" altLang="pl-PL" sz="280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pl-PL" altLang="pl-PL" sz="2800" smtClean="0">
                <a:latin typeface="Times New Roman" pitchFamily="18" charset="0"/>
              </a:rPr>
              <a:t>opisanie teczek.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pl-PL" altLang="pl-PL" sz="2400" u="sng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pl-PL" altLang="pl-PL" sz="1800" u="sng" smtClean="0">
                <a:latin typeface="Times New Roman" pitchFamily="18" charset="0"/>
              </a:rPr>
              <a:t>ZADANIE 2</a:t>
            </a:r>
            <a:endParaRPr lang="pl-PL" altLang="pl-PL" sz="1800" u="sng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692150"/>
            <a:ext cx="7920037" cy="5329238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pl-PL" altLang="pl-PL" sz="3600" dirty="0" smtClean="0">
              <a:latin typeface="Times New Roman" pitchFamily="18" charset="0"/>
            </a:endParaRP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l-PL" altLang="pl-PL" dirty="0" smtClean="0">
                <a:latin typeface="Times New Roman" pitchFamily="18" charset="0"/>
              </a:rPr>
              <a:t>	</a:t>
            </a:r>
            <a:r>
              <a:rPr lang="pl-PL" altLang="pl-PL" sz="2800" dirty="0" smtClean="0">
                <a:latin typeface="Times New Roman" pitchFamily="18" charset="0"/>
              </a:rPr>
              <a:t>Teczkom należy nadać układ zgodny z kolejnością symboli klasyfikacyjnych z jednolitego rzeczowego wykazu akt, a w obrębie tego samego symbolu teczkom nadaje się układ chronologiczny.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pl-PL" altLang="pl-PL" sz="2800" dirty="0" smtClean="0">
              <a:latin typeface="Times New Roman" pitchFamily="18" charset="0"/>
            </a:endParaRP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l-PL" altLang="pl-PL" dirty="0" smtClean="0"/>
              <a:t>	</a:t>
            </a:r>
            <a:r>
              <a:rPr lang="pl-PL" altLang="pl-PL" b="1" u="sng" dirty="0" smtClean="0">
                <a:effectLst/>
                <a:latin typeface="Times New Roman" pitchFamily="18" charset="0"/>
              </a:rPr>
              <a:t>Wymienione wyżej czynności spoczywają na komórkach organizacyjnych, które przekazują akta do archiwum zakładowego.</a:t>
            </a:r>
            <a:endParaRPr lang="pl-PL" altLang="pl-PL" b="1" u="sng" dirty="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692150"/>
            <a:ext cx="8280400" cy="5184775"/>
          </a:xfrm>
        </p:spPr>
        <p:txBody>
          <a:bodyPr/>
          <a:lstStyle/>
          <a:p>
            <a:pPr marL="533400" indent="-533400" eaLnBrk="1" hangingPunct="1">
              <a:buFont typeface="Wingdings" pitchFamily="2" charset="2"/>
              <a:buChar char="Ø"/>
              <a:defRPr/>
            </a:pPr>
            <a:r>
              <a:rPr lang="pl-PL" altLang="pl-PL" sz="2800" dirty="0" smtClean="0">
                <a:latin typeface="Times New Roman" pitchFamily="18" charset="0"/>
              </a:rPr>
              <a:t>Akta archiwum przejmuje na podstawie spisów zdawczo-odbiorczych. Spisy zdawczo-odbiorcze podpisuje </a:t>
            </a:r>
            <a:r>
              <a:rPr lang="pl-PL" altLang="pl-PL" sz="2800" u="sng" dirty="0" smtClean="0">
                <a:latin typeface="Times New Roman" pitchFamily="18" charset="0"/>
              </a:rPr>
              <a:t>czytelnie</a:t>
            </a:r>
            <a:r>
              <a:rPr lang="pl-PL" altLang="pl-PL" sz="2800" dirty="0" smtClean="0">
                <a:latin typeface="Times New Roman" pitchFamily="18" charset="0"/>
              </a:rPr>
              <a:t> osoba przekazująca i przejmująca akta z podaniem daty przekazania.</a:t>
            </a:r>
          </a:p>
          <a:p>
            <a:pPr marL="533400" indent="-533400" eaLnBrk="1" hangingPunct="1">
              <a:buFont typeface="Wingdings" pitchFamily="2" charset="2"/>
              <a:buNone/>
              <a:defRPr/>
            </a:pPr>
            <a:endParaRPr lang="pl-PL" altLang="pl-PL" sz="2800" dirty="0" smtClean="0">
              <a:latin typeface="Times New Roman" pitchFamily="18" charset="0"/>
            </a:endParaRPr>
          </a:p>
          <a:p>
            <a:pPr marL="533400" indent="-533400" eaLnBrk="1" hangingPunct="1">
              <a:buFont typeface="Wingdings" pitchFamily="2" charset="2"/>
              <a:buChar char="Ø"/>
              <a:defRPr/>
            </a:pPr>
            <a:r>
              <a:rPr lang="pl-PL" altLang="pl-PL" sz="2800" dirty="0" smtClean="0">
                <a:latin typeface="Times New Roman" pitchFamily="18" charset="0"/>
              </a:rPr>
              <a:t>W spisie zdawczo-odbiorczym kategorii „A”</a:t>
            </a:r>
            <a:r>
              <a:rPr lang="pl-PL" altLang="pl-PL" sz="2800" dirty="0" smtClean="0"/>
              <a:t> </a:t>
            </a:r>
            <a:r>
              <a:rPr lang="pl-PL" altLang="pl-PL" sz="2800" dirty="0" smtClean="0">
                <a:latin typeface="Times New Roman" pitchFamily="18" charset="0"/>
              </a:rPr>
              <a:t>- jedna pozycja spisu to jedna teczka aktowa (także dla akt osobowych).</a:t>
            </a:r>
          </a:p>
          <a:p>
            <a:pPr marL="533400" indent="-533400" eaLnBrk="1" hangingPunct="1">
              <a:buFont typeface="Wingdings" pitchFamily="2" charset="2"/>
              <a:buNone/>
              <a:defRPr/>
            </a:pPr>
            <a:endParaRPr lang="pl-PL" altLang="pl-PL" sz="2800" dirty="0" smtClean="0">
              <a:latin typeface="Times New Roman" pitchFamily="18" charset="0"/>
            </a:endParaRPr>
          </a:p>
          <a:p>
            <a:pPr marL="533400" indent="-533400" eaLnBrk="1" hangingPunct="1">
              <a:buFont typeface="Wingdings" pitchFamily="2" charset="2"/>
              <a:buNone/>
              <a:defRPr/>
            </a:pPr>
            <a:r>
              <a:rPr lang="pl-PL" altLang="pl-PL" sz="1800" u="sng" dirty="0" smtClean="0">
                <a:latin typeface="Times New Roman" pitchFamily="18" charset="0"/>
              </a:rPr>
              <a:t>ZADANIE 3 i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628775"/>
            <a:ext cx="8351837" cy="3240088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pl-PL" altLang="pl-PL" sz="2800" smtClean="0">
                <a:latin typeface="Times New Roman" pitchFamily="18" charset="0"/>
              </a:rPr>
              <a:t>Przekazywanie dokumentacji między poszczególnymi archiwami Państwowej Straży Pożarnej może nastąpić wyłącznie na podstawie protokołu przekazania akt i spisu akt przekazywanych przez daną jednostkę organizacyjną, za zgodą archiwum Komendy Głównej Państwowej Straży Pożarnej.</a:t>
            </a:r>
            <a:endParaRPr lang="pl-PL" altLang="pl-PL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42975"/>
          </a:xfrm>
        </p:spPr>
        <p:txBody>
          <a:bodyPr/>
          <a:lstStyle/>
          <a:p>
            <a:pPr eaLnBrk="1" hangingPunct="1">
              <a:defRPr/>
            </a:pPr>
            <a:r>
              <a:rPr lang="pl-PL" altLang="pl-PL" sz="4000" smtClean="0">
                <a:latin typeface="Times New Roman" pitchFamily="18" charset="0"/>
              </a:rPr>
              <a:t>Ewidencja zasobu archiwalnego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07375" cy="4897437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pl-PL" altLang="pl-PL" sz="2800" dirty="0" smtClean="0">
                <a:latin typeface="Times New Roman" pitchFamily="18" charset="0"/>
              </a:rPr>
              <a:t>Ewidencję archiwalną stanowią: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pl-PL" altLang="pl-PL" sz="2800" dirty="0" smtClean="0">
              <a:latin typeface="Times New Roman" pitchFamily="18" charset="0"/>
            </a:endParaRPr>
          </a:p>
          <a:p>
            <a:pPr marL="533400" indent="-533400" eaLnBrk="1" hangingPunct="1">
              <a:lnSpc>
                <a:spcPct val="80000"/>
              </a:lnSpc>
              <a:defRPr/>
            </a:pPr>
            <a:r>
              <a:rPr lang="pl-PL" altLang="pl-PL" sz="2800" dirty="0" smtClean="0">
                <a:latin typeface="Times New Roman" pitchFamily="18" charset="0"/>
              </a:rPr>
              <a:t>spisy zdawczo-odbiorcze akt, które rejestruje się w kolejności wpływu i nadaje się im kolejny numer zgodnie z wykazem spisów zdawczo-odbiorczych,</a:t>
            </a:r>
          </a:p>
          <a:p>
            <a:pPr marL="990600" lvl="4" indent="-3683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pl-PL" altLang="pl-PL" sz="2400" dirty="0" smtClean="0">
              <a:latin typeface="Times New Roman" pitchFamily="18" charset="0"/>
            </a:endParaRPr>
          </a:p>
          <a:p>
            <a:pPr marL="1435100" lvl="4" indent="-444500" eaLnBrk="1" hangingPunct="1">
              <a:lnSpc>
                <a:spcPct val="80000"/>
              </a:lnSpc>
              <a:defRPr/>
            </a:pPr>
            <a:r>
              <a:rPr lang="pl-PL" altLang="pl-PL" sz="2400" dirty="0" smtClean="0">
                <a:latin typeface="Times New Roman" pitchFamily="18" charset="0"/>
              </a:rPr>
              <a:t>jeden egzemplarz spisów zdawczo-odbiorczych przechowuje się w kolejności numerów z wykazu spisów zdawczo-odbiorczych,</a:t>
            </a:r>
          </a:p>
          <a:p>
            <a:pPr marL="1435100" lvl="4" indent="-4445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pl-PL" altLang="pl-PL" sz="2400" dirty="0" smtClean="0">
              <a:latin typeface="Times New Roman" pitchFamily="18" charset="0"/>
            </a:endParaRPr>
          </a:p>
          <a:p>
            <a:pPr marL="1435100" lvl="4" indent="-444500" eaLnBrk="1" hangingPunct="1">
              <a:lnSpc>
                <a:spcPct val="80000"/>
              </a:lnSpc>
              <a:defRPr/>
            </a:pPr>
            <a:r>
              <a:rPr lang="pl-PL" altLang="pl-PL" sz="2400" dirty="0" smtClean="0">
                <a:latin typeface="Times New Roman" pitchFamily="18" charset="0"/>
              </a:rPr>
              <a:t>drugi egzemplarz spisów zdawczo-odbiorczych przechowuje się w teczkach prowadzonych oddzielnie dla każdej komórki organizacyjnej,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196975"/>
            <a:ext cx="8353425" cy="5184775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defRPr/>
            </a:pPr>
            <a:r>
              <a:rPr lang="pl-PL" altLang="pl-PL" sz="2800" dirty="0" smtClean="0">
                <a:latin typeface="Times New Roman" pitchFamily="18" charset="0"/>
              </a:rPr>
              <a:t>rejestr (wykaz) spisów zdawczo-odbiorczych,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pl-PL" altLang="pl-PL" sz="1400" dirty="0" smtClean="0">
              <a:latin typeface="Times New Roman" pitchFamily="18" charset="0"/>
            </a:endParaRPr>
          </a:p>
          <a:p>
            <a:pPr marL="533400" indent="-533400" eaLnBrk="1" hangingPunct="1">
              <a:lnSpc>
                <a:spcPct val="90000"/>
              </a:lnSpc>
              <a:defRPr/>
            </a:pPr>
            <a:r>
              <a:rPr lang="pl-PL" altLang="pl-PL" sz="2800" dirty="0" smtClean="0">
                <a:latin typeface="Times New Roman" pitchFamily="18" charset="0"/>
              </a:rPr>
              <a:t>protokół oceny dokumentacji niearchiwalnej przeznaczonej do zniszczenia,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pl-PL" altLang="pl-PL" sz="1400" dirty="0" smtClean="0">
              <a:latin typeface="Times New Roman" pitchFamily="18" charset="0"/>
            </a:endParaRPr>
          </a:p>
          <a:p>
            <a:pPr marL="533400" indent="-533400" eaLnBrk="1" hangingPunct="1">
              <a:lnSpc>
                <a:spcPct val="90000"/>
              </a:lnSpc>
              <a:defRPr/>
            </a:pPr>
            <a:r>
              <a:rPr lang="pl-PL" altLang="pl-PL" sz="2800" dirty="0" smtClean="0">
                <a:latin typeface="Times New Roman" pitchFamily="18" charset="0"/>
              </a:rPr>
              <a:t>karty udostępnienia akt,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pl-PL" altLang="pl-PL" sz="1400" dirty="0" smtClean="0">
              <a:latin typeface="Times New Roman" pitchFamily="18" charset="0"/>
            </a:endParaRPr>
          </a:p>
          <a:p>
            <a:pPr marL="533400" indent="-533400" eaLnBrk="1" hangingPunct="1">
              <a:lnSpc>
                <a:spcPct val="90000"/>
              </a:lnSpc>
              <a:defRPr/>
            </a:pPr>
            <a:r>
              <a:rPr lang="pl-PL" altLang="pl-PL" sz="2800" dirty="0" smtClean="0">
                <a:latin typeface="Times New Roman" pitchFamily="18" charset="0"/>
              </a:rPr>
              <a:t>spisy zdawczo-odbiorcze materiałów archiwalnych przekazanych do archiwum państwowego.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pl-PL" altLang="pl-PL" sz="1400" dirty="0" smtClean="0">
              <a:latin typeface="Times New Roman" pitchFamily="18" charset="0"/>
            </a:endParaRP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pl-PL" altLang="pl-PL" sz="2400" dirty="0" smtClean="0">
              <a:latin typeface="Times New Roman" pitchFamily="18" charset="0"/>
            </a:endParaRP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l-PL" altLang="pl-PL" sz="1800" u="sng" dirty="0" smtClean="0">
                <a:latin typeface="Times New Roman" pitchFamily="18" charset="0"/>
              </a:rPr>
              <a:t>ZADANIE 5</a:t>
            </a:r>
            <a:endParaRPr lang="pl-PL" altLang="pl-PL" sz="18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404813"/>
            <a:ext cx="8353425" cy="5832475"/>
          </a:xfrm>
        </p:spPr>
        <p:txBody>
          <a:bodyPr/>
          <a:lstStyle/>
          <a:p>
            <a:pPr marL="533400" indent="-533400" eaLnBrk="1" hangingPunct="1">
              <a:buFont typeface="Wingdings" pitchFamily="2" charset="2"/>
              <a:buChar char="Ø"/>
              <a:defRPr/>
            </a:pPr>
            <a:r>
              <a:rPr lang="pl-PL" altLang="pl-PL" sz="2800" smtClean="0">
                <a:latin typeface="Times New Roman" pitchFamily="18" charset="0"/>
              </a:rPr>
              <a:t>Spisom zdawczo-odbiorczym nie można nadawać numerów w obrębie każdego roku kalendarzowego, kategorii archiwalnej „A” i „B” czy komórki organizacyjnej. Numeracja spisów musi być ciągła od pierwszego, który wpłynął do archiwum do ostatniego przyjmowanego w roku bieżącym.</a:t>
            </a:r>
          </a:p>
          <a:p>
            <a:pPr marL="533400" indent="-533400" eaLnBrk="1" hangingPunct="1">
              <a:buFont typeface="Wingdings" pitchFamily="2" charset="2"/>
              <a:buNone/>
              <a:defRPr/>
            </a:pPr>
            <a:endParaRPr lang="pl-PL" altLang="pl-PL" sz="2400" smtClean="0">
              <a:latin typeface="Times New Roman" pitchFamily="18" charset="0"/>
            </a:endParaRPr>
          </a:p>
          <a:p>
            <a:pPr marL="533400" indent="-533400" eaLnBrk="1" hangingPunct="1">
              <a:buFont typeface="Wingdings" pitchFamily="2" charset="2"/>
              <a:buChar char="Ø"/>
              <a:defRPr/>
            </a:pPr>
            <a:r>
              <a:rPr lang="pl-PL" altLang="pl-PL" sz="2800" smtClean="0">
                <a:latin typeface="Times New Roman" pitchFamily="18" charset="0"/>
              </a:rPr>
              <a:t>Kartom udostępniania akt nadaje się w ciągu roku kolejne numery bieżące, według których są przechowywane przez dwa lata licząc od daty zwrotu akt dla akt jawnych a przez dwadzieścia lat dla akt tajnych, a następnie brakowane.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00113" y="836613"/>
            <a:ext cx="7632700" cy="5329237"/>
          </a:xfrm>
        </p:spPr>
        <p:txBody>
          <a:bodyPr/>
          <a:lstStyle/>
          <a:p>
            <a:pPr marL="533400" indent="-533400" eaLnBrk="1" hangingPunct="1">
              <a:buFont typeface="Wingdings" pitchFamily="2" charset="2"/>
              <a:buChar char="Ø"/>
              <a:defRPr/>
            </a:pPr>
            <a:r>
              <a:rPr lang="pl-PL" altLang="pl-PL" sz="2800" smtClean="0">
                <a:latin typeface="Times New Roman" pitchFamily="18" charset="0"/>
              </a:rPr>
              <a:t>Archiwum Komendy Głównej Państwowej Straży Pożarnej prowadzi centralną ewidencję zasobu archiwalnego podległych jednostek organizacyjnych.</a:t>
            </a:r>
          </a:p>
          <a:p>
            <a:pPr marL="533400" indent="-533400" eaLnBrk="1" hangingPunct="1">
              <a:buFont typeface="Wingdings" pitchFamily="2" charset="2"/>
              <a:buNone/>
              <a:defRPr/>
            </a:pPr>
            <a:endParaRPr lang="pl-PL" altLang="pl-PL" sz="2400" smtClean="0">
              <a:latin typeface="Times New Roman" pitchFamily="18" charset="0"/>
            </a:endParaRPr>
          </a:p>
          <a:p>
            <a:pPr marL="533400" indent="-533400" eaLnBrk="1" hangingPunct="1">
              <a:buFont typeface="Wingdings" pitchFamily="2" charset="2"/>
              <a:buChar char="Ø"/>
              <a:defRPr/>
            </a:pPr>
            <a:r>
              <a:rPr lang="pl-PL" altLang="pl-PL" sz="2800" smtClean="0">
                <a:latin typeface="Times New Roman" pitchFamily="18" charset="0"/>
              </a:rPr>
              <a:t>Archiwa szczebla terenowego zobowiązane są przekazywać do archiwum Komendy Głównej Państwowej Straży Pożarnej jeden egzemplarz spisów zdawczo-odbiorczych materiałów archiwalnych (kat. „A”) oraz dokumentacji niearchiwalnej (kat. „B”).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620713"/>
            <a:ext cx="8569325" cy="56880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pl-PL" altLang="pl-PL" sz="2800" dirty="0" smtClean="0">
              <a:latin typeface="Times New Roman" pitchFamily="18" charset="0"/>
            </a:endParaRPr>
          </a:p>
          <a:p>
            <a:pPr marL="365125" indent="-255588" eaLnBrk="1" hangingPunct="1">
              <a:spcBef>
                <a:spcPts val="400"/>
              </a:spcBef>
              <a:buClr>
                <a:srgbClr val="2DA2BF"/>
              </a:buClr>
              <a:buSzPct val="68000"/>
              <a:buFont typeface="Wingdings" pitchFamily="2" charset="2"/>
              <a:buChar char="Ø"/>
              <a:defRPr/>
            </a:pPr>
            <a:r>
              <a:rPr lang="pl-PL" altLang="pl-PL" sz="2800" kern="1200" dirty="0" smtClean="0">
                <a:effectLst/>
                <a:latin typeface="Times New Roman" pitchFamily="18" charset="0"/>
              </a:rPr>
              <a:t>Zarządzenie Nr 23 Ministra Spraw Wewnętrznych z dnia 29 października 2015 r. w sprawie trybu brakowania dokumentacji niearchiwalnej oraz sposobu postępowania z materiałami archiwalnymi i dokumentacją niearchiwalną w przypadku trwałego zaprzestania działalności przez Ministra Spraw Wewnętrznych oraz organy i jednostki organizacyjne podległe Ministrowi lub przez niego nadzorowane (Dz. Urz. Min. SW 44).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47725"/>
          </a:xfrm>
        </p:spPr>
        <p:txBody>
          <a:bodyPr/>
          <a:lstStyle/>
          <a:p>
            <a:pPr eaLnBrk="1" hangingPunct="1">
              <a:defRPr/>
            </a:pPr>
            <a:r>
              <a:rPr lang="pl-PL" altLang="pl-PL" sz="4000" smtClean="0">
                <a:latin typeface="Times New Roman" pitchFamily="18" charset="0"/>
              </a:rPr>
              <a:t>Brakowanie akt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496300" cy="5399087"/>
          </a:xfrm>
        </p:spPr>
        <p:txBody>
          <a:bodyPr/>
          <a:lstStyle/>
          <a:p>
            <a:pPr marL="533400" indent="-533400" eaLnBrk="1" hangingPunct="1">
              <a:buFont typeface="Wingdings" pitchFamily="2" charset="2"/>
              <a:buChar char="Ø"/>
              <a:defRPr/>
            </a:pPr>
            <a:r>
              <a:rPr lang="pl-PL" altLang="pl-PL" sz="2800" u="sng" dirty="0" smtClean="0">
                <a:latin typeface="Times New Roman" pitchFamily="18" charset="0"/>
              </a:rPr>
              <a:t>Brakowanie akt powinno odbywać się systematycznie</a:t>
            </a:r>
            <a:r>
              <a:rPr lang="pl-PL" altLang="pl-PL" sz="2800" dirty="0" smtClean="0">
                <a:latin typeface="Times New Roman" pitchFamily="18" charset="0"/>
              </a:rPr>
              <a:t>.</a:t>
            </a:r>
          </a:p>
          <a:p>
            <a:pPr marL="533400" indent="-533400" eaLnBrk="1" hangingPunct="1">
              <a:buFont typeface="Wingdings" pitchFamily="2" charset="2"/>
              <a:buNone/>
              <a:defRPr/>
            </a:pPr>
            <a:endParaRPr lang="pl-PL" altLang="pl-PL" sz="1400" dirty="0" smtClean="0">
              <a:latin typeface="Times New Roman" pitchFamily="18" charset="0"/>
            </a:endParaRPr>
          </a:p>
          <a:p>
            <a:pPr marL="533400" indent="-533400" eaLnBrk="1" hangingPunct="1">
              <a:buFont typeface="Wingdings" pitchFamily="2" charset="2"/>
              <a:buChar char="Ø"/>
              <a:defRPr/>
            </a:pPr>
            <a:r>
              <a:rPr lang="pl-PL" altLang="pl-PL" sz="2800" dirty="0" smtClean="0">
                <a:latin typeface="Times New Roman" pitchFamily="18" charset="0"/>
              </a:rPr>
              <a:t>Brakowanie akt polega na wydzieleniu z zasobu archiwalnego akt kategorii „B”, których termin przechowywania już minął, w celu przekazania ich na przemiał (na zniszczenie).</a:t>
            </a:r>
          </a:p>
          <a:p>
            <a:pPr marL="533400" indent="-533400" eaLnBrk="1" hangingPunct="1">
              <a:buFont typeface="Wingdings" pitchFamily="2" charset="2"/>
              <a:buNone/>
              <a:defRPr/>
            </a:pPr>
            <a:endParaRPr lang="pl-PL" altLang="pl-PL" sz="1400" dirty="0" smtClean="0">
              <a:latin typeface="Times New Roman" pitchFamily="18" charset="0"/>
            </a:endParaRPr>
          </a:p>
          <a:p>
            <a:pPr marL="533400" indent="-533400" eaLnBrk="1" hangingPunct="1">
              <a:buFont typeface="Wingdings" pitchFamily="2" charset="2"/>
              <a:buNone/>
              <a:defRPr/>
            </a:pPr>
            <a:r>
              <a:rPr lang="pl-PL" altLang="pl-PL" sz="2800" dirty="0" smtClean="0">
                <a:latin typeface="Times New Roman" pitchFamily="18" charset="0"/>
              </a:rPr>
              <a:t>	Brakowaniu podlegają wyłącznie akta kategorii ”B”.</a:t>
            </a:r>
          </a:p>
          <a:p>
            <a:pPr marL="533400" indent="-533400" eaLnBrk="1" hangingPunct="1">
              <a:buFont typeface="Wingdings" pitchFamily="2" charset="2"/>
              <a:buNone/>
              <a:defRPr/>
            </a:pPr>
            <a:endParaRPr lang="pl-PL" altLang="pl-PL" sz="1400" dirty="0" smtClean="0">
              <a:latin typeface="Times New Roman" pitchFamily="18" charset="0"/>
            </a:endParaRPr>
          </a:p>
          <a:p>
            <a:pPr marL="533400" indent="-533400" eaLnBrk="1" hangingPunct="1">
              <a:buFont typeface="Wingdings" pitchFamily="2" charset="2"/>
              <a:buChar char="Ø"/>
              <a:defRPr/>
            </a:pPr>
            <a:r>
              <a:rPr lang="pl-PL" altLang="pl-PL" sz="2800" dirty="0" smtClean="0">
                <a:latin typeface="Times New Roman" pitchFamily="18" charset="0"/>
              </a:rPr>
              <a:t>Brakowania dokonuje się po dniu 1 stycznia roku następnego po roku, w którym wygasa obowiązek przechowywania akt kategorii „B”.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936625"/>
          </a:xfrm>
        </p:spPr>
        <p:txBody>
          <a:bodyPr/>
          <a:lstStyle/>
          <a:p>
            <a:pPr eaLnBrk="1" hangingPunct="1">
              <a:defRPr/>
            </a:pPr>
            <a:r>
              <a:rPr lang="pl-PL" altLang="pl-PL" sz="4000" smtClean="0">
                <a:latin typeface="Times New Roman" pitchFamily="18" charset="0"/>
              </a:rPr>
              <a:t>Brakowanie akt kategorii „B”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207375" cy="5256213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pl-PL" altLang="pl-PL" sz="2800" dirty="0" smtClean="0">
                <a:latin typeface="Times New Roman" pitchFamily="18" charset="0"/>
              </a:rPr>
              <a:t>Czynności związane z brakowaniem akt kategorii „B” polegają na: 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pl-PL" altLang="pl-PL" sz="2800" dirty="0" smtClean="0">
              <a:latin typeface="Times New Roman" pitchFamily="18" charset="0"/>
            </a:endParaRPr>
          </a:p>
          <a:p>
            <a:pPr marL="533400" indent="-533400" eaLnBrk="1" hangingPunct="1">
              <a:lnSpc>
                <a:spcPct val="80000"/>
              </a:lnSpc>
              <a:buClr>
                <a:schemeClr val="tx1"/>
              </a:buClr>
              <a:buFontTx/>
              <a:buChar char="•"/>
              <a:defRPr/>
            </a:pPr>
            <a:r>
              <a:rPr lang="pl-PL" altLang="pl-PL" sz="2800" dirty="0" smtClean="0">
                <a:latin typeface="Times New Roman" pitchFamily="18" charset="0"/>
              </a:rPr>
              <a:t>ocenie wartości archiwalnej akt podlegających brakowaniu oraz sporządzeniu spisu wydzielonej dokumentacji proponowanej do zniszczenia,</a:t>
            </a:r>
          </a:p>
          <a:p>
            <a:pPr marL="533400" indent="-533400"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endParaRPr lang="pl-PL" altLang="pl-PL" sz="1400" dirty="0" smtClean="0">
              <a:latin typeface="Times New Roman" pitchFamily="18" charset="0"/>
            </a:endParaRPr>
          </a:p>
          <a:p>
            <a:pPr marL="533400" indent="-533400" eaLnBrk="1" hangingPunct="1">
              <a:lnSpc>
                <a:spcPct val="80000"/>
              </a:lnSpc>
              <a:buClr>
                <a:schemeClr val="tx1"/>
              </a:buClr>
              <a:buFontTx/>
              <a:buChar char="•"/>
              <a:defRPr/>
            </a:pPr>
            <a:r>
              <a:rPr lang="pl-PL" altLang="pl-PL" sz="2800" dirty="0" smtClean="0">
                <a:latin typeface="Times New Roman" pitchFamily="18" charset="0"/>
              </a:rPr>
              <a:t>przekazaniu spisu dokumentacji niearchiwalnej, kierownikom komórek organizacyjnych, których dokumentacja podlega brakowaniu, w celu zgłoszenia uwag i wniosków w określonym przez komisję terminie, </a:t>
            </a:r>
          </a:p>
          <a:p>
            <a:pPr marL="533400" indent="-533400"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endParaRPr lang="pl-PL" altLang="pl-PL" sz="2800" dirty="0" smtClean="0">
              <a:latin typeface="Times New Roman" pitchFamily="18" charset="0"/>
            </a:endParaRP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l-PL" altLang="pl-PL" sz="1800" u="sng" dirty="0" smtClean="0">
                <a:latin typeface="Times New Roman" pitchFamily="18" charset="0"/>
              </a:rPr>
              <a:t>ZADANIE 6</a:t>
            </a:r>
            <a:endParaRPr lang="pl-PL" altLang="pl-PL" sz="28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00113" y="981075"/>
            <a:ext cx="7559675" cy="4824413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Tx/>
              <a:buChar char="•"/>
              <a:defRPr/>
            </a:pPr>
            <a:r>
              <a:rPr lang="pl-PL" altLang="pl-PL" sz="2800" dirty="0" smtClean="0">
                <a:latin typeface="Times New Roman" pitchFamily="18" charset="0"/>
              </a:rPr>
              <a:t>sporządzeniu protokołu oceny dokumentacji niearchiwalnej przeznaczonej do zniszczenia,</a:t>
            </a:r>
          </a:p>
          <a:p>
            <a:pPr eaLnBrk="1" hangingPunct="1">
              <a:buClr>
                <a:schemeClr val="tx1"/>
              </a:buClr>
              <a:buFontTx/>
              <a:buNone/>
              <a:defRPr/>
            </a:pPr>
            <a:endParaRPr lang="pl-PL" altLang="pl-PL" sz="2800" dirty="0" smtClean="0">
              <a:latin typeface="Times New Roman" pitchFamily="18" charset="0"/>
            </a:endParaRPr>
          </a:p>
          <a:p>
            <a:pPr eaLnBrk="1" hangingPunct="1">
              <a:buClr>
                <a:schemeClr val="tx1"/>
              </a:buClr>
              <a:buFontTx/>
              <a:buChar char="•"/>
              <a:defRPr/>
            </a:pPr>
            <a:r>
              <a:rPr lang="pl-PL" altLang="pl-PL" sz="2800" dirty="0" smtClean="0">
                <a:latin typeface="Times New Roman" pitchFamily="18" charset="0"/>
              </a:rPr>
              <a:t>sporządzeniu protokołu z ekspertyzy (dotyczy dokumentacji kategorii „BE”),</a:t>
            </a:r>
          </a:p>
          <a:p>
            <a:pPr eaLnBrk="1" hangingPunct="1">
              <a:buClr>
                <a:schemeClr val="tx1"/>
              </a:buClr>
              <a:buFontTx/>
              <a:buNone/>
              <a:defRPr/>
            </a:pPr>
            <a:endParaRPr lang="pl-PL" altLang="pl-PL" sz="2800" dirty="0" smtClean="0">
              <a:latin typeface="Times New Roman" pitchFamily="18" charset="0"/>
            </a:endParaRPr>
          </a:p>
          <a:p>
            <a:pPr eaLnBrk="1" hangingPunct="1">
              <a:buClr>
                <a:schemeClr val="tx1"/>
              </a:buClr>
              <a:buFontTx/>
              <a:buChar char="•"/>
              <a:defRPr/>
            </a:pPr>
            <a:r>
              <a:rPr lang="pl-PL" altLang="pl-PL" sz="2800" dirty="0" smtClean="0">
                <a:latin typeface="Times New Roman" pitchFamily="18" charset="0"/>
              </a:rPr>
              <a:t>wystąpieniu z wnioskiem o wydanie zezwolenia jednorazowego na brakowanie.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pl-PL" altLang="pl-PL" sz="28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pl-PL" altLang="pl-PL" sz="1800" u="sng" dirty="0" smtClean="0">
                <a:latin typeface="Times New Roman" pitchFamily="18" charset="0"/>
              </a:rPr>
              <a:t>ZADANIE 7 i </a:t>
            </a:r>
            <a:r>
              <a:rPr lang="pl-PL" altLang="pl-PL" sz="1800" u="sng" dirty="0">
                <a:latin typeface="Times New Roman" pitchFamily="18" charset="0"/>
              </a:rPr>
              <a:t>8</a:t>
            </a:r>
            <a:endParaRPr lang="pl-PL" altLang="pl-PL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700213"/>
            <a:ext cx="8135938" cy="3960812"/>
          </a:xfrm>
        </p:spPr>
        <p:txBody>
          <a:bodyPr/>
          <a:lstStyle/>
          <a:p>
            <a:pPr marL="533400" indent="-533400" eaLnBrk="1" hangingPunct="1">
              <a:buFont typeface="Wingdings" pitchFamily="2" charset="2"/>
              <a:buChar char="Ø"/>
              <a:defRPr/>
            </a:pPr>
            <a:r>
              <a:rPr lang="pl-PL" altLang="pl-PL" sz="2800" dirty="0" smtClean="0">
                <a:latin typeface="Times New Roman" pitchFamily="18" charset="0"/>
              </a:rPr>
              <a:t>Brakowanie dokumentacji niearchiwalnej kategorii „B” i „BE” przez jednostkę organizacyjną Państwowej Straży Pożarnej odbywa się wyłącznie na podstawie zgody archiwum Komendy Głównej Państwowej Straży Pożarnej.</a:t>
            </a:r>
          </a:p>
          <a:p>
            <a:pPr marL="533400" indent="-533400" eaLnBrk="1" hangingPunct="1">
              <a:buFont typeface="Wingdings" pitchFamily="2" charset="2"/>
              <a:buNone/>
              <a:defRPr/>
            </a:pPr>
            <a:endParaRPr lang="pl-PL" altLang="pl-PL" sz="14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765175"/>
            <a:ext cx="8497887" cy="5184775"/>
          </a:xfrm>
        </p:spPr>
        <p:txBody>
          <a:bodyPr/>
          <a:lstStyle/>
          <a:p>
            <a:pPr marL="533400" indent="-533400" eaLnBrk="1" hangingPunct="1">
              <a:buFont typeface="Wingdings" pitchFamily="2" charset="2"/>
              <a:buChar char="Ø"/>
              <a:defRPr/>
            </a:pPr>
            <a:r>
              <a:rPr lang="pl-PL" altLang="pl-PL" sz="2800" smtClean="0">
                <a:latin typeface="Times New Roman" pitchFamily="18" charset="0"/>
              </a:rPr>
              <a:t>Czynności dotyczące brakowania akt kategorii „B”  wykonuje komisja powołana przez kierownika jednostki organizacyjnej dokonującej brakowania akt.</a:t>
            </a:r>
          </a:p>
          <a:p>
            <a:pPr marL="533400" indent="-533400" eaLnBrk="1" hangingPunct="1">
              <a:buFont typeface="Wingdings" pitchFamily="2" charset="2"/>
              <a:buNone/>
              <a:defRPr/>
            </a:pPr>
            <a:endParaRPr lang="pl-PL" altLang="pl-PL" sz="2800" smtClean="0">
              <a:latin typeface="Times New Roman" pitchFamily="18" charset="0"/>
            </a:endParaRPr>
          </a:p>
          <a:p>
            <a:pPr marL="533400" indent="-533400" eaLnBrk="1" hangingPunct="1">
              <a:buFont typeface="Wingdings" pitchFamily="2" charset="2"/>
              <a:buChar char="Ø"/>
              <a:defRPr/>
            </a:pPr>
            <a:r>
              <a:rPr lang="pl-PL" altLang="pl-PL" sz="2800" smtClean="0">
                <a:latin typeface="Times New Roman" pitchFamily="18" charset="0"/>
              </a:rPr>
              <a:t>Komisja, o której mowa wyżej, może wnioskować o przekwalifikowanie wskazanej dokumentacji kategorii „B” do kategorii „BE”, przekwalifikowanie dokumentacji niearchiwalnej, która zyskała znaczenie jako źródło informacji o wartości historycznej, do materiałów archiwalnych oraz wydłużenie okresu przechowywania dokumentacji niearchiwalnej.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412875"/>
            <a:ext cx="8208963" cy="3671888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pl-PL" altLang="pl-PL" sz="2800" smtClean="0">
                <a:latin typeface="Times New Roman" pitchFamily="18" charset="0"/>
              </a:rPr>
              <a:t>W skład komisji wchodzi archiwista zakładowy oraz przedstawiciele komórek organizacyjnych, których dokumentacja przeznaczona jest do brakowania.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pl-PL" altLang="pl-PL" sz="280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pl-PL" altLang="pl-PL" sz="2800" smtClean="0">
                <a:latin typeface="Times New Roman" pitchFamily="18" charset="0"/>
              </a:rPr>
              <a:t>	Jeżeli brakowana jest dokumentacja niejawna w skład komisji wchodzi również kierownik kancelarii tajnej.</a:t>
            </a:r>
            <a:endParaRPr lang="pl-PL" altLang="pl-PL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908050"/>
            <a:ext cx="7991475" cy="5184775"/>
          </a:xfrm>
        </p:spPr>
        <p:txBody>
          <a:bodyPr/>
          <a:lstStyle/>
          <a:p>
            <a:pPr marL="533400" indent="-533400" eaLnBrk="1" hangingPunct="1">
              <a:buFont typeface="Wingdings" pitchFamily="2" charset="2"/>
              <a:buChar char="Ø"/>
              <a:defRPr/>
            </a:pPr>
            <a:r>
              <a:rPr lang="pl-PL" altLang="pl-PL" sz="2800" smtClean="0">
                <a:latin typeface="Times New Roman" pitchFamily="18" charset="0"/>
              </a:rPr>
              <a:t>Powołana w jednostce organizacyjnej komisja ze swojej czynności sporządza protokół oceny dokumentacji niearchiwalnej przeznaczonej do zniszczenia, który zatwierdza kierownik danej jednostki.</a:t>
            </a:r>
          </a:p>
          <a:p>
            <a:pPr marL="533400" indent="-533400" eaLnBrk="1" hangingPunct="1">
              <a:buFont typeface="Wingdings" pitchFamily="2" charset="2"/>
              <a:buNone/>
              <a:defRPr/>
            </a:pPr>
            <a:endParaRPr lang="pl-PL" altLang="pl-PL" sz="2800" smtClean="0">
              <a:latin typeface="Times New Roman" pitchFamily="18" charset="0"/>
            </a:endParaRPr>
          </a:p>
          <a:p>
            <a:pPr marL="533400" indent="-533400" eaLnBrk="1" hangingPunct="1">
              <a:buFont typeface="Wingdings" pitchFamily="2" charset="2"/>
              <a:buChar char="Ø"/>
              <a:defRPr/>
            </a:pPr>
            <a:r>
              <a:rPr lang="pl-PL" altLang="pl-PL" sz="2800" smtClean="0">
                <a:latin typeface="Times New Roman" pitchFamily="18" charset="0"/>
              </a:rPr>
              <a:t>W przypadku braku właściciela akt, bądź jego prawnego następcy, powołuje się trzyosobową komisję brakowania akt złożoną z archiwisty oraz dwóch członków.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765175"/>
            <a:ext cx="7058025" cy="53276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l-PL" altLang="pl-PL" sz="2800" smtClean="0">
                <a:latin typeface="Times New Roman" pitchFamily="18" charset="0"/>
              </a:rPr>
              <a:t>Po dokonaniu analizy przedstawionych do brakowania akt komisja sporządza protokół (w dwóch egzemplarzach), zawierający spis akt zakwalifikowanych do zniszczenia.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pl-PL" altLang="pl-PL" sz="280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l-PL" altLang="pl-PL" sz="2800" smtClean="0">
                <a:latin typeface="Times New Roman" pitchFamily="18" charset="0"/>
              </a:rPr>
              <a:t>Protokoły zatwierdza dla archiwów komend wojewódzkich i powiatowych (miejskich) Państwowej Straży Pożarnej, Centralnej Szkoły Państwowej Straży Pożarnej, szkół aspirantów i szkoły podoficerskiej PSP oraz Centralnego Muzeum Pożarnictwa – kierujący daną jednostką organizacyjną Państwowej Straży Pożarnej.</a:t>
            </a:r>
            <a:endParaRPr lang="pl-PL" altLang="pl-PL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77813"/>
            <a:ext cx="8362950" cy="703262"/>
          </a:xfrm>
        </p:spPr>
        <p:txBody>
          <a:bodyPr/>
          <a:lstStyle/>
          <a:p>
            <a:pPr eaLnBrk="1" hangingPunct="1">
              <a:defRPr/>
            </a:pPr>
            <a:r>
              <a:rPr lang="pl-PL" altLang="pl-PL" sz="3600" smtClean="0">
                <a:latin typeface="Times New Roman" pitchFamily="18" charset="0"/>
              </a:rPr>
              <a:t>Zezwolenie jednorazowe na brakowanie akt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341438"/>
            <a:ext cx="8569325" cy="4824412"/>
          </a:xfrm>
        </p:spPr>
        <p:txBody>
          <a:bodyPr/>
          <a:lstStyle/>
          <a:p>
            <a:pPr marL="533400" indent="-533400" eaLnBrk="1" hangingPunct="1">
              <a:buFont typeface="Wingdings" pitchFamily="2" charset="2"/>
              <a:buChar char="Ø"/>
              <a:defRPr/>
            </a:pPr>
            <a:r>
              <a:rPr lang="pl-PL" altLang="pl-PL" sz="2800" dirty="0" smtClean="0">
                <a:latin typeface="Times New Roman" pitchFamily="18" charset="0"/>
              </a:rPr>
              <a:t>Zezwolenia jednorazowe na przekazywanie akt na przemiał, na podstawie protokołu oceny dokumentacji niearchiwalnej przeznaczonej do zniszczenia, wydają dyrektor biura nadzorującego archiwum Komendy Głównej Państwowej Straży Pożarnej dla akt kategorii „B” i „BE” dla archiwów: komend wojewódzkich i powiatowych (miejskich) PSP; Centralnej Szkoły PSP, Szkoły Podoficerskiej PSP, szkół aspirantów PSP oraz i Centralnego Muzeum Pożarnictwa</a:t>
            </a:r>
            <a:r>
              <a:rPr lang="pl-PL" altLang="pl-PL" sz="2800" dirty="0">
                <a:latin typeface="Times New Roman" pitchFamily="18" charset="0"/>
              </a:rPr>
              <a:t>.</a:t>
            </a:r>
            <a:endParaRPr lang="pl-PL" altLang="pl-PL" sz="28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692150"/>
            <a:ext cx="7991475" cy="5545138"/>
          </a:xfrm>
        </p:spPr>
        <p:txBody>
          <a:bodyPr/>
          <a:lstStyle/>
          <a:p>
            <a:pPr marL="533400" indent="-533400" eaLnBrk="1" hangingPunct="1">
              <a:buFont typeface="Wingdings" pitchFamily="2" charset="2"/>
              <a:buChar char="Ø"/>
              <a:defRPr/>
            </a:pPr>
            <a:r>
              <a:rPr lang="pl-PL" altLang="pl-PL" sz="2800" smtClean="0">
                <a:latin typeface="Times New Roman" pitchFamily="18" charset="0"/>
              </a:rPr>
              <a:t>Po uzyskaniu zezwolenia na przekazanie akt na przemiał należy:</a:t>
            </a:r>
          </a:p>
          <a:p>
            <a:pPr marL="533400" indent="-533400" eaLnBrk="1" hangingPunct="1">
              <a:buFont typeface="Wingdings" pitchFamily="2" charset="2"/>
              <a:buNone/>
              <a:defRPr/>
            </a:pPr>
            <a:endParaRPr lang="pl-PL" altLang="pl-PL" sz="2800" smtClean="0">
              <a:latin typeface="Times New Roman" pitchFamily="18" charset="0"/>
            </a:endParaRPr>
          </a:p>
          <a:p>
            <a:pPr marL="533400" indent="-533400" eaLnBrk="1" hangingPunct="1">
              <a:buClr>
                <a:schemeClr val="tx1"/>
              </a:buClr>
              <a:buFontTx/>
              <a:buChar char="•"/>
              <a:defRPr/>
            </a:pPr>
            <a:r>
              <a:rPr lang="pl-PL" altLang="pl-PL" sz="2800" smtClean="0">
                <a:latin typeface="Times New Roman" pitchFamily="18" charset="0"/>
              </a:rPr>
              <a:t>przekazać wybrakowane akta do składnicy surowców wtórnych lub zniszczyć je we własnym zakresie pod nadzorem upoważnionego pracownika archiwum do stanu uniemożliwiającego odtworzenie jej treści,</a:t>
            </a:r>
          </a:p>
          <a:p>
            <a:pPr marL="533400" indent="-533400" eaLnBrk="1" hangingPunct="1">
              <a:buClr>
                <a:schemeClr val="tx1"/>
              </a:buClr>
              <a:buFontTx/>
              <a:buNone/>
              <a:defRPr/>
            </a:pPr>
            <a:endParaRPr lang="pl-PL" altLang="pl-PL" sz="2800" smtClean="0">
              <a:latin typeface="Times New Roman" pitchFamily="18" charset="0"/>
            </a:endParaRPr>
          </a:p>
          <a:p>
            <a:pPr marL="533400" indent="-533400" eaLnBrk="1" hangingPunct="1">
              <a:buClr>
                <a:schemeClr val="tx1"/>
              </a:buClr>
              <a:buFontTx/>
              <a:buChar char="•"/>
              <a:defRPr/>
            </a:pPr>
            <a:r>
              <a:rPr lang="pl-PL" altLang="pl-PL" sz="2800" smtClean="0">
                <a:latin typeface="Times New Roman" pitchFamily="18" charset="0"/>
              </a:rPr>
              <a:t>sporządzić protokół zniszczenia dokumentacji niearchiwalnej.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00113" y="1196975"/>
            <a:ext cx="7343775" cy="381635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pl-PL" altLang="pl-PL" sz="2800" dirty="0" smtClean="0">
                <a:latin typeface="Times New Roman" pitchFamily="18" charset="0"/>
              </a:rPr>
              <a:t>Decyzja Nr 17 Komendanta Głównego Państwowej Straży Pożarnej z dnia 22 kwietnia 2009 r. w sprawie organizacji i zakresu działania archiwów zakładowych oraz zasad postępowania z materiałami archiwalnymi i dokumentacją niearchiwalną w jednostkach organizacyjnych Państwowej Straży Pożarnej (Dz. Urz. KG PSP Nr 1, poz. 13).</a:t>
            </a:r>
            <a:endParaRPr lang="pl-PL" altLang="pl-PL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ctrTitle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pl-PL" altLang="pl-PL" dirty="0" smtClean="0">
                <a:latin typeface="Times New Roman" pitchFamily="18" charset="0"/>
              </a:rPr>
              <a:t>DZIĘKUJĘ ZA UWAGĘ</a:t>
            </a:r>
          </a:p>
        </p:txBody>
      </p:sp>
      <p:sp>
        <p:nvSpPr>
          <p:cNvPr id="1822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484438" y="4797425"/>
            <a:ext cx="6119812" cy="1223963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pl-PL" altLang="pl-PL" sz="3200" dirty="0" smtClean="0">
                <a:latin typeface="Times New Roman" pitchFamily="18" charset="0"/>
              </a:rPr>
              <a:t>kpt. mgr inż. Ewa Łućko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4" name="Rectangle 1030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765175"/>
            <a:ext cx="8208962" cy="4967288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l-PL" altLang="pl-PL" sz="2800" dirty="0" smtClean="0">
                <a:latin typeface="Times New Roman" pitchFamily="18" charset="0"/>
              </a:rPr>
              <a:t>Instrukcja określa szczegółowe zasady postępowania z jawnymi i niejawnymi materiałami archiwalnymi i dokumentacją niearchiwalną, gromadzonymi w archiwach zakładowych jednostek organizacyjnych Państwowej Straży Pożarnej oraz zakres działania tych archiwów.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pl-PL" altLang="pl-PL" sz="2800" dirty="0" smtClean="0">
              <a:latin typeface="Times New Roman" pitchFamily="18" charset="0"/>
            </a:endParaRP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pl-PL" altLang="pl-PL" sz="2800" dirty="0" smtClean="0">
                <a:latin typeface="Times New Roman" pitchFamily="18" charset="0"/>
              </a:rPr>
              <a:t>W szczególności instrukcja reguluje zasady i tryb:</a:t>
            </a:r>
          </a:p>
          <a:p>
            <a:pPr marL="1168400" lvl="1" indent="-266700" eaLnBrk="1" hangingPunct="1">
              <a:lnSpc>
                <a:spcPct val="90000"/>
              </a:lnSpc>
              <a:buClr>
                <a:schemeClr val="tx1"/>
              </a:buClr>
              <a:buFontTx/>
              <a:buChar char="•"/>
              <a:defRPr/>
            </a:pPr>
            <a:r>
              <a:rPr lang="pl-PL" altLang="pl-PL" sz="2400" dirty="0" smtClean="0">
                <a:latin typeface="Times New Roman" pitchFamily="18" charset="0"/>
              </a:rPr>
              <a:t>przejmowania dokumentacji powstałej w toku działania jednostek organizacyjnych Państwowej Straży Pożarnej przez archiwa zakładowe Państwowej Straży Pożarnej,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00113" y="1196975"/>
            <a:ext cx="7704137" cy="4535488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Clr>
                <a:schemeClr val="tx1"/>
              </a:buClr>
              <a:buFontTx/>
              <a:buChar char="•"/>
              <a:defRPr/>
            </a:pPr>
            <a:r>
              <a:rPr lang="pl-PL" altLang="pl-PL" sz="2400" dirty="0">
                <a:latin typeface="Times New Roman" pitchFamily="18" charset="0"/>
              </a:rPr>
              <a:t>gromadzenia, zabezpieczenia i konserwacji dokumentacji przez właściwe archiwa,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Tx/>
              <a:buChar char="•"/>
              <a:defRPr/>
            </a:pPr>
            <a:r>
              <a:rPr lang="pl-PL" altLang="pl-PL" sz="2400" dirty="0" smtClean="0">
                <a:latin typeface="Times New Roman" pitchFamily="18" charset="0"/>
              </a:rPr>
              <a:t>kwalifikowania i klasyfikowania akt,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Tx/>
              <a:buChar char="•"/>
              <a:defRPr/>
            </a:pPr>
            <a:r>
              <a:rPr lang="pl-PL" altLang="pl-PL" sz="2400" dirty="0" smtClean="0">
                <a:latin typeface="Times New Roman" pitchFamily="18" charset="0"/>
              </a:rPr>
              <a:t>porządkowania i ewidencjonowania zasobu archiwalnego,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Tx/>
              <a:buChar char="•"/>
              <a:defRPr/>
            </a:pPr>
            <a:r>
              <a:rPr lang="pl-PL" altLang="pl-PL" sz="2400" dirty="0" smtClean="0">
                <a:latin typeface="Times New Roman" pitchFamily="18" charset="0"/>
              </a:rPr>
              <a:t>brakowania dokumentacji o czasowym okresie przechowywania,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Tx/>
              <a:buChar char="•"/>
              <a:defRPr/>
            </a:pPr>
            <a:r>
              <a:rPr lang="pl-PL" altLang="pl-PL" sz="2400" dirty="0" smtClean="0">
                <a:latin typeface="Times New Roman" pitchFamily="18" charset="0"/>
              </a:rPr>
              <a:t>udostępniania akt (dokumentacji),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Tx/>
              <a:buChar char="•"/>
              <a:defRPr/>
            </a:pPr>
            <a:r>
              <a:rPr lang="pl-PL" altLang="pl-PL" sz="2400" dirty="0" smtClean="0">
                <a:latin typeface="Times New Roman" pitchFamily="18" charset="0"/>
              </a:rPr>
              <a:t>przekazywania materiałów archiwalnych do archiwów państwowych (innych archiwów).</a:t>
            </a:r>
            <a:endParaRPr lang="pl-PL" altLang="pl-PL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00113" y="1196975"/>
            <a:ext cx="7343775" cy="381635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pl-PL" altLang="pl-PL" sz="2800" dirty="0" smtClean="0">
                <a:latin typeface="Times New Roman" pitchFamily="18" charset="0"/>
              </a:rPr>
              <a:t>Zarządzenie Nr 21 Ministra Spraw Wewnętrznych z dnia 25 stycznia 2013 r. w sprawie instrukcji kancelaryjnej i jednolitego rzeczowego wykazu akt dla  Państwowej Straży Pożarnej (Dz. Urz. MSW Nr 3, poz. 27).</a:t>
            </a:r>
            <a:endParaRPr lang="pl-PL" altLang="pl-PL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23850" y="1341438"/>
            <a:ext cx="8640763" cy="4967287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pl-PL" altLang="pl-PL" sz="2800" dirty="0" smtClean="0">
                <a:latin typeface="Times New Roman" pitchFamily="18" charset="0"/>
              </a:rPr>
              <a:t>Działalność archiwalną w Państwowej Straży Pożarnej prowadzi sieć archiwów zakładowych, którą tworzą: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pl-PL" altLang="pl-PL" sz="2800" dirty="0" smtClean="0">
              <a:latin typeface="Times New Roman" pitchFamily="18" charset="0"/>
            </a:endParaRPr>
          </a:p>
          <a:p>
            <a:pPr marL="901700" indent="-368300" eaLnBrk="1" hangingPunct="1">
              <a:lnSpc>
                <a:spcPct val="80000"/>
              </a:lnSpc>
              <a:buClr>
                <a:schemeClr val="tx1"/>
              </a:buClr>
              <a:buFontTx/>
              <a:buAutoNum type="arabicParenR"/>
              <a:defRPr/>
            </a:pPr>
            <a:r>
              <a:rPr lang="pl-PL" altLang="pl-PL" sz="2400" dirty="0" smtClean="0">
                <a:latin typeface="Times New Roman" pitchFamily="18" charset="0"/>
              </a:rPr>
              <a:t>archiwa komend wojewódzkich Państwowej Straży Pożarnej,</a:t>
            </a:r>
          </a:p>
          <a:p>
            <a:pPr marL="901700" indent="-368300" eaLnBrk="1" hangingPunct="1">
              <a:lnSpc>
                <a:spcPct val="80000"/>
              </a:lnSpc>
              <a:buClr>
                <a:schemeClr val="tx1"/>
              </a:buClr>
              <a:buFontTx/>
              <a:buAutoNum type="arabicParenR"/>
              <a:defRPr/>
            </a:pPr>
            <a:r>
              <a:rPr lang="pl-PL" altLang="pl-PL" sz="2400" dirty="0" smtClean="0">
                <a:latin typeface="Times New Roman" pitchFamily="18" charset="0"/>
              </a:rPr>
              <a:t>archiwa komend powiatowych (miejskich) Państwowej Straży Pożarnej,</a:t>
            </a:r>
          </a:p>
          <a:p>
            <a:pPr marL="901700" indent="-368300" eaLnBrk="1" hangingPunct="1">
              <a:lnSpc>
                <a:spcPct val="80000"/>
              </a:lnSpc>
              <a:buClr>
                <a:schemeClr val="tx1"/>
              </a:buClr>
              <a:buFontTx/>
              <a:buAutoNum type="arabicParenR"/>
              <a:defRPr/>
            </a:pPr>
            <a:r>
              <a:rPr lang="pl-PL" altLang="pl-PL" sz="2400" dirty="0" smtClean="0">
                <a:latin typeface="Times New Roman" pitchFamily="18" charset="0"/>
              </a:rPr>
              <a:t>archiwum Centralnej Szkoły Państwowej Straży Pożarnej,</a:t>
            </a:r>
          </a:p>
          <a:p>
            <a:pPr marL="901700" indent="-368300" eaLnBrk="1" hangingPunct="1">
              <a:lnSpc>
                <a:spcPct val="80000"/>
              </a:lnSpc>
              <a:buClr>
                <a:schemeClr val="tx1"/>
              </a:buClr>
              <a:buFontTx/>
              <a:buAutoNum type="arabicParenR"/>
              <a:defRPr/>
            </a:pPr>
            <a:r>
              <a:rPr lang="pl-PL" altLang="pl-PL" sz="2400" dirty="0" smtClean="0">
                <a:latin typeface="Times New Roman" pitchFamily="18" charset="0"/>
              </a:rPr>
              <a:t>archiwa szkół aspirantów Państwowej Straży Pożarnej,</a:t>
            </a:r>
          </a:p>
          <a:p>
            <a:pPr marL="901700" indent="-368300" eaLnBrk="1" hangingPunct="1">
              <a:lnSpc>
                <a:spcPct val="80000"/>
              </a:lnSpc>
              <a:buClr>
                <a:schemeClr val="tx1"/>
              </a:buClr>
              <a:buFontTx/>
              <a:buAutoNum type="arabicParenR"/>
              <a:defRPr/>
            </a:pPr>
            <a:r>
              <a:rPr lang="pl-PL" altLang="pl-PL" sz="2400" dirty="0" smtClean="0">
                <a:latin typeface="Times New Roman" pitchFamily="18" charset="0"/>
              </a:rPr>
              <a:t>archiwum Szkoły Podoficerskiej Państwowej Straży Pożarnej,</a:t>
            </a:r>
          </a:p>
          <a:p>
            <a:pPr marL="901700" indent="-368300" eaLnBrk="1" hangingPunct="1">
              <a:lnSpc>
                <a:spcPct val="80000"/>
              </a:lnSpc>
              <a:buClr>
                <a:schemeClr val="tx1"/>
              </a:buClr>
              <a:buFontTx/>
              <a:buAutoNum type="arabicParenR"/>
              <a:defRPr/>
            </a:pPr>
            <a:r>
              <a:rPr lang="pl-PL" altLang="pl-PL" sz="2400" dirty="0" smtClean="0">
                <a:latin typeface="Times New Roman" pitchFamily="18" charset="0"/>
              </a:rPr>
              <a:t>archiwum Centralnego Muzeum Pożarnictwa.</a:t>
            </a:r>
          </a:p>
        </p:txBody>
      </p:sp>
      <p:sp>
        <p:nvSpPr>
          <p:cNvPr id="79876" name="Rectangle 1028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719137"/>
          </a:xfrm>
        </p:spPr>
        <p:txBody>
          <a:bodyPr/>
          <a:lstStyle/>
          <a:p>
            <a:pPr eaLnBrk="1" hangingPunct="1">
              <a:defRPr/>
            </a:pPr>
            <a:r>
              <a:rPr lang="pl-PL" altLang="pl-PL" sz="4000" dirty="0" smtClean="0">
                <a:latin typeface="Times New Roman" pitchFamily="18" charset="0"/>
              </a:rPr>
              <a:t>Archiwa wyodrębnione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1052513"/>
            <a:ext cx="7775575" cy="5040312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pl-PL" altLang="pl-PL" sz="2800" smtClean="0">
                <a:latin typeface="Times New Roman" pitchFamily="18" charset="0"/>
              </a:rPr>
              <a:t>Komendant Główny Państwowej Straży Pożarnej lub osoba przez niego upoważniona sprawuje nadzór nad działalnością archiwów zakładowych w jednostkach organizacyjnych Państwowej Straży Pożarnej.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pl-PL" altLang="pl-PL" sz="280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pl-PL" altLang="pl-PL" sz="2800" smtClean="0">
                <a:latin typeface="Times New Roman" pitchFamily="18" charset="0"/>
              </a:rPr>
              <a:t>Za funkcjonowanie archiwów w poszczególnych jednostkach organizacyjnych odpowiedzialni są kierownicy tych jednostek.</a:t>
            </a:r>
            <a:endParaRPr lang="pl-PL" altLang="pl-PL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źwigar">
  <a:themeElements>
    <a:clrScheme name="Dźwigar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Dźwiga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pl-P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pl-P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źwigar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źwigar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źwigar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źwigar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źwigar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źwigar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źwigar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źwigar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źwigar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3028</TotalTime>
  <Words>1844</Words>
  <Application>Microsoft Office PowerPoint</Application>
  <PresentationFormat>Pokaz na ekranie (4:3)</PresentationFormat>
  <Paragraphs>210</Paragraphs>
  <Slides>40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40</vt:i4>
      </vt:variant>
    </vt:vector>
  </HeadingPairs>
  <TitlesOfParts>
    <vt:vector size="44" baseType="lpstr">
      <vt:lpstr>Arial</vt:lpstr>
      <vt:lpstr>Wingdings</vt:lpstr>
      <vt:lpstr>Times New Roman</vt:lpstr>
      <vt:lpstr>Dźwigar</vt:lpstr>
      <vt:lpstr>KOMENDA GŁÓWNA PAŃSTWOWEJ STRAŻY POŻARNEJ Sekcja Archiwum Komendy Głównej    WARSZTATY ARCHIWALNE  „Archiwizacja dokumentacji w jednostkach organizacyjnych Państwowej Straży Pożarnej”</vt:lpstr>
      <vt:lpstr>Obowiązujące akty prawne</vt:lpstr>
      <vt:lpstr>Slajd 3</vt:lpstr>
      <vt:lpstr>Slajd 4</vt:lpstr>
      <vt:lpstr>Slajd 5</vt:lpstr>
      <vt:lpstr>Slajd 6</vt:lpstr>
      <vt:lpstr>Slajd 7</vt:lpstr>
      <vt:lpstr>Archiwa wyodrębnione</vt:lpstr>
      <vt:lpstr>Slajd 9</vt:lpstr>
      <vt:lpstr>Podział akt na kategorie archiwalne</vt:lpstr>
      <vt:lpstr>Porównanie</vt:lpstr>
      <vt:lpstr>Slajd 12</vt:lpstr>
      <vt:lpstr>Slajd 13</vt:lpstr>
      <vt:lpstr>Slajd 14</vt:lpstr>
      <vt:lpstr>Przejmowanie akt przez archiwa</vt:lpstr>
      <vt:lpstr>Uporządkowanie materiałów archiwalnych</vt:lpstr>
      <vt:lpstr>Slajd 17</vt:lpstr>
      <vt:lpstr>Slajd 18</vt:lpstr>
      <vt:lpstr>Slajd 19</vt:lpstr>
      <vt:lpstr>Slajd 20</vt:lpstr>
      <vt:lpstr>Uporządkowanie dokumentacji niearchiwalnej</vt:lpstr>
      <vt:lpstr>Slajd 22</vt:lpstr>
      <vt:lpstr>Slajd 23</vt:lpstr>
      <vt:lpstr>Slajd 24</vt:lpstr>
      <vt:lpstr>Slajd 25</vt:lpstr>
      <vt:lpstr>Ewidencja zasobu archiwalnego</vt:lpstr>
      <vt:lpstr>Slajd 27</vt:lpstr>
      <vt:lpstr>Slajd 28</vt:lpstr>
      <vt:lpstr>Slajd 29</vt:lpstr>
      <vt:lpstr>Brakowanie akt</vt:lpstr>
      <vt:lpstr>Brakowanie akt kategorii „B”</vt:lpstr>
      <vt:lpstr>Slajd 32</vt:lpstr>
      <vt:lpstr>Slajd 33</vt:lpstr>
      <vt:lpstr>Slajd 34</vt:lpstr>
      <vt:lpstr>Slajd 35</vt:lpstr>
      <vt:lpstr>Slajd 36</vt:lpstr>
      <vt:lpstr>Slajd 37</vt:lpstr>
      <vt:lpstr>Zezwolenie jednorazowe na brakowanie akt</vt:lpstr>
      <vt:lpstr>Slajd 39</vt:lpstr>
      <vt:lpstr>DZIĘKUJĘ ZA UWAGĘ</vt:lpstr>
    </vt:vector>
  </TitlesOfParts>
  <Company>KG PSP; BKS. IV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KOMENDA GŁÓWNA PAŃSTWOWEJ STRAŻY POŻARNEJ Sekcja Archiwum Komendy Głównej       WARSZTATY ARCHIWALNE</dc:title>
  <dc:creator>Kędziora Małgorzata</dc:creator>
  <cp:lastModifiedBy>Małgorzata Kędziora</cp:lastModifiedBy>
  <cp:revision>243</cp:revision>
  <dcterms:created xsi:type="dcterms:W3CDTF">2008-01-21T09:40:29Z</dcterms:created>
  <dcterms:modified xsi:type="dcterms:W3CDTF">2016-10-21T10:49:42Z</dcterms:modified>
</cp:coreProperties>
</file>