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8" r:id="rId2"/>
    <p:sldId id="598" r:id="rId3"/>
    <p:sldId id="649" r:id="rId4"/>
    <p:sldId id="648" r:id="rId5"/>
    <p:sldId id="645" r:id="rId6"/>
    <p:sldId id="599" r:id="rId7"/>
    <p:sldId id="597" r:id="rId8"/>
    <p:sldId id="265" r:id="rId9"/>
    <p:sldId id="267" r:id="rId10"/>
    <p:sldId id="602" r:id="rId11"/>
    <p:sldId id="600" r:id="rId12"/>
    <p:sldId id="268" r:id="rId13"/>
    <p:sldId id="601" r:id="rId14"/>
    <p:sldId id="258" r:id="rId15"/>
    <p:sldId id="259" r:id="rId16"/>
    <p:sldId id="260" r:id="rId17"/>
    <p:sldId id="266" r:id="rId18"/>
    <p:sldId id="596" r:id="rId19"/>
    <p:sldId id="261" r:id="rId20"/>
    <p:sldId id="262" r:id="rId21"/>
    <p:sldId id="264" r:id="rId22"/>
    <p:sldId id="605" r:id="rId23"/>
    <p:sldId id="271" r:id="rId24"/>
    <p:sldId id="604" r:id="rId25"/>
    <p:sldId id="272" r:id="rId26"/>
    <p:sldId id="603" r:id="rId27"/>
    <p:sldId id="606" r:id="rId28"/>
    <p:sldId id="269" r:id="rId29"/>
    <p:sldId id="270" r:id="rId30"/>
    <p:sldId id="607" r:id="rId31"/>
    <p:sldId id="644" r:id="rId32"/>
    <p:sldId id="608" r:id="rId33"/>
    <p:sldId id="273" r:id="rId34"/>
    <p:sldId id="650" r:id="rId35"/>
    <p:sldId id="274" r:id="rId36"/>
    <p:sldId id="275" r:id="rId37"/>
    <p:sldId id="640" r:id="rId38"/>
    <p:sldId id="679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7A93034-9A78-5B64-B0FE-7F9A6C67EA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61FC8B-8B15-C07E-3555-0C317FEAE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8B62D-A107-4A65-AADF-40B3C482D934}" type="datetimeFigureOut">
              <a:rPr lang="pl-PL" smtClean="0"/>
              <a:t>2023-02-08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A01D84-CFDF-C3F7-EF82-EC630B83DC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Instytut Naukowy IBOA - CRB  dr hab. inż.Jerzy Obolewicz prof. IBOA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45B540-885D-F82F-6544-F6512715F0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1341-4080-4047-B5C8-E85F870CB7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76109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CED4F-87D1-4825-A604-337768A6406C}" type="datetimeFigureOut">
              <a:rPr lang="pl-PL" smtClean="0"/>
              <a:t>2023-02-08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Instytut Naukowy IBOA - CRB  dr hab. inż.Jerzy Obolewicz prof. IBOA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30C8C-330F-468C-B458-CAFD8A9BF5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28315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Instytut Naukowy IBOA - CRB  dr hab. inż.Jerzy Obolewicz prof. IBOA</a:t>
            </a:r>
          </a:p>
        </p:txBody>
      </p:sp>
    </p:spTree>
    <p:extLst>
      <p:ext uri="{BB962C8B-B14F-4D97-AF65-F5344CB8AC3E}">
        <p14:creationId xmlns:p14="http://schemas.microsoft.com/office/powerpoint/2010/main" val="121530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Instytut Naukowy IBOA - CRB  dr hab. inż.Jerzy Obolewicz prof. IBOA</a:t>
            </a:r>
          </a:p>
        </p:txBody>
      </p:sp>
    </p:spTree>
    <p:extLst>
      <p:ext uri="{BB962C8B-B14F-4D97-AF65-F5344CB8AC3E}">
        <p14:creationId xmlns:p14="http://schemas.microsoft.com/office/powerpoint/2010/main" val="33356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8077F-1C92-43EA-BCB7-E6801127AD1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39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8A6D7-22E9-2D38-416C-404B18CAE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C043E81-7140-A85D-AC87-3E402D4EC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D0B4EB-DE70-80EC-EF1F-5981894E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0524-F19D-462E-AB49-C084900CD8A4}" type="datetime1">
              <a:rPr lang="pl-PL" smtClean="0"/>
              <a:t>2023-02-08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77DE3F-846D-EE16-8650-934A03F8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40058A-07F7-B607-6817-27DDFCF6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49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B7EDB-478B-8F83-BAA4-B7878228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9027D7-9B81-1801-3FF5-E32D56A5D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3AD735-9E24-9408-C999-07A14F5F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9AEE-E467-4252-A3B8-2A1173D5A12C}" type="datetime1">
              <a:rPr lang="pl-PL" smtClean="0"/>
              <a:t>2023-02-08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FE92CB-54CB-790E-52B7-BBBC8518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004571-2179-9C8B-006C-3D42BB0C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95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256653-A533-A8C0-131F-53E546BAE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CF5701-B9CE-4C0D-EA66-F97D18B34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C04256-F38D-0ED4-36BE-DC086963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EA37-99E4-40B4-8220-4159C0D29DD4}" type="datetime1">
              <a:rPr lang="pl-PL" smtClean="0"/>
              <a:t>2023-02-08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BD6964-5729-4BFD-F2BB-F078DDD7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2339D8-0AEE-815E-FB84-5E948078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90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D03F6-A17E-A893-46AB-27D54CCE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EAABD1-E702-D300-06D1-742A94F2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B801DE-2A92-B0F6-FE20-1FE3BAA5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C810-E555-4D6A-B2AD-762D821F1C21}" type="datetime1">
              <a:rPr lang="pl-PL" smtClean="0"/>
              <a:t>2023-02-08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C37E99-7ED4-4E40-8FB1-01041469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A9C07A-13E4-ABD7-2C7C-D20C599E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62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77676-5BB4-254D-9637-8A81A7A7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E2E36A-94A9-4113-56BE-5ADE30886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B958F8-B893-A292-CA4C-1D74501D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BDE1-AB71-4768-86FF-84C1A12134ED}" type="datetime1">
              <a:rPr lang="pl-PL" smtClean="0"/>
              <a:t>2023-02-08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3BFACD-AA2B-E49D-7F5A-A2EA2F1A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5A5C34-C14E-D71A-5CE7-BC3C013D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4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F8A57-F014-A4C4-0A6B-AF47059B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7314BF-B476-245E-9A33-6D5D5C391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F14EEB-6C95-8D04-F587-0B716B21B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56B586-E9FD-E35A-E25B-8F99EE69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DB96-C7EF-48A3-A7F7-A423717EF8FA}" type="datetime1">
              <a:rPr lang="pl-PL" smtClean="0"/>
              <a:t>2023-02-08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0CB7F0-5669-CA41-8D99-7327B13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346DE2-BE21-7CA6-3020-38978F68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4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C855B-9524-7E2F-BE18-DC3EF135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9FF620-3EE4-5079-6E02-B1EE40067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FE52F7-E2F5-7AB8-D42B-4AE4B5213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0A08F3-08DA-DC39-B85B-C0B17533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9D64116-4D84-B9E9-1A16-1E5103A28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D49EA42-1800-AE2F-B607-40E99C96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2152-A906-49CC-A138-DE2771C6073B}" type="datetime1">
              <a:rPr lang="pl-PL" smtClean="0"/>
              <a:t>2023-02-08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D83D772-C6E4-C128-1D10-39B4AB9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6626F5-2103-723E-5C3D-5A6780AA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74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F6B4C-CFE0-04CE-FF06-28ADA21F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C60F9CA-DEE7-EEBF-A69C-CE32A20F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8C55-9873-40E7-B692-DA1B57040E2E}" type="datetime1">
              <a:rPr lang="pl-PL" smtClean="0"/>
              <a:t>2023-02-08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5042D4-5144-6223-61A3-A9DBE5F6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26F8CAA-2C30-FB49-5F8D-488FEC8A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9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3FEE294-6F22-BCE2-8BD9-A4E85793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FD4E-1E40-49D5-B3ED-9D765D6639CC}" type="datetime1">
              <a:rPr lang="pl-PL" smtClean="0"/>
              <a:t>2023-02-08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60C37B-F667-E290-7FF8-28F1EF7E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89F79C-EB50-CBC5-C8BA-488B8CE5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34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DBBBF6-1A07-2735-DEE6-4BA35875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E4AADE-001A-FBC0-6F8D-EB9C72529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646245-779F-2978-F0DF-403D332F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307310-F310-FC0F-497E-45150B40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7D93-0041-4EEF-AAF7-FA1CEEA19A38}" type="datetime1">
              <a:rPr lang="pl-PL" smtClean="0"/>
              <a:t>2023-02-08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2D530-5BEE-04C4-B2E1-F7B6274D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EFA4D7-4000-14E7-08BD-DAE921ED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65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D294C-2D99-F4D6-BE3D-16F879E4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D217539-2725-C3DE-A351-BE92B49AA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9DA300-B1E1-7D8C-1E7C-3C5DA04E8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798325-2965-2557-4807-A27CC6EC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C845-2F04-497E-B597-C6D2C025D323}" type="datetime1">
              <a:rPr lang="pl-PL" smtClean="0"/>
              <a:t>2023-02-08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C9DE71-6BA2-35BB-B69E-BE91A5E8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B9653D-B8B7-7E45-A614-6F9997FC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BD7F399-53D1-C196-D25B-9DC37E19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B717D6-3F2B-1173-7C0F-65685291B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D13F98-646B-979B-7A0E-2A5E40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631E-D65B-4E82-B7C0-6A4DC631F7D9}" type="datetime1">
              <a:rPr lang="pl-PL" smtClean="0"/>
              <a:t>2023-02-08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F2F2EB-1186-3FB5-6090-2407C6131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2A778D-E113-5B8A-4170-5D0BDD8CB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A347-6FA7-40A8-9041-34D28AAC5D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61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bolewiczjerzy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F3AB5E4-F62C-61AA-956D-5A890AD90BD1}"/>
              </a:ext>
            </a:extLst>
          </p:cNvPr>
          <p:cNvCxnSpPr>
            <a:cxnSpLocks/>
          </p:cNvCxnSpPr>
          <p:nvPr/>
        </p:nvCxnSpPr>
        <p:spPr>
          <a:xfrm>
            <a:off x="0" y="59288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1A2A7471-DF3A-4BF2-D074-75463867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05" y="576968"/>
            <a:ext cx="8466230" cy="513841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9F757DA-D6F6-B9DA-6C9B-8A943F64F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71" y="447657"/>
            <a:ext cx="9657498" cy="52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D77684-E6B1-4728-4EC3-84318AD98EBC}"/>
              </a:ext>
            </a:extLst>
          </p:cNvPr>
          <p:cNvSpPr txBox="1"/>
          <p:nvPr/>
        </p:nvSpPr>
        <p:spPr>
          <a:xfrm>
            <a:off x="320040" y="879727"/>
            <a:ext cx="116586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Obiekt techniczny </a:t>
            </a:r>
            <a:r>
              <a:rPr lang="pl-PL" sz="2400" dirty="0">
                <a:latin typeface="Arial Narrow" panose="020B0606020202030204" pitchFamily="34" charset="0"/>
              </a:rPr>
              <a:t>w ogólnym pojęciu (</a:t>
            </a:r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interdyscyplinarnym</a:t>
            </a:r>
            <a:r>
              <a:rPr lang="pl-PL" sz="2400" dirty="0">
                <a:latin typeface="Arial Narrow" panose="020B0606020202030204" pitchFamily="34" charset="0"/>
              </a:rPr>
              <a:t>) to każdy dowolny wytwór </a:t>
            </a:r>
            <a:r>
              <a:rPr lang="pl-PL" sz="2400" b="1" dirty="0">
                <a:latin typeface="Arial Narrow" panose="020B0606020202030204" pitchFamily="34" charset="0"/>
              </a:rPr>
              <a:t>cywilizacji technicznej</a:t>
            </a:r>
            <a:r>
              <a:rPr lang="pl-PL" sz="2400" dirty="0">
                <a:latin typeface="Arial Narrow" panose="020B0606020202030204" pitchFamily="34" charset="0"/>
              </a:rPr>
              <a:t>. </a:t>
            </a:r>
          </a:p>
          <a:p>
            <a:endParaRPr lang="pl-PL" sz="1400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latin typeface="Arial Narrow" panose="020B0606020202030204" pitchFamily="34" charset="0"/>
              </a:rPr>
              <a:t>Cywilizacja techniczna </a:t>
            </a:r>
            <a:r>
              <a:rPr lang="pl-PL" sz="2400" dirty="0">
                <a:latin typeface="Arial Narrow" panose="020B0606020202030204" pitchFamily="34" charset="0"/>
              </a:rPr>
              <a:t>– poziom rozwoju społeczeństwa w danym okresie historycznym. 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7A4F3804-A87E-6B9A-0475-7475D5CB4344}"/>
              </a:ext>
            </a:extLst>
          </p:cNvPr>
          <p:cNvCxnSpPr>
            <a:cxnSpLocks/>
          </p:cNvCxnSpPr>
          <p:nvPr/>
        </p:nvCxnSpPr>
        <p:spPr>
          <a:xfrm>
            <a:off x="0" y="6620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34966BA-BE58-2078-1B89-2A09B241AD02}"/>
              </a:ext>
            </a:extLst>
          </p:cNvPr>
          <p:cNvCxnSpPr/>
          <p:nvPr/>
        </p:nvCxnSpPr>
        <p:spPr>
          <a:xfrm>
            <a:off x="0" y="168249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462682-93A6-49FD-CB86-0C5723528C40}"/>
              </a:ext>
            </a:extLst>
          </p:cNvPr>
          <p:cNvSpPr txBox="1"/>
          <p:nvPr/>
        </p:nvSpPr>
        <p:spPr>
          <a:xfrm>
            <a:off x="320040" y="2532932"/>
            <a:ext cx="60693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atin typeface="Arial Narrow" panose="020B0606020202030204" pitchFamily="34" charset="0"/>
              </a:rPr>
              <a:t>Rozwój </a:t>
            </a:r>
            <a:r>
              <a:rPr lang="pl-PL" sz="2400" dirty="0">
                <a:latin typeface="Arial Narrow" panose="020B0606020202030204" pitchFamily="34" charset="0"/>
              </a:rPr>
              <a:t>- proces przechodzenia do stanów lub form bardziej złożonych lub pod pewnym względem doskonalszych.</a:t>
            </a:r>
          </a:p>
          <a:p>
            <a:pPr algn="just"/>
            <a:r>
              <a:rPr lang="pl-PL" sz="2400" dirty="0">
                <a:latin typeface="Arial Narrow" panose="020B0606020202030204" pitchFamily="34" charset="0"/>
              </a:rPr>
              <a:t> W każdym rozwoju występuje </a:t>
            </a:r>
            <a:r>
              <a:rPr lang="pl-PL" sz="2400" b="1" dirty="0">
                <a:latin typeface="Arial Narrow" panose="020B0606020202030204" pitchFamily="34" charset="0"/>
              </a:rPr>
              <a:t>luka informacyjna</a:t>
            </a:r>
            <a:r>
              <a:rPr lang="pl-PL" sz="2400" dirty="0"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pl-PL" sz="16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latin typeface="Arial Narrow" panose="020B0606020202030204" pitchFamily="34" charset="0"/>
              </a:rPr>
              <a:t>Luka informacyjna</a:t>
            </a:r>
            <a:r>
              <a:rPr lang="pl-PL" sz="2400" dirty="0">
                <a:latin typeface="Arial Narrow" panose="020B0606020202030204" pitchFamily="34" charset="0"/>
              </a:rPr>
              <a:t> to niedobór informacji rozumiany jako różnica pomiędzy posiadanym zbiorem informacji a zbiorem informacji niezbędnych, służących do stworzenia dokładnego opisu danego problemu decyzyjnego.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79A54EFC-5BB5-F16E-8459-737D76216F6B}"/>
              </a:ext>
            </a:extLst>
          </p:cNvPr>
          <p:cNvCxnSpPr/>
          <p:nvPr/>
        </p:nvCxnSpPr>
        <p:spPr>
          <a:xfrm>
            <a:off x="0" y="24749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FA7A26B1-3D78-527C-144C-400FAEE7F36F}"/>
              </a:ext>
            </a:extLst>
          </p:cNvPr>
          <p:cNvCxnSpPr/>
          <p:nvPr/>
        </p:nvCxnSpPr>
        <p:spPr>
          <a:xfrm>
            <a:off x="0" y="4148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254C8D6-9788-B0BD-BCA5-8AD52AE0A015}"/>
              </a:ext>
            </a:extLst>
          </p:cNvPr>
          <p:cNvCxnSpPr/>
          <p:nvPr/>
        </p:nvCxnSpPr>
        <p:spPr>
          <a:xfrm>
            <a:off x="0" y="622706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id="{F6AFC336-FB93-DF93-D9E3-361365FB2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710" y="2637333"/>
            <a:ext cx="3869082" cy="3340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700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30C252AF-A3D6-ACFA-D3E9-C2544527AA9A}"/>
              </a:ext>
            </a:extLst>
          </p:cNvPr>
          <p:cNvSpPr/>
          <p:nvPr/>
        </p:nvSpPr>
        <p:spPr>
          <a:xfrm>
            <a:off x="687685" y="4932964"/>
            <a:ext cx="10106006" cy="689714"/>
          </a:xfrm>
          <a:prstGeom prst="wedgeRoundRectCallout">
            <a:avLst>
              <a:gd name="adj1" fmla="val -2506"/>
              <a:gd name="adj2" fmla="val -1322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GOZ (Gospodarka o Obiegu Zamkniętym)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C28512-832D-5923-1658-08E51F3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76" y="3469284"/>
            <a:ext cx="9356998" cy="944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3EB6619F-28DF-39FB-363E-404E3EDC37C7}"/>
              </a:ext>
            </a:extLst>
          </p:cNvPr>
          <p:cNvSpPr/>
          <p:nvPr/>
        </p:nvSpPr>
        <p:spPr>
          <a:xfrm>
            <a:off x="687685" y="2258726"/>
            <a:ext cx="1947672" cy="689714"/>
          </a:xfrm>
          <a:prstGeom prst="wedgeRoundRectCallout">
            <a:avLst>
              <a:gd name="adj1" fmla="val 112157"/>
              <a:gd name="adj2" fmla="val 1315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Inżynieria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84B419CA-8E37-5C07-529C-4CD2A793E6BA}"/>
              </a:ext>
            </a:extLst>
          </p:cNvPr>
          <p:cNvSpPr/>
          <p:nvPr/>
        </p:nvSpPr>
        <p:spPr>
          <a:xfrm>
            <a:off x="3474342" y="1336010"/>
            <a:ext cx="2864696" cy="689714"/>
          </a:xfrm>
          <a:prstGeom prst="wedgeRoundRectCallout">
            <a:avLst>
              <a:gd name="adj1" fmla="val 24987"/>
              <a:gd name="adj2" fmla="val 270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B645D9EC-5721-957C-3B60-8045C3B9DE10}"/>
              </a:ext>
            </a:extLst>
          </p:cNvPr>
          <p:cNvSpPr/>
          <p:nvPr/>
        </p:nvSpPr>
        <p:spPr>
          <a:xfrm>
            <a:off x="7626285" y="1006657"/>
            <a:ext cx="4259896" cy="689714"/>
          </a:xfrm>
          <a:prstGeom prst="wedgeRoundRectCallout">
            <a:avLst>
              <a:gd name="adj1" fmla="val -56492"/>
              <a:gd name="adj2" fmla="val 3147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Obiekty antropogeniczne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7AE7168-26E4-51CA-BF16-C36758B49019}"/>
              </a:ext>
            </a:extLst>
          </p:cNvPr>
          <p:cNvCxnSpPr>
            <a:cxnSpLocks/>
          </p:cNvCxnSpPr>
          <p:nvPr/>
        </p:nvCxnSpPr>
        <p:spPr>
          <a:xfrm>
            <a:off x="0" y="5797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A75DC8-28D5-D202-2C7A-D8184B17794C}"/>
              </a:ext>
            </a:extLst>
          </p:cNvPr>
          <p:cNvCxnSpPr>
            <a:cxnSpLocks/>
          </p:cNvCxnSpPr>
          <p:nvPr/>
        </p:nvCxnSpPr>
        <p:spPr>
          <a:xfrm>
            <a:off x="0" y="626364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541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103232F-EAF9-C337-CAE6-8AB3DC742293}"/>
              </a:ext>
            </a:extLst>
          </p:cNvPr>
          <p:cNvSpPr txBox="1"/>
          <p:nvPr/>
        </p:nvSpPr>
        <p:spPr>
          <a:xfrm>
            <a:off x="128017" y="847725"/>
            <a:ext cx="76626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Problemy bezpieczeństwa </a:t>
            </a:r>
            <a:r>
              <a:rPr lang="pl-PL" sz="2400" dirty="0">
                <a:latin typeface="Arial Narrow" panose="020B0606020202030204" pitchFamily="34" charset="0"/>
              </a:rPr>
              <a:t>zajmowały ludzkość od początku jej istnienia. Bezpieczeństwo jest pojęciem </a:t>
            </a:r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interdyscyplinarnym</a:t>
            </a:r>
            <a:r>
              <a:rPr lang="pl-PL" sz="2400" dirty="0">
                <a:latin typeface="Arial Narrow" panose="020B0606020202030204" pitchFamily="34" charset="0"/>
              </a:rPr>
              <a:t>. Każda dziedzina nauki zajmuje się różnymi aspektami bezpieczeństwa.</a:t>
            </a:r>
          </a:p>
          <a:p>
            <a:pPr algn="just"/>
            <a:endParaRPr lang="pl-PL" sz="10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Bezpieczeństwo</a:t>
            </a:r>
            <a:r>
              <a:rPr lang="pl-PL" sz="2400" dirty="0">
                <a:latin typeface="Arial Narrow" panose="020B0606020202030204" pitchFamily="34" charset="0"/>
              </a:rPr>
              <a:t> w znaczeniu </a:t>
            </a:r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ogólnospołecznym</a:t>
            </a:r>
            <a:r>
              <a:rPr lang="pl-PL" sz="2400" dirty="0">
                <a:latin typeface="Arial Narrow" panose="020B0606020202030204" pitchFamily="34" charset="0"/>
              </a:rPr>
              <a:t> obejmuje zabezpieczenie  potrzeb istnienia, przetrwania, pewności, stabilności, tożsamości, niezależności, ochrony poziomu i jakości życia.</a:t>
            </a:r>
          </a:p>
          <a:p>
            <a:pPr algn="just"/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techniczne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dotyczy projektowania, budowy, eksploatacji i utylizacji obiektów oraz infrastruktury przemysłowo-komunalnej.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62EF459-13BC-E2C1-15B7-A2F74E8B466F}"/>
              </a:ext>
            </a:extLst>
          </p:cNvPr>
          <p:cNvSpPr txBox="1"/>
          <p:nvPr/>
        </p:nvSpPr>
        <p:spPr>
          <a:xfrm>
            <a:off x="200025" y="5892581"/>
            <a:ext cx="1184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[dr hab. inż. arch. A. Baryłka prof. WAT; Podstawy inżynierii bezpieczeństwa obiektów antropogenicznych; Inżynieria Bezpieczeństwa Obiektów Antropogenicznych nr 1/2015, Wyd. CRB]  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36F435A-D381-46C1-93D2-794AC543ECF1}"/>
              </a:ext>
            </a:extLst>
          </p:cNvPr>
          <p:cNvCxnSpPr>
            <a:cxnSpLocks/>
          </p:cNvCxnSpPr>
          <p:nvPr/>
        </p:nvCxnSpPr>
        <p:spPr>
          <a:xfrm>
            <a:off x="0" y="73516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82D49559-2C21-5488-F66E-EFE06D1B3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566" y="558336"/>
            <a:ext cx="3916805" cy="4792613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2DD60E6-B76D-B17A-420C-756B6146A360}"/>
              </a:ext>
            </a:extLst>
          </p:cNvPr>
          <p:cNvCxnSpPr>
            <a:cxnSpLocks/>
          </p:cNvCxnSpPr>
          <p:nvPr/>
        </p:nvCxnSpPr>
        <p:spPr>
          <a:xfrm>
            <a:off x="0" y="573388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00D0F0D-FAD4-35C9-FB11-6AD28BC289AD}"/>
              </a:ext>
            </a:extLst>
          </p:cNvPr>
          <p:cNvCxnSpPr/>
          <p:nvPr/>
        </p:nvCxnSpPr>
        <p:spPr>
          <a:xfrm>
            <a:off x="0" y="2414016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F99F63C-E2BB-13F3-5EFE-7E5C2B4A6CBF}"/>
              </a:ext>
            </a:extLst>
          </p:cNvPr>
          <p:cNvCxnSpPr/>
          <p:nvPr/>
        </p:nvCxnSpPr>
        <p:spPr>
          <a:xfrm>
            <a:off x="0" y="4123944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7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30C252AF-A3D6-ACFA-D3E9-C2544527AA9A}"/>
              </a:ext>
            </a:extLst>
          </p:cNvPr>
          <p:cNvSpPr/>
          <p:nvPr/>
        </p:nvSpPr>
        <p:spPr>
          <a:xfrm>
            <a:off x="687685" y="4932964"/>
            <a:ext cx="10106006" cy="689714"/>
          </a:xfrm>
          <a:prstGeom prst="wedgeRoundRectCallout">
            <a:avLst>
              <a:gd name="adj1" fmla="val -2506"/>
              <a:gd name="adj2" fmla="val -1322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GOZ (Gospodarka o Obiegu Zamkniętym)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C28512-832D-5923-1658-08E51F3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76" y="3469284"/>
            <a:ext cx="9356998" cy="944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3EB6619F-28DF-39FB-363E-404E3EDC37C7}"/>
              </a:ext>
            </a:extLst>
          </p:cNvPr>
          <p:cNvSpPr/>
          <p:nvPr/>
        </p:nvSpPr>
        <p:spPr>
          <a:xfrm>
            <a:off x="687685" y="2258726"/>
            <a:ext cx="1947672" cy="689714"/>
          </a:xfrm>
          <a:prstGeom prst="wedgeRoundRectCallout">
            <a:avLst>
              <a:gd name="adj1" fmla="val 112157"/>
              <a:gd name="adj2" fmla="val 1315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Inżynieria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84B419CA-8E37-5C07-529C-4CD2A793E6BA}"/>
              </a:ext>
            </a:extLst>
          </p:cNvPr>
          <p:cNvSpPr/>
          <p:nvPr/>
        </p:nvSpPr>
        <p:spPr>
          <a:xfrm>
            <a:off x="3474342" y="1336010"/>
            <a:ext cx="2864696" cy="689714"/>
          </a:xfrm>
          <a:prstGeom prst="wedgeRoundRectCallout">
            <a:avLst>
              <a:gd name="adj1" fmla="val 24987"/>
              <a:gd name="adj2" fmla="val 270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B645D9EC-5721-957C-3B60-8045C3B9DE10}"/>
              </a:ext>
            </a:extLst>
          </p:cNvPr>
          <p:cNvSpPr/>
          <p:nvPr/>
        </p:nvSpPr>
        <p:spPr>
          <a:xfrm>
            <a:off x="7626285" y="1006657"/>
            <a:ext cx="4259896" cy="689714"/>
          </a:xfrm>
          <a:prstGeom prst="wedgeRoundRectCallout">
            <a:avLst>
              <a:gd name="adj1" fmla="val -56492"/>
              <a:gd name="adj2" fmla="val 3147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Obiekty antropogeniczne </a:t>
            </a:r>
            <a:r>
              <a:rPr lang="pl-PL" b="1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7AE7168-26E4-51CA-BF16-C36758B49019}"/>
              </a:ext>
            </a:extLst>
          </p:cNvPr>
          <p:cNvCxnSpPr>
            <a:cxnSpLocks/>
          </p:cNvCxnSpPr>
          <p:nvPr/>
        </p:nvCxnSpPr>
        <p:spPr>
          <a:xfrm>
            <a:off x="0" y="5797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A75DC8-28D5-D202-2C7A-D8184B17794C}"/>
              </a:ext>
            </a:extLst>
          </p:cNvPr>
          <p:cNvCxnSpPr>
            <a:cxnSpLocks/>
          </p:cNvCxnSpPr>
          <p:nvPr/>
        </p:nvCxnSpPr>
        <p:spPr>
          <a:xfrm>
            <a:off x="0" y="626364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058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FE0642A-834B-0A4D-C16A-A9145084D52F}"/>
              </a:ext>
            </a:extLst>
          </p:cNvPr>
          <p:cNvSpPr txBox="1"/>
          <p:nvPr/>
        </p:nvSpPr>
        <p:spPr>
          <a:xfrm>
            <a:off x="552102" y="945077"/>
            <a:ext cx="11170506" cy="38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Obiekt antropogeniczny</a:t>
            </a:r>
            <a:r>
              <a:rPr lang="pl-PL" sz="3600" dirty="0">
                <a:latin typeface="Arial Narrow" panose="020B0606020202030204" pitchFamily="34" charset="0"/>
              </a:rPr>
              <a:t> (</a:t>
            </a:r>
            <a:r>
              <a:rPr lang="pl-PL" sz="3600" dirty="0">
                <a:solidFill>
                  <a:srgbClr val="00B0F0"/>
                </a:solidFill>
                <a:latin typeface="Arial Narrow" panose="020B0606020202030204" pitchFamily="34" charset="0"/>
              </a:rPr>
              <a:t>etymologicznie</a:t>
            </a:r>
            <a:r>
              <a:rPr lang="pl-PL" sz="3600" dirty="0">
                <a:latin typeface="Arial Narrow" panose="020B0606020202030204" pitchFamily="34" charset="0"/>
              </a:rPr>
              <a:t>)</a:t>
            </a:r>
            <a:r>
              <a:rPr lang="pl-PL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3600" dirty="0">
                <a:latin typeface="Arial Narrow" panose="020B0606020202030204" pitchFamily="34" charset="0"/>
              </a:rPr>
              <a:t>(gr. </a:t>
            </a:r>
            <a:r>
              <a:rPr lang="pl-PL" sz="3600" i="1" dirty="0" err="1">
                <a:latin typeface="Arial Narrow" panose="020B0606020202030204" pitchFamily="34" charset="0"/>
              </a:rPr>
              <a:t>ánthrôpos</a:t>
            </a:r>
            <a:r>
              <a:rPr lang="pl-PL" sz="3600" dirty="0">
                <a:latin typeface="Arial Narrow" panose="020B0606020202030204" pitchFamily="34" charset="0"/>
              </a:rPr>
              <a:t> – człowiek, </a:t>
            </a:r>
            <a:r>
              <a:rPr lang="pl-PL" sz="3600" i="1" dirty="0" err="1">
                <a:latin typeface="Arial Narrow" panose="020B0606020202030204" pitchFamily="34" charset="0"/>
              </a:rPr>
              <a:t>génesis</a:t>
            </a:r>
            <a:r>
              <a:rPr lang="pl-PL" sz="3600" dirty="0">
                <a:latin typeface="Arial Narrow" panose="020B0606020202030204" pitchFamily="34" charset="0"/>
              </a:rPr>
              <a:t> – pochodzenie) to wyodrębniony element rzeczywistości, mający znaczenie w rozpatrywanym środowisku.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3600" dirty="0">
              <a:latin typeface="Arial Narrow" panose="020B0606020202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 antropogeniczny</a:t>
            </a:r>
            <a:r>
              <a:rPr lang="pl-PL" sz="3600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3600" dirty="0">
                <a:solidFill>
                  <a:srgbClr val="00B0F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technicznie</a:t>
            </a:r>
            <a:r>
              <a:rPr lang="pl-PL" sz="3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l-PL" sz="3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 wygenerowany przez człowieka  lub przy jego udziale,  przy użyciu techniki.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C88DF5-C778-0E44-3BB0-4C851E031D94}"/>
              </a:ext>
            </a:extLst>
          </p:cNvPr>
          <p:cNvSpPr txBox="1"/>
          <p:nvPr/>
        </p:nvSpPr>
        <p:spPr>
          <a:xfrm>
            <a:off x="118872" y="5346563"/>
            <a:ext cx="11923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[J. Obolewicz, </a:t>
            </a:r>
            <a:r>
              <a:rPr lang="pl-P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Inżynieria obiektów antropogenicznych teoria i praktyka; IV Międzynarodowa Konferencja Naukowo-Techniczna – Problemy Inżynierii Bezpieczeństwa Obiektów Antropogenicznych, 14.X.2021 W-</a:t>
            </a:r>
            <a:r>
              <a:rPr lang="pl-PL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wa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3EB5F169-AFE3-7B4A-9070-8FD16515A353}"/>
              </a:ext>
            </a:extLst>
          </p:cNvPr>
          <p:cNvCxnSpPr>
            <a:cxnSpLocks/>
          </p:cNvCxnSpPr>
          <p:nvPr/>
        </p:nvCxnSpPr>
        <p:spPr>
          <a:xfrm>
            <a:off x="0" y="6345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4575BBA3-7291-0A05-B01B-E996C00C1AA8}"/>
              </a:ext>
            </a:extLst>
          </p:cNvPr>
          <p:cNvCxnSpPr>
            <a:cxnSpLocks/>
          </p:cNvCxnSpPr>
          <p:nvPr/>
        </p:nvCxnSpPr>
        <p:spPr>
          <a:xfrm>
            <a:off x="0" y="509380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B00FFF21-7349-F400-25A4-7B35B7CD217B}"/>
              </a:ext>
            </a:extLst>
          </p:cNvPr>
          <p:cNvCxnSpPr>
            <a:cxnSpLocks/>
          </p:cNvCxnSpPr>
          <p:nvPr/>
        </p:nvCxnSpPr>
        <p:spPr>
          <a:xfrm>
            <a:off x="0" y="631122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D30B079-6CAB-A817-D0C4-0E60FEE84A2B}"/>
              </a:ext>
            </a:extLst>
          </p:cNvPr>
          <p:cNvCxnSpPr/>
          <p:nvPr/>
        </p:nvCxnSpPr>
        <p:spPr>
          <a:xfrm>
            <a:off x="0" y="299923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5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17DD2B-BD44-EE0B-DBF9-B4203ED19A48}"/>
              </a:ext>
            </a:extLst>
          </p:cNvPr>
          <p:cNvSpPr txBox="1"/>
          <p:nvPr/>
        </p:nvSpPr>
        <p:spPr>
          <a:xfrm>
            <a:off x="757265" y="1006036"/>
            <a:ext cx="10784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6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Obiekty antropogeniczne  </a:t>
            </a:r>
            <a:r>
              <a:rPr lang="pl-PL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pl-PL" sz="3600" dirty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w znaczeniu inżynierskim</a:t>
            </a:r>
            <a:r>
              <a:rPr lang="pl-PL" sz="3600" dirty="0">
                <a:latin typeface="Arial Narrow" panose="020B0606020202030204" pitchFamily="34" charset="0"/>
                <a:ea typeface="Times New Roman" panose="02020603050405020304" pitchFamily="18" charset="0"/>
              </a:rPr>
              <a:t>) to obiekty materialne i niematerialne  o charakterze technicznym wygenerowane przez człowieka, charakteryzujące się określonymi cechami  oraz cechami funkcjonalno-użytkowanymi dostosowanymi do zaspokajania jego potrzeb i potrzeb otoczenia w określonym środowisku.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BC4930B-EBDF-9358-1E93-7D0783DD2DBA}"/>
              </a:ext>
            </a:extLst>
          </p:cNvPr>
          <p:cNvSpPr txBox="1"/>
          <p:nvPr/>
        </p:nvSpPr>
        <p:spPr>
          <a:xfrm>
            <a:off x="0" y="529498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[J. Obolewicz, </a:t>
            </a:r>
            <a:r>
              <a:rPr lang="pl-P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Inżynieria obiektów antropogenicznych teoria i praktyka; IV Międzynarodowa Konferencja Naukowo-Techniczna – Problemy Inżynierii Bezpieczeństwa Obiektów Antropogenicznych, 14.X.2021 W-</a:t>
            </a:r>
            <a:r>
              <a:rPr lang="pl-PL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wa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E0C0CA5A-9FDF-3350-371C-6544FE4E907A}"/>
              </a:ext>
            </a:extLst>
          </p:cNvPr>
          <p:cNvCxnSpPr>
            <a:cxnSpLocks/>
          </p:cNvCxnSpPr>
          <p:nvPr/>
        </p:nvCxnSpPr>
        <p:spPr>
          <a:xfrm>
            <a:off x="0" y="6356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F16FA84-8624-AA2C-19AE-02638A64BC6D}"/>
              </a:ext>
            </a:extLst>
          </p:cNvPr>
          <p:cNvCxnSpPr>
            <a:cxnSpLocks/>
          </p:cNvCxnSpPr>
          <p:nvPr/>
        </p:nvCxnSpPr>
        <p:spPr>
          <a:xfrm>
            <a:off x="0" y="484996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1962F52-76C2-8CC5-8CE4-ABC00B735CB0}"/>
              </a:ext>
            </a:extLst>
          </p:cNvPr>
          <p:cNvCxnSpPr>
            <a:cxnSpLocks/>
          </p:cNvCxnSpPr>
          <p:nvPr/>
        </p:nvCxnSpPr>
        <p:spPr>
          <a:xfrm>
            <a:off x="0" y="6345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683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3F64A6-C81D-1EAF-6406-A4AB8F6036AD}"/>
              </a:ext>
            </a:extLst>
          </p:cNvPr>
          <p:cNvSpPr txBox="1"/>
          <p:nvPr/>
        </p:nvSpPr>
        <p:spPr>
          <a:xfrm>
            <a:off x="402336" y="1282160"/>
            <a:ext cx="109937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Obiekty antropogeniczne</a:t>
            </a:r>
            <a:r>
              <a:rPr lang="pl-PL" sz="3600" dirty="0">
                <a:latin typeface="Arial Narrow" panose="020B0606020202030204" pitchFamily="34" charset="0"/>
              </a:rPr>
              <a:t> (</a:t>
            </a:r>
            <a:r>
              <a:rPr lang="pl-PL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w znaczeniu techniczno-prawnym</a:t>
            </a:r>
            <a:r>
              <a:rPr lang="pl-PL" sz="3600" dirty="0">
                <a:latin typeface="Arial Narrow" panose="020B0606020202030204" pitchFamily="34" charset="0"/>
              </a:rPr>
              <a:t>) to przedmioty materialne, wyroby, towary, produkty, obiekty techniczne (narzędzia, maszyny, urządzenia) oraz niematerialne, które zaspokajają różnorakie potrzeby ludzi i pozwalają na wykorzystanie ich w celu wytworzenia  nowych dóbr materialnych.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7BF62B0-C48E-444A-2FB9-1BE025DE2E25}"/>
              </a:ext>
            </a:extLst>
          </p:cNvPr>
          <p:cNvSpPr txBox="1"/>
          <p:nvPr/>
        </p:nvSpPr>
        <p:spPr>
          <a:xfrm>
            <a:off x="1524" y="5213172"/>
            <a:ext cx="12190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[J. Obolewicz, </a:t>
            </a:r>
            <a:r>
              <a:rPr lang="pl-P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Inżynieria obiektów antropogenicznych teoria i praktyka; IV Międzynarodowa Konferencja Naukowo-Techniczna – Problemy Inżynierii Bezpieczeństwa Obiektów Antropogenicznych, 14.X.2021 W-</a:t>
            </a:r>
            <a:r>
              <a:rPr lang="pl-PL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wa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92010AA-DCF9-2CBF-0847-2E2AB99A822C}"/>
              </a:ext>
            </a:extLst>
          </p:cNvPr>
          <p:cNvCxnSpPr>
            <a:cxnSpLocks/>
          </p:cNvCxnSpPr>
          <p:nvPr/>
        </p:nvCxnSpPr>
        <p:spPr>
          <a:xfrm>
            <a:off x="0" y="104606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9A3CC902-241E-0554-C307-C94715190BD3}"/>
              </a:ext>
            </a:extLst>
          </p:cNvPr>
          <p:cNvCxnSpPr>
            <a:cxnSpLocks/>
          </p:cNvCxnSpPr>
          <p:nvPr/>
        </p:nvCxnSpPr>
        <p:spPr>
          <a:xfrm>
            <a:off x="0" y="49688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CA94DA3-3E58-D500-DBD8-4A7EE143A2B2}"/>
              </a:ext>
            </a:extLst>
          </p:cNvPr>
          <p:cNvCxnSpPr>
            <a:cxnSpLocks/>
          </p:cNvCxnSpPr>
          <p:nvPr/>
        </p:nvCxnSpPr>
        <p:spPr>
          <a:xfrm>
            <a:off x="0" y="610936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098" y="5959729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54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BC194E-C818-E838-F2C2-0899A791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10160"/>
            <a:ext cx="8006592" cy="35321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F000705-75BD-D468-E48C-4FE8E4327448}"/>
              </a:ext>
            </a:extLst>
          </p:cNvPr>
          <p:cNvSpPr txBox="1"/>
          <p:nvPr/>
        </p:nvSpPr>
        <p:spPr>
          <a:xfrm>
            <a:off x="320040" y="896048"/>
            <a:ext cx="11206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Arial Narrow" panose="020B0606020202030204" pitchFamily="34" charset="0"/>
              </a:rPr>
              <a:t>Spójrzmy na człowieka z technicznego punktu widzenia, tak po inżyniersku …, w ujęciu </a:t>
            </a:r>
            <a:r>
              <a:rPr lang="pl-PL" sz="3600" dirty="0">
                <a:solidFill>
                  <a:srgbClr val="FF0000"/>
                </a:solidFill>
                <a:latin typeface="Arial Narrow" panose="020B0606020202030204" pitchFamily="34" charset="0"/>
              </a:rPr>
              <a:t>inżynierii obiektów antropogenicznych</a:t>
            </a:r>
            <a:r>
              <a:rPr lang="pl-PL" sz="3600" dirty="0">
                <a:latin typeface="Arial Narrow" panose="020B0606020202030204" pitchFamily="34" charset="0"/>
              </a:rPr>
              <a:t>. 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E9204E01-AEEF-04F6-A5CC-33F7B6902452}"/>
              </a:ext>
            </a:extLst>
          </p:cNvPr>
          <p:cNvCxnSpPr>
            <a:cxnSpLocks/>
          </p:cNvCxnSpPr>
          <p:nvPr/>
        </p:nvCxnSpPr>
        <p:spPr>
          <a:xfrm>
            <a:off x="0" y="6345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286DD90-7B99-F828-5737-B4D9E8910268}"/>
              </a:ext>
            </a:extLst>
          </p:cNvPr>
          <p:cNvCxnSpPr>
            <a:cxnSpLocks/>
          </p:cNvCxnSpPr>
          <p:nvPr/>
        </p:nvCxnSpPr>
        <p:spPr>
          <a:xfrm>
            <a:off x="0" y="232317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7586E82-70E4-5403-5E5D-1210CA151165}"/>
              </a:ext>
            </a:extLst>
          </p:cNvPr>
          <p:cNvCxnSpPr>
            <a:cxnSpLocks/>
          </p:cNvCxnSpPr>
          <p:nvPr/>
        </p:nvCxnSpPr>
        <p:spPr>
          <a:xfrm>
            <a:off x="0" y="62234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919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35A09B8-5DFC-4C3C-8599-11983E92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935" y="6356350"/>
            <a:ext cx="11218607" cy="365125"/>
          </a:xfrm>
        </p:spPr>
        <p:txBody>
          <a:bodyPr/>
          <a:lstStyle/>
          <a:p>
            <a:r>
              <a:rPr lang="pl-PL">
                <a:solidFill>
                  <a:schemeClr val="tx1"/>
                </a:solidFill>
                <a:latin typeface="Arial Narrow" panose="020B0606020202030204" pitchFamily="34" charset="0"/>
              </a:rPr>
              <a:t>dr hab. inż. Jerzy Obolewicz prof. IBOA</a:t>
            </a:r>
            <a:endParaRPr lang="pl-PL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742753C-50ED-4F6C-88C3-2928E44AC080}"/>
              </a:ext>
            </a:extLst>
          </p:cNvPr>
          <p:cNvCxnSpPr>
            <a:cxnSpLocks/>
          </p:cNvCxnSpPr>
          <p:nvPr/>
        </p:nvCxnSpPr>
        <p:spPr>
          <a:xfrm>
            <a:off x="0" y="638113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BFCD77-848B-4953-A8AE-3337D99227E4}"/>
              </a:ext>
            </a:extLst>
          </p:cNvPr>
          <p:cNvSpPr txBox="1"/>
          <p:nvPr/>
        </p:nvSpPr>
        <p:spPr>
          <a:xfrm>
            <a:off x="589934" y="239736"/>
            <a:ext cx="11218607" cy="5806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Człowiek 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ewoluował w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środowisku przyrodniczym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pl-PL" sz="1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Początkowo był jego częścią, z czasem stawał się od niego coraz mniej zależny, nie tylko wykorzystując jego zasoby, ale również przekształcając go i zapełniając elementami sztucznymi. Działania te miały służyć poprawie warunków życia i gospodarowania. </a:t>
            </a:r>
          </a:p>
          <a:p>
            <a:pPr algn="just">
              <a:spcAft>
                <a:spcPts val="800"/>
              </a:spcAft>
            </a:pPr>
            <a:endParaRPr lang="pl-PL" sz="1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Wraz z upływem czasu i rozwojem społeczno-gospodarczym następowały zmiany w relacji 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człowiek – środowisko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Zmieniało się otoczenie (przestrzeń), w której funkcjonował człowiek w kierunku antropogenicznym. </a:t>
            </a:r>
          </a:p>
          <a:p>
            <a:pPr algn="just">
              <a:spcAft>
                <a:spcPts val="800"/>
              </a:spcAft>
            </a:pPr>
            <a:endParaRPr lang="pl-PL" sz="1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Człowiek 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swoją działalnością kształtował  otoczenie i uczestniczył  w procesie trwania i przemian </a:t>
            </a:r>
            <a:r>
              <a:rPr lang="pl-PL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pojawiających się w otoczeniu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Powstawała cywilizacja techniczna.</a:t>
            </a:r>
          </a:p>
          <a:p>
            <a:pPr algn="just">
              <a:spcAft>
                <a:spcPts val="800"/>
              </a:spcAft>
            </a:pPr>
            <a:endParaRPr lang="pl-PL" sz="1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Współczesna </a:t>
            </a:r>
            <a:r>
              <a:rPr lang="pl-PL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ziałalność człowieka  </a:t>
            </a:r>
            <a:r>
              <a:rPr lang="pl-PL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różnie motywowana, ma różny zasięg oddziaływania, ale zawsze wpływa na jakość </a:t>
            </a:r>
            <a:r>
              <a:rPr lang="pl-PL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otoczenia</a:t>
            </a:r>
            <a:r>
              <a:rPr lang="pl-PL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zatem także na jakość życia ludzi.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3D40753-C83F-4B8C-A987-ED335CABF635}"/>
              </a:ext>
            </a:extLst>
          </p:cNvPr>
          <p:cNvCxnSpPr>
            <a:cxnSpLocks/>
          </p:cNvCxnSpPr>
          <p:nvPr/>
        </p:nvCxnSpPr>
        <p:spPr>
          <a:xfrm>
            <a:off x="0" y="1590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0923355-46E6-4DEF-9730-E05C901D1206}"/>
              </a:ext>
            </a:extLst>
          </p:cNvPr>
          <p:cNvCxnSpPr>
            <a:cxnSpLocks/>
          </p:cNvCxnSpPr>
          <p:nvPr/>
        </p:nvCxnSpPr>
        <p:spPr>
          <a:xfrm>
            <a:off x="0" y="811546"/>
            <a:ext cx="12192000" cy="806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BB5EA61-D81E-4526-89C8-2FA5EA7687FB}"/>
              </a:ext>
            </a:extLst>
          </p:cNvPr>
          <p:cNvCxnSpPr>
            <a:cxnSpLocks/>
          </p:cNvCxnSpPr>
          <p:nvPr/>
        </p:nvCxnSpPr>
        <p:spPr>
          <a:xfrm>
            <a:off x="0" y="2307451"/>
            <a:ext cx="12192000" cy="806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1FFAC33-E349-4D3D-92CA-B03D1384841D}"/>
              </a:ext>
            </a:extLst>
          </p:cNvPr>
          <p:cNvCxnSpPr>
            <a:cxnSpLocks/>
          </p:cNvCxnSpPr>
          <p:nvPr/>
        </p:nvCxnSpPr>
        <p:spPr>
          <a:xfrm>
            <a:off x="0" y="3722714"/>
            <a:ext cx="12192000" cy="806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6EC0580-A37A-4534-9B7C-DD9AEE199EB8}"/>
              </a:ext>
            </a:extLst>
          </p:cNvPr>
          <p:cNvCxnSpPr>
            <a:cxnSpLocks/>
          </p:cNvCxnSpPr>
          <p:nvPr/>
        </p:nvCxnSpPr>
        <p:spPr>
          <a:xfrm>
            <a:off x="0" y="4844263"/>
            <a:ext cx="12192000" cy="8064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9360558-B618-4F9B-9EFB-E15E02F2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93687-8CA3-444C-8444-633F98A9DB3D}" type="slidenum">
              <a:rPr lang="pl-PL" smtClean="0"/>
              <a:t>18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D09D10A-DFEB-9EB2-8886-66C2F8E0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098" y="5959729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951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AAA2299-A81D-B4BB-A1F4-1D6DD41DA55F}"/>
              </a:ext>
            </a:extLst>
          </p:cNvPr>
          <p:cNvSpPr txBox="1"/>
          <p:nvPr/>
        </p:nvSpPr>
        <p:spPr>
          <a:xfrm>
            <a:off x="1175004" y="2513008"/>
            <a:ext cx="99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rial Narrow" panose="020B0606020202030204" pitchFamily="34" charset="0"/>
              </a:rPr>
              <a:t>Wymagania stawiane obiektom antropogenicznym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74855E80-E5BF-5476-5694-2D7FE96AE52D}"/>
              </a:ext>
            </a:extLst>
          </p:cNvPr>
          <p:cNvCxnSpPr>
            <a:cxnSpLocks/>
          </p:cNvCxnSpPr>
          <p:nvPr/>
        </p:nvCxnSpPr>
        <p:spPr>
          <a:xfrm>
            <a:off x="0" y="226221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E78E5CC-7E92-9532-D5DA-66FB3F903F9F}"/>
              </a:ext>
            </a:extLst>
          </p:cNvPr>
          <p:cNvCxnSpPr>
            <a:cxnSpLocks/>
          </p:cNvCxnSpPr>
          <p:nvPr/>
        </p:nvCxnSpPr>
        <p:spPr>
          <a:xfrm>
            <a:off x="0" y="376183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9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30C252AF-A3D6-ACFA-D3E9-C2544527AA9A}"/>
              </a:ext>
            </a:extLst>
          </p:cNvPr>
          <p:cNvSpPr/>
          <p:nvPr/>
        </p:nvSpPr>
        <p:spPr>
          <a:xfrm>
            <a:off x="1831486" y="4965215"/>
            <a:ext cx="7190955" cy="689714"/>
          </a:xfrm>
          <a:prstGeom prst="wedgeRoundRectCallout">
            <a:avLst>
              <a:gd name="adj1" fmla="val -17519"/>
              <a:gd name="adj2" fmla="val -2290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GOZ (Gospodarka o Obiegu Zamkniętym)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C28512-832D-5923-1658-08E51F3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3" y="2767374"/>
            <a:ext cx="9356998" cy="944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3EB6619F-28DF-39FB-363E-404E3EDC37C7}"/>
              </a:ext>
            </a:extLst>
          </p:cNvPr>
          <p:cNvSpPr/>
          <p:nvPr/>
        </p:nvSpPr>
        <p:spPr>
          <a:xfrm>
            <a:off x="1024128" y="1036696"/>
            <a:ext cx="1947672" cy="689714"/>
          </a:xfrm>
          <a:prstGeom prst="wedgeRoundRectCallout">
            <a:avLst>
              <a:gd name="adj1" fmla="val 144552"/>
              <a:gd name="adj2" fmla="val 1951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Inżynieria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84B419CA-8E37-5C07-529C-4CD2A793E6BA}"/>
              </a:ext>
            </a:extLst>
          </p:cNvPr>
          <p:cNvSpPr/>
          <p:nvPr/>
        </p:nvSpPr>
        <p:spPr>
          <a:xfrm>
            <a:off x="3915006" y="1036696"/>
            <a:ext cx="2864696" cy="689714"/>
          </a:xfrm>
          <a:prstGeom prst="wedgeRoundRectCallout">
            <a:avLst>
              <a:gd name="adj1" fmla="val 36797"/>
              <a:gd name="adj2" fmla="val 1940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B645D9EC-5721-957C-3B60-8045C3B9DE10}"/>
              </a:ext>
            </a:extLst>
          </p:cNvPr>
          <p:cNvSpPr/>
          <p:nvPr/>
        </p:nvSpPr>
        <p:spPr>
          <a:xfrm>
            <a:off x="7626285" y="1006657"/>
            <a:ext cx="4259896" cy="689714"/>
          </a:xfrm>
          <a:prstGeom prst="wedgeRoundRectCallout">
            <a:avLst>
              <a:gd name="adj1" fmla="val 1679"/>
              <a:gd name="adj2" fmla="val 2020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Obiekty antropogeniczne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7AE7168-26E4-51CA-BF16-C36758B49019}"/>
              </a:ext>
            </a:extLst>
          </p:cNvPr>
          <p:cNvCxnSpPr>
            <a:cxnSpLocks/>
          </p:cNvCxnSpPr>
          <p:nvPr/>
        </p:nvCxnSpPr>
        <p:spPr>
          <a:xfrm>
            <a:off x="0" y="59435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A75DC8-28D5-D202-2C7A-D8184B17794C}"/>
              </a:ext>
            </a:extLst>
          </p:cNvPr>
          <p:cNvCxnSpPr>
            <a:cxnSpLocks/>
          </p:cNvCxnSpPr>
          <p:nvPr/>
        </p:nvCxnSpPr>
        <p:spPr>
          <a:xfrm>
            <a:off x="0" y="626364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98" y="5975541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8B8A07C-A40D-182E-967E-5DA1E641BA2D}"/>
              </a:ext>
            </a:extLst>
          </p:cNvPr>
          <p:cNvSpPr txBox="1"/>
          <p:nvPr/>
        </p:nvSpPr>
        <p:spPr>
          <a:xfrm>
            <a:off x="5347354" y="3832076"/>
            <a:ext cx="5349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BF9D13-1D0B-A921-B342-E0BA87D522C3}"/>
              </a:ext>
            </a:extLst>
          </p:cNvPr>
          <p:cNvSpPr txBox="1"/>
          <p:nvPr/>
        </p:nvSpPr>
        <p:spPr>
          <a:xfrm>
            <a:off x="562356" y="2947019"/>
            <a:ext cx="14356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Arial Narrow" panose="020B0606020202030204" pitchFamily="34" charset="0"/>
              </a:rPr>
              <a:t>Wstęp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64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766D752-DAB8-D301-254C-6A14B77D8FA3}"/>
              </a:ext>
            </a:extLst>
          </p:cNvPr>
          <p:cNvCxnSpPr/>
          <p:nvPr/>
        </p:nvCxnSpPr>
        <p:spPr>
          <a:xfrm>
            <a:off x="0" y="632587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C07CE0A-7B81-B892-48A9-5AF383BA8AE2}"/>
              </a:ext>
            </a:extLst>
          </p:cNvPr>
          <p:cNvSpPr txBox="1"/>
          <p:nvPr/>
        </p:nvSpPr>
        <p:spPr>
          <a:xfrm>
            <a:off x="524256" y="682676"/>
            <a:ext cx="11100816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Współczesne obiekty antropogeniczne, w tym obiekty budowlane (budynki, budowle i obiekty małej architektury) powinny być:</a:t>
            </a:r>
          </a:p>
          <a:p>
            <a:r>
              <a:rPr lang="pl-PL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użyteczne</a:t>
            </a:r>
            <a:r>
              <a:rPr lang="pl-PL" sz="2400" dirty="0">
                <a:latin typeface="Arial Narrow" panose="020B0606020202030204" pitchFamily="34" charset="0"/>
              </a:rPr>
              <a:t>, 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funkcjonalne</a:t>
            </a:r>
            <a:r>
              <a:rPr lang="pl-PL" sz="2400" dirty="0">
                <a:latin typeface="Arial Narrow" panose="020B0606020202030204" pitchFamily="34" charset="0"/>
              </a:rPr>
              <a:t>,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bezpieczne</a:t>
            </a:r>
            <a:r>
              <a:rPr lang="pl-PL" sz="2400" dirty="0">
                <a:latin typeface="Arial Narrow" panose="020B0606020202030204" pitchFamily="34" charset="0"/>
              </a:rPr>
              <a:t>, </a:t>
            </a:r>
            <a:r>
              <a:rPr lang="pl-PL" sz="2400" b="1" dirty="0">
                <a:solidFill>
                  <a:srgbClr val="66FF33"/>
                </a:solidFill>
                <a:latin typeface="Arial Narrow" panose="020B0606020202030204" pitchFamily="34" charset="0"/>
              </a:rPr>
              <a:t>piękne</a:t>
            </a:r>
            <a:r>
              <a:rPr lang="pl-PL" sz="2400" dirty="0">
                <a:latin typeface="Arial Narrow" panose="020B0606020202030204" pitchFamily="34" charset="0"/>
              </a:rPr>
              <a:t>. </a:t>
            </a:r>
          </a:p>
          <a:p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Użyteczność</a:t>
            </a:r>
            <a:r>
              <a:rPr lang="pl-PL" sz="2400" dirty="0">
                <a:latin typeface="Arial Narrow" panose="020B0606020202030204" pitchFamily="34" charset="0"/>
              </a:rPr>
              <a:t> – zdolność do zaspokajania potrzeb. </a:t>
            </a:r>
          </a:p>
          <a:p>
            <a:endParaRPr lang="pl-PL" sz="1200" dirty="0">
              <a:effectLst/>
              <a:latin typeface="Arial Narrow" panose="020B0606020202030204" pitchFamily="34" charset="0"/>
            </a:endParaRPr>
          </a:p>
          <a:p>
            <a:r>
              <a:rPr lang="pl-PL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Funkcjonalność</a:t>
            </a:r>
            <a:r>
              <a:rPr lang="pl-PL" sz="2400" dirty="0">
                <a:latin typeface="Arial Narrow" panose="020B0606020202030204" pitchFamily="34" charset="0"/>
              </a:rPr>
              <a:t> – (obiekt funkcjonalny) - dobrze spełniający swoją rolę, mający funkcję użytkową.</a:t>
            </a:r>
            <a:endParaRPr lang="pl-PL" sz="2400" dirty="0">
              <a:effectLst/>
              <a:latin typeface="Arial Narrow" panose="020B0606020202030204" pitchFamily="34" charset="0"/>
            </a:endParaRPr>
          </a:p>
          <a:p>
            <a:endParaRPr lang="pl-PL" sz="1100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Bezpieczeństwo</a:t>
            </a:r>
            <a:r>
              <a:rPr lang="pl-PL" sz="2400" dirty="0">
                <a:latin typeface="Arial Narrow" panose="020B0606020202030204" pitchFamily="34" charset="0"/>
              </a:rPr>
              <a:t> – stan dający poczucie pewności i gwarancję jego zachowania.</a:t>
            </a:r>
            <a:endParaRPr lang="pl-PL" sz="2400" dirty="0">
              <a:effectLst/>
              <a:latin typeface="Arial Narrow" panose="020B0606020202030204" pitchFamily="34" charset="0"/>
            </a:endParaRP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solidFill>
                  <a:srgbClr val="66FF33"/>
                </a:solidFill>
                <a:latin typeface="Arial Narrow" panose="020B0606020202030204" pitchFamily="34" charset="0"/>
              </a:rPr>
              <a:t>Piękno</a:t>
            </a:r>
            <a:r>
              <a:rPr lang="pl-PL" sz="2400" dirty="0">
                <a:latin typeface="Arial Narrow" panose="020B0606020202030204" pitchFamily="34" charset="0"/>
              </a:rPr>
              <a:t> – pozytywna właściwość estetyczna obiektu wynikająca z zachowania proporcji, harmonii barw, dźwięków, stosowności, umiaru i użyteczności, odbierana przez zmysły. Istnieje piękno idealne, duchowe, moralne, naturalne, cielesne, obiektywne i subiektywne. Pojęcie to jest silnie związane z teorią estetyki, prawdy i dobra.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6D13AEA-3F9F-0095-6789-A07B9CB991FC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F7EB061-9925-F061-FB81-013FB5F43E55}"/>
              </a:ext>
            </a:extLst>
          </p:cNvPr>
          <p:cNvCxnSpPr/>
          <p:nvPr/>
        </p:nvCxnSpPr>
        <p:spPr>
          <a:xfrm>
            <a:off x="0" y="19842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7F39976F-8200-EA9D-5D03-B8C6D701C23A}"/>
              </a:ext>
            </a:extLst>
          </p:cNvPr>
          <p:cNvCxnSpPr/>
          <p:nvPr/>
        </p:nvCxnSpPr>
        <p:spPr>
          <a:xfrm>
            <a:off x="-21336" y="252984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794F344C-BBEE-235B-C5FF-FBB2AE0651BB}"/>
              </a:ext>
            </a:extLst>
          </p:cNvPr>
          <p:cNvCxnSpPr/>
          <p:nvPr/>
        </p:nvCxnSpPr>
        <p:spPr>
          <a:xfrm>
            <a:off x="-21336" y="3429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03428E6D-A230-8A28-E2AF-A5567F97EBFC}"/>
              </a:ext>
            </a:extLst>
          </p:cNvPr>
          <p:cNvCxnSpPr/>
          <p:nvPr/>
        </p:nvCxnSpPr>
        <p:spPr>
          <a:xfrm>
            <a:off x="0" y="411175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6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266700" y="80927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2F5F7A-87F0-B5BA-EA57-23A492E7E8D2}"/>
              </a:ext>
            </a:extLst>
          </p:cNvPr>
          <p:cNvSpPr txBox="1"/>
          <p:nvPr/>
        </p:nvSpPr>
        <p:spPr>
          <a:xfrm>
            <a:off x="4315968" y="612844"/>
            <a:ext cx="7609332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Trwałość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to okres, w którym obiekt zachowuje swoje właściwości użytkowe. </a:t>
            </a:r>
          </a:p>
          <a:p>
            <a:pPr algn="just"/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Trwałość</a:t>
            </a:r>
            <a:r>
              <a:rPr lang="pl-PL" sz="2400" dirty="0">
                <a:latin typeface="Arial Narrow" panose="020B0606020202030204" pitchFamily="34" charset="0"/>
              </a:rPr>
              <a:t> określona jest dla normalnych, czyli założonych przy projektowaniu, warunków eksploatacji. </a:t>
            </a:r>
          </a:p>
          <a:p>
            <a:pPr algn="just"/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Trwałość</a:t>
            </a:r>
            <a:r>
              <a:rPr lang="pl-PL" sz="2400" dirty="0">
                <a:latin typeface="Arial Narrow" panose="020B0606020202030204" pitchFamily="34" charset="0"/>
              </a:rPr>
              <a:t> wyraża się okresem użytkowania, czyli okresem w którym właściwości użytkowe utrzymują się na poziomie nie niższym niż dopuszczalny.  </a:t>
            </a:r>
          </a:p>
          <a:p>
            <a:pPr algn="just"/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Trwałość obiektów budowlanych </a:t>
            </a:r>
            <a:r>
              <a:rPr lang="pl-PL" sz="2400" dirty="0">
                <a:latin typeface="Arial Narrow" panose="020B0606020202030204" pitchFamily="34" charset="0"/>
              </a:rPr>
              <a:t>definiowana jest w dość </a:t>
            </a:r>
            <a:r>
              <a:rPr lang="pl-PL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różnorodny sposób</a:t>
            </a:r>
            <a:r>
              <a:rPr lang="pl-PL" sz="2400" dirty="0">
                <a:latin typeface="Arial Narrow" panose="020B0606020202030204" pitchFamily="34" charset="0"/>
              </a:rPr>
              <a:t>, gdzie zamiennie stosuje się pojęcia: trwałość, oczekiwana trwałość, okres użytkowania, projektowany okres użytkowania, przewidywany okres użytkowania, trwałość ustalona w drodze eksploatacji.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410D82-EC20-BAE8-9B29-EE5E41120D46}"/>
              </a:ext>
            </a:extLst>
          </p:cNvPr>
          <p:cNvSpPr txBox="1"/>
          <p:nvPr/>
        </p:nvSpPr>
        <p:spPr>
          <a:xfrm>
            <a:off x="82296" y="1911532"/>
            <a:ext cx="3956304" cy="20540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i="1" dirty="0">
                <a:latin typeface="Arial Narrow" panose="020B0606020202030204" pitchFamily="34" charset="0"/>
              </a:rPr>
              <a:t> </a:t>
            </a: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firmitas</a:t>
            </a:r>
            <a:r>
              <a:rPr lang="pl-PL" sz="2400" i="1" dirty="0">
                <a:latin typeface="Arial Narrow" panose="020B0606020202030204" pitchFamily="34" charset="0"/>
              </a:rPr>
              <a:t> – 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trwałość</a:t>
            </a:r>
            <a:r>
              <a:rPr lang="pl-PL" sz="2400" i="1" dirty="0">
                <a:latin typeface="Arial Narrow" panose="020B0606020202030204" pitchFamily="34" charset="0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utilitas</a:t>
            </a:r>
            <a:r>
              <a:rPr lang="pl-PL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- użyteczność,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venustas</a:t>
            </a:r>
            <a:r>
              <a:rPr lang="pl-PL" sz="2400" i="1" dirty="0">
                <a:latin typeface="Arial Narrow" panose="020B0606020202030204" pitchFamily="34" charset="0"/>
              </a:rPr>
              <a:t> -  piękno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safety</a:t>
            </a:r>
            <a:r>
              <a:rPr lang="pl-PL" sz="2400" i="1" dirty="0">
                <a:latin typeface="Arial Narrow" panose="020B0606020202030204" pitchFamily="34" charset="0"/>
              </a:rPr>
              <a:t>  - bezpieczeństwo </a:t>
            </a:r>
            <a:r>
              <a:rPr lang="pl-PL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8" name="Nawias klamrowy otwierający 7">
            <a:extLst>
              <a:ext uri="{FF2B5EF4-FFF2-40B4-BE49-F238E27FC236}">
                <a16:creationId xmlns:a16="http://schemas.microsoft.com/office/drawing/2014/main" id="{050AC02C-4DAB-E703-7D94-7847B68BB6D7}"/>
              </a:ext>
            </a:extLst>
          </p:cNvPr>
          <p:cNvSpPr/>
          <p:nvPr/>
        </p:nvSpPr>
        <p:spPr>
          <a:xfrm>
            <a:off x="3291840" y="612844"/>
            <a:ext cx="1024128" cy="5632311"/>
          </a:xfrm>
          <a:prstGeom prst="leftBrace">
            <a:avLst>
              <a:gd name="adj1" fmla="val 8333"/>
              <a:gd name="adj2" fmla="val 27271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2060"/>
              </a:solidFill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DAF570F-D3D4-8438-201D-DE261593A6D8}"/>
              </a:ext>
            </a:extLst>
          </p:cNvPr>
          <p:cNvCxnSpPr/>
          <p:nvPr/>
        </p:nvCxnSpPr>
        <p:spPr>
          <a:xfrm>
            <a:off x="0" y="44430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8BAB660-52D6-BCF3-C39E-8CB7DE255B69}"/>
              </a:ext>
            </a:extLst>
          </p:cNvPr>
          <p:cNvCxnSpPr/>
          <p:nvPr/>
        </p:nvCxnSpPr>
        <p:spPr>
          <a:xfrm>
            <a:off x="0" y="640445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44CCF05-23DE-015E-DC31-3C886958AE20}"/>
              </a:ext>
            </a:extLst>
          </p:cNvPr>
          <p:cNvCxnSpPr>
            <a:cxnSpLocks/>
          </p:cNvCxnSpPr>
          <p:nvPr/>
        </p:nvCxnSpPr>
        <p:spPr>
          <a:xfrm>
            <a:off x="4315968" y="1591056"/>
            <a:ext cx="7609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A7BA977-44F3-8C8A-9AFD-213FE4175AFD}"/>
              </a:ext>
            </a:extLst>
          </p:cNvPr>
          <p:cNvCxnSpPr>
            <a:cxnSpLocks/>
          </p:cNvCxnSpPr>
          <p:nvPr/>
        </p:nvCxnSpPr>
        <p:spPr>
          <a:xfrm>
            <a:off x="4315968" y="2749296"/>
            <a:ext cx="7609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CCBA599-4C23-9C69-5CD6-E956423453A3}"/>
              </a:ext>
            </a:extLst>
          </p:cNvPr>
          <p:cNvCxnSpPr>
            <a:cxnSpLocks/>
          </p:cNvCxnSpPr>
          <p:nvPr/>
        </p:nvCxnSpPr>
        <p:spPr>
          <a:xfrm>
            <a:off x="4315968" y="4184904"/>
            <a:ext cx="7609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E7E403-0EB7-9D7F-438D-482B14E93BF1}"/>
              </a:ext>
            </a:extLst>
          </p:cNvPr>
          <p:cNvSpPr txBox="1"/>
          <p:nvPr/>
        </p:nvSpPr>
        <p:spPr>
          <a:xfrm>
            <a:off x="82296" y="1911532"/>
            <a:ext cx="3380792" cy="20540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i="1" dirty="0">
                <a:latin typeface="Arial Narrow" panose="020B0606020202030204" pitchFamily="34" charset="0"/>
              </a:rPr>
              <a:t> </a:t>
            </a: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firmitas</a:t>
            </a:r>
            <a:r>
              <a:rPr lang="pl-PL" sz="2400" i="1" dirty="0">
                <a:latin typeface="Arial Narrow" panose="020B0606020202030204" pitchFamily="34" charset="0"/>
              </a:rPr>
              <a:t> – trwałość,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utilitas</a:t>
            </a:r>
            <a:r>
              <a:rPr lang="pl-PL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-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użyteczność</a:t>
            </a:r>
            <a:r>
              <a:rPr lang="pl-PL" sz="2400" i="1" dirty="0">
                <a:latin typeface="Arial Narrow" panose="020B0606020202030204" pitchFamily="34" charset="0"/>
              </a:rPr>
              <a:t>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venustas</a:t>
            </a:r>
            <a:r>
              <a:rPr lang="pl-PL" sz="2400" i="1" dirty="0">
                <a:latin typeface="Arial Narrow" panose="020B0606020202030204" pitchFamily="34" charset="0"/>
              </a:rPr>
              <a:t> -  piękno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safety</a:t>
            </a:r>
            <a:r>
              <a:rPr lang="pl-PL" sz="2400" i="1" dirty="0">
                <a:latin typeface="Arial Narrow" panose="020B0606020202030204" pitchFamily="34" charset="0"/>
              </a:rPr>
              <a:t>  - bezpieczeństwo </a:t>
            </a:r>
            <a:r>
              <a:rPr lang="pl-PL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Nawias klamrowy otwierający 4">
            <a:extLst>
              <a:ext uri="{FF2B5EF4-FFF2-40B4-BE49-F238E27FC236}">
                <a16:creationId xmlns:a16="http://schemas.microsoft.com/office/drawing/2014/main" id="{ECB3FA21-24DB-6F1A-6EA6-E22E27F299FD}"/>
              </a:ext>
            </a:extLst>
          </p:cNvPr>
          <p:cNvSpPr/>
          <p:nvPr/>
        </p:nvSpPr>
        <p:spPr>
          <a:xfrm>
            <a:off x="3149726" y="1018095"/>
            <a:ext cx="1092336" cy="4760536"/>
          </a:xfrm>
          <a:prstGeom prst="leftBrace">
            <a:avLst>
              <a:gd name="adj1" fmla="val 8333"/>
              <a:gd name="adj2" fmla="val 33428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206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5A16AA-DDBC-85FB-FA5B-0B6F585CB7E4}"/>
              </a:ext>
            </a:extLst>
          </p:cNvPr>
          <p:cNvSpPr txBox="1"/>
          <p:nvPr/>
        </p:nvSpPr>
        <p:spPr>
          <a:xfrm>
            <a:off x="3940404" y="1215112"/>
            <a:ext cx="8038236" cy="437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Użyteczność (ekonomia):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 w wąskim znaczeniu: zdolność do </a:t>
            </a:r>
            <a:r>
              <a:rPr lang="pl-PL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zaspokajania potrzeb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W szerokim znaczeniu: satysfakcja i przyjemność z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użytkowania</a:t>
            </a:r>
            <a:r>
              <a:rPr lang="pl-PL" sz="2400" dirty="0">
                <a:latin typeface="Arial Narrow" panose="020B0606020202030204" pitchFamily="34" charset="0"/>
              </a:rPr>
              <a:t>. </a:t>
            </a:r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Obiekty antropogeniczne  ulegają </a:t>
            </a:r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zużyciu</a:t>
            </a:r>
            <a:r>
              <a:rPr lang="pl-PL" sz="2400" dirty="0">
                <a:latin typeface="Arial Narrow" panose="020B0606020202030204" pitchFamily="34" charset="0"/>
              </a:rPr>
              <a:t>  w czasie ich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użytkowania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</a:p>
          <a:p>
            <a:endParaRPr lang="pl-PL" sz="1000" dirty="0">
              <a:latin typeface="Arial Narrow" panose="020B0606020202030204" pitchFamily="34" charset="0"/>
            </a:endParaRPr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Zużycie bywa  rezultatem nieprawidłowego projektowani, budowania, użytkowania obiektu.  </a:t>
            </a:r>
          </a:p>
          <a:p>
            <a:endParaRPr lang="pl-PL" sz="8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Przepisy prawa nakładają na użytkownika</a:t>
            </a:r>
            <a:r>
              <a:rPr lang="pl-PL" sz="2400" b="1" dirty="0">
                <a:latin typeface="Arial Narrow" panose="020B0606020202030204" pitchFamily="34" charset="0"/>
              </a:rPr>
              <a:t> obiektu </a:t>
            </a:r>
            <a:r>
              <a:rPr lang="pl-PL" sz="2400" dirty="0">
                <a:latin typeface="Arial Narrow" panose="020B0606020202030204" pitchFamily="34" charset="0"/>
              </a:rPr>
              <a:t>szereg obowiązków związanych z utrzymaniem obiektu i jego prawidłową eksploatacją. 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1DC0D12-9C4B-AB97-B88B-5E161DFB291E}"/>
              </a:ext>
            </a:extLst>
          </p:cNvPr>
          <p:cNvCxnSpPr/>
          <p:nvPr/>
        </p:nvCxnSpPr>
        <p:spPr>
          <a:xfrm>
            <a:off x="3940404" y="2790334"/>
            <a:ext cx="8101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74BD026-B8BF-1F1E-7BE9-31A99D7D0AB5}"/>
              </a:ext>
            </a:extLst>
          </p:cNvPr>
          <p:cNvCxnSpPr/>
          <p:nvPr/>
        </p:nvCxnSpPr>
        <p:spPr>
          <a:xfrm>
            <a:off x="3940404" y="3458852"/>
            <a:ext cx="8101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17583D7-EBA5-1165-87A9-4ED3E5F86AAD}"/>
              </a:ext>
            </a:extLst>
          </p:cNvPr>
          <p:cNvCxnSpPr/>
          <p:nvPr/>
        </p:nvCxnSpPr>
        <p:spPr>
          <a:xfrm>
            <a:off x="3940404" y="4375609"/>
            <a:ext cx="8101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A1B0AB4-FB4F-8145-1084-C62863CDBFBA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51E45482-FBE8-BA87-885A-13A1053A0636}"/>
              </a:ext>
            </a:extLst>
          </p:cNvPr>
          <p:cNvCxnSpPr/>
          <p:nvPr/>
        </p:nvCxnSpPr>
        <p:spPr>
          <a:xfrm>
            <a:off x="0" y="630631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528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E7E403-0EB7-9D7F-438D-482B14E93BF1}"/>
              </a:ext>
            </a:extLst>
          </p:cNvPr>
          <p:cNvSpPr txBox="1"/>
          <p:nvPr/>
        </p:nvSpPr>
        <p:spPr>
          <a:xfrm>
            <a:off x="82296" y="1911532"/>
            <a:ext cx="3956304" cy="20540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i="1" dirty="0">
                <a:latin typeface="Arial Narrow" panose="020B0606020202030204" pitchFamily="34" charset="0"/>
              </a:rPr>
              <a:t> </a:t>
            </a: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firmitas</a:t>
            </a:r>
            <a:r>
              <a:rPr lang="pl-PL" sz="2400" i="1" dirty="0">
                <a:latin typeface="Arial Narrow" panose="020B0606020202030204" pitchFamily="34" charset="0"/>
              </a:rPr>
              <a:t> – trwałość,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utilitas</a:t>
            </a:r>
            <a:r>
              <a:rPr lang="pl-PL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-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użyteczność,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venustas</a:t>
            </a:r>
            <a:r>
              <a:rPr lang="pl-PL" sz="2400" i="1" dirty="0">
                <a:latin typeface="Arial Narrow" panose="020B0606020202030204" pitchFamily="34" charset="0"/>
              </a:rPr>
              <a:t> -  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piękno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safety</a:t>
            </a:r>
            <a:r>
              <a:rPr lang="pl-PL" sz="2400" i="1" dirty="0">
                <a:latin typeface="Arial Narrow" panose="020B0606020202030204" pitchFamily="34" charset="0"/>
              </a:rPr>
              <a:t>  - bezpieczeństwo </a:t>
            </a:r>
            <a:r>
              <a:rPr lang="pl-PL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Nawias klamrowy otwierający 4">
            <a:extLst>
              <a:ext uri="{FF2B5EF4-FFF2-40B4-BE49-F238E27FC236}">
                <a16:creationId xmlns:a16="http://schemas.microsoft.com/office/drawing/2014/main" id="{ECB3FA21-24DB-6F1A-6EA6-E22E27F299FD}"/>
              </a:ext>
            </a:extLst>
          </p:cNvPr>
          <p:cNvSpPr/>
          <p:nvPr/>
        </p:nvSpPr>
        <p:spPr>
          <a:xfrm>
            <a:off x="3526536" y="1133857"/>
            <a:ext cx="1036320" cy="4599432"/>
          </a:xfrm>
          <a:prstGeom prst="leftBrace">
            <a:avLst>
              <a:gd name="adj1" fmla="val 8333"/>
              <a:gd name="adj2" fmla="val 44639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206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F1280CD-0FC0-72B1-306C-39A27FB2D104}"/>
              </a:ext>
            </a:extLst>
          </p:cNvPr>
          <p:cNvSpPr txBox="1"/>
          <p:nvPr/>
        </p:nvSpPr>
        <p:spPr>
          <a:xfrm>
            <a:off x="4261843" y="1276667"/>
            <a:ext cx="7844409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Arial Narrow" panose="020B0606020202030204" pitchFamily="34" charset="0"/>
              </a:rPr>
              <a:t>„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iękno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 - to zgodność przedmiotu z jego celem i naturą” (Sokrates), </a:t>
            </a:r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2400" dirty="0">
                <a:effectLst/>
                <a:latin typeface="Arial Narrow" panose="020B0606020202030204" pitchFamily="34" charset="0"/>
              </a:rPr>
              <a:t>„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iękno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 jest zachowaniem miary i proporcji” (Platon), </a:t>
            </a:r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2400" dirty="0">
                <a:effectLst/>
                <a:latin typeface="Arial Narrow" panose="020B0606020202030204" pitchFamily="34" charset="0"/>
              </a:rPr>
              <a:t>„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iękno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 zawiera w sobie umiar, kształt i ład” (św. Augustyn, św. Tomasz),</a:t>
            </a:r>
            <a:br>
              <a:rPr lang="pl-PL" sz="2400" dirty="0">
                <a:latin typeface="Arial Narrow" panose="020B0606020202030204" pitchFamily="34" charset="0"/>
              </a:rPr>
            </a:br>
            <a:endParaRPr lang="pl-PL" sz="2400" dirty="0">
              <a:latin typeface="Arial Narrow" panose="020B0606020202030204" pitchFamily="34" charset="0"/>
            </a:endParaRPr>
          </a:p>
          <a:p>
            <a:r>
              <a:rPr lang="pl-PL" sz="2400" dirty="0">
                <a:effectLst/>
                <a:latin typeface="Arial Narrow" panose="020B0606020202030204" pitchFamily="34" charset="0"/>
              </a:rPr>
              <a:t>”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iękno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” to zespół cech sprawiających, że coś się podoba (Słownik Języka Polskiego). </a:t>
            </a:r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„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Piękno</a:t>
            </a:r>
            <a:r>
              <a:rPr lang="pl-PL" sz="2400" dirty="0">
                <a:latin typeface="Arial Narrow" panose="020B0606020202030204" pitchFamily="34" charset="0"/>
              </a:rPr>
              <a:t>” – pozytywna właściwość estetyczna bytu wynikająca z zachowania proporcji, harmonii barw, dźwięków, stosowności, umiaru i użyteczności, odbierana przez zmysły. 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7C7729-D97D-D001-F9DB-3BC7E9640731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B6E7B5D-5681-55E1-CE00-9A3AB7F4BBBF}"/>
              </a:ext>
            </a:extLst>
          </p:cNvPr>
          <p:cNvCxnSpPr/>
          <p:nvPr/>
        </p:nvCxnSpPr>
        <p:spPr>
          <a:xfrm>
            <a:off x="0" y="631545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258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F6B2C9E-30EC-A396-DAE1-AB8CD0BF38E8}"/>
              </a:ext>
            </a:extLst>
          </p:cNvPr>
          <p:cNvCxnSpPr/>
          <p:nvPr/>
        </p:nvCxnSpPr>
        <p:spPr>
          <a:xfrm>
            <a:off x="4261843" y="1810512"/>
            <a:ext cx="784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87526E9-6AC2-543A-28CB-168B9932E93C}"/>
              </a:ext>
            </a:extLst>
          </p:cNvPr>
          <p:cNvCxnSpPr/>
          <p:nvPr/>
        </p:nvCxnSpPr>
        <p:spPr>
          <a:xfrm>
            <a:off x="4261842" y="2337816"/>
            <a:ext cx="784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FC6C26D-4596-98B1-7D19-7689DACF310C}"/>
              </a:ext>
            </a:extLst>
          </p:cNvPr>
          <p:cNvCxnSpPr/>
          <p:nvPr/>
        </p:nvCxnSpPr>
        <p:spPr>
          <a:xfrm>
            <a:off x="4267939" y="3243072"/>
            <a:ext cx="784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A54491CF-B8AC-6E88-2D32-A3C0A8D9D9CE}"/>
              </a:ext>
            </a:extLst>
          </p:cNvPr>
          <p:cNvCxnSpPr/>
          <p:nvPr/>
        </p:nvCxnSpPr>
        <p:spPr>
          <a:xfrm>
            <a:off x="4261841" y="4322064"/>
            <a:ext cx="7844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2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E7E403-0EB7-9D7F-438D-482B14E93BF1}"/>
              </a:ext>
            </a:extLst>
          </p:cNvPr>
          <p:cNvSpPr txBox="1"/>
          <p:nvPr/>
        </p:nvSpPr>
        <p:spPr>
          <a:xfrm>
            <a:off x="82296" y="1911532"/>
            <a:ext cx="3956304" cy="20540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i="1" dirty="0">
                <a:latin typeface="Arial Narrow" panose="020B0606020202030204" pitchFamily="34" charset="0"/>
              </a:rPr>
              <a:t> </a:t>
            </a: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firmitas</a:t>
            </a:r>
            <a:r>
              <a:rPr lang="pl-PL" sz="2400" i="1" dirty="0">
                <a:latin typeface="Arial Narrow" panose="020B0606020202030204" pitchFamily="34" charset="0"/>
              </a:rPr>
              <a:t> – trwałość,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utilitas</a:t>
            </a:r>
            <a:r>
              <a:rPr lang="pl-PL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-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użyteczność,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venustas</a:t>
            </a:r>
            <a:r>
              <a:rPr lang="pl-PL" sz="2400" i="1" dirty="0">
                <a:latin typeface="Arial Narrow" panose="020B0606020202030204" pitchFamily="34" charset="0"/>
              </a:rPr>
              <a:t> -  piękno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safety</a:t>
            </a:r>
            <a:r>
              <a:rPr lang="pl-PL" sz="2400" i="1" dirty="0">
                <a:latin typeface="Arial Narrow" panose="020B0606020202030204" pitchFamily="34" charset="0"/>
              </a:rPr>
              <a:t>  -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bezpieczeństwo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Nawias klamrowy otwierający 4">
            <a:extLst>
              <a:ext uri="{FF2B5EF4-FFF2-40B4-BE49-F238E27FC236}">
                <a16:creationId xmlns:a16="http://schemas.microsoft.com/office/drawing/2014/main" id="{ECB3FA21-24DB-6F1A-6EA6-E22E27F299FD}"/>
              </a:ext>
            </a:extLst>
          </p:cNvPr>
          <p:cNvSpPr/>
          <p:nvPr/>
        </p:nvSpPr>
        <p:spPr>
          <a:xfrm>
            <a:off x="4038600" y="855268"/>
            <a:ext cx="1008888" cy="5287019"/>
          </a:xfrm>
          <a:prstGeom prst="leftBrace">
            <a:avLst>
              <a:gd name="adj1" fmla="val 8333"/>
              <a:gd name="adj2" fmla="val 53734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206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DB560C2-4AC4-24F6-C4D8-B075F0BB5418}"/>
              </a:ext>
            </a:extLst>
          </p:cNvPr>
          <p:cNvSpPr txBox="1"/>
          <p:nvPr/>
        </p:nvSpPr>
        <p:spPr>
          <a:xfrm>
            <a:off x="4681728" y="1016752"/>
            <a:ext cx="7205472" cy="4985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sz="2400" dirty="0">
                <a:solidFill>
                  <a:schemeClr val="tx1"/>
                </a:solidFill>
                <a:latin typeface="Arial Narrow" panose="020B0606020202030204" pitchFamily="34" charset="0"/>
              </a:rPr>
              <a:t>- jedna z podstawowych potrzeb człowieka. Jest to sytuacja odznaczająca się brakiem ryzyka utraty czegoś co człowiek szczególnie ceni, na przykład: zdrowia, pracy, szacunku, uczuć, dóbr materialnych. </a:t>
            </a:r>
          </a:p>
          <a:p>
            <a:pPr algn="just"/>
            <a:endParaRPr lang="pl-PL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400" dirty="0">
                <a:solidFill>
                  <a:schemeClr val="tx1"/>
                </a:solidFill>
                <a:latin typeface="Arial Narrow" panose="020B0606020202030204" pitchFamily="34" charset="0"/>
              </a:rPr>
              <a:t>Utrata</a:t>
            </a:r>
            <a:r>
              <a:rPr lang="pl-PL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 bezpieczeństwa </a:t>
            </a:r>
            <a:r>
              <a:rPr lang="pl-PL" sz="2400" dirty="0">
                <a:solidFill>
                  <a:schemeClr val="tx1"/>
                </a:solidFill>
                <a:latin typeface="Arial Narrow" panose="020B0606020202030204" pitchFamily="34" charset="0"/>
              </a:rPr>
              <a:t>oznacza niepokój i poczucie zagrożenia.</a:t>
            </a:r>
          </a:p>
          <a:p>
            <a:pPr algn="just"/>
            <a:endParaRPr lang="pl-PL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</a:t>
            </a:r>
            <a:r>
              <a:rPr lang="pl-PL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jest pojęciem interdyscyplinarnym, a badaniem jego aspektów zajmują się specjaliści wielu różnych dziedzin nauki.</a:t>
            </a:r>
          </a:p>
          <a:p>
            <a:pPr algn="just"/>
            <a:endParaRPr lang="pl-PL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</a:t>
            </a:r>
            <a:r>
              <a:rPr lang="pl-PL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- stan niezagrożenia, spokoju, pewności, braku strachu, poczucie pewności i ochrony przed niebezpieczeństwami. 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8B5F3DC-95BE-D1A4-9930-D0FBF3F6E9B1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5EF1DD57-14E8-71CB-749F-9A5447900C61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76B1405-E9AC-E7DF-3216-46E67610D06B}"/>
              </a:ext>
            </a:extLst>
          </p:cNvPr>
          <p:cNvCxnSpPr/>
          <p:nvPr/>
        </p:nvCxnSpPr>
        <p:spPr>
          <a:xfrm>
            <a:off x="4681728" y="2615184"/>
            <a:ext cx="7205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17266861-BC91-3683-59C4-FD057E6EAC78}"/>
              </a:ext>
            </a:extLst>
          </p:cNvPr>
          <p:cNvCxnSpPr/>
          <p:nvPr/>
        </p:nvCxnSpPr>
        <p:spPr>
          <a:xfrm>
            <a:off x="4681728" y="3508248"/>
            <a:ext cx="7205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F7E8648F-B439-B308-12DF-F8279CB6CE4B}"/>
              </a:ext>
            </a:extLst>
          </p:cNvPr>
          <p:cNvCxnSpPr/>
          <p:nvPr/>
        </p:nvCxnSpPr>
        <p:spPr>
          <a:xfrm>
            <a:off x="4681728" y="4788408"/>
            <a:ext cx="7205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9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8BA1602-CFF5-8476-F798-62B6BB590FEA}"/>
              </a:ext>
            </a:extLst>
          </p:cNvPr>
          <p:cNvSpPr txBox="1"/>
          <p:nvPr/>
        </p:nvSpPr>
        <p:spPr>
          <a:xfrm>
            <a:off x="522732" y="2497183"/>
            <a:ext cx="3956304" cy="20540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i="1" dirty="0">
                <a:latin typeface="Arial Narrow" panose="020B0606020202030204" pitchFamily="34" charset="0"/>
              </a:rPr>
              <a:t> </a:t>
            </a: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firmitas</a:t>
            </a:r>
            <a:r>
              <a:rPr lang="pl-PL" sz="2400" i="1" dirty="0">
                <a:latin typeface="Arial Narrow" panose="020B0606020202030204" pitchFamily="34" charset="0"/>
              </a:rPr>
              <a:t> – trwałość,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utilitas</a:t>
            </a:r>
            <a:r>
              <a:rPr lang="pl-PL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-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użyteczność,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venustas</a:t>
            </a:r>
            <a:r>
              <a:rPr lang="pl-PL" sz="2400" i="1" dirty="0">
                <a:latin typeface="Arial Narrow" panose="020B0606020202030204" pitchFamily="34" charset="0"/>
              </a:rPr>
              <a:t> -  piękno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b="1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safety</a:t>
            </a:r>
            <a:r>
              <a:rPr lang="pl-PL" sz="2400" i="1" dirty="0">
                <a:latin typeface="Arial Narrow" panose="020B0606020202030204" pitchFamily="34" charset="0"/>
              </a:rPr>
              <a:t>  -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i="1" dirty="0">
                <a:latin typeface="Arial Narrow" panose="020B0606020202030204" pitchFamily="34" charset="0"/>
              </a:rPr>
              <a:t>bezpieczeństwo</a:t>
            </a:r>
            <a:r>
              <a:rPr lang="pl-PL"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Nawias klamrowy otwierający 4">
            <a:extLst>
              <a:ext uri="{FF2B5EF4-FFF2-40B4-BE49-F238E27FC236}">
                <a16:creationId xmlns:a16="http://schemas.microsoft.com/office/drawing/2014/main" id="{3B6A1FB8-D4E6-AF7B-9A6D-FA191A0BDF8C}"/>
              </a:ext>
            </a:extLst>
          </p:cNvPr>
          <p:cNvSpPr/>
          <p:nvPr/>
        </p:nvSpPr>
        <p:spPr>
          <a:xfrm>
            <a:off x="4681728" y="937007"/>
            <a:ext cx="1152144" cy="4695698"/>
          </a:xfrm>
          <a:prstGeom prst="leftBrace">
            <a:avLst>
              <a:gd name="adj1" fmla="val 8333"/>
              <a:gd name="adj2" fmla="val 14128"/>
            </a:avLst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206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EA85B0-3DDA-3F24-2F74-8661B4FFA789}"/>
              </a:ext>
            </a:extLst>
          </p:cNvPr>
          <p:cNvSpPr txBox="1"/>
          <p:nvPr/>
        </p:nvSpPr>
        <p:spPr>
          <a:xfrm>
            <a:off x="320040" y="998043"/>
            <a:ext cx="4361688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Inżynieria bezpieczeństwa </a:t>
            </a:r>
          </a:p>
          <a:p>
            <a:pPr algn="ctr"/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obiektów antropogenicznych 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7904759-08D6-1F1A-B0F3-D6DBC91E899A}"/>
              </a:ext>
            </a:extLst>
          </p:cNvPr>
          <p:cNvSpPr txBox="1"/>
          <p:nvPr/>
        </p:nvSpPr>
        <p:spPr>
          <a:xfrm>
            <a:off x="5462016" y="1108181"/>
            <a:ext cx="6278880" cy="44012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Inżynieria bezpieczeństwa obiektów antropogenicznych </a:t>
            </a:r>
            <a:r>
              <a:rPr lang="pl-PL" sz="2800" dirty="0">
                <a:solidFill>
                  <a:schemeClr val="tx1"/>
                </a:solidFill>
                <a:latin typeface="Arial Narrow" panose="020B0606020202030204" pitchFamily="34" charset="0"/>
              </a:rPr>
              <a:t>wymaga wiedzy interdyscyplinarnej, ogólnotechnicznej i specjalistycznej w zakresie znajomości podstawowych metod i narzędzi stosowanych przy rozwiązywaniu zadań inżynierskich związanych z szeroko pojętym bezpieczeństwem oraz znajomości zasad inżynierii bezpieczeństwa przyjmowanych w przepisach prawa. </a:t>
            </a:r>
            <a:endParaRPr lang="pl-PL" sz="2800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7F5D377-3896-46B7-E864-750F212C8983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4E7B019-3C5B-8BEE-A469-AB8FB77B20F5}"/>
              </a:ext>
            </a:extLst>
          </p:cNvPr>
          <p:cNvCxnSpPr/>
          <p:nvPr/>
        </p:nvCxnSpPr>
        <p:spPr>
          <a:xfrm>
            <a:off x="0" y="594969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34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D77684-E6B1-4728-4EC3-84318AD98EBC}"/>
              </a:ext>
            </a:extLst>
          </p:cNvPr>
          <p:cNvSpPr txBox="1"/>
          <p:nvPr/>
        </p:nvSpPr>
        <p:spPr>
          <a:xfrm>
            <a:off x="320040" y="482849"/>
            <a:ext cx="11510010" cy="334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latin typeface="Arial Narrow" panose="020B0606020202030204" pitchFamily="34" charset="0"/>
              </a:rPr>
              <a:t>Klasyczny cykl życia obiektu antropogenicznego </a:t>
            </a:r>
            <a:r>
              <a:rPr lang="pl-PL" sz="2400" dirty="0">
                <a:latin typeface="Arial Narrow" panose="020B0606020202030204" pitchFamily="34" charset="0"/>
              </a:rPr>
              <a:t>zawiera 5 podstawowych faz: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 sformułowanie potrzeby,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 konstruowanie,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 eksploatacja / użytkowanie / obsługiwanie,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 likwidacja = wycofanie z eksploatacji danego obiektu.</a:t>
            </a:r>
          </a:p>
          <a:p>
            <a:pPr lvl="2">
              <a:lnSpc>
                <a:spcPct val="150000"/>
              </a:lnSpc>
            </a:pPr>
            <a:endParaRPr lang="pl-PL" sz="2400" dirty="0">
              <a:latin typeface="Arial Narrow" panose="020B0606020202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3197E32-AEA4-0584-1B73-C9DDE59BDCD3}"/>
              </a:ext>
            </a:extLst>
          </p:cNvPr>
          <p:cNvSpPr txBox="1"/>
          <p:nvPr/>
        </p:nvSpPr>
        <p:spPr>
          <a:xfrm>
            <a:off x="850392" y="4306384"/>
            <a:ext cx="207568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Formułowanie potrzeby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292947B-9F98-E176-0538-285747CF9C29}"/>
              </a:ext>
            </a:extLst>
          </p:cNvPr>
          <p:cNvSpPr txBox="1"/>
          <p:nvPr/>
        </p:nvSpPr>
        <p:spPr>
          <a:xfrm>
            <a:off x="3343656" y="4331966"/>
            <a:ext cx="19293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Konstruowanie</a:t>
            </a:r>
          </a:p>
          <a:p>
            <a:pPr algn="ctr"/>
            <a:r>
              <a:rPr lang="pl-PL" sz="24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C0E024A-FE92-880C-F327-CFBF849190B2}"/>
              </a:ext>
            </a:extLst>
          </p:cNvPr>
          <p:cNvSpPr txBox="1"/>
          <p:nvPr/>
        </p:nvSpPr>
        <p:spPr>
          <a:xfrm>
            <a:off x="5640705" y="4306384"/>
            <a:ext cx="19293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Eksploatacja </a:t>
            </a:r>
          </a:p>
          <a:p>
            <a:pPr algn="ctr"/>
            <a:r>
              <a:rPr lang="pl-PL" sz="24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0FCD23C-2503-65E6-56F6-C663F7F0605F}"/>
              </a:ext>
            </a:extLst>
          </p:cNvPr>
          <p:cNvSpPr txBox="1"/>
          <p:nvPr/>
        </p:nvSpPr>
        <p:spPr>
          <a:xfrm>
            <a:off x="7937754" y="4331965"/>
            <a:ext cx="192938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Likwidacja</a:t>
            </a:r>
          </a:p>
          <a:p>
            <a:pPr algn="ctr"/>
            <a:r>
              <a:rPr lang="pl-PL" sz="2400" dirty="0"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3F23877-E17A-8820-7C40-3AE68BCE72CD}"/>
              </a:ext>
            </a:extLst>
          </p:cNvPr>
          <p:cNvSpPr/>
          <p:nvPr/>
        </p:nvSpPr>
        <p:spPr>
          <a:xfrm>
            <a:off x="2926080" y="4590288"/>
            <a:ext cx="41757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B2749199-0CE9-B43A-03D6-6B2324020AE7}"/>
              </a:ext>
            </a:extLst>
          </p:cNvPr>
          <p:cNvSpPr/>
          <p:nvPr/>
        </p:nvSpPr>
        <p:spPr>
          <a:xfrm>
            <a:off x="5248085" y="4633163"/>
            <a:ext cx="41757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AD34C390-EE16-9758-BE54-F7B8B6FBFDE1}"/>
              </a:ext>
            </a:extLst>
          </p:cNvPr>
          <p:cNvSpPr/>
          <p:nvPr/>
        </p:nvSpPr>
        <p:spPr>
          <a:xfrm>
            <a:off x="7570089" y="4578741"/>
            <a:ext cx="41757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9B8F4060-446F-9CF9-A769-C4CE2DBDA39D}"/>
              </a:ext>
            </a:extLst>
          </p:cNvPr>
          <p:cNvSpPr/>
          <p:nvPr/>
        </p:nvSpPr>
        <p:spPr>
          <a:xfrm>
            <a:off x="9867137" y="4590288"/>
            <a:ext cx="741269" cy="2286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CE171A6-94FB-53CD-E251-730CE9F94AF2}"/>
              </a:ext>
            </a:extLst>
          </p:cNvPr>
          <p:cNvSpPr txBox="1"/>
          <p:nvPr/>
        </p:nvSpPr>
        <p:spPr>
          <a:xfrm>
            <a:off x="10608407" y="4312130"/>
            <a:ext cx="1072134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r>
              <a:rPr lang="pl-PL" sz="2400" dirty="0">
                <a:latin typeface="Arial Narrow" panose="020B0606020202030204" pitchFamily="34" charset="0"/>
              </a:rPr>
              <a:t>  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992B75D-D9E9-6A38-928F-6696423994DA}"/>
              </a:ext>
            </a:extLst>
          </p:cNvPr>
          <p:cNvCxnSpPr>
            <a:cxnSpLocks/>
          </p:cNvCxnSpPr>
          <p:nvPr/>
        </p:nvCxnSpPr>
        <p:spPr>
          <a:xfrm>
            <a:off x="0" y="6071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BB08CAF-9C39-0DF5-42A8-C5CA33B34270}"/>
              </a:ext>
            </a:extLst>
          </p:cNvPr>
          <p:cNvCxnSpPr>
            <a:cxnSpLocks/>
          </p:cNvCxnSpPr>
          <p:nvPr/>
        </p:nvCxnSpPr>
        <p:spPr>
          <a:xfrm>
            <a:off x="0" y="58375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E6965D3B-69B3-20BD-9044-EEDE11146842}"/>
              </a:ext>
            </a:extLst>
          </p:cNvPr>
          <p:cNvCxnSpPr>
            <a:cxnSpLocks/>
          </p:cNvCxnSpPr>
          <p:nvPr/>
        </p:nvCxnSpPr>
        <p:spPr>
          <a:xfrm>
            <a:off x="0" y="369782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30C252AF-A3D6-ACFA-D3E9-C2544527AA9A}"/>
              </a:ext>
            </a:extLst>
          </p:cNvPr>
          <p:cNvSpPr/>
          <p:nvPr/>
        </p:nvSpPr>
        <p:spPr>
          <a:xfrm>
            <a:off x="687685" y="4932964"/>
            <a:ext cx="10106006" cy="689714"/>
          </a:xfrm>
          <a:prstGeom prst="wedgeRoundRectCallout">
            <a:avLst>
              <a:gd name="adj1" fmla="val -2506"/>
              <a:gd name="adj2" fmla="val -1322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GOZ (Gospodarka o Obiegu Zamkniętym)</a:t>
            </a:r>
            <a:r>
              <a:rPr lang="pl-PL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C28512-832D-5923-1658-08E51F3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76" y="3469284"/>
            <a:ext cx="9356998" cy="944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3EB6619F-28DF-39FB-363E-404E3EDC37C7}"/>
              </a:ext>
            </a:extLst>
          </p:cNvPr>
          <p:cNvSpPr/>
          <p:nvPr/>
        </p:nvSpPr>
        <p:spPr>
          <a:xfrm>
            <a:off x="687685" y="2258726"/>
            <a:ext cx="1947672" cy="689714"/>
          </a:xfrm>
          <a:prstGeom prst="wedgeRoundRectCallout">
            <a:avLst>
              <a:gd name="adj1" fmla="val 112157"/>
              <a:gd name="adj2" fmla="val 1315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Inżynieria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84B419CA-8E37-5C07-529C-4CD2A793E6BA}"/>
              </a:ext>
            </a:extLst>
          </p:cNvPr>
          <p:cNvSpPr/>
          <p:nvPr/>
        </p:nvSpPr>
        <p:spPr>
          <a:xfrm>
            <a:off x="3474342" y="1336010"/>
            <a:ext cx="2864696" cy="689714"/>
          </a:xfrm>
          <a:prstGeom prst="wedgeRoundRectCallout">
            <a:avLst>
              <a:gd name="adj1" fmla="val 24987"/>
              <a:gd name="adj2" fmla="val 270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B645D9EC-5721-957C-3B60-8045C3B9DE10}"/>
              </a:ext>
            </a:extLst>
          </p:cNvPr>
          <p:cNvSpPr/>
          <p:nvPr/>
        </p:nvSpPr>
        <p:spPr>
          <a:xfrm>
            <a:off x="7626285" y="1006657"/>
            <a:ext cx="4259896" cy="689714"/>
          </a:xfrm>
          <a:prstGeom prst="wedgeRoundRectCallout">
            <a:avLst>
              <a:gd name="adj1" fmla="val -56492"/>
              <a:gd name="adj2" fmla="val 3147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Obiekty antropogeniczne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7AE7168-26E4-51CA-BF16-C36758B49019}"/>
              </a:ext>
            </a:extLst>
          </p:cNvPr>
          <p:cNvCxnSpPr>
            <a:cxnSpLocks/>
          </p:cNvCxnSpPr>
          <p:nvPr/>
        </p:nvCxnSpPr>
        <p:spPr>
          <a:xfrm>
            <a:off x="0" y="5797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A75DC8-28D5-D202-2C7A-D8184B17794C}"/>
              </a:ext>
            </a:extLst>
          </p:cNvPr>
          <p:cNvCxnSpPr>
            <a:cxnSpLocks/>
          </p:cNvCxnSpPr>
          <p:nvPr/>
        </p:nvCxnSpPr>
        <p:spPr>
          <a:xfrm>
            <a:off x="0" y="626364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206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6960" y="6356350"/>
            <a:ext cx="4114800" cy="365125"/>
          </a:xfrm>
        </p:spPr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D2069C6-9855-47A7-9D18-10540487A1E9}"/>
              </a:ext>
            </a:extLst>
          </p:cNvPr>
          <p:cNvSpPr txBox="1"/>
          <p:nvPr/>
        </p:nvSpPr>
        <p:spPr>
          <a:xfrm>
            <a:off x="320040" y="703199"/>
            <a:ext cx="11153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GOZ (Gospodarka o Obiegu Zamkniętym)  </a:t>
            </a:r>
            <a:r>
              <a:rPr lang="pl-PL" sz="3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Circular</a:t>
            </a:r>
            <a:r>
              <a:rPr lang="pl-PL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pl-PL" sz="3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Economy</a:t>
            </a:r>
            <a:r>
              <a:rPr lang="pl-PL" sz="3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715322C-9B4C-B924-8D8C-49DD48E235E3}"/>
              </a:ext>
            </a:extLst>
          </p:cNvPr>
          <p:cNvSpPr txBox="1"/>
          <p:nvPr/>
        </p:nvSpPr>
        <p:spPr>
          <a:xfrm>
            <a:off x="155448" y="5061584"/>
            <a:ext cx="1172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[J. Obolewicz; Gospodarka o obiegu zamkniętym w budownictwie; Konferencja PO PSRIBS; MANS w Łomży 22.X.2022 r.] </a:t>
            </a:r>
          </a:p>
          <a:p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[J. Obolewicz, A. Baryłka; Problematyka GOZ w polskim sektorze budowlanym; Przegląd Budowlany nr 1 - 2  / 2023 ]</a:t>
            </a:r>
          </a:p>
          <a:p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[J. Obolewicz .; Referat: GOZ w Modernizacji &amp; Budowie XXI w. / Spotkanie Kapituły Konkursu 26 – 27.01.2023 w siedzibie Zespołu Pieśni Tańca „Śląsk” w Koszęcinie ]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</a:p>
          <a:p>
            <a:endParaRPr lang="pl-PL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AA20035-A411-A510-C764-E9E0C00291DF}"/>
              </a:ext>
            </a:extLst>
          </p:cNvPr>
          <p:cNvSpPr txBox="1"/>
          <p:nvPr/>
        </p:nvSpPr>
        <p:spPr>
          <a:xfrm>
            <a:off x="471196" y="1669822"/>
            <a:ext cx="11091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Arial Narrow" panose="020B0606020202030204" pitchFamily="34" charset="0"/>
              </a:rPr>
              <a:t>Gospodarka o obiegu zamkniętym (</a:t>
            </a:r>
            <a:r>
              <a:rPr lang="pl-PL" sz="2800" i="1" dirty="0" err="1">
                <a:latin typeface="Arial Narrow" panose="020B0606020202030204" pitchFamily="34" charset="0"/>
              </a:rPr>
              <a:t>circular</a:t>
            </a:r>
            <a:r>
              <a:rPr lang="pl-PL" sz="2800" i="1" dirty="0">
                <a:latin typeface="Arial Narrow" panose="020B0606020202030204" pitchFamily="34" charset="0"/>
              </a:rPr>
              <a:t> </a:t>
            </a:r>
            <a:r>
              <a:rPr lang="pl-PL" sz="2800" i="1" dirty="0" err="1">
                <a:latin typeface="Arial Narrow" panose="020B0606020202030204" pitchFamily="34" charset="0"/>
              </a:rPr>
              <a:t>economy</a:t>
            </a:r>
            <a:r>
              <a:rPr lang="pl-PL" sz="2800" dirty="0">
                <a:latin typeface="Arial Narrow" panose="020B0606020202030204" pitchFamily="34" charset="0"/>
              </a:rPr>
              <a:t>) jest </a:t>
            </a:r>
            <a:r>
              <a:rPr lang="pl-PL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koncepcją gospodarczą</a:t>
            </a:r>
            <a:r>
              <a:rPr lang="pl-PL" sz="2800" dirty="0">
                <a:latin typeface="Arial Narrow" panose="020B0606020202030204" pitchFamily="34" charset="0"/>
              </a:rPr>
              <a:t>, w której obiekty, produkty, materiały oraz surowce powinny pozostawać w gospodarce tak długo, jak jest to możliwe, a wytwarzanie odpadów powinno być jak najbardziej zminimalizowane. </a:t>
            </a:r>
          </a:p>
          <a:p>
            <a:pPr algn="just"/>
            <a:endParaRPr lang="pl-PL" sz="1000" dirty="0">
              <a:latin typeface="Arial Narrow" panose="020B0606020202030204" pitchFamily="34" charset="0"/>
            </a:endParaRPr>
          </a:p>
          <a:p>
            <a:pPr algn="just"/>
            <a:endParaRPr lang="pl-PL" sz="1000" dirty="0">
              <a:latin typeface="Arial Narrow" panose="020B0606020202030204" pitchFamily="34" charset="0"/>
            </a:endParaRPr>
          </a:p>
          <a:p>
            <a:pPr algn="just"/>
            <a:r>
              <a:rPr lang="pl-PL" sz="2800" dirty="0">
                <a:latin typeface="Arial Narrow" panose="020B0606020202030204" pitchFamily="34" charset="0"/>
              </a:rPr>
              <a:t>Idea ta uwzględnia wszystkie etapy cyklu życia produktu, zaczynając od jego projektowania, poprzez produkcję, konsumpcję, zbieranie odpadów, aż do ich zagospodarowania.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C1B77B1-AE0D-F54F-D8BE-074D9CF8D1D1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14CD7BB-E645-3201-2D07-513D0B60A65F}"/>
              </a:ext>
            </a:extLst>
          </p:cNvPr>
          <p:cNvCxnSpPr/>
          <p:nvPr/>
        </p:nvCxnSpPr>
        <p:spPr>
          <a:xfrm>
            <a:off x="0" y="152237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947A692-0AF9-E286-D9D6-2D56C45E6EE0}"/>
              </a:ext>
            </a:extLst>
          </p:cNvPr>
          <p:cNvCxnSpPr/>
          <p:nvPr/>
        </p:nvCxnSpPr>
        <p:spPr>
          <a:xfrm>
            <a:off x="0" y="632764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810" y="6105958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8CDF6E1A-CC5E-8994-D3F8-25F36C903C43}"/>
              </a:ext>
            </a:extLst>
          </p:cNvPr>
          <p:cNvCxnSpPr/>
          <p:nvPr/>
        </p:nvCxnSpPr>
        <p:spPr>
          <a:xfrm>
            <a:off x="0" y="362102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11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B88910-07DC-B355-9659-AE388AEC4A23}"/>
              </a:ext>
            </a:extLst>
          </p:cNvPr>
          <p:cNvSpPr txBox="1"/>
          <p:nvPr/>
        </p:nvSpPr>
        <p:spPr>
          <a:xfrm>
            <a:off x="100584" y="5599670"/>
            <a:ext cx="1187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[J. Obolewicz; Gospodarka o obiegu zamkniętym w budownictwie; Konferencja PO PSRIBS; MANS w Łomży 22.X.2022 r.] 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18C3B48-5C38-C529-2F7C-FE904F25CA92}"/>
              </a:ext>
            </a:extLst>
          </p:cNvPr>
          <p:cNvSpPr txBox="1"/>
          <p:nvPr/>
        </p:nvSpPr>
        <p:spPr>
          <a:xfrm>
            <a:off x="1014748" y="743050"/>
            <a:ext cx="10499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Gospodarka o obiegu zamkniętym </a:t>
            </a:r>
            <a:endParaRPr lang="pl-PL" sz="40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1666BC4-9A1C-D47A-3B23-E6088AAE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4" y="1838284"/>
            <a:ext cx="4613693" cy="3243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CA2066-4DDE-49D4-6CD7-998790A0905C}"/>
              </a:ext>
            </a:extLst>
          </p:cNvPr>
          <p:cNvSpPr txBox="1"/>
          <p:nvPr/>
        </p:nvSpPr>
        <p:spPr>
          <a:xfrm>
            <a:off x="6081662" y="1968741"/>
            <a:ext cx="5668378" cy="2811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Charakteryzuje się wykorzystaniem zgodnie z unijnymi koncepcjami hierarchii: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educe</a:t>
            </a:r>
            <a:r>
              <a:rPr lang="pl-PL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(redukuj),</a:t>
            </a:r>
            <a:endParaRPr lang="pl-PL" sz="28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b="1" dirty="0" err="1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euse</a:t>
            </a:r>
            <a:r>
              <a:rPr lang="pl-PL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(używaj ponownie),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b="1" dirty="0" err="1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ecycle</a:t>
            </a:r>
            <a:r>
              <a:rPr lang="pl-PL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(poddawaj recyklingowi).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0714CD0B-72D5-CE2A-4E15-0B626AA416F2}"/>
              </a:ext>
            </a:extLst>
          </p:cNvPr>
          <p:cNvCxnSpPr/>
          <p:nvPr/>
        </p:nvCxnSpPr>
        <p:spPr>
          <a:xfrm>
            <a:off x="0" y="530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007D460B-F263-1AB9-9673-210186455438}"/>
              </a:ext>
            </a:extLst>
          </p:cNvPr>
          <p:cNvCxnSpPr/>
          <p:nvPr/>
        </p:nvCxnSpPr>
        <p:spPr>
          <a:xfrm>
            <a:off x="-14338" y="15240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725D3C85-FBA5-7456-22C4-AE2280DCFFDC}"/>
              </a:ext>
            </a:extLst>
          </p:cNvPr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F0884A3A-9BF9-64BB-3331-A46DD1178914}"/>
              </a:ext>
            </a:extLst>
          </p:cNvPr>
          <p:cNvCxnSpPr/>
          <p:nvPr/>
        </p:nvCxnSpPr>
        <p:spPr>
          <a:xfrm>
            <a:off x="0" y="5334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9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30C252AF-A3D6-ACFA-D3E9-C2544527AA9A}"/>
              </a:ext>
            </a:extLst>
          </p:cNvPr>
          <p:cNvSpPr/>
          <p:nvPr/>
        </p:nvSpPr>
        <p:spPr>
          <a:xfrm>
            <a:off x="2798064" y="4965215"/>
            <a:ext cx="8119872" cy="689714"/>
          </a:xfrm>
          <a:prstGeom prst="wedgeRoundRectCallout">
            <a:avLst>
              <a:gd name="adj1" fmla="val -28991"/>
              <a:gd name="adj2" fmla="val -2303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GOZ (Gospodarka o Obiegu Zamkniętym)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C28512-832D-5923-1658-08E51F3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3" y="2767374"/>
            <a:ext cx="9356998" cy="944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3EB6619F-28DF-39FB-363E-404E3EDC37C7}"/>
              </a:ext>
            </a:extLst>
          </p:cNvPr>
          <p:cNvSpPr/>
          <p:nvPr/>
        </p:nvSpPr>
        <p:spPr>
          <a:xfrm>
            <a:off x="1024128" y="1036696"/>
            <a:ext cx="1947672" cy="689714"/>
          </a:xfrm>
          <a:prstGeom prst="wedgeRoundRectCallout">
            <a:avLst>
              <a:gd name="adj1" fmla="val 144552"/>
              <a:gd name="adj2" fmla="val 1951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Inżynieria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84B419CA-8E37-5C07-529C-4CD2A793E6BA}"/>
              </a:ext>
            </a:extLst>
          </p:cNvPr>
          <p:cNvSpPr/>
          <p:nvPr/>
        </p:nvSpPr>
        <p:spPr>
          <a:xfrm>
            <a:off x="3915006" y="1036696"/>
            <a:ext cx="2864696" cy="689714"/>
          </a:xfrm>
          <a:prstGeom prst="wedgeRoundRectCallout">
            <a:avLst>
              <a:gd name="adj1" fmla="val 36797"/>
              <a:gd name="adj2" fmla="val 1940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B645D9EC-5721-957C-3B60-8045C3B9DE10}"/>
              </a:ext>
            </a:extLst>
          </p:cNvPr>
          <p:cNvSpPr/>
          <p:nvPr/>
        </p:nvSpPr>
        <p:spPr>
          <a:xfrm>
            <a:off x="7626285" y="1006657"/>
            <a:ext cx="4259896" cy="689714"/>
          </a:xfrm>
          <a:prstGeom prst="wedgeRoundRectCallout">
            <a:avLst>
              <a:gd name="adj1" fmla="val 1679"/>
              <a:gd name="adj2" fmla="val 2020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Obiekty antropogeniczne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7AE7168-26E4-51CA-BF16-C36758B49019}"/>
              </a:ext>
            </a:extLst>
          </p:cNvPr>
          <p:cNvCxnSpPr>
            <a:cxnSpLocks/>
          </p:cNvCxnSpPr>
          <p:nvPr/>
        </p:nvCxnSpPr>
        <p:spPr>
          <a:xfrm>
            <a:off x="0" y="59435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A75DC8-28D5-D202-2C7A-D8184B17794C}"/>
              </a:ext>
            </a:extLst>
          </p:cNvPr>
          <p:cNvCxnSpPr>
            <a:cxnSpLocks/>
          </p:cNvCxnSpPr>
          <p:nvPr/>
        </p:nvCxnSpPr>
        <p:spPr>
          <a:xfrm>
            <a:off x="0" y="626364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98" y="5975541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8B8A07C-A40D-182E-967E-5DA1E641BA2D}"/>
              </a:ext>
            </a:extLst>
          </p:cNvPr>
          <p:cNvSpPr txBox="1"/>
          <p:nvPr/>
        </p:nvSpPr>
        <p:spPr>
          <a:xfrm>
            <a:off x="5347354" y="3832076"/>
            <a:ext cx="5349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DBF9D13-1D0B-A921-B342-E0BA87D522C3}"/>
              </a:ext>
            </a:extLst>
          </p:cNvPr>
          <p:cNvSpPr txBox="1"/>
          <p:nvPr/>
        </p:nvSpPr>
        <p:spPr>
          <a:xfrm>
            <a:off x="562356" y="2947019"/>
            <a:ext cx="14356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Wstęp</a:t>
            </a:r>
            <a:r>
              <a:rPr lang="pl-PL" dirty="0"/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DC91423-D1FA-D502-B2BA-C4D594EF7CB4}"/>
              </a:ext>
            </a:extLst>
          </p:cNvPr>
          <p:cNvSpPr txBox="1"/>
          <p:nvPr/>
        </p:nvSpPr>
        <p:spPr>
          <a:xfrm>
            <a:off x="164592" y="3647410"/>
            <a:ext cx="2176272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Terminologia</a:t>
            </a:r>
            <a:r>
              <a:rPr lang="pl-PL" dirty="0">
                <a:latin typeface="Arial Narrow" panose="020B0606020202030204" pitchFamily="34" charset="0"/>
              </a:rPr>
              <a:t>  </a:t>
            </a:r>
          </a:p>
          <a:p>
            <a:pPr algn="ctr"/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( PWN: ogół terminów i słownictwa używanego w danej dziedzinie wiedzy, zwłaszcza nauki lub techniki)</a:t>
            </a:r>
          </a:p>
        </p:txBody>
      </p:sp>
    </p:spTree>
    <p:extLst>
      <p:ext uri="{BB962C8B-B14F-4D97-AF65-F5344CB8AC3E}">
        <p14:creationId xmlns:p14="http://schemas.microsoft.com/office/powerpoint/2010/main" val="64617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B88910-07DC-B355-9659-AE388AEC4A23}"/>
              </a:ext>
            </a:extLst>
          </p:cNvPr>
          <p:cNvSpPr txBox="1"/>
          <p:nvPr/>
        </p:nvSpPr>
        <p:spPr>
          <a:xfrm>
            <a:off x="80165" y="5681160"/>
            <a:ext cx="1187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[J. Obolewicz; Gospodarka o obiegu zamkniętym w budownictwie; Konferencja PO PSRIBS; MANS w Łomży 22.X.2022 r.]  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EC3723E-7417-9E78-1B2C-FD73BD7879F5}"/>
              </a:ext>
            </a:extLst>
          </p:cNvPr>
          <p:cNvCxnSpPr>
            <a:cxnSpLocks/>
          </p:cNvCxnSpPr>
          <p:nvPr/>
        </p:nvCxnSpPr>
        <p:spPr>
          <a:xfrm>
            <a:off x="-9516" y="3159385"/>
            <a:ext cx="4207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C6B1032D-E3A3-8CC5-8B28-A21CD0C3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04" y="859968"/>
            <a:ext cx="2049572" cy="215178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A79269F-D321-FA1D-DC3D-3F7F596C979D}"/>
              </a:ext>
            </a:extLst>
          </p:cNvPr>
          <p:cNvSpPr txBox="1"/>
          <p:nvPr/>
        </p:nvSpPr>
        <p:spPr>
          <a:xfrm>
            <a:off x="4207461" y="643468"/>
            <a:ext cx="7750760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latin typeface="Arial Narrow" panose="020B0606020202030204" pitchFamily="34" charset="0"/>
              </a:rPr>
              <a:t>Gospodarka o obiegu zamkniętym </a:t>
            </a:r>
            <a:r>
              <a:rPr lang="pl-PL" sz="2200" dirty="0">
                <a:latin typeface="Arial Narrow" panose="020B0606020202030204" pitchFamily="34" charset="0"/>
              </a:rPr>
              <a:t> jest </a:t>
            </a:r>
            <a:r>
              <a:rPr lang="pl-PL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ekonomicznym modelem </a:t>
            </a:r>
            <a:r>
              <a:rPr lang="pl-PL" sz="2200" dirty="0">
                <a:latin typeface="Arial Narrow" panose="020B0606020202030204" pitchFamily="34" charset="0"/>
              </a:rPr>
              <a:t>rozwoju, w którym należy spełnić następujące podstawowe założenia przy zachowaniu warunków produktywności, tj.: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l-PL" sz="2200" dirty="0">
                <a:latin typeface="Arial Narrow" panose="020B0606020202030204" pitchFamily="34" charset="0"/>
              </a:rPr>
              <a:t>wartość dodana surowców / zasobów, materiałów i produktów jest zmaksymalizowana;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l-PL" sz="2200" dirty="0">
                <a:latin typeface="Arial Narrow" panose="020B0606020202030204" pitchFamily="34" charset="0"/>
              </a:rPr>
              <a:t>ilość wytwarzanych odpadów jest zminimalizowana, a</a:t>
            </a:r>
          </a:p>
          <a:p>
            <a:pPr lvl="1" algn="just"/>
            <a:r>
              <a:rPr lang="pl-PL" sz="2200" dirty="0">
                <a:latin typeface="Arial Narrow" panose="020B0606020202030204" pitchFamily="34" charset="0"/>
              </a:rPr>
              <a:t>powstałe odpady są zagospodarowane z zachowaniem  hierarchii postępowania uwzględniającego: </a:t>
            </a:r>
          </a:p>
          <a:p>
            <a:pPr marL="1257300" lvl="2" indent="-342900" algn="just">
              <a:buFontTx/>
              <a:buChar char="-"/>
            </a:pPr>
            <a:r>
              <a:rPr lang="pl-PL" sz="2200" dirty="0">
                <a:latin typeface="Arial Narrow" panose="020B0606020202030204" pitchFamily="34" charset="0"/>
              </a:rPr>
              <a:t>zapobieganie powstawaniu odpadów,</a:t>
            </a:r>
          </a:p>
          <a:p>
            <a:pPr marL="1257300" lvl="2" indent="-342900" algn="just">
              <a:buFontTx/>
              <a:buChar char="-"/>
            </a:pPr>
            <a:r>
              <a:rPr lang="pl-PL" sz="2200" dirty="0">
                <a:latin typeface="Arial Narrow" panose="020B0606020202030204" pitchFamily="34" charset="0"/>
              </a:rPr>
              <a:t>przygotowanie do ponownego użycia, </a:t>
            </a:r>
          </a:p>
          <a:p>
            <a:pPr marL="1257300" lvl="2" indent="-342900" algn="just">
              <a:buFontTx/>
              <a:buChar char="-"/>
            </a:pPr>
            <a:r>
              <a:rPr lang="pl-PL" sz="2200" dirty="0">
                <a:latin typeface="Arial Narrow" panose="020B0606020202030204" pitchFamily="34" charset="0"/>
              </a:rPr>
              <a:t>recykling lub  inny odzysk, </a:t>
            </a:r>
          </a:p>
          <a:p>
            <a:pPr marL="1257300" lvl="2" indent="-342900" algn="just">
              <a:buFontTx/>
              <a:buChar char="-"/>
            </a:pPr>
            <a:r>
              <a:rPr lang="pl-PL" sz="2200" dirty="0">
                <a:latin typeface="Arial Narrow" panose="020B0606020202030204" pitchFamily="34" charset="0"/>
              </a:rPr>
              <a:t>unieszkodliwianie).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C11698-F9D3-B14A-404B-03286E2DE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49" y="3344229"/>
            <a:ext cx="2806367" cy="191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8E7F718-1589-29D6-BABC-1A990F91C9AF}"/>
              </a:ext>
            </a:extLst>
          </p:cNvPr>
          <p:cNvCxnSpPr>
            <a:cxnSpLocks/>
          </p:cNvCxnSpPr>
          <p:nvPr/>
        </p:nvCxnSpPr>
        <p:spPr>
          <a:xfrm>
            <a:off x="-9516" y="46020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3BB7E669-3E39-122B-DFFB-7E2A53C48DEC}"/>
              </a:ext>
            </a:extLst>
          </p:cNvPr>
          <p:cNvCxnSpPr>
            <a:cxnSpLocks/>
          </p:cNvCxnSpPr>
          <p:nvPr/>
        </p:nvCxnSpPr>
        <p:spPr>
          <a:xfrm>
            <a:off x="0" y="622695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727FF52-281D-2DA5-0E75-E51C5F568D7E}"/>
              </a:ext>
            </a:extLst>
          </p:cNvPr>
          <p:cNvSpPr txBox="1"/>
          <p:nvPr/>
        </p:nvSpPr>
        <p:spPr>
          <a:xfrm>
            <a:off x="4207461" y="5227607"/>
            <a:ext cx="7750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/>
              <a:t>Źródło: Ministerstwo Rozwoju i Technologii </a:t>
            </a:r>
            <a:r>
              <a:rPr lang="pl-PL" sz="1400" dirty="0">
                <a:effectLst/>
                <a:latin typeface="Arial" panose="020B0604020202020204" pitchFamily="34" charset="0"/>
              </a:rPr>
              <a:t>Załącznik do uchwały  Rady Ministrów (10.IX.2019 r.)</a:t>
            </a:r>
            <a:endParaRPr lang="pl-PL" sz="1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6645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6BA6AD3-7DF4-3356-88C7-9D6BB48A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185" y="206410"/>
            <a:ext cx="9750984" cy="6445180"/>
          </a:xfrm>
          <a:prstGeom prst="rect">
            <a:avLst/>
          </a:prstGeo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074CC244-7CC1-3DAA-E9F6-84215D06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9648" y="6316936"/>
            <a:ext cx="4114800" cy="365125"/>
          </a:xfrm>
        </p:spPr>
        <p:txBody>
          <a:bodyPr/>
          <a:lstStyle/>
          <a:p>
            <a:r>
              <a:rPr lang="pl-PL" dirty="0"/>
              <a:t>dr hab. inż. Jerzy Obolewicz prof. IBOA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29E9200-2853-801B-23EE-1C6FC863F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14044" y="3238433"/>
            <a:ext cx="6255141" cy="26698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88549D-AE3F-8756-4426-E93DF881D6B7}"/>
              </a:ext>
            </a:extLst>
          </p:cNvPr>
          <p:cNvSpPr txBox="1"/>
          <p:nvPr/>
        </p:nvSpPr>
        <p:spPr>
          <a:xfrm>
            <a:off x="4505115" y="257265"/>
            <a:ext cx="221905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 Narrow" panose="020B0606020202030204" pitchFamily="34" charset="0"/>
              </a:rPr>
              <a:t>Zasoby </a:t>
            </a:r>
          </a:p>
          <a:p>
            <a:pPr algn="ctr"/>
            <a:r>
              <a:rPr lang="pl-PL" b="1" dirty="0">
                <a:latin typeface="Arial Narrow" panose="020B0606020202030204" pitchFamily="34" charset="0"/>
              </a:rPr>
              <a:t>odnawialne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937F696-ED14-EB89-B664-26705E6DEC47}"/>
              </a:ext>
            </a:extLst>
          </p:cNvPr>
          <p:cNvSpPr txBox="1"/>
          <p:nvPr/>
        </p:nvSpPr>
        <p:spPr>
          <a:xfrm>
            <a:off x="6754381" y="257265"/>
            <a:ext cx="212191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 Narrow" panose="020B0606020202030204" pitchFamily="34" charset="0"/>
              </a:rPr>
              <a:t>Zasoby nieodnawialne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C21C513-A427-A612-FB62-7A1A10B6A667}"/>
              </a:ext>
            </a:extLst>
          </p:cNvPr>
          <p:cNvSpPr txBox="1"/>
          <p:nvPr/>
        </p:nvSpPr>
        <p:spPr>
          <a:xfrm>
            <a:off x="1837944" y="1819923"/>
            <a:ext cx="231315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Cykle biologiczne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9EE1979-C9F8-C53D-E8E2-F856AC927F87}"/>
              </a:ext>
            </a:extLst>
          </p:cNvPr>
          <p:cNvSpPr txBox="1"/>
          <p:nvPr/>
        </p:nvSpPr>
        <p:spPr>
          <a:xfrm>
            <a:off x="7805141" y="1788766"/>
            <a:ext cx="231315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 Narrow" panose="020B0606020202030204" pitchFamily="34" charset="0"/>
              </a:rPr>
              <a:t>Cykle techniczne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C44AC4C-6C73-CAE9-F2B1-14A4D63F7847}"/>
              </a:ext>
            </a:extLst>
          </p:cNvPr>
          <p:cNvSpPr txBox="1"/>
          <p:nvPr/>
        </p:nvSpPr>
        <p:spPr>
          <a:xfrm>
            <a:off x="6854964" y="903596"/>
            <a:ext cx="3417076" cy="43724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E25E23B-989A-7090-6423-9787BE2D5F49}"/>
              </a:ext>
            </a:extLst>
          </p:cNvPr>
          <p:cNvSpPr txBox="1"/>
          <p:nvPr/>
        </p:nvSpPr>
        <p:spPr>
          <a:xfrm>
            <a:off x="1737361" y="954451"/>
            <a:ext cx="5017020" cy="4321637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34386FD-BB05-6960-5711-076F1DDE8F91}"/>
              </a:ext>
            </a:extLst>
          </p:cNvPr>
          <p:cNvSpPr txBox="1"/>
          <p:nvPr/>
        </p:nvSpPr>
        <p:spPr>
          <a:xfrm>
            <a:off x="5857946" y="4754767"/>
            <a:ext cx="194020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Obiekty antropogeniczne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D072D08-4032-ECEF-7BB9-6F41851A70A5}"/>
              </a:ext>
            </a:extLst>
          </p:cNvPr>
          <p:cNvSpPr txBox="1"/>
          <p:nvPr/>
        </p:nvSpPr>
        <p:spPr>
          <a:xfrm rot="16200000">
            <a:off x="-2065477" y="2849811"/>
            <a:ext cx="609904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rial Narrow" panose="020B0606020202030204" pitchFamily="34" charset="0"/>
              </a:rPr>
              <a:t>GOZ </a:t>
            </a:r>
            <a:r>
              <a:rPr lang="pl-PL" sz="3600" dirty="0">
                <a:latin typeface="Arial Narrow" panose="020B0606020202030204" pitchFamily="34" charset="0"/>
              </a:rPr>
              <a:t>w inżynierii bezpieczeństwa obiektów antropogenicznych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6CA3822-01C1-20F8-414C-D50B53CD08BD}"/>
              </a:ext>
            </a:extLst>
          </p:cNvPr>
          <p:cNvSpPr txBox="1"/>
          <p:nvPr/>
        </p:nvSpPr>
        <p:spPr>
          <a:xfrm rot="16200000">
            <a:off x="7932111" y="2849811"/>
            <a:ext cx="609904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Arial Narrow" panose="020B0606020202030204" pitchFamily="34" charset="0"/>
              </a:rPr>
              <a:t>GOZ </a:t>
            </a:r>
            <a:r>
              <a:rPr lang="pl-PL" sz="3600" dirty="0">
                <a:latin typeface="Arial Narrow" panose="020B0606020202030204" pitchFamily="34" charset="0"/>
              </a:rPr>
              <a:t>w inżynierii bezpieczeństwa obiektów antropogenicznych  </a:t>
            </a:r>
          </a:p>
        </p:txBody>
      </p:sp>
    </p:spTree>
    <p:extLst>
      <p:ext uri="{BB962C8B-B14F-4D97-AF65-F5344CB8AC3E}">
        <p14:creationId xmlns:p14="http://schemas.microsoft.com/office/powerpoint/2010/main" val="1963796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FB88910-07DC-B355-9659-AE388AEC4A23}"/>
              </a:ext>
            </a:extLst>
          </p:cNvPr>
          <p:cNvSpPr txBox="1"/>
          <p:nvPr/>
        </p:nvSpPr>
        <p:spPr>
          <a:xfrm>
            <a:off x="100584" y="5245648"/>
            <a:ext cx="1225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[Joanna Kulczycka  </a:t>
            </a: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Instytut Gospodarki Surowcami Mineralnymi i Energią PAN, Kraków;  Ewelina PĘDZIWIATR AGH, Kraków; </a:t>
            </a:r>
          </a:p>
          <a:p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Gospodarka o obiegu zamkniętym - definicje i ich interpretacje; INSTYTUT GOSPODARKI SUROWCAMI MINERALNYMI I ENERGIĄ</a:t>
            </a:r>
            <a:b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PAN; Wydawnictwo </a:t>
            </a:r>
            <a:r>
              <a:rPr lang="pl-PL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IGSMiE</a:t>
            </a: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PAN; </a:t>
            </a:r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K</a:t>
            </a: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raków 2019]</a:t>
            </a:r>
            <a:endParaRPr lang="pl-PL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9C13913-E073-4A99-8763-7F9904F61772}"/>
              </a:ext>
            </a:extLst>
          </p:cNvPr>
          <p:cNvSpPr txBox="1"/>
          <p:nvPr/>
        </p:nvSpPr>
        <p:spPr>
          <a:xfrm>
            <a:off x="397764" y="894455"/>
            <a:ext cx="11503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Arial Narrow" panose="020B0606020202030204" pitchFamily="34" charset="0"/>
              </a:rPr>
              <a:t>GOZ </a:t>
            </a:r>
            <a:r>
              <a:rPr lang="pl-PL" sz="3200" dirty="0">
                <a:latin typeface="Arial Narrow" panose="020B0606020202030204" pitchFamily="34" charset="0"/>
              </a:rPr>
              <a:t>w literaturze światowej …  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C40FE5-CFB3-1401-393C-F139C9A5243D}"/>
              </a:ext>
            </a:extLst>
          </p:cNvPr>
          <p:cNvSpPr txBox="1"/>
          <p:nvPr/>
        </p:nvSpPr>
        <p:spPr>
          <a:xfrm>
            <a:off x="320040" y="1929384"/>
            <a:ext cx="1165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effectLst/>
                <a:latin typeface="Arial Narrow" panose="020B0606020202030204" pitchFamily="34" charset="0"/>
              </a:rPr>
              <a:t>W literaturze naukowej funkcjonuje już ponad 200 definicji GOZ. </a:t>
            </a:r>
          </a:p>
          <a:p>
            <a:endParaRPr lang="pl-PL" sz="2400" dirty="0">
              <a:effectLst/>
              <a:latin typeface="Arial Narrow" panose="020B0606020202030204" pitchFamily="34" charset="0"/>
            </a:endParaRPr>
          </a:p>
          <a:p>
            <a:r>
              <a:rPr lang="pl-PL" sz="2400" dirty="0">
                <a:effectLst/>
                <a:latin typeface="Arial Narrow" panose="020B0606020202030204" pitchFamily="34" charset="0"/>
              </a:rPr>
              <a:t>Prezentowane w literaturze światowej definicje GOZ uwzględniają ewolucję jej tworzenia i wdrażania. </a:t>
            </a:r>
          </a:p>
          <a:p>
            <a:endParaRPr lang="pl-PL" sz="2400" dirty="0">
              <a:effectLst/>
              <a:latin typeface="Arial Narrow" panose="020B0606020202030204" pitchFamily="34" charset="0"/>
            </a:endParaRPr>
          </a:p>
          <a:p>
            <a:r>
              <a:rPr lang="pl-PL" sz="2400" dirty="0">
                <a:effectLst/>
                <a:latin typeface="Arial Narrow" panose="020B0606020202030204" pitchFamily="34" charset="0"/>
              </a:rPr>
              <a:t>Idea GOZ pojawiła się w latach 60. XX w. Jeden z autorów pisał o koncepcji „</a:t>
            </a:r>
            <a:r>
              <a:rPr lang="pl-PL" sz="2400" b="1" i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statku kosmicznego Ziemia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” jako jednej przestrzeni, bez nieograniczonych zasobów. W związku z tym wszystkie wyjścia z systemu są wejściami, podlegając ciągłemu recyklingowi, a poziom „zapasów do przetworzenia” zależy od rozwoju technologicznego.</a:t>
            </a:r>
            <a:endParaRPr lang="pl-PL" sz="2400" dirty="0">
              <a:latin typeface="Arial Narrow" panose="020B060602020203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0DBE41C-A65C-8286-A47F-91AB776D374F}"/>
              </a:ext>
            </a:extLst>
          </p:cNvPr>
          <p:cNvCxnSpPr>
            <a:cxnSpLocks/>
          </p:cNvCxnSpPr>
          <p:nvPr/>
        </p:nvCxnSpPr>
        <p:spPr>
          <a:xfrm>
            <a:off x="-9516" y="508707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1C26839-998E-83D5-2B09-8F703FF8C45F}"/>
              </a:ext>
            </a:extLst>
          </p:cNvPr>
          <p:cNvCxnSpPr>
            <a:cxnSpLocks/>
          </p:cNvCxnSpPr>
          <p:nvPr/>
        </p:nvCxnSpPr>
        <p:spPr>
          <a:xfrm>
            <a:off x="0" y="16123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8809E85-0958-EF20-B2ED-E7E483D94BB4}"/>
              </a:ext>
            </a:extLst>
          </p:cNvPr>
          <p:cNvCxnSpPr>
            <a:cxnSpLocks/>
          </p:cNvCxnSpPr>
          <p:nvPr/>
        </p:nvCxnSpPr>
        <p:spPr>
          <a:xfrm>
            <a:off x="-9516" y="50217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53DCEF92-571F-E349-1507-ABFB27CA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9648" y="6316936"/>
            <a:ext cx="4114800" cy="365125"/>
          </a:xfrm>
        </p:spPr>
        <p:txBody>
          <a:bodyPr/>
          <a:lstStyle/>
          <a:p>
            <a:r>
              <a:rPr lang="pl-PL" dirty="0"/>
              <a:t>dr hab. inż. Jerzy Obolewicz prof. IBOA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C2089672-3730-D586-394D-68856E86283D}"/>
              </a:ext>
            </a:extLst>
          </p:cNvPr>
          <p:cNvCxnSpPr>
            <a:cxnSpLocks/>
          </p:cNvCxnSpPr>
          <p:nvPr/>
        </p:nvCxnSpPr>
        <p:spPr>
          <a:xfrm>
            <a:off x="0" y="631693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2D0D2645-6AC4-CB46-1A5B-C6860AD517EE}"/>
              </a:ext>
            </a:extLst>
          </p:cNvPr>
          <p:cNvCxnSpPr/>
          <p:nvPr/>
        </p:nvCxnSpPr>
        <p:spPr>
          <a:xfrm>
            <a:off x="-9516" y="2496312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925AADD-E755-4CBF-6B1B-474869E54203}"/>
              </a:ext>
            </a:extLst>
          </p:cNvPr>
          <p:cNvCxnSpPr/>
          <p:nvPr/>
        </p:nvCxnSpPr>
        <p:spPr>
          <a:xfrm>
            <a:off x="0" y="3288792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62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27FBFB-D2E3-7117-BA8E-D45E75061FAE}"/>
              </a:ext>
            </a:extLst>
          </p:cNvPr>
          <p:cNvSpPr txBox="1"/>
          <p:nvPr/>
        </p:nvSpPr>
        <p:spPr>
          <a:xfrm>
            <a:off x="459766" y="5772432"/>
            <a:ext cx="11379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n-US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Stahel</a:t>
            </a:r>
            <a:r>
              <a:rPr lang="en-US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W. </a:t>
            </a:r>
            <a:r>
              <a:rPr lang="en-US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i</a:t>
            </a:r>
            <a:r>
              <a:rPr lang="en-US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Reday</a:t>
            </a:r>
            <a:r>
              <a:rPr lang="en-US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, G. 1981. Jobs for Tomorrow, the Potential for Substituting Manpower for Energy. Vantage</a:t>
            </a: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Press, New York</a:t>
            </a: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]</a:t>
            </a:r>
            <a:endParaRPr lang="pl-PL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40DB7C3-F334-3DF5-2F57-6B5EFE1BD61C}"/>
              </a:ext>
            </a:extLst>
          </p:cNvPr>
          <p:cNvSpPr txBox="1"/>
          <p:nvPr/>
        </p:nvSpPr>
        <p:spPr>
          <a:xfrm>
            <a:off x="459766" y="984973"/>
            <a:ext cx="107807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effectLst/>
                <a:latin typeface="Arial Narrow" panose="020B0606020202030204" pitchFamily="34" charset="0"/>
              </a:rPr>
              <a:t>Wskazano na konieczność 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recyklingu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 w gospodarce oraz na ponowne wykorzystanie i regenerację wyrobów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pl-PL" sz="2400" dirty="0">
              <a:effectLst/>
              <a:latin typeface="Arial Narrow" panose="020B0606020202030204" pitchFamily="34" charset="0"/>
            </a:endParaRPr>
          </a:p>
          <a:p>
            <a:pPr algn="just"/>
            <a:r>
              <a:rPr lang="pl-PL" sz="2400" dirty="0">
                <a:latin typeface="Arial Narrow" panose="020B0606020202030204" pitchFamily="34" charset="0"/>
              </a:rPr>
              <a:t>W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prowadzono metody zastępowania produktów usługami umożliwiającymi „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zamykanie obiegów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” poprzez przedłużanie cyklu ich życia oraz zapobieganie powstawaniu odpadów. </a:t>
            </a:r>
          </a:p>
          <a:p>
            <a:pPr algn="just"/>
            <a:endParaRPr lang="pl-PL" sz="2400" dirty="0">
              <a:latin typeface="Arial Narrow" panose="020B0606020202030204" pitchFamily="34" charset="0"/>
            </a:endParaRPr>
          </a:p>
          <a:p>
            <a:pPr algn="just"/>
            <a:r>
              <a:rPr lang="pl-PL" sz="2400" dirty="0">
                <a:effectLst/>
                <a:latin typeface="Arial Narrow" panose="020B0606020202030204" pitchFamily="34" charset="0"/>
              </a:rPr>
              <a:t>Zaproponowano, aby GOZ definiować jako model ekonomiczny, czyli „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gospodarkę opartą na systemie spiralnym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”, w ramach której minimalizuje się materiały, przepływ energii, nie pogarszając stanu środowiska, a jednocześnie nie ogranicza wzrostu gospodarczego lub postępu społecznego i technicznego. </a:t>
            </a:r>
            <a:endParaRPr lang="pl-PL" sz="2400" dirty="0">
              <a:latin typeface="Arial Narrow" panose="020B0606020202030204" pitchFamily="34" charset="0"/>
            </a:endParaRP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6986B4A-A305-1B86-8A3E-13F6E0B2B98B}"/>
              </a:ext>
            </a:extLst>
          </p:cNvPr>
          <p:cNvCxnSpPr>
            <a:cxnSpLocks/>
          </p:cNvCxnSpPr>
          <p:nvPr/>
        </p:nvCxnSpPr>
        <p:spPr>
          <a:xfrm>
            <a:off x="0" y="57532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743872-E9BD-19D3-6E29-847BA3C743A6}"/>
              </a:ext>
            </a:extLst>
          </p:cNvPr>
          <p:cNvCxnSpPr>
            <a:cxnSpLocks/>
          </p:cNvCxnSpPr>
          <p:nvPr/>
        </p:nvCxnSpPr>
        <p:spPr>
          <a:xfrm>
            <a:off x="0" y="55770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C37C6BB3-AAC3-E52A-3907-FAAAAA11453B}"/>
              </a:ext>
            </a:extLst>
          </p:cNvPr>
          <p:cNvCxnSpPr>
            <a:cxnSpLocks/>
          </p:cNvCxnSpPr>
          <p:nvPr/>
        </p:nvCxnSpPr>
        <p:spPr>
          <a:xfrm>
            <a:off x="0" y="6376273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A62A806-D13A-C0E4-6EF4-A378B4E65440}"/>
              </a:ext>
            </a:extLst>
          </p:cNvPr>
          <p:cNvCxnSpPr/>
          <p:nvPr/>
        </p:nvCxnSpPr>
        <p:spPr>
          <a:xfrm>
            <a:off x="-9516" y="1932432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C47E799-007A-5362-CEF4-2C2930B334BA}"/>
              </a:ext>
            </a:extLst>
          </p:cNvPr>
          <p:cNvCxnSpPr/>
          <p:nvPr/>
        </p:nvCxnSpPr>
        <p:spPr>
          <a:xfrm>
            <a:off x="0" y="3038856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72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7E56BE8C-2B88-7626-57EA-B1D14B4A41D1}"/>
              </a:ext>
            </a:extLst>
          </p:cNvPr>
          <p:cNvCxnSpPr>
            <a:cxnSpLocks/>
          </p:cNvCxnSpPr>
          <p:nvPr/>
        </p:nvCxnSpPr>
        <p:spPr>
          <a:xfrm>
            <a:off x="0" y="111345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78A88B-1510-7FD1-449E-EB976CB9300D}"/>
              </a:ext>
            </a:extLst>
          </p:cNvPr>
          <p:cNvSpPr txBox="1"/>
          <p:nvPr/>
        </p:nvSpPr>
        <p:spPr>
          <a:xfrm>
            <a:off x="506027" y="362635"/>
            <a:ext cx="1145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Natężenie przepływów  materiałowych w systemie gospodarki liniowej i gospodarki GOZ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ECD73FB-43F4-A8F7-FD77-186AF6A5EC99}"/>
              </a:ext>
            </a:extLst>
          </p:cNvPr>
          <p:cNvCxnSpPr>
            <a:cxnSpLocks/>
          </p:cNvCxnSpPr>
          <p:nvPr/>
        </p:nvCxnSpPr>
        <p:spPr>
          <a:xfrm>
            <a:off x="0" y="1916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3D700BE4-0418-F5CB-981C-186580E0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80" y="1645234"/>
            <a:ext cx="4174392" cy="406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06BCBD-A741-6881-B886-3A875881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9" y="1613624"/>
            <a:ext cx="4077880" cy="413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2B49C3ED-F694-C679-A721-FF0FBBC164B3}"/>
              </a:ext>
            </a:extLst>
          </p:cNvPr>
          <p:cNvCxnSpPr>
            <a:cxnSpLocks/>
          </p:cNvCxnSpPr>
          <p:nvPr/>
        </p:nvCxnSpPr>
        <p:spPr>
          <a:xfrm>
            <a:off x="0" y="616632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id="{C7CF9090-6C10-EACF-5B21-64A16157F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77" y="5934565"/>
            <a:ext cx="9991920" cy="36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C98860A-2F54-23DD-0D93-489E05DE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hab. inż. Jerzy Obolewicz prof. IBOA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B4D3885-45FF-D789-D732-3AC409CCCF2A}"/>
              </a:ext>
            </a:extLst>
          </p:cNvPr>
          <p:cNvSpPr/>
          <p:nvPr/>
        </p:nvSpPr>
        <p:spPr>
          <a:xfrm>
            <a:off x="5210175" y="1765147"/>
            <a:ext cx="1685925" cy="145429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677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1E4D002-7A1C-17B6-D602-A5A03DF296F9}"/>
              </a:ext>
            </a:extLst>
          </p:cNvPr>
          <p:cNvSpPr txBox="1"/>
          <p:nvPr/>
        </p:nvSpPr>
        <p:spPr>
          <a:xfrm>
            <a:off x="320040" y="586826"/>
            <a:ext cx="1165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>
                <a:latin typeface="Arial Narrow" panose="020B0606020202030204" pitchFamily="34" charset="0"/>
              </a:rPr>
              <a:t>Współczesne ujęcia GOZ </a:t>
            </a:r>
            <a:r>
              <a:rPr lang="pl-PL" sz="2400" dirty="0">
                <a:latin typeface="Arial Narrow" panose="020B0606020202030204" pitchFamily="34" charset="0"/>
              </a:rPr>
              <a:t>nawiązują do </a:t>
            </a:r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naturalnych ekosystemów </a:t>
            </a:r>
            <a:r>
              <a:rPr lang="pl-PL" sz="2400" dirty="0">
                <a:latin typeface="Arial Narrow" panose="020B0606020202030204" pitchFamily="34" charset="0"/>
              </a:rPr>
              <a:t>poprzez cykl: </a:t>
            </a:r>
          </a:p>
          <a:p>
            <a:pPr algn="just"/>
            <a:r>
              <a:rPr lang="pl-PL" sz="2400" dirty="0">
                <a:latin typeface="Arial Narrow" panose="020B0606020202030204" pitchFamily="34" charset="0"/>
              </a:rPr>
              <a:t> 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„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zasoby naturalne 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→ 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transformacja w wytwarzane produkty 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→ </a:t>
            </a:r>
            <a:r>
              <a:rPr lang="pl-PL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produkty uboczne używane jako zasoby dla innych gałęzi przemysłu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”,  przy:</a:t>
            </a:r>
          </a:p>
          <a:p>
            <a:pPr algn="just"/>
            <a:endParaRPr lang="pl-PL" sz="1200" dirty="0">
              <a:effectLst/>
              <a:latin typeface="Arial Narrow" panose="020B0606020202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effectLst/>
                <a:latin typeface="Arial Narrow" panose="020B0606020202030204" pitchFamily="34" charset="0"/>
              </a:rPr>
              <a:t> jednoczesnym minimalizowaniu odpadów, ochronę środowiska, efektywność energetyczną i rozwój gospodarczy;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l-PL" sz="1200" dirty="0">
              <a:latin typeface="Arial Narrow" panose="020B0606020202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maksymalizacji efektywności zasobów i 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minimalizacji produkcji odpadów w kontekście zrównoważonego rozwoju gospodarczego i społecznego.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l-PL" sz="1200" dirty="0">
              <a:latin typeface="Arial Narrow" panose="020B0606020202030204" pitchFamily="34" charset="0"/>
            </a:endParaRPr>
          </a:p>
          <a:p>
            <a:pPr algn="just"/>
            <a:r>
              <a:rPr lang="pl-PL" sz="32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GOZ  dwudziestego pierwszego wieku </a:t>
            </a:r>
            <a:r>
              <a:rPr lang="pl-PL" sz="2400" dirty="0">
                <a:effectLst/>
                <a:latin typeface="Arial Narrow" panose="020B0606020202030204" pitchFamily="34" charset="0"/>
              </a:rPr>
              <a:t>jest traktowany  jako model, strategia, a nawet system gospodarczy, który ma się odtwarzać i regenerować a prowadzone w nim działania dotyczą przepływów materiałowych: biologicznego i technicznego, wskazując na istotne znaczenie i rozwój produktów biodegradowalnych lub tych podlegających całkowicie recyklingowi.</a:t>
            </a:r>
            <a:endParaRPr lang="pl-PL" sz="2400" dirty="0">
              <a:latin typeface="Arial Narrow" panose="020B0606020202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AADA3F5-5F60-956E-3DBE-5F45F8EFA8ED}"/>
              </a:ext>
            </a:extLst>
          </p:cNvPr>
          <p:cNvSpPr txBox="1"/>
          <p:nvPr/>
        </p:nvSpPr>
        <p:spPr>
          <a:xfrm>
            <a:off x="459766" y="5772432"/>
            <a:ext cx="11379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[</a:t>
            </a:r>
            <a:r>
              <a:rPr lang="en-US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Hislop, H. </a:t>
            </a:r>
            <a:r>
              <a:rPr lang="en-US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i</a:t>
            </a:r>
            <a:r>
              <a:rPr lang="en-US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Hill, J. 2011. Circular economy: some definitions. http://www.circular.academy/circular-economy-some-definitions/</a:t>
            </a:r>
            <a:r>
              <a:rPr lang="pl-PL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]</a:t>
            </a:r>
            <a:endParaRPr lang="pl-PL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857E87A0-32D8-103E-F665-E45E576A3796}"/>
              </a:ext>
            </a:extLst>
          </p:cNvPr>
          <p:cNvCxnSpPr>
            <a:cxnSpLocks/>
          </p:cNvCxnSpPr>
          <p:nvPr/>
        </p:nvCxnSpPr>
        <p:spPr>
          <a:xfrm>
            <a:off x="0" y="57532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D21E7D5-9DD0-FD68-EFF4-F3390284623F}"/>
              </a:ext>
            </a:extLst>
          </p:cNvPr>
          <p:cNvCxnSpPr>
            <a:cxnSpLocks/>
          </p:cNvCxnSpPr>
          <p:nvPr/>
        </p:nvCxnSpPr>
        <p:spPr>
          <a:xfrm>
            <a:off x="0" y="56651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7752315-B8C8-0204-F14D-DB5B1C20D350}"/>
              </a:ext>
            </a:extLst>
          </p:cNvPr>
          <p:cNvCxnSpPr>
            <a:cxnSpLocks/>
          </p:cNvCxnSpPr>
          <p:nvPr/>
        </p:nvCxnSpPr>
        <p:spPr>
          <a:xfrm>
            <a:off x="0" y="632512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2A905C3-10CC-2E7B-F9CC-F59E2691F5EE}"/>
              </a:ext>
            </a:extLst>
          </p:cNvPr>
          <p:cNvCxnSpPr/>
          <p:nvPr/>
        </p:nvCxnSpPr>
        <p:spPr>
          <a:xfrm>
            <a:off x="-34010" y="2014728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25831B8B-2C3E-76FD-32A4-8590F2405A6A}"/>
              </a:ext>
            </a:extLst>
          </p:cNvPr>
          <p:cNvCxnSpPr/>
          <p:nvPr/>
        </p:nvCxnSpPr>
        <p:spPr>
          <a:xfrm>
            <a:off x="0" y="2929128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54DA085-28D3-5CFC-3752-933E469C6293}"/>
              </a:ext>
            </a:extLst>
          </p:cNvPr>
          <p:cNvCxnSpPr/>
          <p:nvPr/>
        </p:nvCxnSpPr>
        <p:spPr>
          <a:xfrm>
            <a:off x="-9516" y="3843528"/>
            <a:ext cx="12201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33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6D2D5AF-D2FF-0A66-91D3-FD6C96DB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83" y="2233445"/>
            <a:ext cx="5047332" cy="30975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1CCE2A7-1021-72F0-A7CF-2E71D564971F}"/>
              </a:ext>
            </a:extLst>
          </p:cNvPr>
          <p:cNvSpPr txBox="1"/>
          <p:nvPr/>
        </p:nvSpPr>
        <p:spPr>
          <a:xfrm>
            <a:off x="588777" y="1046486"/>
            <a:ext cx="10721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Arial Narrow" panose="020B0606020202030204" pitchFamily="34" charset="0"/>
              </a:rPr>
              <a:t>Kierunki dla rozwoju </a:t>
            </a:r>
            <a:r>
              <a:rPr lang="pl-PL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strategii</a:t>
            </a:r>
            <a:r>
              <a:rPr lang="pl-PL" sz="3200" dirty="0">
                <a:latin typeface="Arial Narrow" panose="020B0606020202030204" pitchFamily="34" charset="0"/>
              </a:rPr>
              <a:t> gospodarki w obiegu zamkniętym (GOZ)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00A21E0-AACB-8BD9-2414-4195B959B77C}"/>
              </a:ext>
            </a:extLst>
          </p:cNvPr>
          <p:cNvSpPr txBox="1"/>
          <p:nvPr/>
        </p:nvSpPr>
        <p:spPr>
          <a:xfrm>
            <a:off x="588777" y="2084832"/>
            <a:ext cx="6488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Arial Narrow" panose="020B0606020202030204" pitchFamily="34" charset="0"/>
              </a:rPr>
              <a:t>Filary gospodarki o obiegu zamkniętym: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Materiały;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Energia;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Woda;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Bioróżnorodność;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Społeczeństwo i kultura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Zdrowie i dobre samopoczucie;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l-PL" sz="2800" dirty="0">
                <a:latin typeface="Arial Narrow" panose="020B0606020202030204" pitchFamily="34" charset="0"/>
              </a:rPr>
              <a:t> Wartość.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219986B-2EA3-9B2D-3344-4048819C7239}"/>
              </a:ext>
            </a:extLst>
          </p:cNvPr>
          <p:cNvSpPr txBox="1"/>
          <p:nvPr/>
        </p:nvSpPr>
        <p:spPr>
          <a:xfrm>
            <a:off x="-128016" y="5823177"/>
            <a:ext cx="1184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Strategia gospodarki o obiegu zamkniętym / Kraków pl. (klimat) 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B9685761-1851-2E4F-C7FD-F3178650B453}"/>
              </a:ext>
            </a:extLst>
          </p:cNvPr>
          <p:cNvCxnSpPr>
            <a:cxnSpLocks/>
          </p:cNvCxnSpPr>
          <p:nvPr/>
        </p:nvCxnSpPr>
        <p:spPr>
          <a:xfrm>
            <a:off x="0" y="69994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B181A8-E9FB-5243-FE18-01DCE0FE23F4}"/>
              </a:ext>
            </a:extLst>
          </p:cNvPr>
          <p:cNvCxnSpPr>
            <a:cxnSpLocks/>
          </p:cNvCxnSpPr>
          <p:nvPr/>
        </p:nvCxnSpPr>
        <p:spPr>
          <a:xfrm>
            <a:off x="0" y="562426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3855307-63C9-90E3-F2C9-665963770587}"/>
              </a:ext>
            </a:extLst>
          </p:cNvPr>
          <p:cNvCxnSpPr>
            <a:cxnSpLocks/>
          </p:cNvCxnSpPr>
          <p:nvPr/>
        </p:nvCxnSpPr>
        <p:spPr>
          <a:xfrm>
            <a:off x="0" y="6356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7313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8CFF314-69DC-6A58-689C-92D2CB66A99E}"/>
              </a:ext>
            </a:extLst>
          </p:cNvPr>
          <p:cNvSpPr txBox="1"/>
          <p:nvPr/>
        </p:nvSpPr>
        <p:spPr>
          <a:xfrm>
            <a:off x="573024" y="136525"/>
            <a:ext cx="11381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Arial Narrow" panose="020B0606020202030204" pitchFamily="34" charset="0"/>
              </a:rPr>
              <a:t>Gospodarka o obiegu zamkniętym dla obiektów antropogenicznych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D2829C-CD82-D1C1-8DF4-7B598352111F}"/>
              </a:ext>
            </a:extLst>
          </p:cNvPr>
          <p:cNvSpPr txBox="1"/>
          <p:nvPr/>
        </p:nvSpPr>
        <p:spPr>
          <a:xfrm>
            <a:off x="219457" y="982176"/>
            <a:ext cx="11475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dirty="0">
                <a:latin typeface="Arial Narrow" panose="020B0606020202030204" pitchFamily="34" charset="0"/>
              </a:rPr>
              <a:t>Transformacja w kierunku </a:t>
            </a:r>
            <a:r>
              <a:rPr lang="pl-PL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GOZ</a:t>
            </a:r>
            <a:r>
              <a:rPr lang="pl-PL" sz="2600" dirty="0">
                <a:latin typeface="Arial Narrow" panose="020B0606020202030204" pitchFamily="34" charset="0"/>
              </a:rPr>
              <a:t>  wymaga podjęcia działań w: </a:t>
            </a:r>
          </a:p>
          <a:p>
            <a:pPr marL="3086100" lvl="6" indent="-342900">
              <a:buFont typeface="Courier New" panose="02070309020205020404" pitchFamily="49" charset="0"/>
              <a:buChar char="o"/>
            </a:pPr>
            <a:r>
              <a:rPr lang="pl-PL" sz="2600" b="1" dirty="0">
                <a:solidFill>
                  <a:srgbClr val="0070C0"/>
                </a:solidFill>
                <a:latin typeface="Arial Narrow" panose="020B0606020202030204" pitchFamily="34" charset="0"/>
              </a:rPr>
              <a:t>planowaniu, </a:t>
            </a:r>
          </a:p>
          <a:p>
            <a:pPr marL="3086100" lvl="6" indent="-342900">
              <a:buFont typeface="Courier New" panose="02070309020205020404" pitchFamily="49" charset="0"/>
              <a:buChar char="o"/>
            </a:pPr>
            <a:r>
              <a:rPr lang="pl-PL" sz="2600" b="1" dirty="0">
                <a:solidFill>
                  <a:srgbClr val="0070C0"/>
                </a:solidFill>
                <a:latin typeface="Arial Narrow" panose="020B0606020202030204" pitchFamily="34" charset="0"/>
              </a:rPr>
              <a:t>projektowaniu, </a:t>
            </a:r>
          </a:p>
          <a:p>
            <a:pPr marL="3086100" lvl="6" indent="-342900">
              <a:buFont typeface="Courier New" panose="02070309020205020404" pitchFamily="49" charset="0"/>
              <a:buChar char="o"/>
            </a:pPr>
            <a:r>
              <a:rPr lang="pl-PL" sz="2600" b="1" dirty="0">
                <a:solidFill>
                  <a:srgbClr val="0070C0"/>
                </a:solidFill>
                <a:latin typeface="Arial Narrow" panose="020B0606020202030204" pitchFamily="34" charset="0"/>
              </a:rPr>
              <a:t>budowaniu, </a:t>
            </a:r>
          </a:p>
          <a:p>
            <a:pPr marL="3086100" lvl="6" indent="-342900">
              <a:buFont typeface="Courier New" panose="02070309020205020404" pitchFamily="49" charset="0"/>
              <a:buChar char="o"/>
            </a:pPr>
            <a:r>
              <a:rPr lang="pl-PL" sz="2600" b="1" dirty="0">
                <a:solidFill>
                  <a:srgbClr val="0070C0"/>
                </a:solidFill>
                <a:latin typeface="Arial Narrow" panose="020B0606020202030204" pitchFamily="34" charset="0"/>
              </a:rPr>
              <a:t>eksploatacji /użytkowaniu / likwidacji, </a:t>
            </a:r>
          </a:p>
          <a:p>
            <a:r>
              <a:rPr lang="pl-PL" sz="2600" b="1" dirty="0">
                <a:latin typeface="Arial Narrow" panose="020B0606020202030204" pitchFamily="34" charset="0"/>
              </a:rPr>
              <a:t>obiektów antropogenicznych </a:t>
            </a:r>
            <a:r>
              <a:rPr lang="pl-PL" sz="2600" dirty="0">
                <a:latin typeface="Arial Narrow" panose="020B0606020202030204" pitchFamily="34" charset="0"/>
              </a:rPr>
              <a:t>w następujących aspektach / wymiarach: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pl-PL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technicznym, 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pl-PL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ekologicznym, 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pl-PL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ekonomicznym, </a:t>
            </a:r>
          </a:p>
          <a:p>
            <a:pPr marL="3086100" lvl="6" indent="-342900">
              <a:buFont typeface="Wingdings" panose="05000000000000000000" pitchFamily="2" charset="2"/>
              <a:buChar char="q"/>
            </a:pPr>
            <a:r>
              <a:rPr lang="pl-PL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społecznym</a:t>
            </a:r>
            <a:r>
              <a:rPr lang="pl-PL" sz="2600" dirty="0">
                <a:solidFill>
                  <a:srgbClr val="00B050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pl-PL" sz="2600" dirty="0">
                <a:latin typeface="Arial Narrow" panose="020B0606020202030204" pitchFamily="34" charset="0"/>
              </a:rPr>
              <a:t>zgodnie z wymaganiami i zasadami </a:t>
            </a:r>
            <a:r>
              <a:rPr lang="pl-PL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GOZ</a:t>
            </a:r>
            <a:r>
              <a:rPr lang="pl-PL" sz="26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l-PL" sz="2600" dirty="0">
                <a:latin typeface="Arial Narrow" panose="020B0606020202030204" pitchFamily="34" charset="0"/>
              </a:rPr>
              <a:t>w całym </a:t>
            </a:r>
            <a:r>
              <a:rPr lang="pl-PL" sz="2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cyklu życia obiektu antropogenicznego </a:t>
            </a:r>
            <a:r>
              <a:rPr lang="pl-PL" sz="2600" dirty="0">
                <a:latin typeface="Arial Narrow" panose="020B0606020202030204" pitchFamily="34" charset="0"/>
              </a:rPr>
              <a:t>z wykorzystaniem nowoczesnych </a:t>
            </a:r>
            <a:r>
              <a:rPr lang="pl-PL" sz="2600" b="1" dirty="0">
                <a:solidFill>
                  <a:srgbClr val="00B050"/>
                </a:solidFill>
                <a:latin typeface="Arial Narrow" panose="020B0606020202030204" pitchFamily="34" charset="0"/>
              </a:rPr>
              <a:t>technologii</a:t>
            </a:r>
            <a:r>
              <a:rPr lang="pl-PL" sz="2600" dirty="0">
                <a:latin typeface="Arial Narrow" panose="020B0606020202030204" pitchFamily="34" charset="0"/>
              </a:rPr>
              <a:t>  i </a:t>
            </a:r>
            <a:r>
              <a:rPr lang="pl-PL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zachowaniem bezpieczeństwa</a:t>
            </a:r>
            <a:r>
              <a:rPr lang="pl-PL" sz="2600" dirty="0">
                <a:latin typeface="Arial Narrow" panose="020B0606020202030204" pitchFamily="34" charset="0"/>
              </a:rPr>
              <a:t>.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6B619ED-1F92-37EF-4734-1476C3990E59}"/>
              </a:ext>
            </a:extLst>
          </p:cNvPr>
          <p:cNvCxnSpPr>
            <a:cxnSpLocks/>
          </p:cNvCxnSpPr>
          <p:nvPr/>
        </p:nvCxnSpPr>
        <p:spPr>
          <a:xfrm>
            <a:off x="0" y="9896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422F542B-78A2-8A8A-8EEF-E272A1E733F7}"/>
              </a:ext>
            </a:extLst>
          </p:cNvPr>
          <p:cNvCxnSpPr>
            <a:cxnSpLocks/>
          </p:cNvCxnSpPr>
          <p:nvPr/>
        </p:nvCxnSpPr>
        <p:spPr>
          <a:xfrm>
            <a:off x="0" y="7213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262DDB2-199E-EA8C-1D13-879A3E075E19}"/>
              </a:ext>
            </a:extLst>
          </p:cNvPr>
          <p:cNvCxnSpPr>
            <a:cxnSpLocks/>
          </p:cNvCxnSpPr>
          <p:nvPr/>
        </p:nvCxnSpPr>
        <p:spPr>
          <a:xfrm>
            <a:off x="21336" y="631712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A09CD5D-2188-C803-AC32-9A46F1E9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dr hab. inż. Jerzy Obolewicz prof. IBOA</a:t>
            </a:r>
          </a:p>
        </p:txBody>
      </p:sp>
    </p:spTree>
    <p:extLst>
      <p:ext uri="{BB962C8B-B14F-4D97-AF65-F5344CB8AC3E}">
        <p14:creationId xmlns:p14="http://schemas.microsoft.com/office/powerpoint/2010/main" val="1909636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927FA50E-5466-2635-A383-C7C2354F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5448" y="6158104"/>
            <a:ext cx="4114800" cy="365125"/>
          </a:xfrm>
        </p:spPr>
        <p:txBody>
          <a:bodyPr/>
          <a:lstStyle/>
          <a:p>
            <a:r>
              <a:rPr lang="pl-PL" dirty="0"/>
              <a:t>dr hab. inż. Jerzy Obolewicz prof. IBOA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44EC23-4711-E3E8-1FA5-447D7060BA17}"/>
              </a:ext>
            </a:extLst>
          </p:cNvPr>
          <p:cNvSpPr txBox="1"/>
          <p:nvPr/>
        </p:nvSpPr>
        <p:spPr>
          <a:xfrm>
            <a:off x="581675" y="1049716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rial Narrow" panose="020B0606020202030204" pitchFamily="34" charset="0"/>
              </a:rPr>
              <a:t>Dziękuję za uwagę … </a:t>
            </a:r>
            <a:endParaRPr lang="pl-PL" sz="6000" dirty="0">
              <a:latin typeface="Arial Narrow" panose="020B0606020202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39BD0F-8CD1-8747-ADE6-9B7B6E2C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5E055-FEFF-F76B-1AD7-84B84D28C5C2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3B5CFF6-B77E-3790-5C4B-8C27609A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76" y="2755734"/>
            <a:ext cx="5567664" cy="337085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0B8C9D3-85C4-0B0F-FEAE-3DA9A936D702}"/>
              </a:ext>
            </a:extLst>
          </p:cNvPr>
          <p:cNvSpPr txBox="1"/>
          <p:nvPr/>
        </p:nvSpPr>
        <p:spPr>
          <a:xfrm>
            <a:off x="581675" y="1819157"/>
            <a:ext cx="1097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„Filozofia GOZ w inżynierii bezpieczeństwa obiektów antropogenicznych” 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86BD33C-A94B-BFAF-1BA4-7C90D2A44E09}"/>
              </a:ext>
            </a:extLst>
          </p:cNvPr>
          <p:cNvSpPr txBox="1"/>
          <p:nvPr/>
        </p:nvSpPr>
        <p:spPr>
          <a:xfrm>
            <a:off x="7196328" y="4115514"/>
            <a:ext cx="371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  <a:hlinkClick r:id="rId4"/>
              </a:rPr>
              <a:t>obolewiczjerzy@gmail.com</a:t>
            </a:r>
            <a:r>
              <a:rPr lang="pl-PL" sz="2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98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B033ED7-D9BC-7EC5-1C84-123EDED0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FFF3F6-E011-9A3D-ACCF-6ADD3B38E77E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126BE9B-78DE-4BC4-0E77-21F692CBCA52}"/>
              </a:ext>
            </a:extLst>
          </p:cNvPr>
          <p:cNvCxnSpPr>
            <a:cxnSpLocks/>
          </p:cNvCxnSpPr>
          <p:nvPr/>
        </p:nvCxnSpPr>
        <p:spPr>
          <a:xfrm>
            <a:off x="0" y="5797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07B2282-241F-F311-2EE8-6C17DDE75EC0}"/>
              </a:ext>
            </a:extLst>
          </p:cNvPr>
          <p:cNvCxnSpPr>
            <a:cxnSpLocks/>
          </p:cNvCxnSpPr>
          <p:nvPr/>
        </p:nvCxnSpPr>
        <p:spPr>
          <a:xfrm>
            <a:off x="0" y="6356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725CA40-C2C2-D775-2A19-503D3CB4DD67}"/>
              </a:ext>
            </a:extLst>
          </p:cNvPr>
          <p:cNvSpPr txBox="1"/>
          <p:nvPr/>
        </p:nvSpPr>
        <p:spPr>
          <a:xfrm>
            <a:off x="91440" y="1329220"/>
            <a:ext cx="119877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Arial Narrow" panose="020B0606020202030204" pitchFamily="34" charset="0"/>
              </a:rPr>
              <a:t>Filozofia</a:t>
            </a:r>
            <a:r>
              <a:rPr lang="pl-PL" sz="4000" dirty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[gr., ‘umiłowanie mądrości’ &lt; </a:t>
            </a:r>
            <a:r>
              <a:rPr lang="pl-PL" sz="2400" dirty="0" err="1">
                <a:latin typeface="Arial Narrow" panose="020B0606020202030204" pitchFamily="34" charset="0"/>
              </a:rPr>
              <a:t>philéō</a:t>
            </a:r>
            <a:r>
              <a:rPr lang="pl-PL" sz="2400" dirty="0">
                <a:latin typeface="Arial Narrow" panose="020B0606020202030204" pitchFamily="34" charset="0"/>
              </a:rPr>
              <a:t> ‘miłuję’, </a:t>
            </a:r>
            <a:r>
              <a:rPr lang="pl-PL" sz="2400" dirty="0" err="1">
                <a:latin typeface="Arial Narrow" panose="020B0606020202030204" pitchFamily="34" charset="0"/>
              </a:rPr>
              <a:t>sophía</a:t>
            </a:r>
            <a:r>
              <a:rPr lang="pl-PL" sz="2400" dirty="0">
                <a:latin typeface="Arial Narrow" panose="020B0606020202030204" pitchFamily="34" charset="0"/>
              </a:rPr>
              <a:t> ‘mądrość’],  najbardziej ogólna, fundamentalna, racjonalna i krytyczna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wiedza</a:t>
            </a:r>
            <a:r>
              <a:rPr lang="pl-PL" sz="2400" dirty="0">
                <a:latin typeface="Arial Narrow" panose="020B0606020202030204" pitchFamily="34" charset="0"/>
              </a:rPr>
              <a:t> o wszystkim, co istnieje.</a:t>
            </a: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r>
              <a:rPr lang="pl-PL" sz="4000" b="1" dirty="0">
                <a:latin typeface="Arial Narrow" panose="020B0606020202030204" pitchFamily="34" charset="0"/>
              </a:rPr>
              <a:t>Filozofia</a:t>
            </a:r>
            <a:r>
              <a:rPr lang="pl-PL" sz="4000" dirty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zrodziła się w starożytnej Grecji,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informacje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na jej temat pochodzą z VII w. p.n.e.</a:t>
            </a: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r>
              <a:rPr lang="pl-PL" sz="4000" b="1" dirty="0">
                <a:latin typeface="Arial Narrow" panose="020B0606020202030204" pitchFamily="34" charset="0"/>
              </a:rPr>
              <a:t>Filozofia</a:t>
            </a:r>
            <a:r>
              <a:rPr lang="pl-PL" sz="4000" dirty="0"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– systematyczne i krytyczne rozważania na temat podstawowych problemów i idei, dążące do poznania ich istoty, a także do całościowego zrozumienia świata. </a:t>
            </a: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endParaRPr lang="pl-PL" sz="2400" dirty="0">
              <a:latin typeface="Arial Narrow" panose="020B0606020202030204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F761D5B2-84F2-0426-D03A-9E66BDD2E6E8}"/>
              </a:ext>
            </a:extLst>
          </p:cNvPr>
          <p:cNvCxnSpPr/>
          <p:nvPr/>
        </p:nvCxnSpPr>
        <p:spPr>
          <a:xfrm>
            <a:off x="0" y="2523744"/>
            <a:ext cx="12192000" cy="10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7F1128F-CC37-3ECF-2378-00015D354001}"/>
              </a:ext>
            </a:extLst>
          </p:cNvPr>
          <p:cNvCxnSpPr/>
          <p:nvPr/>
        </p:nvCxnSpPr>
        <p:spPr>
          <a:xfrm>
            <a:off x="0" y="3608832"/>
            <a:ext cx="12192000" cy="10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4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2BB4FC9B-935F-BF06-396F-77FC28A3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B3C6585-9BE5-F993-0F17-791E9A6183EC}"/>
              </a:ext>
            </a:extLst>
          </p:cNvPr>
          <p:cNvSpPr txBox="1"/>
          <p:nvPr/>
        </p:nvSpPr>
        <p:spPr>
          <a:xfrm>
            <a:off x="182880" y="545515"/>
            <a:ext cx="1187805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Wiedza</a:t>
            </a:r>
            <a:r>
              <a:rPr lang="pl-PL" sz="2400" dirty="0">
                <a:latin typeface="Arial Narrow" panose="020B0606020202030204" pitchFamily="34" charset="0"/>
              </a:rPr>
              <a:t> to  „</a:t>
            </a:r>
            <a:r>
              <a:rPr lang="pl-PL" sz="2400" i="1" dirty="0">
                <a:latin typeface="Arial Narrow" panose="020B0606020202030204" pitchFamily="34" charset="0"/>
              </a:rPr>
              <a:t>ogół wiarygodnych informacji o rzeczywistości wraz z umiejętnością ich wykorzystywania</a:t>
            </a:r>
            <a:r>
              <a:rPr lang="pl-PL" sz="2400" dirty="0">
                <a:latin typeface="Arial Narrow" panose="020B0606020202030204" pitchFamily="34" charset="0"/>
              </a:rPr>
              <a:t>” </a:t>
            </a:r>
            <a:r>
              <a:rPr lang="pl-PL" sz="1600" dirty="0">
                <a:latin typeface="Arial Narrow" panose="020B0606020202030204" pitchFamily="34" charset="0"/>
              </a:rPr>
              <a:t>[Nowa Encyklopedia Powszechna].</a:t>
            </a: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endParaRPr lang="pl-PL" sz="2000" dirty="0">
              <a:latin typeface="Arial Narrow" panose="020B0606020202030204" pitchFamily="34" charset="0"/>
            </a:endParaRP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latin typeface="Arial Narrow" panose="020B0606020202030204" pitchFamily="34" charset="0"/>
              </a:rPr>
              <a:t>Dane</a:t>
            </a:r>
            <a:r>
              <a:rPr lang="pl-PL" sz="2400" dirty="0">
                <a:latin typeface="Arial Narrow" panose="020B0606020202030204" pitchFamily="34" charset="0"/>
              </a:rPr>
              <a:t> to fakty.</a:t>
            </a:r>
          </a:p>
          <a:p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[Parlińska M.; Parlińska A.; Informacja we współczesnej gospodarce [w:] Runiewicz R.; </a:t>
            </a:r>
            <a:r>
              <a:rPr lang="pl-PL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Przychocka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 I.; Milewski L.; Współczesne problemy bezpieczeństwa, zarządzania i nowoczesnej inżynierii, Wyd. Instytut Wydawniczy </a:t>
            </a:r>
            <a:r>
              <a:rPr lang="pl-PL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EuroPrawo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, Warszawa 2021]</a:t>
            </a:r>
          </a:p>
          <a:p>
            <a:endParaRPr lang="pl-PL" sz="1200" b="1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latin typeface="Arial Narrow" panose="020B0606020202030204" pitchFamily="34" charset="0"/>
              </a:rPr>
              <a:t>Dane</a:t>
            </a:r>
            <a:r>
              <a:rPr lang="pl-PL" sz="2400" dirty="0">
                <a:latin typeface="Arial Narrow" panose="020B0606020202030204" pitchFamily="34" charset="0"/>
              </a:rPr>
              <a:t>  są nośnikiem informacji. </a:t>
            </a:r>
          </a:p>
          <a:p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[Parlińska M.; Parlińska A.; Informacja we współczesnej gospodarce [w:] Runiewicz R.; </a:t>
            </a:r>
            <a:r>
              <a:rPr lang="pl-PL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Przychocka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 I.; Milewski L.; Współczesne problemy bezpieczeństwa, zarządzania i nowoczesnej inżynierii, Wyd. Instytut Wydawniczy </a:t>
            </a:r>
            <a:r>
              <a:rPr lang="pl-PL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EuroPrawo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, Warszawa 2021]</a:t>
            </a:r>
          </a:p>
          <a:p>
            <a:endParaRPr lang="pl-PL" sz="1200" b="1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latin typeface="Arial Narrow" panose="020B0606020202030204" pitchFamily="34" charset="0"/>
              </a:rPr>
              <a:t>Informacja </a:t>
            </a:r>
            <a:r>
              <a:rPr lang="pl-PL" sz="2400" dirty="0">
                <a:latin typeface="Arial Narrow" panose="020B0606020202030204" pitchFamily="34" charset="0"/>
              </a:rPr>
              <a:t>jest rezultatem interpretacji danych.</a:t>
            </a:r>
          </a:p>
          <a:p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[Parlińska M.; Parlińska A.; Informacja we współczesnej gospodarce [w:] Runiewicz R.; </a:t>
            </a:r>
            <a:r>
              <a:rPr lang="pl-PL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Przychocka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 I.; Milewski L.; Współczesne problemy bezpieczeństwa, zarządzania i nowoczesnej inżynierii, Wyd. Instytut Wydawniczy </a:t>
            </a:r>
            <a:r>
              <a:rPr lang="pl-PL" sz="16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EuroPrawo</a:t>
            </a:r>
            <a:r>
              <a:rPr lang="pl-PL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, Warszawa 2021]</a:t>
            </a:r>
          </a:p>
          <a:p>
            <a:endParaRPr lang="pl-PL" sz="14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Nowa </a:t>
            </a:r>
            <a:r>
              <a:rPr lang="pl-PL" sz="2400" b="1" dirty="0">
                <a:latin typeface="Arial Narrow" panose="020B0606020202030204" pitchFamily="34" charset="0"/>
              </a:rPr>
              <a:t>wiedza</a:t>
            </a:r>
            <a:r>
              <a:rPr lang="pl-PL" sz="2400" dirty="0">
                <a:latin typeface="Arial Narrow" panose="020B0606020202030204" pitchFamily="34" charset="0"/>
              </a:rPr>
              <a:t>  jest wynikiem zintegrowania informacji z dotychczasową,   posiadaną wiedzą.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431DA1-0A79-C5A6-FC7F-D486B6BC3D5A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CB2A9C9-3656-3FD4-FB28-B0E3DDFB790F}"/>
              </a:ext>
            </a:extLst>
          </p:cNvPr>
          <p:cNvCxnSpPr>
            <a:cxnSpLocks/>
          </p:cNvCxnSpPr>
          <p:nvPr/>
        </p:nvCxnSpPr>
        <p:spPr>
          <a:xfrm>
            <a:off x="0" y="49429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48DBEA6-C018-13A4-CD41-E7F2ABFDB1DC}"/>
              </a:ext>
            </a:extLst>
          </p:cNvPr>
          <p:cNvCxnSpPr>
            <a:cxnSpLocks/>
          </p:cNvCxnSpPr>
          <p:nvPr/>
        </p:nvCxnSpPr>
        <p:spPr>
          <a:xfrm>
            <a:off x="0" y="1414793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30D7E36-BA06-F34F-93EB-8553B5F0A4E5}"/>
              </a:ext>
            </a:extLst>
          </p:cNvPr>
          <p:cNvSpPr txBox="1"/>
          <p:nvPr/>
        </p:nvSpPr>
        <p:spPr>
          <a:xfrm>
            <a:off x="502920" y="1697089"/>
            <a:ext cx="266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Narrow" panose="020B0606020202030204" pitchFamily="34" charset="0"/>
              </a:rPr>
              <a:t>Jak powstaje wiedza?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98E87E5-BDF9-8BB6-72DB-B7E760292B11}"/>
              </a:ext>
            </a:extLst>
          </p:cNvPr>
          <p:cNvSpPr txBox="1"/>
          <p:nvPr/>
        </p:nvSpPr>
        <p:spPr>
          <a:xfrm>
            <a:off x="3660648" y="1706618"/>
            <a:ext cx="1143000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Dane</a:t>
            </a:r>
            <a:r>
              <a:rPr lang="pl-PL" dirty="0"/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F7E764D-0CCC-1BEF-B7AD-48A7356C334B}"/>
              </a:ext>
            </a:extLst>
          </p:cNvPr>
          <p:cNvSpPr txBox="1"/>
          <p:nvPr/>
        </p:nvSpPr>
        <p:spPr>
          <a:xfrm>
            <a:off x="5300472" y="1716147"/>
            <a:ext cx="1840992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Informacja </a:t>
            </a:r>
            <a:r>
              <a:rPr lang="pl-PL" dirty="0"/>
              <a:t> 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38F995F-4D18-7876-B1AC-0870ADAC77AC}"/>
              </a:ext>
            </a:extLst>
          </p:cNvPr>
          <p:cNvCxnSpPr>
            <a:cxnSpLocks/>
          </p:cNvCxnSpPr>
          <p:nvPr/>
        </p:nvCxnSpPr>
        <p:spPr>
          <a:xfrm>
            <a:off x="4791456" y="1927921"/>
            <a:ext cx="518160" cy="9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85F5F53-73D6-0ADB-88EC-36F29E78B0A9}"/>
              </a:ext>
            </a:extLst>
          </p:cNvPr>
          <p:cNvCxnSpPr>
            <a:cxnSpLocks/>
          </p:cNvCxnSpPr>
          <p:nvPr/>
        </p:nvCxnSpPr>
        <p:spPr>
          <a:xfrm>
            <a:off x="7147560" y="1936502"/>
            <a:ext cx="518160" cy="9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8111C4B-59CD-A491-0EFC-26BFFBA12E9A}"/>
              </a:ext>
            </a:extLst>
          </p:cNvPr>
          <p:cNvSpPr txBox="1"/>
          <p:nvPr/>
        </p:nvSpPr>
        <p:spPr>
          <a:xfrm>
            <a:off x="7653528" y="1697088"/>
            <a:ext cx="1840992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 Narrow" panose="020B0606020202030204" pitchFamily="34" charset="0"/>
              </a:rPr>
              <a:t>Wiedza </a:t>
            </a:r>
            <a:r>
              <a:rPr lang="pl-PL" dirty="0"/>
              <a:t> 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09587F0F-11A6-17BF-7161-45A9BC720D51}"/>
              </a:ext>
            </a:extLst>
          </p:cNvPr>
          <p:cNvCxnSpPr>
            <a:cxnSpLocks/>
          </p:cNvCxnSpPr>
          <p:nvPr/>
        </p:nvCxnSpPr>
        <p:spPr>
          <a:xfrm>
            <a:off x="-12192" y="245416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A92C4F66-3370-4854-5417-3559F715AB51}"/>
              </a:ext>
            </a:extLst>
          </p:cNvPr>
          <p:cNvCxnSpPr>
            <a:cxnSpLocks/>
          </p:cNvCxnSpPr>
          <p:nvPr/>
        </p:nvCxnSpPr>
        <p:spPr>
          <a:xfrm>
            <a:off x="0" y="622148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F57E69E7-FF5F-4ABB-727D-A2474FAB88AB}"/>
              </a:ext>
            </a:extLst>
          </p:cNvPr>
          <p:cNvCxnSpPr/>
          <p:nvPr/>
        </p:nvCxnSpPr>
        <p:spPr>
          <a:xfrm>
            <a:off x="0" y="3566160"/>
            <a:ext cx="12063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96AD483E-28CF-9FA1-9BA2-DAABB8179BF6}"/>
              </a:ext>
            </a:extLst>
          </p:cNvPr>
          <p:cNvCxnSpPr/>
          <p:nvPr/>
        </p:nvCxnSpPr>
        <p:spPr>
          <a:xfrm>
            <a:off x="-12192" y="4632960"/>
            <a:ext cx="12063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B307F474-B21C-DCC3-5CD1-CBEC6B678C3C}"/>
              </a:ext>
            </a:extLst>
          </p:cNvPr>
          <p:cNvCxnSpPr/>
          <p:nvPr/>
        </p:nvCxnSpPr>
        <p:spPr>
          <a:xfrm>
            <a:off x="-12192" y="5629656"/>
            <a:ext cx="12063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2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ymek mowy: prostokąt z zaokrąglonymi rogami 12">
            <a:extLst>
              <a:ext uri="{FF2B5EF4-FFF2-40B4-BE49-F238E27FC236}">
                <a16:creationId xmlns:a16="http://schemas.microsoft.com/office/drawing/2014/main" id="{30C252AF-A3D6-ACFA-D3E9-C2544527AA9A}"/>
              </a:ext>
            </a:extLst>
          </p:cNvPr>
          <p:cNvSpPr/>
          <p:nvPr/>
        </p:nvSpPr>
        <p:spPr>
          <a:xfrm>
            <a:off x="687685" y="4932964"/>
            <a:ext cx="10106006" cy="689714"/>
          </a:xfrm>
          <a:prstGeom prst="wedgeRoundRectCallout">
            <a:avLst>
              <a:gd name="adj1" fmla="val -1782"/>
              <a:gd name="adj2" fmla="val -1216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GOZ (Gospodarka o Obiegu Zamkniętym)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9C28512-832D-5923-1658-08E51F33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76" y="3469284"/>
            <a:ext cx="9356998" cy="944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Dymek mowy: prostokąt z zaokrąglonymi rogami 9">
            <a:extLst>
              <a:ext uri="{FF2B5EF4-FFF2-40B4-BE49-F238E27FC236}">
                <a16:creationId xmlns:a16="http://schemas.microsoft.com/office/drawing/2014/main" id="{3EB6619F-28DF-39FB-363E-404E3EDC37C7}"/>
              </a:ext>
            </a:extLst>
          </p:cNvPr>
          <p:cNvSpPr/>
          <p:nvPr/>
        </p:nvSpPr>
        <p:spPr>
          <a:xfrm>
            <a:off x="687685" y="2258726"/>
            <a:ext cx="1947672" cy="689714"/>
          </a:xfrm>
          <a:prstGeom prst="wedgeRoundRectCallout">
            <a:avLst>
              <a:gd name="adj1" fmla="val 112157"/>
              <a:gd name="adj2" fmla="val 1315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Inżynieria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1" name="Dymek mowy: prostokąt z zaokrąglonymi rogami 10">
            <a:extLst>
              <a:ext uri="{FF2B5EF4-FFF2-40B4-BE49-F238E27FC236}">
                <a16:creationId xmlns:a16="http://schemas.microsoft.com/office/drawing/2014/main" id="{84B419CA-8E37-5C07-529C-4CD2A793E6BA}"/>
              </a:ext>
            </a:extLst>
          </p:cNvPr>
          <p:cNvSpPr/>
          <p:nvPr/>
        </p:nvSpPr>
        <p:spPr>
          <a:xfrm>
            <a:off x="3474342" y="1336010"/>
            <a:ext cx="2864696" cy="689714"/>
          </a:xfrm>
          <a:prstGeom prst="wedgeRoundRectCallout">
            <a:avLst>
              <a:gd name="adj1" fmla="val 24987"/>
              <a:gd name="adj2" fmla="val 270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Bezpieczeństwo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Dymek mowy: prostokąt z zaokrąglonymi rogami 11">
            <a:extLst>
              <a:ext uri="{FF2B5EF4-FFF2-40B4-BE49-F238E27FC236}">
                <a16:creationId xmlns:a16="http://schemas.microsoft.com/office/drawing/2014/main" id="{B645D9EC-5721-957C-3B60-8045C3B9DE10}"/>
              </a:ext>
            </a:extLst>
          </p:cNvPr>
          <p:cNvSpPr/>
          <p:nvPr/>
        </p:nvSpPr>
        <p:spPr>
          <a:xfrm>
            <a:off x="7626285" y="1006657"/>
            <a:ext cx="4259896" cy="689714"/>
          </a:xfrm>
          <a:prstGeom prst="wedgeRoundRectCallout">
            <a:avLst>
              <a:gd name="adj1" fmla="val -56492"/>
              <a:gd name="adj2" fmla="val 3147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Obiekty antropogeniczne </a:t>
            </a:r>
            <a:r>
              <a:rPr lang="pl-PL" dirty="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7AE7168-26E4-51CA-BF16-C36758B49019}"/>
              </a:ext>
            </a:extLst>
          </p:cNvPr>
          <p:cNvCxnSpPr>
            <a:cxnSpLocks/>
          </p:cNvCxnSpPr>
          <p:nvPr/>
        </p:nvCxnSpPr>
        <p:spPr>
          <a:xfrm>
            <a:off x="0" y="5797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EA75DC8-28D5-D202-2C7A-D8184B17794C}"/>
              </a:ext>
            </a:extLst>
          </p:cNvPr>
          <p:cNvCxnSpPr>
            <a:cxnSpLocks/>
          </p:cNvCxnSpPr>
          <p:nvPr/>
        </p:nvCxnSpPr>
        <p:spPr>
          <a:xfrm>
            <a:off x="0" y="626364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5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B033ED7-D9BC-7EC5-1C84-123EDED0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Instytut IBOA-CRB  dr hab. inz. Jerzy Obolewicz prof. IBOA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EF35D61-B81D-344B-1175-23632680B7BF}"/>
              </a:ext>
            </a:extLst>
          </p:cNvPr>
          <p:cNvSpPr txBox="1"/>
          <p:nvPr/>
        </p:nvSpPr>
        <p:spPr>
          <a:xfrm>
            <a:off x="173736" y="715135"/>
            <a:ext cx="11804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Inżynieria</a:t>
            </a:r>
            <a:r>
              <a:rPr lang="pl-PL" sz="2400" dirty="0">
                <a:latin typeface="Arial Narrow" panose="020B0606020202030204" pitchFamily="34" charset="0"/>
              </a:rPr>
              <a:t> to zastosowanie nauki dla korzyści człowieka. </a:t>
            </a:r>
          </a:p>
          <a:p>
            <a:pPr algn="just"/>
            <a:endParaRPr lang="pl-PL" sz="8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Inżynieria</a:t>
            </a:r>
            <a:r>
              <a:rPr lang="pl-PL" sz="2400" dirty="0">
                <a:latin typeface="Arial Narrow" panose="020B0606020202030204" pitchFamily="34" charset="0"/>
              </a:rPr>
              <a:t> to działania praktyczne, w których wiedza z nauk ścisłych, matematycznych i przyrodniczych uzyskana dzięki studiom, doświadczeniu i praktyce jest stosowana w celu opracowania sposobów ekonomicznego wykorzystania materiałów i sił natury  dla korzyści ludzkości. </a:t>
            </a:r>
          </a:p>
          <a:p>
            <a:pPr algn="just"/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Działania inżynieryjne </a:t>
            </a:r>
            <a:r>
              <a:rPr lang="pl-PL" sz="2400" dirty="0">
                <a:latin typeface="Arial Narrow" panose="020B0606020202030204" pitchFamily="34" charset="0"/>
              </a:rPr>
              <a:t>wykorzystują  użyteczne produkty i korzyści dla ludzi techniki oraz doskonalą istniejące rozwiązania. </a:t>
            </a:r>
          </a:p>
          <a:p>
            <a:pPr algn="just"/>
            <a:r>
              <a:rPr lang="pl-PL" sz="2400" dirty="0">
                <a:latin typeface="Arial Narrow" panose="020B0606020202030204" pitchFamily="34" charset="0"/>
              </a:rPr>
              <a:t>Globalizacja wymaga przygotowania innowacyjnych i kreatywnych</a:t>
            </a:r>
            <a:r>
              <a:rPr lang="pl-PL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inżynierów</a:t>
            </a:r>
            <a:r>
              <a:rPr lang="pl-PL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mogących pracować w międzynarodowych zespołach. </a:t>
            </a:r>
            <a:endParaRPr lang="pl-PL" sz="800" dirty="0">
              <a:latin typeface="Arial Narrow" panose="020B0606020202030204" pitchFamily="34" charset="0"/>
            </a:endParaRPr>
          </a:p>
          <a:p>
            <a:pPr algn="just"/>
            <a:endParaRPr lang="pl-PL" sz="800" dirty="0">
              <a:latin typeface="Arial Narrow" panose="020B0606020202030204" pitchFamily="34" charset="0"/>
            </a:endParaRPr>
          </a:p>
          <a:p>
            <a:pPr algn="just"/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Praktyka inżynierii </a:t>
            </a:r>
            <a:r>
              <a:rPr lang="pl-PL" sz="2400" dirty="0">
                <a:latin typeface="Arial Narrow" panose="020B0606020202030204" pitchFamily="34" charset="0"/>
              </a:rPr>
              <a:t>oznacza, że każdy akt planowania, projektowania, komponowania, oceny, doradzania, raportowania, kierowania, nadzorowania lub zarządzania wymaga zasad stosowania inżynierii dotyczących ochrony zdrowia, życia, własności, interesów gospodarczych, dobrobytu społecznego lub środowiska.  </a:t>
            </a:r>
          </a:p>
          <a:p>
            <a:endParaRPr lang="pl-PL" sz="800" dirty="0">
              <a:latin typeface="Arial Narrow" panose="020B0606020202030204" pitchFamily="34" charset="0"/>
            </a:endParaRPr>
          </a:p>
          <a:p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[B. Żółtowski , Edukacja inżynierska w realiach nowej techniki i gospodarki (w:) WSPÓŁCZESNE PROBLEMY BEZPIECZEŃSTWA , ZARZĄDZANIA I NOWOCZESNEJ INŻYNIERII, Instytut Wydawniczy </a:t>
            </a:r>
            <a:r>
              <a:rPr lang="pl-PL" dirty="0" err="1">
                <a:solidFill>
                  <a:srgbClr val="0070C0"/>
                </a:solidFill>
                <a:latin typeface="Arial Narrow" panose="020B0606020202030204" pitchFamily="34" charset="0"/>
              </a:rPr>
              <a:t>EuroPrawo</a:t>
            </a:r>
            <a:r>
              <a:rPr lang="pl-PL" dirty="0">
                <a:solidFill>
                  <a:srgbClr val="0070C0"/>
                </a:solidFill>
                <a:latin typeface="Arial Narrow" panose="020B0606020202030204" pitchFamily="34" charset="0"/>
              </a:rPr>
              <a:t> Sp. z o.o. , Warszawa, 2021]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FFF3F6-E011-9A3D-ACCF-6ADD3B38E77E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8126BE9B-78DE-4BC4-0E77-21F692CBCA52}"/>
              </a:ext>
            </a:extLst>
          </p:cNvPr>
          <p:cNvCxnSpPr>
            <a:cxnSpLocks/>
          </p:cNvCxnSpPr>
          <p:nvPr/>
        </p:nvCxnSpPr>
        <p:spPr>
          <a:xfrm>
            <a:off x="0" y="5797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07B2282-241F-F311-2EE8-6C17DDE75EC0}"/>
              </a:ext>
            </a:extLst>
          </p:cNvPr>
          <p:cNvCxnSpPr>
            <a:cxnSpLocks/>
          </p:cNvCxnSpPr>
          <p:nvPr/>
        </p:nvCxnSpPr>
        <p:spPr>
          <a:xfrm>
            <a:off x="0" y="6356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CB6B2C7-2847-572E-AE05-12CDCC00DE4B}"/>
              </a:ext>
            </a:extLst>
          </p:cNvPr>
          <p:cNvCxnSpPr/>
          <p:nvPr/>
        </p:nvCxnSpPr>
        <p:spPr>
          <a:xfrm>
            <a:off x="0" y="119786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948EFC2E-A2A0-2D3E-86A6-7FB2D667C680}"/>
              </a:ext>
            </a:extLst>
          </p:cNvPr>
          <p:cNvCxnSpPr/>
          <p:nvPr/>
        </p:nvCxnSpPr>
        <p:spPr>
          <a:xfrm>
            <a:off x="0" y="233781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F5EA4A8-3388-50F5-4E50-F4C5A7B75D1A}"/>
              </a:ext>
            </a:extLst>
          </p:cNvPr>
          <p:cNvCxnSpPr/>
          <p:nvPr/>
        </p:nvCxnSpPr>
        <p:spPr>
          <a:xfrm>
            <a:off x="-64008" y="3124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BACCCA34-412C-A3CD-EF93-81978BF0F0BA}"/>
              </a:ext>
            </a:extLst>
          </p:cNvPr>
          <p:cNvCxnSpPr/>
          <p:nvPr/>
        </p:nvCxnSpPr>
        <p:spPr>
          <a:xfrm>
            <a:off x="0" y="382828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FA27D50D-CE05-42DE-8F17-E8A88C2DA6DC}"/>
              </a:ext>
            </a:extLst>
          </p:cNvPr>
          <p:cNvCxnSpPr/>
          <p:nvPr/>
        </p:nvCxnSpPr>
        <p:spPr>
          <a:xfrm>
            <a:off x="0" y="543763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7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6404E1-5373-B0D7-BA12-5FCD9DC6C1F2}"/>
              </a:ext>
            </a:extLst>
          </p:cNvPr>
          <p:cNvSpPr txBox="1"/>
          <p:nvPr/>
        </p:nvSpPr>
        <p:spPr>
          <a:xfrm>
            <a:off x="288036" y="812899"/>
            <a:ext cx="1122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Inżynieria</a:t>
            </a:r>
            <a:r>
              <a:rPr lang="pl-PL" sz="3200" dirty="0">
                <a:effectLst/>
                <a:latin typeface="Arial Narrow" panose="020B0606020202030204" pitchFamily="34" charset="0"/>
              </a:rPr>
              <a:t> – to działalność polegająca na projektowaniu, modyfikowaniu i utrzymywaniu efektywnych kosztowo rozwiązań dla praktycznych problemów z wykorzystaniem wiedzy naukowej i technicznej.</a:t>
            </a:r>
            <a:endParaRPr lang="pl-PL" sz="3200" dirty="0"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CE06D3B-342C-68F4-D52F-73215BF2B624}"/>
              </a:ext>
            </a:extLst>
          </p:cNvPr>
          <p:cNvSpPr txBox="1"/>
          <p:nvPr/>
        </p:nvSpPr>
        <p:spPr>
          <a:xfrm>
            <a:off x="320040" y="2534953"/>
            <a:ext cx="110002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Inżynieria obiektów </a:t>
            </a:r>
            <a:r>
              <a:rPr lang="pl-PL" sz="3200" dirty="0">
                <a:effectLst/>
                <a:latin typeface="Arial Narrow" panose="020B0606020202030204" pitchFamily="34" charset="0"/>
              </a:rPr>
              <a:t>wymaga wiedzy interdyscyplinarnej, ogólnotechnicznej i specjalistycznej w zakresie znajomości podstawowych metod i narzędzi stosowanych przy rozwiązywaniu zadań inżynierskich związanych z </a:t>
            </a:r>
            <a:r>
              <a:rPr lang="pl-PL" sz="3200" dirty="0">
                <a:latin typeface="Arial Narrow" panose="020B0606020202030204" pitchFamily="34" charset="0"/>
              </a:rPr>
              <a:t>obiektem</a:t>
            </a:r>
            <a:r>
              <a:rPr lang="pl-PL" sz="3200" dirty="0">
                <a:effectLst/>
                <a:latin typeface="Arial Narrow" panose="020B0606020202030204" pitchFamily="34" charset="0"/>
              </a:rPr>
              <a:t> oraz znajomości zasad inżynierii  przyjmowanych w przepisach prawa.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E3A7C57-6A89-F05B-112F-E256D1466681}"/>
              </a:ext>
            </a:extLst>
          </p:cNvPr>
          <p:cNvCxnSpPr>
            <a:cxnSpLocks/>
          </p:cNvCxnSpPr>
          <p:nvPr/>
        </p:nvCxnSpPr>
        <p:spPr>
          <a:xfrm>
            <a:off x="0" y="6345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F70FFCA-1580-3F05-C6ED-2A04B9919E3F}"/>
              </a:ext>
            </a:extLst>
          </p:cNvPr>
          <p:cNvCxnSpPr>
            <a:cxnSpLocks/>
          </p:cNvCxnSpPr>
          <p:nvPr/>
        </p:nvCxnSpPr>
        <p:spPr>
          <a:xfrm>
            <a:off x="0" y="6356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46" y="6142292"/>
            <a:ext cx="1464542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F5CDD2D-003E-71CE-9C61-D4EAA8DCDA8D}"/>
              </a:ext>
            </a:extLst>
          </p:cNvPr>
          <p:cNvSpPr txBox="1"/>
          <p:nvPr/>
        </p:nvSpPr>
        <p:spPr>
          <a:xfrm>
            <a:off x="288036" y="5221224"/>
            <a:ext cx="1150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[J. Obolewicz, </a:t>
            </a:r>
            <a:r>
              <a:rPr lang="pl-P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Inżynieria obiektów antropogenicznych teoria i praktyka; IV Międzynarodowa Konferencja Naukowo-Techniczna – problemy Inżynierii bezpieczeństwa Obiektów Antropogenicznych, 14.X.2021 W-</a:t>
            </a:r>
            <a:r>
              <a:rPr lang="pl-PL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wa</a:t>
            </a:r>
            <a:endParaRPr lang="pl-PL" dirty="0">
              <a:solidFill>
                <a:srgbClr val="0070C0"/>
              </a:solidFill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6AB71E0-0E6D-4390-F769-B5631066D8AB}"/>
              </a:ext>
            </a:extLst>
          </p:cNvPr>
          <p:cNvCxnSpPr/>
          <p:nvPr/>
        </p:nvCxnSpPr>
        <p:spPr>
          <a:xfrm>
            <a:off x="0" y="249532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FB71FA3-C81D-ADB9-439F-CC1073087B61}"/>
              </a:ext>
            </a:extLst>
          </p:cNvPr>
          <p:cNvCxnSpPr/>
          <p:nvPr/>
        </p:nvCxnSpPr>
        <p:spPr>
          <a:xfrm>
            <a:off x="0" y="519988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238C2BAD-6A77-2360-21A6-F99E3BF79036}"/>
              </a:ext>
            </a:extLst>
          </p:cNvPr>
          <p:cNvSpPr/>
          <p:nvPr/>
        </p:nvSpPr>
        <p:spPr>
          <a:xfrm>
            <a:off x="2496312" y="2624328"/>
            <a:ext cx="1691640" cy="438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73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D0FF6B22-8503-2180-CF5F-C3B8EAA1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dr hab. inż. Jerzy Obolewicz prof. IBOA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388061-1893-9550-4EA3-320EF44D07F4}"/>
              </a:ext>
            </a:extLst>
          </p:cNvPr>
          <p:cNvSpPr txBox="1"/>
          <p:nvPr/>
        </p:nvSpPr>
        <p:spPr>
          <a:xfrm>
            <a:off x="320040" y="136525"/>
            <a:ext cx="1165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Arial Narrow" panose="020B0606020202030204" pitchFamily="34" charset="0"/>
              </a:rPr>
              <a:t>V Międzynarodowa Konferencja Naukowo-Techniczna PROBLEMY INŻYNIERII BEZPIECZEŃSTWA OBIEKTÓW ANTROPOGENICZNYCH  - 9 lutego 2023 Warszawa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D77684-E6B1-4728-4EC3-84318AD98EBC}"/>
              </a:ext>
            </a:extLst>
          </p:cNvPr>
          <p:cNvSpPr txBox="1"/>
          <p:nvPr/>
        </p:nvSpPr>
        <p:spPr>
          <a:xfrm>
            <a:off x="468630" y="748121"/>
            <a:ext cx="1151001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Obiekt</a:t>
            </a:r>
            <a:r>
              <a:rPr lang="pl-PL" sz="2400" dirty="0">
                <a:latin typeface="Arial Narrow" panose="020B0606020202030204" pitchFamily="34" charset="0"/>
              </a:rPr>
              <a:t> – wyodrębniony element rzeczywistości, mający znaczenie w rozpatrywanym modelu. </a:t>
            </a:r>
          </a:p>
          <a:p>
            <a:endParaRPr lang="pl-PL" sz="1400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latin typeface="Arial Narrow" panose="020B0606020202030204" pitchFamily="34" charset="0"/>
              </a:rPr>
              <a:t>Obiekt</a:t>
            </a:r>
            <a:r>
              <a:rPr lang="pl-PL" sz="2400" dirty="0">
                <a:latin typeface="Arial Narrow" panose="020B0606020202030204" pitchFamily="34" charset="0"/>
              </a:rPr>
              <a:t> / element – może być materialny lub abstrakcyjny. </a:t>
            </a:r>
          </a:p>
          <a:p>
            <a:endParaRPr lang="pl-PL" sz="14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Termin „</a:t>
            </a:r>
            <a:r>
              <a:rPr lang="pl-PL" sz="2400" b="1" dirty="0">
                <a:latin typeface="Arial Narrow" panose="020B0606020202030204" pitchFamily="34" charset="0"/>
              </a:rPr>
              <a:t>obiekt</a:t>
            </a:r>
            <a:r>
              <a:rPr lang="pl-PL" sz="2400" dirty="0">
                <a:latin typeface="Arial Narrow" panose="020B0606020202030204" pitchFamily="34" charset="0"/>
              </a:rPr>
              <a:t>”  ma różne znaczenia w różnych dziedzinach, z uwagi na wielość użytych kontekstów.</a:t>
            </a:r>
          </a:p>
          <a:p>
            <a:endParaRPr lang="pl-PL" sz="14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W naukach ścisłych rozpatrywany jest jako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obiekt techniczny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r>
              <a:rPr lang="pl-PL" sz="2400" b="1" dirty="0">
                <a:latin typeface="Arial Narrow" panose="020B0606020202030204" pitchFamily="34" charset="0"/>
              </a:rPr>
              <a:t>Technika</a:t>
            </a:r>
            <a:r>
              <a:rPr lang="pl-PL" sz="2400" dirty="0">
                <a:latin typeface="Arial Narrow" panose="020B0606020202030204" pitchFamily="34" charset="0"/>
              </a:rPr>
              <a:t>: </a:t>
            </a:r>
          </a:p>
          <a:p>
            <a:endParaRPr lang="pl-PL" sz="2400" dirty="0">
              <a:latin typeface="Arial Narrow" panose="020B0606020202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dziedzina działalności obejmującej wytwarzanie zjawisk i przedmiotów niewystępujących naturalnie w przyrodzie,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400" dirty="0">
                <a:latin typeface="Arial Narrow" panose="020B0606020202030204" pitchFamily="34" charset="0"/>
              </a:rPr>
              <a:t>urządzenia techniczne, a także sposób wykonywania określonych czynności.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pl-PL" sz="2400" dirty="0">
              <a:latin typeface="Arial Narrow" panose="020B0606020202030204" pitchFamily="34" charset="0"/>
            </a:endParaRPr>
          </a:p>
          <a:p>
            <a:r>
              <a:rPr lang="pl-PL" sz="2400" dirty="0">
                <a:latin typeface="Arial Narrow" panose="020B0606020202030204" pitchFamily="34" charset="0"/>
              </a:rPr>
              <a:t>Działalnością badawczą w dziedzinie techniki zajmują się </a:t>
            </a:r>
            <a:r>
              <a:rPr lang="pl-PL" sz="2400" b="1" dirty="0">
                <a:latin typeface="Arial Narrow" panose="020B0606020202030204" pitchFamily="34" charset="0"/>
              </a:rPr>
              <a:t>nauki techniczne </a:t>
            </a:r>
            <a:r>
              <a:rPr lang="pl-PL" sz="2400" dirty="0">
                <a:latin typeface="Arial Narrow" panose="020B0606020202030204" pitchFamily="34" charset="0"/>
              </a:rPr>
              <a:t>i </a:t>
            </a:r>
            <a:r>
              <a:rPr lang="pl-PL" sz="2400" b="1" dirty="0">
                <a:latin typeface="Arial Narrow" panose="020B0606020202030204" pitchFamily="34" charset="0"/>
              </a:rPr>
              <a:t>inżynieria</a:t>
            </a:r>
            <a:r>
              <a:rPr lang="pl-PL" sz="2400" dirty="0">
                <a:latin typeface="Arial Narrow" panose="020B0606020202030204" pitchFamily="34" charset="0"/>
              </a:rPr>
              <a:t>.</a:t>
            </a:r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dirty="0">
              <a:latin typeface="Arial Narrow" panose="020B060602020203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64FD19C-61C2-B6F9-4D37-F5C1E38768D4}"/>
              </a:ext>
            </a:extLst>
          </p:cNvPr>
          <p:cNvCxnSpPr>
            <a:cxnSpLocks/>
          </p:cNvCxnSpPr>
          <p:nvPr/>
        </p:nvCxnSpPr>
        <p:spPr>
          <a:xfrm>
            <a:off x="0" y="63458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4F275FB-9AA4-D3B2-B1AA-C9CD136F30D0}"/>
              </a:ext>
            </a:extLst>
          </p:cNvPr>
          <p:cNvCxnSpPr>
            <a:cxnSpLocks/>
          </p:cNvCxnSpPr>
          <p:nvPr/>
        </p:nvCxnSpPr>
        <p:spPr>
          <a:xfrm>
            <a:off x="0" y="622341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09D5A9A-195F-71FD-1D23-099FAEA11A47}"/>
              </a:ext>
            </a:extLst>
          </p:cNvPr>
          <p:cNvCxnSpPr/>
          <p:nvPr/>
        </p:nvCxnSpPr>
        <p:spPr>
          <a:xfrm>
            <a:off x="0" y="132588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0204E4F-3E6F-9057-65A6-1096C071CCA2}"/>
              </a:ext>
            </a:extLst>
          </p:cNvPr>
          <p:cNvCxnSpPr/>
          <p:nvPr/>
        </p:nvCxnSpPr>
        <p:spPr>
          <a:xfrm>
            <a:off x="0" y="192633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7F1FBC9-55F3-932D-D395-9E1B909112A6}"/>
              </a:ext>
            </a:extLst>
          </p:cNvPr>
          <p:cNvCxnSpPr/>
          <p:nvPr/>
        </p:nvCxnSpPr>
        <p:spPr>
          <a:xfrm>
            <a:off x="0" y="242925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4297334-816B-0FB2-4F2E-69EC6B3C4459}"/>
              </a:ext>
            </a:extLst>
          </p:cNvPr>
          <p:cNvCxnSpPr/>
          <p:nvPr/>
        </p:nvCxnSpPr>
        <p:spPr>
          <a:xfrm>
            <a:off x="0" y="313334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764B2999-D284-1696-042D-60D68A12A4ED}"/>
              </a:ext>
            </a:extLst>
          </p:cNvPr>
          <p:cNvCxnSpPr/>
          <p:nvPr/>
        </p:nvCxnSpPr>
        <p:spPr>
          <a:xfrm>
            <a:off x="0" y="526389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0B8109FB-7D75-14C4-96D6-42737F42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872" y="6009143"/>
            <a:ext cx="1480768" cy="57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4856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3594</Words>
  <Application>Microsoft Office PowerPoint</Application>
  <PresentationFormat>Panoramiczny</PresentationFormat>
  <Paragraphs>347</Paragraphs>
  <Slides>38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Courier New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 Obolewicz</dc:creator>
  <cp:lastModifiedBy>Palica Izabela</cp:lastModifiedBy>
  <cp:revision>18</cp:revision>
  <dcterms:created xsi:type="dcterms:W3CDTF">2023-01-11T10:07:35Z</dcterms:created>
  <dcterms:modified xsi:type="dcterms:W3CDTF">2023-02-08T18:32:55Z</dcterms:modified>
</cp:coreProperties>
</file>