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7.xml" ContentType="application/vnd.openxmlformats-officedocument.presentationml.notesSlide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86" r:id="rId3"/>
    <p:sldId id="305" r:id="rId4"/>
    <p:sldId id="287" r:id="rId5"/>
    <p:sldId id="260" r:id="rId6"/>
    <p:sldId id="307" r:id="rId7"/>
    <p:sldId id="291" r:id="rId8"/>
    <p:sldId id="292" r:id="rId9"/>
    <p:sldId id="300" r:id="rId10"/>
    <p:sldId id="290" r:id="rId11"/>
    <p:sldId id="296" r:id="rId12"/>
    <p:sldId id="303" r:id="rId13"/>
    <p:sldId id="302" r:id="rId14"/>
    <p:sldId id="298" r:id="rId15"/>
    <p:sldId id="297" r:id="rId16"/>
    <p:sldId id="295" r:id="rId17"/>
    <p:sldId id="280" r:id="rId18"/>
    <p:sldId id="281" r:id="rId19"/>
    <p:sldId id="304" r:id="rId20"/>
    <p:sldId id="278" r:id="rId21"/>
    <p:sldId id="279" r:id="rId22"/>
    <p:sldId id="284" r:id="rId23"/>
    <p:sldId id="285" r:id="rId24"/>
    <p:sldId id="282" r:id="rId25"/>
    <p:sldId id="283" r:id="rId26"/>
  </p:sldIdLst>
  <p:sldSz cx="9144000" cy="5143500" type="screen16x9"/>
  <p:notesSz cx="6858000" cy="9144000"/>
  <p:defaultTextStyle>
    <a:defPPr>
      <a:defRPr lang="en-US"/>
    </a:defPPr>
    <a:lvl1pPr marL="0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1pPr>
    <a:lvl2pPr marL="357896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2pPr>
    <a:lvl3pPr marL="715792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3pPr>
    <a:lvl4pPr marL="1073688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4pPr>
    <a:lvl5pPr marL="1431585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5pPr>
    <a:lvl6pPr marL="1789481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6pPr>
    <a:lvl7pPr marL="2147377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7pPr>
    <a:lvl8pPr marL="2505273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8pPr>
    <a:lvl9pPr marL="2863169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  <p:cmAuthor id="2" name="MFiPR Ewelina Chabasińska" initials="EC" lastIdx="2" clrIdx="1">
    <p:extLst>
      <p:ext uri="{19B8F6BF-5375-455C-9EA6-DF929625EA0E}">
        <p15:presenceInfo xmlns:p15="http://schemas.microsoft.com/office/powerpoint/2012/main" userId="MFiPR Ewelina Chabasińska" providerId="None"/>
      </p:ext>
    </p:extLst>
  </p:cmAuthor>
  <p:cmAuthor id="3" name="Iwińska Agnieszka" initials="IA" lastIdx="3" clrIdx="2">
    <p:extLst>
      <p:ext uri="{19B8F6BF-5375-455C-9EA6-DF929625EA0E}">
        <p15:presenceInfo xmlns:p15="http://schemas.microsoft.com/office/powerpoint/2012/main" userId="S::Agnieszka.Iwinska@mfipr.gov.pl::27811454-bb86-4195-b861-7e3fc93dd8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2CAD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660"/>
  </p:normalViewPr>
  <p:slideViewPr>
    <p:cSldViewPr showGuides="1">
      <p:cViewPr varScale="1">
        <p:scale>
          <a:sx n="146" d="100"/>
          <a:sy n="146" d="100"/>
        </p:scale>
        <p:origin x="80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2700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5-07-22T14:15:13.857" idx="1">
    <p:pos x="5103" y="848"/>
    <p:text>36 x ZIT, 4 x Kontrakt Programowy, 3 x Pomoc Techniczna, 1 x PUP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5-07-22T14:40:16.125" idx="2">
    <p:pos x="4681" y="983"/>
    <p:text>Wydłuzony względem terminu w harmonogramie. W poprzedniej perspektywie nabory tego typu nie cieszyły się zainteresowaniem mimo dostepności srodków. Teraz zawierają nowe typy projektów dotyczące rekultywacji i likwidacji wysypisk, co może zmienic sytuację.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5-07-22T14:55:42.783" idx="3">
    <p:pos x="4423" y="1051"/>
    <p:text>Również wydłuzony względem terminu w harmonogramie.</p:text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07924E-64EB-413E-BEAA-55E7C1161E3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62A21695-97E5-4424-A322-53497635C962}">
      <dgm:prSet phldrT="[Tekst]"/>
      <dgm:spPr>
        <a:solidFill>
          <a:srgbClr val="008744"/>
        </a:solidFill>
      </dgm:spPr>
      <dgm:t>
        <a:bodyPr/>
        <a:lstStyle/>
        <a:p>
          <a:r>
            <a:rPr lang="pl-PL" dirty="0"/>
            <a:t>Sektor energetyki</a:t>
          </a:r>
        </a:p>
      </dgm:t>
    </dgm:pt>
    <dgm:pt modelId="{E0BE1E23-A5DD-4C11-94BE-821BAED31521}" type="parTrans" cxnId="{613DAAE2-4DBB-4E3C-83E0-5FE36979698A}">
      <dgm:prSet/>
      <dgm:spPr/>
      <dgm:t>
        <a:bodyPr/>
        <a:lstStyle/>
        <a:p>
          <a:endParaRPr lang="pl-PL"/>
        </a:p>
      </dgm:t>
    </dgm:pt>
    <dgm:pt modelId="{06E6A0FF-5B2E-46DC-A7E6-DED924DCB09C}" type="sibTrans" cxnId="{613DAAE2-4DBB-4E3C-83E0-5FE36979698A}">
      <dgm:prSet/>
      <dgm:spPr/>
      <dgm:t>
        <a:bodyPr/>
        <a:lstStyle/>
        <a:p>
          <a:endParaRPr lang="pl-PL"/>
        </a:p>
      </dgm:t>
    </dgm:pt>
    <dgm:pt modelId="{E2131426-13B4-4255-BC35-7FBCB6F34426}">
      <dgm:prSet phldrT="[Tekst]"/>
      <dgm:spPr/>
      <dgm:t>
        <a:bodyPr/>
        <a:lstStyle/>
        <a:p>
          <a:r>
            <a:rPr lang="pl-PL" dirty="0"/>
            <a:t>Źródła wysokosprawnej kogeneracji</a:t>
          </a:r>
        </a:p>
      </dgm:t>
    </dgm:pt>
    <dgm:pt modelId="{102FB710-E142-4E74-ADB0-873C5CADAA71}" type="parTrans" cxnId="{77E3C73B-9299-4D82-B5E9-CE7CD0A58FB8}">
      <dgm:prSet/>
      <dgm:spPr/>
      <dgm:t>
        <a:bodyPr/>
        <a:lstStyle/>
        <a:p>
          <a:endParaRPr lang="pl-PL"/>
        </a:p>
      </dgm:t>
    </dgm:pt>
    <dgm:pt modelId="{7BEC0156-CA76-4AFD-A03B-FF22E9FE6475}" type="sibTrans" cxnId="{77E3C73B-9299-4D82-B5E9-CE7CD0A58FB8}">
      <dgm:prSet/>
      <dgm:spPr/>
      <dgm:t>
        <a:bodyPr/>
        <a:lstStyle/>
        <a:p>
          <a:endParaRPr lang="pl-PL"/>
        </a:p>
      </dgm:t>
    </dgm:pt>
    <dgm:pt modelId="{110EFA8F-02BE-459C-9E93-BEFAFDE0F54F}">
      <dgm:prSet phldrT="[Tekst]"/>
      <dgm:spPr>
        <a:solidFill>
          <a:srgbClr val="008744"/>
        </a:solidFill>
      </dgm:spPr>
      <dgm:t>
        <a:bodyPr/>
        <a:lstStyle/>
        <a:p>
          <a:r>
            <a:rPr lang="pl-PL" dirty="0"/>
            <a:t>Sektor środowiska</a:t>
          </a:r>
        </a:p>
      </dgm:t>
    </dgm:pt>
    <dgm:pt modelId="{6C4631B7-CED4-4B1A-BEE5-1F01687DCC04}" type="parTrans" cxnId="{E3668DA6-E6D0-40B0-B457-9D7616E137B4}">
      <dgm:prSet/>
      <dgm:spPr/>
      <dgm:t>
        <a:bodyPr/>
        <a:lstStyle/>
        <a:p>
          <a:endParaRPr lang="pl-PL"/>
        </a:p>
      </dgm:t>
    </dgm:pt>
    <dgm:pt modelId="{9853E5A2-ED2B-4C7C-A215-76B9936E3AC0}" type="sibTrans" cxnId="{E3668DA6-E6D0-40B0-B457-9D7616E137B4}">
      <dgm:prSet/>
      <dgm:spPr/>
      <dgm:t>
        <a:bodyPr/>
        <a:lstStyle/>
        <a:p>
          <a:endParaRPr lang="pl-PL"/>
        </a:p>
      </dgm:t>
    </dgm:pt>
    <dgm:pt modelId="{952FCB7E-8B2B-4515-B70E-D3A8A2308A5E}">
      <dgm:prSet phldrT="[Tekst]"/>
      <dgm:spPr/>
      <dgm:t>
        <a:bodyPr/>
        <a:lstStyle/>
        <a:p>
          <a:r>
            <a:rPr lang="pl-PL" dirty="0"/>
            <a:t>Gospodarka odpadami</a:t>
          </a:r>
        </a:p>
      </dgm:t>
    </dgm:pt>
    <dgm:pt modelId="{3AF53D04-B504-43DC-A872-A2825F481A79}" type="parTrans" cxnId="{611CA2C1-4C0A-46BA-97AD-D0087CD281F2}">
      <dgm:prSet/>
      <dgm:spPr/>
      <dgm:t>
        <a:bodyPr/>
        <a:lstStyle/>
        <a:p>
          <a:endParaRPr lang="pl-PL"/>
        </a:p>
      </dgm:t>
    </dgm:pt>
    <dgm:pt modelId="{E6D341D1-E8BF-4F8C-9E2E-B5C6028A53BD}" type="sibTrans" cxnId="{611CA2C1-4C0A-46BA-97AD-D0087CD281F2}">
      <dgm:prSet/>
      <dgm:spPr/>
      <dgm:t>
        <a:bodyPr/>
        <a:lstStyle/>
        <a:p>
          <a:endParaRPr lang="pl-PL"/>
        </a:p>
      </dgm:t>
    </dgm:pt>
    <dgm:pt modelId="{933CA6C3-0486-4549-8FC8-D62C730A7F1C}">
      <dgm:prSet/>
      <dgm:spPr/>
      <dgm:t>
        <a:bodyPr/>
        <a:lstStyle/>
        <a:p>
          <a:r>
            <a:rPr lang="pl-PL" dirty="0"/>
            <a:t>Rozwój sieci ciepłowniczych</a:t>
          </a:r>
        </a:p>
      </dgm:t>
    </dgm:pt>
    <dgm:pt modelId="{49E20011-7280-4D2F-B0BC-B4D6FE495198}" type="parTrans" cxnId="{C7662A76-A0E2-46C9-A405-45747BC2463A}">
      <dgm:prSet/>
      <dgm:spPr/>
      <dgm:t>
        <a:bodyPr/>
        <a:lstStyle/>
        <a:p>
          <a:endParaRPr lang="pl-PL"/>
        </a:p>
      </dgm:t>
    </dgm:pt>
    <dgm:pt modelId="{02B829B2-1137-40D0-8E05-EA8638708E31}" type="sibTrans" cxnId="{C7662A76-A0E2-46C9-A405-45747BC2463A}">
      <dgm:prSet/>
      <dgm:spPr/>
      <dgm:t>
        <a:bodyPr/>
        <a:lstStyle/>
        <a:p>
          <a:endParaRPr lang="pl-PL"/>
        </a:p>
      </dgm:t>
    </dgm:pt>
    <dgm:pt modelId="{2298D37D-E770-4435-9CCC-84ECCBC0A952}">
      <dgm:prSet/>
      <dgm:spPr/>
      <dgm:t>
        <a:bodyPr/>
        <a:lstStyle/>
        <a:p>
          <a:r>
            <a:rPr lang="pl-PL"/>
            <a:t>Odnawialne źródła energii</a:t>
          </a:r>
        </a:p>
      </dgm:t>
    </dgm:pt>
    <dgm:pt modelId="{5B981EB4-85DF-4412-BE56-7D7C28A47192}" type="parTrans" cxnId="{B5F764C8-565F-4A99-ABAB-CF84B53255DD}">
      <dgm:prSet/>
      <dgm:spPr/>
      <dgm:t>
        <a:bodyPr/>
        <a:lstStyle/>
        <a:p>
          <a:endParaRPr lang="pl-PL"/>
        </a:p>
      </dgm:t>
    </dgm:pt>
    <dgm:pt modelId="{FC8F09FD-5D81-43E0-B665-FCEAE0D5BB3E}" type="sibTrans" cxnId="{B5F764C8-565F-4A99-ABAB-CF84B53255DD}">
      <dgm:prSet/>
      <dgm:spPr/>
      <dgm:t>
        <a:bodyPr/>
        <a:lstStyle/>
        <a:p>
          <a:endParaRPr lang="pl-PL"/>
        </a:p>
      </dgm:t>
    </dgm:pt>
    <dgm:pt modelId="{56072D0C-EE8C-4501-A728-6553432C2DA4}">
      <dgm:prSet/>
      <dgm:spPr/>
      <dgm:t>
        <a:bodyPr/>
        <a:lstStyle/>
        <a:p>
          <a:endParaRPr lang="pl-PL" dirty="0"/>
        </a:p>
      </dgm:t>
    </dgm:pt>
    <dgm:pt modelId="{86F3D3D7-02EE-40D8-953E-B79DF9991E9D}" type="parTrans" cxnId="{2DC821EE-DF8E-4453-A797-64444D2E05AA}">
      <dgm:prSet/>
      <dgm:spPr/>
      <dgm:t>
        <a:bodyPr/>
        <a:lstStyle/>
        <a:p>
          <a:endParaRPr lang="pl-PL"/>
        </a:p>
      </dgm:t>
    </dgm:pt>
    <dgm:pt modelId="{6C4AF018-81DF-4812-A824-74D55A7B8A36}" type="sibTrans" cxnId="{2DC821EE-DF8E-4453-A797-64444D2E05AA}">
      <dgm:prSet/>
      <dgm:spPr/>
      <dgm:t>
        <a:bodyPr/>
        <a:lstStyle/>
        <a:p>
          <a:endParaRPr lang="pl-PL"/>
        </a:p>
      </dgm:t>
    </dgm:pt>
    <dgm:pt modelId="{ACCAD46D-66C8-4605-A88D-092F422A3A6E}">
      <dgm:prSet/>
      <dgm:spPr/>
      <dgm:t>
        <a:bodyPr/>
        <a:lstStyle/>
        <a:p>
          <a:r>
            <a:rPr lang="pl-PL"/>
            <a:t>Gospodarka wodno-ściekowa </a:t>
          </a:r>
        </a:p>
      </dgm:t>
    </dgm:pt>
    <dgm:pt modelId="{2518D4B7-9381-43A1-ABB4-24DFC5401AB1}" type="parTrans" cxnId="{28A0835A-8D17-4B01-8728-6FAD823884A4}">
      <dgm:prSet/>
      <dgm:spPr/>
      <dgm:t>
        <a:bodyPr/>
        <a:lstStyle/>
        <a:p>
          <a:endParaRPr lang="pl-PL"/>
        </a:p>
      </dgm:t>
    </dgm:pt>
    <dgm:pt modelId="{CDF0B636-5AB7-464E-ABF5-A588E80E678F}" type="sibTrans" cxnId="{28A0835A-8D17-4B01-8728-6FAD823884A4}">
      <dgm:prSet/>
      <dgm:spPr/>
      <dgm:t>
        <a:bodyPr/>
        <a:lstStyle/>
        <a:p>
          <a:endParaRPr lang="pl-PL"/>
        </a:p>
      </dgm:t>
    </dgm:pt>
    <dgm:pt modelId="{05305DC6-8144-4F74-8241-7F21CA88C7AA}">
      <dgm:prSet/>
      <dgm:spPr/>
      <dgm:t>
        <a:bodyPr/>
        <a:lstStyle/>
        <a:p>
          <a:r>
            <a:rPr lang="pl-PL"/>
            <a:t>Adaptacja terenów zurbanizowanych do zmian klimatu</a:t>
          </a:r>
        </a:p>
      </dgm:t>
    </dgm:pt>
    <dgm:pt modelId="{021E6B0C-C2CD-462C-BD28-8FE4EC885FF1}" type="parTrans" cxnId="{BB379732-4019-486F-AA94-C954F4DAF37A}">
      <dgm:prSet/>
      <dgm:spPr/>
      <dgm:t>
        <a:bodyPr/>
        <a:lstStyle/>
        <a:p>
          <a:endParaRPr lang="pl-PL"/>
        </a:p>
      </dgm:t>
    </dgm:pt>
    <dgm:pt modelId="{7B490573-CE15-4B2B-9749-E3A03379285B}" type="sibTrans" cxnId="{BB379732-4019-486F-AA94-C954F4DAF37A}">
      <dgm:prSet/>
      <dgm:spPr/>
      <dgm:t>
        <a:bodyPr/>
        <a:lstStyle/>
        <a:p>
          <a:endParaRPr lang="pl-PL"/>
        </a:p>
      </dgm:t>
    </dgm:pt>
    <dgm:pt modelId="{7C2ECDBF-390B-4FA4-B182-38DBAB3E1918}">
      <dgm:prSet/>
      <dgm:spPr/>
      <dgm:t>
        <a:bodyPr/>
        <a:lstStyle/>
        <a:p>
          <a:r>
            <a:rPr lang="pl-PL"/>
            <a:t>Zielono-niebieska infrastruktura wraz ze stosownym zapleczem</a:t>
          </a:r>
        </a:p>
      </dgm:t>
    </dgm:pt>
    <dgm:pt modelId="{D80B565E-7207-4568-8F27-57AE49537C0A}" type="parTrans" cxnId="{8F1B22EF-BB88-4D5E-9826-9C9F6191F210}">
      <dgm:prSet/>
      <dgm:spPr/>
      <dgm:t>
        <a:bodyPr/>
        <a:lstStyle/>
        <a:p>
          <a:endParaRPr lang="pl-PL"/>
        </a:p>
      </dgm:t>
    </dgm:pt>
    <dgm:pt modelId="{7D23BB32-E108-4CB9-B806-DE381ABF201A}" type="sibTrans" cxnId="{8F1B22EF-BB88-4D5E-9826-9C9F6191F210}">
      <dgm:prSet/>
      <dgm:spPr/>
      <dgm:t>
        <a:bodyPr/>
        <a:lstStyle/>
        <a:p>
          <a:endParaRPr lang="pl-PL"/>
        </a:p>
      </dgm:t>
    </dgm:pt>
    <dgm:pt modelId="{F7FB4F55-9C61-41AB-9D3D-995A925FAB99}">
      <dgm:prSet/>
      <dgm:spPr/>
      <dgm:t>
        <a:bodyPr/>
        <a:lstStyle/>
        <a:p>
          <a:r>
            <a:rPr lang="pl-PL"/>
            <a:t>Infrastruktura dla wody do spożycia</a:t>
          </a:r>
        </a:p>
      </dgm:t>
    </dgm:pt>
    <dgm:pt modelId="{53A7E588-1CC7-41BF-B6CF-3B382FBA7F8E}" type="parTrans" cxnId="{358EB073-B9C6-4A61-9E50-F401962AE4F1}">
      <dgm:prSet/>
      <dgm:spPr/>
      <dgm:t>
        <a:bodyPr/>
        <a:lstStyle/>
        <a:p>
          <a:endParaRPr lang="pl-PL"/>
        </a:p>
      </dgm:t>
    </dgm:pt>
    <dgm:pt modelId="{1F84F401-B99C-4B0D-89A4-DA64BE04B7F4}" type="sibTrans" cxnId="{358EB073-B9C6-4A61-9E50-F401962AE4F1}">
      <dgm:prSet/>
      <dgm:spPr/>
      <dgm:t>
        <a:bodyPr/>
        <a:lstStyle/>
        <a:p>
          <a:endParaRPr lang="pl-PL"/>
        </a:p>
      </dgm:t>
    </dgm:pt>
    <dgm:pt modelId="{74744AB1-5118-4FA7-B52D-829778539B50}">
      <dgm:prSet/>
      <dgm:spPr/>
      <dgm:t>
        <a:bodyPr/>
        <a:lstStyle/>
        <a:p>
          <a:r>
            <a:rPr lang="pl-PL"/>
            <a:t>Wsparcie zrównoważonych systemów gospodarowania wodami opadowymi</a:t>
          </a:r>
        </a:p>
      </dgm:t>
    </dgm:pt>
    <dgm:pt modelId="{D4B7F68A-902C-427E-A04C-34CFC08CA0B1}" type="parTrans" cxnId="{EF673CA0-03F8-449D-9F81-7256BDBF4DB8}">
      <dgm:prSet/>
      <dgm:spPr/>
      <dgm:t>
        <a:bodyPr/>
        <a:lstStyle/>
        <a:p>
          <a:endParaRPr lang="pl-PL"/>
        </a:p>
      </dgm:t>
    </dgm:pt>
    <dgm:pt modelId="{B947A45E-332E-405F-AFF9-6064953DB101}" type="sibTrans" cxnId="{EF673CA0-03F8-449D-9F81-7256BDBF4DB8}">
      <dgm:prSet/>
      <dgm:spPr/>
      <dgm:t>
        <a:bodyPr/>
        <a:lstStyle/>
        <a:p>
          <a:endParaRPr lang="pl-PL"/>
        </a:p>
      </dgm:t>
    </dgm:pt>
    <dgm:pt modelId="{78DCE617-85DB-442E-A78D-5E003A49E03D}">
      <dgm:prSet/>
      <dgm:spPr/>
      <dgm:t>
        <a:bodyPr/>
        <a:lstStyle/>
        <a:p>
          <a:r>
            <a:rPr lang="pl-PL"/>
            <a:t>Rekultywacja i remediacja terenów zdegradowanych działalnością gospodarczą </a:t>
          </a:r>
        </a:p>
      </dgm:t>
    </dgm:pt>
    <dgm:pt modelId="{6C5EC94C-5C7B-4325-B821-27BDBD5DF9CD}" type="parTrans" cxnId="{1F6B9C59-82C5-4EB5-BEDE-A722B91A0A29}">
      <dgm:prSet/>
      <dgm:spPr/>
      <dgm:t>
        <a:bodyPr/>
        <a:lstStyle/>
        <a:p>
          <a:endParaRPr lang="pl-PL"/>
        </a:p>
      </dgm:t>
    </dgm:pt>
    <dgm:pt modelId="{04862CBD-4449-4FEC-96F7-37FA028D73E8}" type="sibTrans" cxnId="{1F6B9C59-82C5-4EB5-BEDE-A722B91A0A29}">
      <dgm:prSet/>
      <dgm:spPr/>
      <dgm:t>
        <a:bodyPr/>
        <a:lstStyle/>
        <a:p>
          <a:endParaRPr lang="pl-PL"/>
        </a:p>
      </dgm:t>
    </dgm:pt>
    <dgm:pt modelId="{E8BFA275-B734-4DD0-8AB8-87AD1D098E89}">
      <dgm:prSet/>
      <dgm:spPr/>
      <dgm:t>
        <a:bodyPr/>
        <a:lstStyle/>
        <a:p>
          <a:r>
            <a:rPr lang="pl-PL" dirty="0"/>
            <a:t>Zieleń miejska</a:t>
          </a:r>
        </a:p>
      </dgm:t>
    </dgm:pt>
    <dgm:pt modelId="{3BC3FC01-3FF2-4C09-96B9-1DBCE6CCCC5B}" type="parTrans" cxnId="{21940243-9A2F-4228-B015-7B807E569A04}">
      <dgm:prSet/>
      <dgm:spPr/>
      <dgm:t>
        <a:bodyPr/>
        <a:lstStyle/>
        <a:p>
          <a:endParaRPr lang="pl-PL"/>
        </a:p>
      </dgm:t>
    </dgm:pt>
    <dgm:pt modelId="{63A321D9-9626-43A9-91CC-FE6BA09895D1}" type="sibTrans" cxnId="{21940243-9A2F-4228-B015-7B807E569A04}">
      <dgm:prSet/>
      <dgm:spPr/>
      <dgm:t>
        <a:bodyPr/>
        <a:lstStyle/>
        <a:p>
          <a:endParaRPr lang="pl-PL"/>
        </a:p>
      </dgm:t>
    </dgm:pt>
    <dgm:pt modelId="{93C09056-1467-452E-876B-78F1860C00C0}" type="pres">
      <dgm:prSet presAssocID="{1C07924E-64EB-413E-BEAA-55E7C1161E36}" presName="linear" presStyleCnt="0">
        <dgm:presLayoutVars>
          <dgm:animLvl val="lvl"/>
          <dgm:resizeHandles val="exact"/>
        </dgm:presLayoutVars>
      </dgm:prSet>
      <dgm:spPr/>
    </dgm:pt>
    <dgm:pt modelId="{C7986027-3F1A-42E0-B2B0-D47A8F45E10B}" type="pres">
      <dgm:prSet presAssocID="{62A21695-97E5-4424-A322-53497635C962}" presName="parentText" presStyleLbl="node1" presStyleIdx="0" presStyleCnt="2" custScaleY="103563">
        <dgm:presLayoutVars>
          <dgm:chMax val="0"/>
          <dgm:bulletEnabled val="1"/>
        </dgm:presLayoutVars>
      </dgm:prSet>
      <dgm:spPr/>
    </dgm:pt>
    <dgm:pt modelId="{C05B6ACD-2B18-40AA-AA42-B04B023BE439}" type="pres">
      <dgm:prSet presAssocID="{62A21695-97E5-4424-A322-53497635C962}" presName="childText" presStyleLbl="revTx" presStyleIdx="0" presStyleCnt="2">
        <dgm:presLayoutVars>
          <dgm:bulletEnabled val="1"/>
        </dgm:presLayoutVars>
      </dgm:prSet>
      <dgm:spPr/>
    </dgm:pt>
    <dgm:pt modelId="{0B06A8DC-DAF1-4804-B36F-ED7266264DC8}" type="pres">
      <dgm:prSet presAssocID="{110EFA8F-02BE-459C-9E93-BEFAFDE0F54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904432B-9154-4976-B774-7A58CF608796}" type="pres">
      <dgm:prSet presAssocID="{110EFA8F-02BE-459C-9E93-BEFAFDE0F54F}" presName="childText" presStyleLbl="revTx" presStyleIdx="1" presStyleCnt="2" custScaleY="98340">
        <dgm:presLayoutVars>
          <dgm:bulletEnabled val="1"/>
        </dgm:presLayoutVars>
      </dgm:prSet>
      <dgm:spPr/>
    </dgm:pt>
  </dgm:ptLst>
  <dgm:cxnLst>
    <dgm:cxn modelId="{05AD7A02-5627-45A7-B4A8-9D35EF67C8AD}" type="presOf" srcId="{74744AB1-5118-4FA7-B52D-829778539B50}" destId="{8904432B-9154-4976-B774-7A58CF608796}" srcOrd="0" destOrd="5" presId="urn:microsoft.com/office/officeart/2005/8/layout/vList2"/>
    <dgm:cxn modelId="{0DED9F2B-E30E-41E5-B19F-254FB2CDD393}" type="presOf" srcId="{F7FB4F55-9C61-41AB-9D3D-995A925FAB99}" destId="{8904432B-9154-4976-B774-7A58CF608796}" srcOrd="0" destOrd="4" presId="urn:microsoft.com/office/officeart/2005/8/layout/vList2"/>
    <dgm:cxn modelId="{12E3432D-C8AF-44C6-836F-33506382B2F7}" type="presOf" srcId="{ACCAD46D-66C8-4605-A88D-092F422A3A6E}" destId="{8904432B-9154-4976-B774-7A58CF608796}" srcOrd="0" destOrd="1" presId="urn:microsoft.com/office/officeart/2005/8/layout/vList2"/>
    <dgm:cxn modelId="{BB379732-4019-486F-AA94-C954F4DAF37A}" srcId="{110EFA8F-02BE-459C-9E93-BEFAFDE0F54F}" destId="{05305DC6-8144-4F74-8241-7F21CA88C7AA}" srcOrd="2" destOrd="0" parTransId="{021E6B0C-C2CD-462C-BD28-8FE4EC885FF1}" sibTransId="{7B490573-CE15-4B2B-9749-E3A03379285B}"/>
    <dgm:cxn modelId="{ABAA2237-70AE-4F08-AFE7-98926ED9B612}" type="presOf" srcId="{933CA6C3-0486-4549-8FC8-D62C730A7F1C}" destId="{C05B6ACD-2B18-40AA-AA42-B04B023BE439}" srcOrd="0" destOrd="1" presId="urn:microsoft.com/office/officeart/2005/8/layout/vList2"/>
    <dgm:cxn modelId="{77E3C73B-9299-4D82-B5E9-CE7CD0A58FB8}" srcId="{62A21695-97E5-4424-A322-53497635C962}" destId="{E2131426-13B4-4255-BC35-7FBCB6F34426}" srcOrd="0" destOrd="0" parTransId="{102FB710-E142-4E74-ADB0-873C5CADAA71}" sibTransId="{7BEC0156-CA76-4AFD-A03B-FF22E9FE6475}"/>
    <dgm:cxn modelId="{353EE23C-76FD-4E6E-9E85-0A401A7C4C56}" type="presOf" srcId="{E2131426-13B4-4255-BC35-7FBCB6F34426}" destId="{C05B6ACD-2B18-40AA-AA42-B04B023BE439}" srcOrd="0" destOrd="0" presId="urn:microsoft.com/office/officeart/2005/8/layout/vList2"/>
    <dgm:cxn modelId="{21940243-9A2F-4228-B015-7B807E569A04}" srcId="{110EFA8F-02BE-459C-9E93-BEFAFDE0F54F}" destId="{E8BFA275-B734-4DD0-8AB8-87AD1D098E89}" srcOrd="7" destOrd="0" parTransId="{3BC3FC01-3FF2-4C09-96B9-1DBCE6CCCC5B}" sibTransId="{63A321D9-9626-43A9-91CC-FE6BA09895D1}"/>
    <dgm:cxn modelId="{BF98634D-88A3-46FC-8DB6-5D4E707E7A4E}" type="presOf" srcId="{56072D0C-EE8C-4501-A728-6553432C2DA4}" destId="{C05B6ACD-2B18-40AA-AA42-B04B023BE439}" srcOrd="0" destOrd="3" presId="urn:microsoft.com/office/officeart/2005/8/layout/vList2"/>
    <dgm:cxn modelId="{358EB073-B9C6-4A61-9E50-F401962AE4F1}" srcId="{110EFA8F-02BE-459C-9E93-BEFAFDE0F54F}" destId="{F7FB4F55-9C61-41AB-9D3D-995A925FAB99}" srcOrd="4" destOrd="0" parTransId="{53A7E588-1CC7-41BF-B6CF-3B382FBA7F8E}" sibTransId="{1F84F401-B99C-4B0D-89A4-DA64BE04B7F4}"/>
    <dgm:cxn modelId="{C7662A76-A0E2-46C9-A405-45747BC2463A}" srcId="{62A21695-97E5-4424-A322-53497635C962}" destId="{933CA6C3-0486-4549-8FC8-D62C730A7F1C}" srcOrd="1" destOrd="0" parTransId="{49E20011-7280-4D2F-B0BC-B4D6FE495198}" sibTransId="{02B829B2-1137-40D0-8E05-EA8638708E31}"/>
    <dgm:cxn modelId="{026E4F76-E575-4882-948B-4A11446E490A}" type="presOf" srcId="{E8BFA275-B734-4DD0-8AB8-87AD1D098E89}" destId="{8904432B-9154-4976-B774-7A58CF608796}" srcOrd="0" destOrd="7" presId="urn:microsoft.com/office/officeart/2005/8/layout/vList2"/>
    <dgm:cxn modelId="{1F6B9C59-82C5-4EB5-BEDE-A722B91A0A29}" srcId="{110EFA8F-02BE-459C-9E93-BEFAFDE0F54F}" destId="{78DCE617-85DB-442E-A78D-5E003A49E03D}" srcOrd="6" destOrd="0" parTransId="{6C5EC94C-5C7B-4325-B821-27BDBD5DF9CD}" sibTransId="{04862CBD-4449-4FEC-96F7-37FA028D73E8}"/>
    <dgm:cxn modelId="{28A0835A-8D17-4B01-8728-6FAD823884A4}" srcId="{110EFA8F-02BE-459C-9E93-BEFAFDE0F54F}" destId="{ACCAD46D-66C8-4605-A88D-092F422A3A6E}" srcOrd="1" destOrd="0" parTransId="{2518D4B7-9381-43A1-ABB4-24DFC5401AB1}" sibTransId="{CDF0B636-5AB7-464E-ABF5-A588E80E678F}"/>
    <dgm:cxn modelId="{AF195F88-63D9-4B94-9E31-6CD63601D06F}" type="presOf" srcId="{78DCE617-85DB-442E-A78D-5E003A49E03D}" destId="{8904432B-9154-4976-B774-7A58CF608796}" srcOrd="0" destOrd="6" presId="urn:microsoft.com/office/officeart/2005/8/layout/vList2"/>
    <dgm:cxn modelId="{5BDC7591-8DEE-4B68-9C79-C008D68AF84F}" type="presOf" srcId="{05305DC6-8144-4F74-8241-7F21CA88C7AA}" destId="{8904432B-9154-4976-B774-7A58CF608796}" srcOrd="0" destOrd="2" presId="urn:microsoft.com/office/officeart/2005/8/layout/vList2"/>
    <dgm:cxn modelId="{E2B0699E-E3CC-4FD8-9D9D-36C029455217}" type="presOf" srcId="{952FCB7E-8B2B-4515-B70E-D3A8A2308A5E}" destId="{8904432B-9154-4976-B774-7A58CF608796}" srcOrd="0" destOrd="0" presId="urn:microsoft.com/office/officeart/2005/8/layout/vList2"/>
    <dgm:cxn modelId="{F25C739E-FA21-456B-9E9E-D6B969FE0323}" type="presOf" srcId="{62A21695-97E5-4424-A322-53497635C962}" destId="{C7986027-3F1A-42E0-B2B0-D47A8F45E10B}" srcOrd="0" destOrd="0" presId="urn:microsoft.com/office/officeart/2005/8/layout/vList2"/>
    <dgm:cxn modelId="{EF673CA0-03F8-449D-9F81-7256BDBF4DB8}" srcId="{110EFA8F-02BE-459C-9E93-BEFAFDE0F54F}" destId="{74744AB1-5118-4FA7-B52D-829778539B50}" srcOrd="5" destOrd="0" parTransId="{D4B7F68A-902C-427E-A04C-34CFC08CA0B1}" sibTransId="{B947A45E-332E-405F-AFF9-6064953DB101}"/>
    <dgm:cxn modelId="{E3668DA6-E6D0-40B0-B457-9D7616E137B4}" srcId="{1C07924E-64EB-413E-BEAA-55E7C1161E36}" destId="{110EFA8F-02BE-459C-9E93-BEFAFDE0F54F}" srcOrd="1" destOrd="0" parTransId="{6C4631B7-CED4-4B1A-BEE5-1F01687DCC04}" sibTransId="{9853E5A2-ED2B-4C7C-A215-76B9936E3AC0}"/>
    <dgm:cxn modelId="{611CA2C1-4C0A-46BA-97AD-D0087CD281F2}" srcId="{110EFA8F-02BE-459C-9E93-BEFAFDE0F54F}" destId="{952FCB7E-8B2B-4515-B70E-D3A8A2308A5E}" srcOrd="0" destOrd="0" parTransId="{3AF53D04-B504-43DC-A872-A2825F481A79}" sibTransId="{E6D341D1-E8BF-4F8C-9E2E-B5C6028A53BD}"/>
    <dgm:cxn modelId="{B5F764C8-565F-4A99-ABAB-CF84B53255DD}" srcId="{62A21695-97E5-4424-A322-53497635C962}" destId="{2298D37D-E770-4435-9CCC-84ECCBC0A952}" srcOrd="2" destOrd="0" parTransId="{5B981EB4-85DF-4412-BE56-7D7C28A47192}" sibTransId="{FC8F09FD-5D81-43E0-B665-FCEAE0D5BB3E}"/>
    <dgm:cxn modelId="{8FBB59DC-1F6A-4801-96A5-0D1A332FB5F1}" type="presOf" srcId="{1C07924E-64EB-413E-BEAA-55E7C1161E36}" destId="{93C09056-1467-452E-876B-78F1860C00C0}" srcOrd="0" destOrd="0" presId="urn:microsoft.com/office/officeart/2005/8/layout/vList2"/>
    <dgm:cxn modelId="{613DAAE2-4DBB-4E3C-83E0-5FE36979698A}" srcId="{1C07924E-64EB-413E-BEAA-55E7C1161E36}" destId="{62A21695-97E5-4424-A322-53497635C962}" srcOrd="0" destOrd="0" parTransId="{E0BE1E23-A5DD-4C11-94BE-821BAED31521}" sibTransId="{06E6A0FF-5B2E-46DC-A7E6-DED924DCB09C}"/>
    <dgm:cxn modelId="{8F76EDEC-B843-40F0-A675-52DEB4F66BFB}" type="presOf" srcId="{110EFA8F-02BE-459C-9E93-BEFAFDE0F54F}" destId="{0B06A8DC-DAF1-4804-B36F-ED7266264DC8}" srcOrd="0" destOrd="0" presId="urn:microsoft.com/office/officeart/2005/8/layout/vList2"/>
    <dgm:cxn modelId="{2DC821EE-DF8E-4453-A797-64444D2E05AA}" srcId="{62A21695-97E5-4424-A322-53497635C962}" destId="{56072D0C-EE8C-4501-A728-6553432C2DA4}" srcOrd="3" destOrd="0" parTransId="{86F3D3D7-02EE-40D8-953E-B79DF9991E9D}" sibTransId="{6C4AF018-81DF-4812-A824-74D55A7B8A36}"/>
    <dgm:cxn modelId="{C84047EE-04C8-44F9-8F7F-75D7BC54E44E}" type="presOf" srcId="{2298D37D-E770-4435-9CCC-84ECCBC0A952}" destId="{C05B6ACD-2B18-40AA-AA42-B04B023BE439}" srcOrd="0" destOrd="2" presId="urn:microsoft.com/office/officeart/2005/8/layout/vList2"/>
    <dgm:cxn modelId="{8F1B22EF-BB88-4D5E-9826-9C9F6191F210}" srcId="{110EFA8F-02BE-459C-9E93-BEFAFDE0F54F}" destId="{7C2ECDBF-390B-4FA4-B182-38DBAB3E1918}" srcOrd="3" destOrd="0" parTransId="{D80B565E-7207-4568-8F27-57AE49537C0A}" sibTransId="{7D23BB32-E108-4CB9-B806-DE381ABF201A}"/>
    <dgm:cxn modelId="{8CED36F8-7E45-45D3-A5DC-6CC72D53DAAC}" type="presOf" srcId="{7C2ECDBF-390B-4FA4-B182-38DBAB3E1918}" destId="{8904432B-9154-4976-B774-7A58CF608796}" srcOrd="0" destOrd="3" presId="urn:microsoft.com/office/officeart/2005/8/layout/vList2"/>
    <dgm:cxn modelId="{14013BF2-4C9F-4841-8359-6E9F9D2689A8}" type="presParOf" srcId="{93C09056-1467-452E-876B-78F1860C00C0}" destId="{C7986027-3F1A-42E0-B2B0-D47A8F45E10B}" srcOrd="0" destOrd="0" presId="urn:microsoft.com/office/officeart/2005/8/layout/vList2"/>
    <dgm:cxn modelId="{7C2ED2AA-8E90-4B4B-9E75-9BA7EFA74D97}" type="presParOf" srcId="{93C09056-1467-452E-876B-78F1860C00C0}" destId="{C05B6ACD-2B18-40AA-AA42-B04B023BE439}" srcOrd="1" destOrd="0" presId="urn:microsoft.com/office/officeart/2005/8/layout/vList2"/>
    <dgm:cxn modelId="{7861F570-3A98-4EE6-8737-6FC2FE132F3F}" type="presParOf" srcId="{93C09056-1467-452E-876B-78F1860C00C0}" destId="{0B06A8DC-DAF1-4804-B36F-ED7266264DC8}" srcOrd="2" destOrd="0" presId="urn:microsoft.com/office/officeart/2005/8/layout/vList2"/>
    <dgm:cxn modelId="{1925056A-E966-49ED-BC11-ADD52A624086}" type="presParOf" srcId="{93C09056-1467-452E-876B-78F1860C00C0}" destId="{8904432B-9154-4976-B774-7A58CF60879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07924E-64EB-413E-BEAA-55E7C1161E3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62A21695-97E5-4424-A322-53497635C962}">
      <dgm:prSet phldrT="[Tekst]" custT="1"/>
      <dgm:spPr>
        <a:solidFill>
          <a:srgbClr val="008744"/>
        </a:solidFill>
      </dgm:spPr>
      <dgm:t>
        <a:bodyPr/>
        <a:lstStyle/>
        <a:p>
          <a:r>
            <a:rPr lang="pl-PL" sz="1400" dirty="0"/>
            <a:t>Sektor transportu</a:t>
          </a:r>
        </a:p>
      </dgm:t>
    </dgm:pt>
    <dgm:pt modelId="{E0BE1E23-A5DD-4C11-94BE-821BAED31521}" type="parTrans" cxnId="{613DAAE2-4DBB-4E3C-83E0-5FE36979698A}">
      <dgm:prSet/>
      <dgm:spPr/>
      <dgm:t>
        <a:bodyPr/>
        <a:lstStyle/>
        <a:p>
          <a:endParaRPr lang="pl-PL"/>
        </a:p>
      </dgm:t>
    </dgm:pt>
    <dgm:pt modelId="{06E6A0FF-5B2E-46DC-A7E6-DED924DCB09C}" type="sibTrans" cxnId="{613DAAE2-4DBB-4E3C-83E0-5FE36979698A}">
      <dgm:prSet/>
      <dgm:spPr/>
      <dgm:t>
        <a:bodyPr/>
        <a:lstStyle/>
        <a:p>
          <a:endParaRPr lang="pl-PL"/>
        </a:p>
      </dgm:t>
    </dgm:pt>
    <dgm:pt modelId="{E2131426-13B4-4255-BC35-7FBCB6F34426}">
      <dgm:prSet phldrT="[Tekst]" custT="1"/>
      <dgm:spPr/>
      <dgm:t>
        <a:bodyPr/>
        <a:lstStyle/>
        <a:p>
          <a:r>
            <a:rPr lang="pl-PL" sz="1100" dirty="0"/>
            <a:t>Transport miejski – infrastruktura i tabor– na podstawie Strategii ZIT</a:t>
          </a:r>
        </a:p>
      </dgm:t>
    </dgm:pt>
    <dgm:pt modelId="{102FB710-E142-4E74-ADB0-873C5CADAA71}" type="parTrans" cxnId="{77E3C73B-9299-4D82-B5E9-CE7CD0A58FB8}">
      <dgm:prSet/>
      <dgm:spPr/>
      <dgm:t>
        <a:bodyPr/>
        <a:lstStyle/>
        <a:p>
          <a:endParaRPr lang="pl-PL"/>
        </a:p>
      </dgm:t>
    </dgm:pt>
    <dgm:pt modelId="{7BEC0156-CA76-4AFD-A03B-FF22E9FE6475}" type="sibTrans" cxnId="{77E3C73B-9299-4D82-B5E9-CE7CD0A58FB8}">
      <dgm:prSet/>
      <dgm:spPr/>
      <dgm:t>
        <a:bodyPr/>
        <a:lstStyle/>
        <a:p>
          <a:endParaRPr lang="pl-PL"/>
        </a:p>
      </dgm:t>
    </dgm:pt>
    <dgm:pt modelId="{110EFA8F-02BE-459C-9E93-BEFAFDE0F54F}">
      <dgm:prSet phldrT="[Tekst]" custT="1"/>
      <dgm:spPr>
        <a:solidFill>
          <a:srgbClr val="008744"/>
        </a:solidFill>
      </dgm:spPr>
      <dgm:t>
        <a:bodyPr/>
        <a:lstStyle/>
        <a:p>
          <a:r>
            <a:rPr lang="pl-PL" sz="1400" dirty="0"/>
            <a:t>Sektor kultury</a:t>
          </a:r>
        </a:p>
      </dgm:t>
    </dgm:pt>
    <dgm:pt modelId="{6C4631B7-CED4-4B1A-BEE5-1F01687DCC04}" type="parTrans" cxnId="{E3668DA6-E6D0-40B0-B457-9D7616E137B4}">
      <dgm:prSet/>
      <dgm:spPr/>
      <dgm:t>
        <a:bodyPr/>
        <a:lstStyle/>
        <a:p>
          <a:endParaRPr lang="pl-PL"/>
        </a:p>
      </dgm:t>
    </dgm:pt>
    <dgm:pt modelId="{9853E5A2-ED2B-4C7C-A215-76B9936E3AC0}" type="sibTrans" cxnId="{E3668DA6-E6D0-40B0-B457-9D7616E137B4}">
      <dgm:prSet/>
      <dgm:spPr/>
      <dgm:t>
        <a:bodyPr/>
        <a:lstStyle/>
        <a:p>
          <a:endParaRPr lang="pl-PL"/>
        </a:p>
      </dgm:t>
    </dgm:pt>
    <dgm:pt modelId="{952FCB7E-8B2B-4515-B70E-D3A8A2308A5E}">
      <dgm:prSet phldrT="[Tekst]" custT="1"/>
      <dgm:spPr/>
      <dgm:t>
        <a:bodyPr/>
        <a:lstStyle/>
        <a:p>
          <a:r>
            <a:rPr lang="pl-PL" sz="1100" dirty="0"/>
            <a:t>Samorządowe instytucje kultury położone w miastach średnich tracących funkcje społeczno-gospodarcze (139 miast). Beneficjent - miasto średnie tracące funkcje społeczno-gospodarcze</a:t>
          </a:r>
        </a:p>
      </dgm:t>
    </dgm:pt>
    <dgm:pt modelId="{3AF53D04-B504-43DC-A872-A2825F481A79}" type="parTrans" cxnId="{611CA2C1-4C0A-46BA-97AD-D0087CD281F2}">
      <dgm:prSet/>
      <dgm:spPr/>
      <dgm:t>
        <a:bodyPr/>
        <a:lstStyle/>
        <a:p>
          <a:endParaRPr lang="pl-PL"/>
        </a:p>
      </dgm:t>
    </dgm:pt>
    <dgm:pt modelId="{E6D341D1-E8BF-4F8C-9E2E-B5C6028A53BD}" type="sibTrans" cxnId="{611CA2C1-4C0A-46BA-97AD-D0087CD281F2}">
      <dgm:prSet/>
      <dgm:spPr/>
      <dgm:t>
        <a:bodyPr/>
        <a:lstStyle/>
        <a:p>
          <a:endParaRPr lang="pl-PL"/>
        </a:p>
      </dgm:t>
    </dgm:pt>
    <dgm:pt modelId="{56072D0C-EE8C-4501-A728-6553432C2DA4}">
      <dgm:prSet/>
      <dgm:spPr/>
      <dgm:t>
        <a:bodyPr/>
        <a:lstStyle/>
        <a:p>
          <a:endParaRPr lang="pl-PL" sz="1500" dirty="0"/>
        </a:p>
      </dgm:t>
    </dgm:pt>
    <dgm:pt modelId="{86F3D3D7-02EE-40D8-953E-B79DF9991E9D}" type="parTrans" cxnId="{2DC821EE-DF8E-4453-A797-64444D2E05AA}">
      <dgm:prSet/>
      <dgm:spPr/>
      <dgm:t>
        <a:bodyPr/>
        <a:lstStyle/>
        <a:p>
          <a:endParaRPr lang="pl-PL"/>
        </a:p>
      </dgm:t>
    </dgm:pt>
    <dgm:pt modelId="{6C4AF018-81DF-4812-A824-74D55A7B8A36}" type="sibTrans" cxnId="{2DC821EE-DF8E-4453-A797-64444D2E05AA}">
      <dgm:prSet/>
      <dgm:spPr/>
      <dgm:t>
        <a:bodyPr/>
        <a:lstStyle/>
        <a:p>
          <a:endParaRPr lang="pl-PL"/>
        </a:p>
      </dgm:t>
    </dgm:pt>
    <dgm:pt modelId="{2CFB117C-979B-45A0-89E9-50E501229DE9}">
      <dgm:prSet custT="1"/>
      <dgm:spPr/>
      <dgm:t>
        <a:bodyPr/>
        <a:lstStyle/>
        <a:p>
          <a:r>
            <a:rPr lang="pl-PL" sz="1100" dirty="0"/>
            <a:t>Kolej miejska – infrastruktura i tabor</a:t>
          </a:r>
        </a:p>
      </dgm:t>
    </dgm:pt>
    <dgm:pt modelId="{E43208D0-A943-4DB4-BBF0-89084DA03758}" type="parTrans" cxnId="{3EBDA685-BCB5-4030-AD6B-42A27BC0EF51}">
      <dgm:prSet/>
      <dgm:spPr/>
      <dgm:t>
        <a:bodyPr/>
        <a:lstStyle/>
        <a:p>
          <a:endParaRPr lang="pl-PL"/>
        </a:p>
      </dgm:t>
    </dgm:pt>
    <dgm:pt modelId="{EA984D56-48FA-4FF1-A7A4-3501A3223630}" type="sibTrans" cxnId="{3EBDA685-BCB5-4030-AD6B-42A27BC0EF51}">
      <dgm:prSet/>
      <dgm:spPr/>
      <dgm:t>
        <a:bodyPr/>
        <a:lstStyle/>
        <a:p>
          <a:endParaRPr lang="pl-PL"/>
        </a:p>
      </dgm:t>
    </dgm:pt>
    <dgm:pt modelId="{0E118D45-E105-4523-BE37-64E2C90B86D9}">
      <dgm:prSet custT="1"/>
      <dgm:spPr/>
      <dgm:t>
        <a:bodyPr/>
        <a:lstStyle/>
        <a:p>
          <a:r>
            <a:rPr lang="pl-PL" sz="1100" dirty="0"/>
            <a:t>Instytucje kultury prowadzone przez JST, zlokalizowane na obszarach wpisanych na listę UNESCO lub Pomników Historii</a:t>
          </a:r>
        </a:p>
      </dgm:t>
    </dgm:pt>
    <dgm:pt modelId="{2E555F60-4493-4C9A-8E51-A8D0A5EFAF07}" type="parTrans" cxnId="{646CDFB4-84E6-4C5E-96F6-10649B8159BD}">
      <dgm:prSet/>
      <dgm:spPr/>
      <dgm:t>
        <a:bodyPr/>
        <a:lstStyle/>
        <a:p>
          <a:endParaRPr lang="pl-PL"/>
        </a:p>
      </dgm:t>
    </dgm:pt>
    <dgm:pt modelId="{74C185A0-9126-43C8-BE8E-DF9A21418481}" type="sibTrans" cxnId="{646CDFB4-84E6-4C5E-96F6-10649B8159BD}">
      <dgm:prSet/>
      <dgm:spPr/>
      <dgm:t>
        <a:bodyPr/>
        <a:lstStyle/>
        <a:p>
          <a:endParaRPr lang="pl-PL"/>
        </a:p>
      </dgm:t>
    </dgm:pt>
    <dgm:pt modelId="{5B2D3FF4-E9F9-4EDD-B41D-9E7506929727}">
      <dgm:prSet custT="1"/>
      <dgm:spPr/>
      <dgm:t>
        <a:bodyPr/>
        <a:lstStyle/>
        <a:p>
          <a:r>
            <a:rPr lang="pl-PL" sz="1100" dirty="0"/>
            <a:t>Instytucje kultury współprowadzone przez jst z administracją rządową</a:t>
          </a:r>
        </a:p>
      </dgm:t>
    </dgm:pt>
    <dgm:pt modelId="{75849133-220C-4648-9F6B-796420397409}" type="parTrans" cxnId="{BF36F260-B5F2-4363-B2B6-F30D8CE2B622}">
      <dgm:prSet/>
      <dgm:spPr/>
      <dgm:t>
        <a:bodyPr/>
        <a:lstStyle/>
        <a:p>
          <a:endParaRPr lang="pl-PL"/>
        </a:p>
      </dgm:t>
    </dgm:pt>
    <dgm:pt modelId="{39257CE3-7792-4234-AD41-02CC8A15C3C4}" type="sibTrans" cxnId="{BF36F260-B5F2-4363-B2B6-F30D8CE2B622}">
      <dgm:prSet/>
      <dgm:spPr/>
      <dgm:t>
        <a:bodyPr/>
        <a:lstStyle/>
        <a:p>
          <a:endParaRPr lang="pl-PL"/>
        </a:p>
      </dgm:t>
    </dgm:pt>
    <dgm:pt modelId="{93C09056-1467-452E-876B-78F1860C00C0}" type="pres">
      <dgm:prSet presAssocID="{1C07924E-64EB-413E-BEAA-55E7C1161E36}" presName="linear" presStyleCnt="0">
        <dgm:presLayoutVars>
          <dgm:animLvl val="lvl"/>
          <dgm:resizeHandles val="exact"/>
        </dgm:presLayoutVars>
      </dgm:prSet>
      <dgm:spPr/>
    </dgm:pt>
    <dgm:pt modelId="{C7986027-3F1A-42E0-B2B0-D47A8F45E10B}" type="pres">
      <dgm:prSet presAssocID="{62A21695-97E5-4424-A322-53497635C962}" presName="parentText" presStyleLbl="node1" presStyleIdx="0" presStyleCnt="2" custScaleY="26893">
        <dgm:presLayoutVars>
          <dgm:chMax val="0"/>
          <dgm:bulletEnabled val="1"/>
        </dgm:presLayoutVars>
      </dgm:prSet>
      <dgm:spPr/>
    </dgm:pt>
    <dgm:pt modelId="{C05B6ACD-2B18-40AA-AA42-B04B023BE439}" type="pres">
      <dgm:prSet presAssocID="{62A21695-97E5-4424-A322-53497635C962}" presName="childText" presStyleLbl="revTx" presStyleIdx="0" presStyleCnt="2">
        <dgm:presLayoutVars>
          <dgm:bulletEnabled val="1"/>
        </dgm:presLayoutVars>
      </dgm:prSet>
      <dgm:spPr/>
    </dgm:pt>
    <dgm:pt modelId="{0B06A8DC-DAF1-4804-B36F-ED7266264DC8}" type="pres">
      <dgm:prSet presAssocID="{110EFA8F-02BE-459C-9E93-BEFAFDE0F54F}" presName="parentText" presStyleLbl="node1" presStyleIdx="1" presStyleCnt="2" custScaleY="26893">
        <dgm:presLayoutVars>
          <dgm:chMax val="0"/>
          <dgm:bulletEnabled val="1"/>
        </dgm:presLayoutVars>
      </dgm:prSet>
      <dgm:spPr/>
    </dgm:pt>
    <dgm:pt modelId="{8904432B-9154-4976-B774-7A58CF608796}" type="pres">
      <dgm:prSet presAssocID="{110EFA8F-02BE-459C-9E93-BEFAFDE0F54F}" presName="childText" presStyleLbl="revTx" presStyleIdx="1" presStyleCnt="2" custScaleY="98340">
        <dgm:presLayoutVars>
          <dgm:bulletEnabled val="1"/>
        </dgm:presLayoutVars>
      </dgm:prSet>
      <dgm:spPr/>
    </dgm:pt>
  </dgm:ptLst>
  <dgm:cxnLst>
    <dgm:cxn modelId="{C1A67B2A-F1B8-4AAE-9A2F-71B951D2C041}" type="presOf" srcId="{0E118D45-E105-4523-BE37-64E2C90B86D9}" destId="{8904432B-9154-4976-B774-7A58CF608796}" srcOrd="0" destOrd="1" presId="urn:microsoft.com/office/officeart/2005/8/layout/vList2"/>
    <dgm:cxn modelId="{77E3C73B-9299-4D82-B5E9-CE7CD0A58FB8}" srcId="{62A21695-97E5-4424-A322-53497635C962}" destId="{E2131426-13B4-4255-BC35-7FBCB6F34426}" srcOrd="0" destOrd="0" parTransId="{102FB710-E142-4E74-ADB0-873C5CADAA71}" sibTransId="{7BEC0156-CA76-4AFD-A03B-FF22E9FE6475}"/>
    <dgm:cxn modelId="{353EE23C-76FD-4E6E-9E85-0A401A7C4C56}" type="presOf" srcId="{E2131426-13B4-4255-BC35-7FBCB6F34426}" destId="{C05B6ACD-2B18-40AA-AA42-B04B023BE439}" srcOrd="0" destOrd="0" presId="urn:microsoft.com/office/officeart/2005/8/layout/vList2"/>
    <dgm:cxn modelId="{BF36F260-B5F2-4363-B2B6-F30D8CE2B622}" srcId="{110EFA8F-02BE-459C-9E93-BEFAFDE0F54F}" destId="{5B2D3FF4-E9F9-4EDD-B41D-9E7506929727}" srcOrd="2" destOrd="0" parTransId="{75849133-220C-4648-9F6B-796420397409}" sibTransId="{39257CE3-7792-4234-AD41-02CC8A15C3C4}"/>
    <dgm:cxn modelId="{BF98634D-88A3-46FC-8DB6-5D4E707E7A4E}" type="presOf" srcId="{56072D0C-EE8C-4501-A728-6553432C2DA4}" destId="{C05B6ACD-2B18-40AA-AA42-B04B023BE439}" srcOrd="0" destOrd="2" presId="urn:microsoft.com/office/officeart/2005/8/layout/vList2"/>
    <dgm:cxn modelId="{3EBDA685-BCB5-4030-AD6B-42A27BC0EF51}" srcId="{62A21695-97E5-4424-A322-53497635C962}" destId="{2CFB117C-979B-45A0-89E9-50E501229DE9}" srcOrd="1" destOrd="0" parTransId="{E43208D0-A943-4DB4-BBF0-89084DA03758}" sibTransId="{EA984D56-48FA-4FF1-A7A4-3501A3223630}"/>
    <dgm:cxn modelId="{E2B0699E-E3CC-4FD8-9D9D-36C029455217}" type="presOf" srcId="{952FCB7E-8B2B-4515-B70E-D3A8A2308A5E}" destId="{8904432B-9154-4976-B774-7A58CF608796}" srcOrd="0" destOrd="0" presId="urn:microsoft.com/office/officeart/2005/8/layout/vList2"/>
    <dgm:cxn modelId="{F25C739E-FA21-456B-9E9E-D6B969FE0323}" type="presOf" srcId="{62A21695-97E5-4424-A322-53497635C962}" destId="{C7986027-3F1A-42E0-B2B0-D47A8F45E10B}" srcOrd="0" destOrd="0" presId="urn:microsoft.com/office/officeart/2005/8/layout/vList2"/>
    <dgm:cxn modelId="{E3668DA6-E6D0-40B0-B457-9D7616E137B4}" srcId="{1C07924E-64EB-413E-BEAA-55E7C1161E36}" destId="{110EFA8F-02BE-459C-9E93-BEFAFDE0F54F}" srcOrd="1" destOrd="0" parTransId="{6C4631B7-CED4-4B1A-BEE5-1F01687DCC04}" sibTransId="{9853E5A2-ED2B-4C7C-A215-76B9936E3AC0}"/>
    <dgm:cxn modelId="{C1EA5BAC-DBAF-4021-9472-99809FEA176E}" type="presOf" srcId="{2CFB117C-979B-45A0-89E9-50E501229DE9}" destId="{C05B6ACD-2B18-40AA-AA42-B04B023BE439}" srcOrd="0" destOrd="1" presId="urn:microsoft.com/office/officeart/2005/8/layout/vList2"/>
    <dgm:cxn modelId="{646CDFB4-84E6-4C5E-96F6-10649B8159BD}" srcId="{110EFA8F-02BE-459C-9E93-BEFAFDE0F54F}" destId="{0E118D45-E105-4523-BE37-64E2C90B86D9}" srcOrd="1" destOrd="0" parTransId="{2E555F60-4493-4C9A-8E51-A8D0A5EFAF07}" sibTransId="{74C185A0-9126-43C8-BE8E-DF9A21418481}"/>
    <dgm:cxn modelId="{611CA2C1-4C0A-46BA-97AD-D0087CD281F2}" srcId="{110EFA8F-02BE-459C-9E93-BEFAFDE0F54F}" destId="{952FCB7E-8B2B-4515-B70E-D3A8A2308A5E}" srcOrd="0" destOrd="0" parTransId="{3AF53D04-B504-43DC-A872-A2825F481A79}" sibTransId="{E6D341D1-E8BF-4F8C-9E2E-B5C6028A53BD}"/>
    <dgm:cxn modelId="{473DE1D2-7CF1-4867-90C4-90F06B431BD8}" type="presOf" srcId="{5B2D3FF4-E9F9-4EDD-B41D-9E7506929727}" destId="{8904432B-9154-4976-B774-7A58CF608796}" srcOrd="0" destOrd="2" presId="urn:microsoft.com/office/officeart/2005/8/layout/vList2"/>
    <dgm:cxn modelId="{8FBB59DC-1F6A-4801-96A5-0D1A332FB5F1}" type="presOf" srcId="{1C07924E-64EB-413E-BEAA-55E7C1161E36}" destId="{93C09056-1467-452E-876B-78F1860C00C0}" srcOrd="0" destOrd="0" presId="urn:microsoft.com/office/officeart/2005/8/layout/vList2"/>
    <dgm:cxn modelId="{613DAAE2-4DBB-4E3C-83E0-5FE36979698A}" srcId="{1C07924E-64EB-413E-BEAA-55E7C1161E36}" destId="{62A21695-97E5-4424-A322-53497635C962}" srcOrd="0" destOrd="0" parTransId="{E0BE1E23-A5DD-4C11-94BE-821BAED31521}" sibTransId="{06E6A0FF-5B2E-46DC-A7E6-DED924DCB09C}"/>
    <dgm:cxn modelId="{8F76EDEC-B843-40F0-A675-52DEB4F66BFB}" type="presOf" srcId="{110EFA8F-02BE-459C-9E93-BEFAFDE0F54F}" destId="{0B06A8DC-DAF1-4804-B36F-ED7266264DC8}" srcOrd="0" destOrd="0" presId="urn:microsoft.com/office/officeart/2005/8/layout/vList2"/>
    <dgm:cxn modelId="{2DC821EE-DF8E-4453-A797-64444D2E05AA}" srcId="{62A21695-97E5-4424-A322-53497635C962}" destId="{56072D0C-EE8C-4501-A728-6553432C2DA4}" srcOrd="2" destOrd="0" parTransId="{86F3D3D7-02EE-40D8-953E-B79DF9991E9D}" sibTransId="{6C4AF018-81DF-4812-A824-74D55A7B8A36}"/>
    <dgm:cxn modelId="{14013BF2-4C9F-4841-8359-6E9F9D2689A8}" type="presParOf" srcId="{93C09056-1467-452E-876B-78F1860C00C0}" destId="{C7986027-3F1A-42E0-B2B0-D47A8F45E10B}" srcOrd="0" destOrd="0" presId="urn:microsoft.com/office/officeart/2005/8/layout/vList2"/>
    <dgm:cxn modelId="{7C2ED2AA-8E90-4B4B-9E75-9BA7EFA74D97}" type="presParOf" srcId="{93C09056-1467-452E-876B-78F1860C00C0}" destId="{C05B6ACD-2B18-40AA-AA42-B04B023BE439}" srcOrd="1" destOrd="0" presId="urn:microsoft.com/office/officeart/2005/8/layout/vList2"/>
    <dgm:cxn modelId="{7861F570-3A98-4EE6-8737-6FC2FE132F3F}" type="presParOf" srcId="{93C09056-1467-452E-876B-78F1860C00C0}" destId="{0B06A8DC-DAF1-4804-B36F-ED7266264DC8}" srcOrd="2" destOrd="0" presId="urn:microsoft.com/office/officeart/2005/8/layout/vList2"/>
    <dgm:cxn modelId="{1925056A-E966-49ED-BC11-ADD52A624086}" type="presParOf" srcId="{93C09056-1467-452E-876B-78F1860C00C0}" destId="{8904432B-9154-4976-B774-7A58CF60879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07924E-64EB-413E-BEAA-55E7C1161E3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62A21695-97E5-4424-A322-53497635C962}">
      <dgm:prSet phldrT="[Tekst]" custT="1"/>
      <dgm:spPr>
        <a:solidFill>
          <a:srgbClr val="008744"/>
        </a:solidFill>
      </dgm:spPr>
      <dgm:t>
        <a:bodyPr/>
        <a:lstStyle/>
        <a:p>
          <a:r>
            <a:rPr lang="pl-PL" sz="1400" dirty="0"/>
            <a:t>Plan Społeczno-Klimatyczny dla JST</a:t>
          </a:r>
        </a:p>
      </dgm:t>
    </dgm:pt>
    <dgm:pt modelId="{E0BE1E23-A5DD-4C11-94BE-821BAED31521}" type="parTrans" cxnId="{613DAAE2-4DBB-4E3C-83E0-5FE36979698A}">
      <dgm:prSet/>
      <dgm:spPr/>
      <dgm:t>
        <a:bodyPr/>
        <a:lstStyle/>
        <a:p>
          <a:endParaRPr lang="pl-PL"/>
        </a:p>
      </dgm:t>
    </dgm:pt>
    <dgm:pt modelId="{06E6A0FF-5B2E-46DC-A7E6-DED924DCB09C}" type="sibTrans" cxnId="{613DAAE2-4DBB-4E3C-83E0-5FE36979698A}">
      <dgm:prSet/>
      <dgm:spPr/>
      <dgm:t>
        <a:bodyPr/>
        <a:lstStyle/>
        <a:p>
          <a:endParaRPr lang="pl-PL"/>
        </a:p>
      </dgm:t>
    </dgm:pt>
    <dgm:pt modelId="{E2131426-13B4-4255-BC35-7FBCB6F34426}">
      <dgm:prSet phldrT="[Tekst]" custT="1"/>
      <dgm:spPr/>
      <dgm:t>
        <a:bodyPr/>
        <a:lstStyle/>
        <a:p>
          <a:r>
            <a:rPr lang="pl-PL" sz="1100"/>
            <a:t>Program Budownictwa socjalnego i komunalnego </a:t>
          </a:r>
          <a:endParaRPr lang="pl-PL" sz="1100" dirty="0"/>
        </a:p>
      </dgm:t>
    </dgm:pt>
    <dgm:pt modelId="{102FB710-E142-4E74-ADB0-873C5CADAA71}" type="parTrans" cxnId="{77E3C73B-9299-4D82-B5E9-CE7CD0A58FB8}">
      <dgm:prSet/>
      <dgm:spPr/>
      <dgm:t>
        <a:bodyPr/>
        <a:lstStyle/>
        <a:p>
          <a:endParaRPr lang="pl-PL"/>
        </a:p>
      </dgm:t>
    </dgm:pt>
    <dgm:pt modelId="{7BEC0156-CA76-4AFD-A03B-FF22E9FE6475}" type="sibTrans" cxnId="{77E3C73B-9299-4D82-B5E9-CE7CD0A58FB8}">
      <dgm:prSet/>
      <dgm:spPr/>
      <dgm:t>
        <a:bodyPr/>
        <a:lstStyle/>
        <a:p>
          <a:endParaRPr lang="pl-PL"/>
        </a:p>
      </dgm:t>
    </dgm:pt>
    <dgm:pt modelId="{110EFA8F-02BE-459C-9E93-BEFAFDE0F54F}">
      <dgm:prSet phldrT="[Tekst]" custT="1"/>
      <dgm:spPr>
        <a:solidFill>
          <a:srgbClr val="008744"/>
        </a:solidFill>
      </dgm:spPr>
      <dgm:t>
        <a:bodyPr/>
        <a:lstStyle/>
        <a:p>
          <a:r>
            <a:rPr lang="pl-PL" sz="1400" dirty="0"/>
            <a:t>Konsultacje publiczne projektu planu</a:t>
          </a:r>
        </a:p>
      </dgm:t>
    </dgm:pt>
    <dgm:pt modelId="{6C4631B7-CED4-4B1A-BEE5-1F01687DCC04}" type="parTrans" cxnId="{E3668DA6-E6D0-40B0-B457-9D7616E137B4}">
      <dgm:prSet/>
      <dgm:spPr/>
      <dgm:t>
        <a:bodyPr/>
        <a:lstStyle/>
        <a:p>
          <a:endParaRPr lang="pl-PL"/>
        </a:p>
      </dgm:t>
    </dgm:pt>
    <dgm:pt modelId="{9853E5A2-ED2B-4C7C-A215-76B9936E3AC0}" type="sibTrans" cxnId="{E3668DA6-E6D0-40B0-B457-9D7616E137B4}">
      <dgm:prSet/>
      <dgm:spPr/>
      <dgm:t>
        <a:bodyPr/>
        <a:lstStyle/>
        <a:p>
          <a:endParaRPr lang="pl-PL"/>
        </a:p>
      </dgm:t>
    </dgm:pt>
    <dgm:pt modelId="{952FCB7E-8B2B-4515-B70E-D3A8A2308A5E}">
      <dgm:prSet phldrT="[Tekst]" custT="1"/>
      <dgm:spPr/>
      <dgm:t>
        <a:bodyPr/>
        <a:lstStyle/>
        <a:p>
          <a:pPr>
            <a:buNone/>
          </a:pPr>
          <a:r>
            <a:rPr lang="pl-PL" sz="1100" dirty="0"/>
            <a:t>Zakończyły się trwające w terminie: 6-30 czerwca 2025 r. konsultacje publiczne Planu Społeczno-Klimatycznego.</a:t>
          </a:r>
        </a:p>
      </dgm:t>
    </dgm:pt>
    <dgm:pt modelId="{3AF53D04-B504-43DC-A872-A2825F481A79}" type="parTrans" cxnId="{611CA2C1-4C0A-46BA-97AD-D0087CD281F2}">
      <dgm:prSet/>
      <dgm:spPr/>
      <dgm:t>
        <a:bodyPr/>
        <a:lstStyle/>
        <a:p>
          <a:endParaRPr lang="pl-PL"/>
        </a:p>
      </dgm:t>
    </dgm:pt>
    <dgm:pt modelId="{E6D341D1-E8BF-4F8C-9E2E-B5C6028A53BD}" type="sibTrans" cxnId="{611CA2C1-4C0A-46BA-97AD-D0087CD281F2}">
      <dgm:prSet/>
      <dgm:spPr/>
      <dgm:t>
        <a:bodyPr/>
        <a:lstStyle/>
        <a:p>
          <a:endParaRPr lang="pl-PL"/>
        </a:p>
      </dgm:t>
    </dgm:pt>
    <dgm:pt modelId="{56072D0C-EE8C-4501-A728-6553432C2DA4}">
      <dgm:prSet/>
      <dgm:spPr/>
      <dgm:t>
        <a:bodyPr/>
        <a:lstStyle/>
        <a:p>
          <a:endParaRPr lang="pl-PL" sz="1500" dirty="0"/>
        </a:p>
      </dgm:t>
    </dgm:pt>
    <dgm:pt modelId="{86F3D3D7-02EE-40D8-953E-B79DF9991E9D}" type="parTrans" cxnId="{2DC821EE-DF8E-4453-A797-64444D2E05AA}">
      <dgm:prSet/>
      <dgm:spPr/>
      <dgm:t>
        <a:bodyPr/>
        <a:lstStyle/>
        <a:p>
          <a:endParaRPr lang="pl-PL"/>
        </a:p>
      </dgm:t>
    </dgm:pt>
    <dgm:pt modelId="{6C4AF018-81DF-4812-A824-74D55A7B8A36}" type="sibTrans" cxnId="{2DC821EE-DF8E-4453-A797-64444D2E05AA}">
      <dgm:prSet/>
      <dgm:spPr/>
      <dgm:t>
        <a:bodyPr/>
        <a:lstStyle/>
        <a:p>
          <a:endParaRPr lang="pl-PL"/>
        </a:p>
      </dgm:t>
    </dgm:pt>
    <dgm:pt modelId="{4C913587-AC4A-474E-BB87-5FE09FD008B5}">
      <dgm:prSet custT="1"/>
      <dgm:spPr/>
      <dgm:t>
        <a:bodyPr/>
        <a:lstStyle/>
        <a:p>
          <a:r>
            <a:rPr lang="pl-PL" sz="1100" dirty="0"/>
            <a:t>Program Mieszkalnictwa Wspomaganego i Treningowego</a:t>
          </a:r>
        </a:p>
      </dgm:t>
    </dgm:pt>
    <dgm:pt modelId="{D874DF97-AE8E-4742-9AA5-780E2EC1FB1C}" type="parTrans" cxnId="{6E1BCA77-669F-4729-8E6B-DC2952464D1A}">
      <dgm:prSet/>
      <dgm:spPr/>
      <dgm:t>
        <a:bodyPr/>
        <a:lstStyle/>
        <a:p>
          <a:endParaRPr lang="pl-PL"/>
        </a:p>
      </dgm:t>
    </dgm:pt>
    <dgm:pt modelId="{D16B6ADC-8F68-496B-B03A-5A8A5085D9BD}" type="sibTrans" cxnId="{6E1BCA77-669F-4729-8E6B-DC2952464D1A}">
      <dgm:prSet/>
      <dgm:spPr/>
      <dgm:t>
        <a:bodyPr/>
        <a:lstStyle/>
        <a:p>
          <a:endParaRPr lang="pl-PL"/>
        </a:p>
      </dgm:t>
    </dgm:pt>
    <dgm:pt modelId="{BE9E2372-7E07-4B03-9628-0F935D06D897}">
      <dgm:prSet custT="1"/>
      <dgm:spPr/>
      <dgm:t>
        <a:bodyPr/>
        <a:lstStyle/>
        <a:p>
          <a:r>
            <a:rPr lang="pl-PL" sz="1100" dirty="0"/>
            <a:t>Program Pilotażowy – Społeczności energetyczne</a:t>
          </a:r>
        </a:p>
      </dgm:t>
    </dgm:pt>
    <dgm:pt modelId="{0666C1EB-5108-4642-ABA0-09D4E41C2797}" type="parTrans" cxnId="{55714688-382A-4B7B-89D6-BFC5BED3F58F}">
      <dgm:prSet/>
      <dgm:spPr/>
      <dgm:t>
        <a:bodyPr/>
        <a:lstStyle/>
        <a:p>
          <a:endParaRPr lang="pl-PL"/>
        </a:p>
      </dgm:t>
    </dgm:pt>
    <dgm:pt modelId="{50A0D811-7C16-4188-8EF5-2FB93221D08F}" type="sibTrans" cxnId="{55714688-382A-4B7B-89D6-BFC5BED3F58F}">
      <dgm:prSet/>
      <dgm:spPr/>
      <dgm:t>
        <a:bodyPr/>
        <a:lstStyle/>
        <a:p>
          <a:endParaRPr lang="pl-PL"/>
        </a:p>
      </dgm:t>
    </dgm:pt>
    <dgm:pt modelId="{2163D533-C73A-4573-B494-B690818003E7}">
      <dgm:prSet custT="1"/>
      <dgm:spPr/>
      <dgm:t>
        <a:bodyPr/>
        <a:lstStyle/>
        <a:p>
          <a:r>
            <a:rPr lang="pl-PL" sz="1100" dirty="0"/>
            <a:t>Komponent regionalny: wspieranie renowacji budynków oraz działania edukacyjne i doradztwo energetyczne/klimatyczne w ramach wsparcia sieci doradców klimatycznych zatrudnionych w jst</a:t>
          </a:r>
        </a:p>
      </dgm:t>
    </dgm:pt>
    <dgm:pt modelId="{2D9AE83D-B75F-48F9-8DE6-3CF62C6797EE}" type="parTrans" cxnId="{BEDBF2A4-560A-44A3-AFCE-8F45DC940393}">
      <dgm:prSet/>
      <dgm:spPr/>
      <dgm:t>
        <a:bodyPr/>
        <a:lstStyle/>
        <a:p>
          <a:endParaRPr lang="pl-PL"/>
        </a:p>
      </dgm:t>
    </dgm:pt>
    <dgm:pt modelId="{AE04C944-242F-4AEB-A107-925C956069C8}" type="sibTrans" cxnId="{BEDBF2A4-560A-44A3-AFCE-8F45DC940393}">
      <dgm:prSet/>
      <dgm:spPr/>
      <dgm:t>
        <a:bodyPr/>
        <a:lstStyle/>
        <a:p>
          <a:endParaRPr lang="pl-PL"/>
        </a:p>
      </dgm:t>
    </dgm:pt>
    <dgm:pt modelId="{5BAB6115-5E74-4C8D-8FF8-6E5CC0BFE968}">
      <dgm:prSet custT="1"/>
      <dgm:spPr/>
      <dgm:t>
        <a:bodyPr/>
        <a:lstStyle/>
        <a:p>
          <a:r>
            <a:rPr lang="pl-PL" sz="1100" dirty="0"/>
            <a:t>Inwestycje w obszarze zakupu taboru autobusowego i kolejowego</a:t>
          </a:r>
        </a:p>
      </dgm:t>
    </dgm:pt>
    <dgm:pt modelId="{850B7615-A004-4E67-9FEE-74B53DC564B1}" type="parTrans" cxnId="{168BADBA-CC5A-463D-97BD-EA3F185D299F}">
      <dgm:prSet/>
      <dgm:spPr/>
      <dgm:t>
        <a:bodyPr/>
        <a:lstStyle/>
        <a:p>
          <a:endParaRPr lang="pl-PL"/>
        </a:p>
      </dgm:t>
    </dgm:pt>
    <dgm:pt modelId="{7F56AE50-8DE6-4017-8287-50D965218D46}" type="sibTrans" cxnId="{168BADBA-CC5A-463D-97BD-EA3F185D299F}">
      <dgm:prSet/>
      <dgm:spPr/>
      <dgm:t>
        <a:bodyPr/>
        <a:lstStyle/>
        <a:p>
          <a:endParaRPr lang="pl-PL"/>
        </a:p>
      </dgm:t>
    </dgm:pt>
    <dgm:pt modelId="{19528A2B-C869-4D05-9BC6-40B9424091F3}">
      <dgm:prSet custT="1"/>
      <dgm:spPr/>
      <dgm:t>
        <a:bodyPr/>
        <a:lstStyle/>
        <a:p>
          <a:r>
            <a:rPr lang="pl-PL" sz="1100" dirty="0"/>
            <a:t>Środki dla jednostek samorządu terytorialnego na organizację publicznego transportu kolejowego</a:t>
          </a:r>
        </a:p>
      </dgm:t>
    </dgm:pt>
    <dgm:pt modelId="{582A3783-C8B0-4B0C-87FA-C9FEB122608B}" type="parTrans" cxnId="{573B8285-DFF3-4D54-8435-22AAEA2B21F4}">
      <dgm:prSet/>
      <dgm:spPr/>
      <dgm:t>
        <a:bodyPr/>
        <a:lstStyle/>
        <a:p>
          <a:endParaRPr lang="pl-PL"/>
        </a:p>
      </dgm:t>
    </dgm:pt>
    <dgm:pt modelId="{E9C3014D-3576-4B3B-B5C8-2A00EA619CC3}" type="sibTrans" cxnId="{573B8285-DFF3-4D54-8435-22AAEA2B21F4}">
      <dgm:prSet/>
      <dgm:spPr/>
      <dgm:t>
        <a:bodyPr/>
        <a:lstStyle/>
        <a:p>
          <a:endParaRPr lang="pl-PL"/>
        </a:p>
      </dgm:t>
    </dgm:pt>
    <dgm:pt modelId="{F35A2680-E1A8-4F6B-A6A3-3437F176CD31}">
      <dgm:prSet custT="1"/>
      <dgm:spPr/>
      <dgm:t>
        <a:bodyPr/>
        <a:lstStyle/>
        <a:p>
          <a:r>
            <a:rPr lang="pl-PL" sz="1100" dirty="0"/>
            <a:t>Komponent regionalny: infrastruktura pasażerska transportu autobusowego, transport na żądanie, węzły przesiadkowe, transport rowerowy, tabor kolejowy</a:t>
          </a:r>
        </a:p>
      </dgm:t>
    </dgm:pt>
    <dgm:pt modelId="{BE092311-B4F1-4DA8-A75E-13723452F7B2}" type="parTrans" cxnId="{80EAFA77-9C54-487F-BAF6-E66D768AF345}">
      <dgm:prSet/>
      <dgm:spPr/>
      <dgm:t>
        <a:bodyPr/>
        <a:lstStyle/>
        <a:p>
          <a:endParaRPr lang="pl-PL"/>
        </a:p>
      </dgm:t>
    </dgm:pt>
    <dgm:pt modelId="{A730D531-2C17-4DE1-B534-E4E1D350CEA9}" type="sibTrans" cxnId="{80EAFA77-9C54-487F-BAF6-E66D768AF345}">
      <dgm:prSet/>
      <dgm:spPr/>
      <dgm:t>
        <a:bodyPr/>
        <a:lstStyle/>
        <a:p>
          <a:endParaRPr lang="pl-PL"/>
        </a:p>
      </dgm:t>
    </dgm:pt>
    <dgm:pt modelId="{7A98B242-45BB-45D1-B6B9-04699B61DF3A}">
      <dgm:prSet custT="1"/>
      <dgm:spPr/>
      <dgm:t>
        <a:bodyPr/>
        <a:lstStyle/>
        <a:p>
          <a:endParaRPr lang="pl-PL" sz="1100" dirty="0"/>
        </a:p>
      </dgm:t>
    </dgm:pt>
    <dgm:pt modelId="{45FF3D3D-15E8-4A61-A47C-169BD5720933}" type="parTrans" cxnId="{450D3D20-D939-4B11-98E8-B962B298E98D}">
      <dgm:prSet/>
      <dgm:spPr/>
      <dgm:t>
        <a:bodyPr/>
        <a:lstStyle/>
        <a:p>
          <a:endParaRPr lang="pl-PL"/>
        </a:p>
      </dgm:t>
    </dgm:pt>
    <dgm:pt modelId="{6DC1F5A9-8EF9-4155-A799-18B041A8B6CA}" type="sibTrans" cxnId="{450D3D20-D939-4B11-98E8-B962B298E98D}">
      <dgm:prSet/>
      <dgm:spPr/>
      <dgm:t>
        <a:bodyPr/>
        <a:lstStyle/>
        <a:p>
          <a:endParaRPr lang="pl-PL"/>
        </a:p>
      </dgm:t>
    </dgm:pt>
    <dgm:pt modelId="{1EF8D454-24C4-448C-9BD4-573F2B3FE468}">
      <dgm:prSet phldrT="[Tekst]" custT="1"/>
      <dgm:spPr/>
      <dgm:t>
        <a:bodyPr/>
        <a:lstStyle/>
        <a:p>
          <a:pPr>
            <a:buNone/>
          </a:pPr>
          <a:r>
            <a:rPr lang="pl-PL" sz="1100" dirty="0"/>
            <a:t>Obecnie trwa analiza zgłoszonych podczas konsultacji uwag i przygotowanie nowej wersji dokumentu.</a:t>
          </a:r>
        </a:p>
      </dgm:t>
    </dgm:pt>
    <dgm:pt modelId="{BE353E41-E483-4561-B2F5-DA3CD995210A}" type="parTrans" cxnId="{F0857919-7FF7-430C-AA96-9FEA425B9EB7}">
      <dgm:prSet/>
      <dgm:spPr/>
      <dgm:t>
        <a:bodyPr/>
        <a:lstStyle/>
        <a:p>
          <a:endParaRPr lang="pl-PL"/>
        </a:p>
      </dgm:t>
    </dgm:pt>
    <dgm:pt modelId="{3BB6B796-50E3-404F-AB17-BF72CFE0724A}" type="sibTrans" cxnId="{F0857919-7FF7-430C-AA96-9FEA425B9EB7}">
      <dgm:prSet/>
      <dgm:spPr/>
      <dgm:t>
        <a:bodyPr/>
        <a:lstStyle/>
        <a:p>
          <a:endParaRPr lang="pl-PL"/>
        </a:p>
      </dgm:t>
    </dgm:pt>
    <dgm:pt modelId="{93C09056-1467-452E-876B-78F1860C00C0}" type="pres">
      <dgm:prSet presAssocID="{1C07924E-64EB-413E-BEAA-55E7C1161E36}" presName="linear" presStyleCnt="0">
        <dgm:presLayoutVars>
          <dgm:animLvl val="lvl"/>
          <dgm:resizeHandles val="exact"/>
        </dgm:presLayoutVars>
      </dgm:prSet>
      <dgm:spPr/>
    </dgm:pt>
    <dgm:pt modelId="{C7986027-3F1A-42E0-B2B0-D47A8F45E10B}" type="pres">
      <dgm:prSet presAssocID="{62A21695-97E5-4424-A322-53497635C962}" presName="parentText" presStyleLbl="node1" presStyleIdx="0" presStyleCnt="2" custScaleY="72298">
        <dgm:presLayoutVars>
          <dgm:chMax val="0"/>
          <dgm:bulletEnabled val="1"/>
        </dgm:presLayoutVars>
      </dgm:prSet>
      <dgm:spPr/>
    </dgm:pt>
    <dgm:pt modelId="{C05B6ACD-2B18-40AA-AA42-B04B023BE439}" type="pres">
      <dgm:prSet presAssocID="{62A21695-97E5-4424-A322-53497635C962}" presName="childText" presStyleLbl="revTx" presStyleIdx="0" presStyleCnt="2">
        <dgm:presLayoutVars>
          <dgm:bulletEnabled val="1"/>
        </dgm:presLayoutVars>
      </dgm:prSet>
      <dgm:spPr/>
    </dgm:pt>
    <dgm:pt modelId="{0B06A8DC-DAF1-4804-B36F-ED7266264DC8}" type="pres">
      <dgm:prSet presAssocID="{110EFA8F-02BE-459C-9E93-BEFAFDE0F54F}" presName="parentText" presStyleLbl="node1" presStyleIdx="1" presStyleCnt="2" custScaleY="72298">
        <dgm:presLayoutVars>
          <dgm:chMax val="0"/>
          <dgm:bulletEnabled val="1"/>
        </dgm:presLayoutVars>
      </dgm:prSet>
      <dgm:spPr/>
    </dgm:pt>
    <dgm:pt modelId="{8904432B-9154-4976-B774-7A58CF608796}" type="pres">
      <dgm:prSet presAssocID="{110EFA8F-02BE-459C-9E93-BEFAFDE0F54F}" presName="childText" presStyleLbl="revTx" presStyleIdx="1" presStyleCnt="2" custScaleY="98340">
        <dgm:presLayoutVars>
          <dgm:bulletEnabled val="1"/>
        </dgm:presLayoutVars>
      </dgm:prSet>
      <dgm:spPr/>
    </dgm:pt>
  </dgm:ptLst>
  <dgm:cxnLst>
    <dgm:cxn modelId="{F0857919-7FF7-430C-AA96-9FEA425B9EB7}" srcId="{110EFA8F-02BE-459C-9E93-BEFAFDE0F54F}" destId="{1EF8D454-24C4-448C-9BD4-573F2B3FE468}" srcOrd="1" destOrd="0" parTransId="{BE353E41-E483-4561-B2F5-DA3CD995210A}" sibTransId="{3BB6B796-50E3-404F-AB17-BF72CFE0724A}"/>
    <dgm:cxn modelId="{5E096A1E-BB48-47A5-8A91-36A9834A59D1}" type="presOf" srcId="{2163D533-C73A-4573-B494-B690818003E7}" destId="{C05B6ACD-2B18-40AA-AA42-B04B023BE439}" srcOrd="0" destOrd="3" presId="urn:microsoft.com/office/officeart/2005/8/layout/vList2"/>
    <dgm:cxn modelId="{450D3D20-D939-4B11-98E8-B962B298E98D}" srcId="{62A21695-97E5-4424-A322-53497635C962}" destId="{7A98B242-45BB-45D1-B6B9-04699B61DF3A}" srcOrd="7" destOrd="0" parTransId="{45FF3D3D-15E8-4A61-A47C-169BD5720933}" sibTransId="{6DC1F5A9-8EF9-4155-A799-18B041A8B6CA}"/>
    <dgm:cxn modelId="{77E3C73B-9299-4D82-B5E9-CE7CD0A58FB8}" srcId="{62A21695-97E5-4424-A322-53497635C962}" destId="{E2131426-13B4-4255-BC35-7FBCB6F34426}" srcOrd="0" destOrd="0" parTransId="{102FB710-E142-4E74-ADB0-873C5CADAA71}" sibTransId="{7BEC0156-CA76-4AFD-A03B-FF22E9FE6475}"/>
    <dgm:cxn modelId="{353EE23C-76FD-4E6E-9E85-0A401A7C4C56}" type="presOf" srcId="{E2131426-13B4-4255-BC35-7FBCB6F34426}" destId="{C05B6ACD-2B18-40AA-AA42-B04B023BE439}" srcOrd="0" destOrd="0" presId="urn:microsoft.com/office/officeart/2005/8/layout/vList2"/>
    <dgm:cxn modelId="{BF98634D-88A3-46FC-8DB6-5D4E707E7A4E}" type="presOf" srcId="{56072D0C-EE8C-4501-A728-6553432C2DA4}" destId="{C05B6ACD-2B18-40AA-AA42-B04B023BE439}" srcOrd="0" destOrd="8" presId="urn:microsoft.com/office/officeart/2005/8/layout/vList2"/>
    <dgm:cxn modelId="{C015F94E-C0FA-4153-80BC-F58189E801E5}" type="presOf" srcId="{1EF8D454-24C4-448C-9BD4-573F2B3FE468}" destId="{8904432B-9154-4976-B774-7A58CF608796}" srcOrd="0" destOrd="1" presId="urn:microsoft.com/office/officeart/2005/8/layout/vList2"/>
    <dgm:cxn modelId="{6E1BCA77-669F-4729-8E6B-DC2952464D1A}" srcId="{62A21695-97E5-4424-A322-53497635C962}" destId="{4C913587-AC4A-474E-BB87-5FE09FD008B5}" srcOrd="1" destOrd="0" parTransId="{D874DF97-AE8E-4742-9AA5-780E2EC1FB1C}" sibTransId="{D16B6ADC-8F68-496B-B03A-5A8A5085D9BD}"/>
    <dgm:cxn modelId="{80EAFA77-9C54-487F-BAF6-E66D768AF345}" srcId="{62A21695-97E5-4424-A322-53497635C962}" destId="{F35A2680-E1A8-4F6B-A6A3-3437F176CD31}" srcOrd="6" destOrd="0" parTransId="{BE092311-B4F1-4DA8-A75E-13723452F7B2}" sibTransId="{A730D531-2C17-4DE1-B534-E4E1D350CEA9}"/>
    <dgm:cxn modelId="{32FDD384-3333-42E3-9278-9233E8EA7C73}" type="presOf" srcId="{4C913587-AC4A-474E-BB87-5FE09FD008B5}" destId="{C05B6ACD-2B18-40AA-AA42-B04B023BE439}" srcOrd="0" destOrd="1" presId="urn:microsoft.com/office/officeart/2005/8/layout/vList2"/>
    <dgm:cxn modelId="{573B8285-DFF3-4D54-8435-22AAEA2B21F4}" srcId="{62A21695-97E5-4424-A322-53497635C962}" destId="{19528A2B-C869-4D05-9BC6-40B9424091F3}" srcOrd="5" destOrd="0" parTransId="{582A3783-C8B0-4B0C-87FA-C9FEB122608B}" sibTransId="{E9C3014D-3576-4B3B-B5C8-2A00EA619CC3}"/>
    <dgm:cxn modelId="{55714688-382A-4B7B-89D6-BFC5BED3F58F}" srcId="{62A21695-97E5-4424-A322-53497635C962}" destId="{BE9E2372-7E07-4B03-9628-0F935D06D897}" srcOrd="2" destOrd="0" parTransId="{0666C1EB-5108-4642-ABA0-09D4E41C2797}" sibTransId="{50A0D811-7C16-4188-8EF5-2FB93221D08F}"/>
    <dgm:cxn modelId="{E2B0699E-E3CC-4FD8-9D9D-36C029455217}" type="presOf" srcId="{952FCB7E-8B2B-4515-B70E-D3A8A2308A5E}" destId="{8904432B-9154-4976-B774-7A58CF608796}" srcOrd="0" destOrd="0" presId="urn:microsoft.com/office/officeart/2005/8/layout/vList2"/>
    <dgm:cxn modelId="{F25C739E-FA21-456B-9E9E-D6B969FE0323}" type="presOf" srcId="{62A21695-97E5-4424-A322-53497635C962}" destId="{C7986027-3F1A-42E0-B2B0-D47A8F45E10B}" srcOrd="0" destOrd="0" presId="urn:microsoft.com/office/officeart/2005/8/layout/vList2"/>
    <dgm:cxn modelId="{BEDBF2A4-560A-44A3-AFCE-8F45DC940393}" srcId="{62A21695-97E5-4424-A322-53497635C962}" destId="{2163D533-C73A-4573-B494-B690818003E7}" srcOrd="3" destOrd="0" parTransId="{2D9AE83D-B75F-48F9-8DE6-3CF62C6797EE}" sibTransId="{AE04C944-242F-4AEB-A107-925C956069C8}"/>
    <dgm:cxn modelId="{E3668DA6-E6D0-40B0-B457-9D7616E137B4}" srcId="{1C07924E-64EB-413E-BEAA-55E7C1161E36}" destId="{110EFA8F-02BE-459C-9E93-BEFAFDE0F54F}" srcOrd="1" destOrd="0" parTransId="{6C4631B7-CED4-4B1A-BEE5-1F01687DCC04}" sibTransId="{9853E5A2-ED2B-4C7C-A215-76B9936E3AC0}"/>
    <dgm:cxn modelId="{A7ABA4B0-EB53-4DDA-8C07-C4DB9606F035}" type="presOf" srcId="{19528A2B-C869-4D05-9BC6-40B9424091F3}" destId="{C05B6ACD-2B18-40AA-AA42-B04B023BE439}" srcOrd="0" destOrd="5" presId="urn:microsoft.com/office/officeart/2005/8/layout/vList2"/>
    <dgm:cxn modelId="{A5DD3FB3-800E-438F-99B7-108D1621D178}" type="presOf" srcId="{7A98B242-45BB-45D1-B6B9-04699B61DF3A}" destId="{C05B6ACD-2B18-40AA-AA42-B04B023BE439}" srcOrd="0" destOrd="7" presId="urn:microsoft.com/office/officeart/2005/8/layout/vList2"/>
    <dgm:cxn modelId="{168BADBA-CC5A-463D-97BD-EA3F185D299F}" srcId="{62A21695-97E5-4424-A322-53497635C962}" destId="{5BAB6115-5E74-4C8D-8FF8-6E5CC0BFE968}" srcOrd="4" destOrd="0" parTransId="{850B7615-A004-4E67-9FEE-74B53DC564B1}" sibTransId="{7F56AE50-8DE6-4017-8287-50D965218D46}"/>
    <dgm:cxn modelId="{611CA2C1-4C0A-46BA-97AD-D0087CD281F2}" srcId="{110EFA8F-02BE-459C-9E93-BEFAFDE0F54F}" destId="{952FCB7E-8B2B-4515-B70E-D3A8A2308A5E}" srcOrd="0" destOrd="0" parTransId="{3AF53D04-B504-43DC-A872-A2825F481A79}" sibTransId="{E6D341D1-E8BF-4F8C-9E2E-B5C6028A53BD}"/>
    <dgm:cxn modelId="{3B2AD4CD-E94E-403F-A2D0-9B0DBAC538E8}" type="presOf" srcId="{F35A2680-E1A8-4F6B-A6A3-3437F176CD31}" destId="{C05B6ACD-2B18-40AA-AA42-B04B023BE439}" srcOrd="0" destOrd="6" presId="urn:microsoft.com/office/officeart/2005/8/layout/vList2"/>
    <dgm:cxn modelId="{A2BD75D1-1D03-4402-9565-CBB31A6EA6CD}" type="presOf" srcId="{BE9E2372-7E07-4B03-9628-0F935D06D897}" destId="{C05B6ACD-2B18-40AA-AA42-B04B023BE439}" srcOrd="0" destOrd="2" presId="urn:microsoft.com/office/officeart/2005/8/layout/vList2"/>
    <dgm:cxn modelId="{8FBB59DC-1F6A-4801-96A5-0D1A332FB5F1}" type="presOf" srcId="{1C07924E-64EB-413E-BEAA-55E7C1161E36}" destId="{93C09056-1467-452E-876B-78F1860C00C0}" srcOrd="0" destOrd="0" presId="urn:microsoft.com/office/officeart/2005/8/layout/vList2"/>
    <dgm:cxn modelId="{613DAAE2-4DBB-4E3C-83E0-5FE36979698A}" srcId="{1C07924E-64EB-413E-BEAA-55E7C1161E36}" destId="{62A21695-97E5-4424-A322-53497635C962}" srcOrd="0" destOrd="0" parTransId="{E0BE1E23-A5DD-4C11-94BE-821BAED31521}" sibTransId="{06E6A0FF-5B2E-46DC-A7E6-DED924DCB09C}"/>
    <dgm:cxn modelId="{8F76EDEC-B843-40F0-A675-52DEB4F66BFB}" type="presOf" srcId="{110EFA8F-02BE-459C-9E93-BEFAFDE0F54F}" destId="{0B06A8DC-DAF1-4804-B36F-ED7266264DC8}" srcOrd="0" destOrd="0" presId="urn:microsoft.com/office/officeart/2005/8/layout/vList2"/>
    <dgm:cxn modelId="{2DC821EE-DF8E-4453-A797-64444D2E05AA}" srcId="{62A21695-97E5-4424-A322-53497635C962}" destId="{56072D0C-EE8C-4501-A728-6553432C2DA4}" srcOrd="8" destOrd="0" parTransId="{86F3D3D7-02EE-40D8-953E-B79DF9991E9D}" sibTransId="{6C4AF018-81DF-4812-A824-74D55A7B8A36}"/>
    <dgm:cxn modelId="{0D7B42FD-275C-4A36-B642-440B6975EC8C}" type="presOf" srcId="{5BAB6115-5E74-4C8D-8FF8-6E5CC0BFE968}" destId="{C05B6ACD-2B18-40AA-AA42-B04B023BE439}" srcOrd="0" destOrd="4" presId="urn:microsoft.com/office/officeart/2005/8/layout/vList2"/>
    <dgm:cxn modelId="{14013BF2-4C9F-4841-8359-6E9F9D2689A8}" type="presParOf" srcId="{93C09056-1467-452E-876B-78F1860C00C0}" destId="{C7986027-3F1A-42E0-B2B0-D47A8F45E10B}" srcOrd="0" destOrd="0" presId="urn:microsoft.com/office/officeart/2005/8/layout/vList2"/>
    <dgm:cxn modelId="{7C2ED2AA-8E90-4B4B-9E75-9BA7EFA74D97}" type="presParOf" srcId="{93C09056-1467-452E-876B-78F1860C00C0}" destId="{C05B6ACD-2B18-40AA-AA42-B04B023BE439}" srcOrd="1" destOrd="0" presId="urn:microsoft.com/office/officeart/2005/8/layout/vList2"/>
    <dgm:cxn modelId="{7861F570-3A98-4EE6-8737-6FC2FE132F3F}" type="presParOf" srcId="{93C09056-1467-452E-876B-78F1860C00C0}" destId="{0B06A8DC-DAF1-4804-B36F-ED7266264DC8}" srcOrd="2" destOrd="0" presId="urn:microsoft.com/office/officeart/2005/8/layout/vList2"/>
    <dgm:cxn modelId="{1925056A-E966-49ED-BC11-ADD52A624086}" type="presParOf" srcId="{93C09056-1467-452E-876B-78F1860C00C0}" destId="{8904432B-9154-4976-B774-7A58CF60879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986027-3F1A-42E0-B2B0-D47A8F45E10B}">
      <dsp:nvSpPr>
        <dsp:cNvPr id="0" name=""/>
        <dsp:cNvSpPr/>
      </dsp:nvSpPr>
      <dsp:spPr>
        <a:xfrm>
          <a:off x="0" y="9495"/>
          <a:ext cx="7080448" cy="397433"/>
        </a:xfrm>
        <a:prstGeom prst="roundRect">
          <a:avLst/>
        </a:prstGeom>
        <a:solidFill>
          <a:srgbClr val="00874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Sektor energetyki</a:t>
          </a:r>
        </a:p>
      </dsp:txBody>
      <dsp:txXfrm>
        <a:off x="19401" y="28896"/>
        <a:ext cx="7041646" cy="358631"/>
      </dsp:txXfrm>
    </dsp:sp>
    <dsp:sp modelId="{C05B6ACD-2B18-40AA-AA42-B04B023BE439}">
      <dsp:nvSpPr>
        <dsp:cNvPr id="0" name=""/>
        <dsp:cNvSpPr/>
      </dsp:nvSpPr>
      <dsp:spPr>
        <a:xfrm>
          <a:off x="0" y="406928"/>
          <a:ext cx="7080448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804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100" kern="1200" dirty="0"/>
            <a:t>Źródła wysokosprawnej kogeneracji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100" kern="1200" dirty="0"/>
            <a:t>Rozwój sieci ciepłowniczych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100" kern="1200"/>
            <a:t>Odnawialne źródła energii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l-PL" sz="1100" kern="1200" dirty="0"/>
        </a:p>
      </dsp:txBody>
      <dsp:txXfrm>
        <a:off x="0" y="406928"/>
        <a:ext cx="7080448" cy="828000"/>
      </dsp:txXfrm>
    </dsp:sp>
    <dsp:sp modelId="{0B06A8DC-DAF1-4804-B36F-ED7266264DC8}">
      <dsp:nvSpPr>
        <dsp:cNvPr id="0" name=""/>
        <dsp:cNvSpPr/>
      </dsp:nvSpPr>
      <dsp:spPr>
        <a:xfrm>
          <a:off x="0" y="1234928"/>
          <a:ext cx="7080448" cy="383760"/>
        </a:xfrm>
        <a:prstGeom prst="roundRect">
          <a:avLst/>
        </a:prstGeom>
        <a:solidFill>
          <a:srgbClr val="00874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Sektor środowiska</a:t>
          </a:r>
        </a:p>
      </dsp:txBody>
      <dsp:txXfrm>
        <a:off x="18734" y="1253662"/>
        <a:ext cx="7042980" cy="346292"/>
      </dsp:txXfrm>
    </dsp:sp>
    <dsp:sp modelId="{8904432B-9154-4976-B774-7A58CF608796}">
      <dsp:nvSpPr>
        <dsp:cNvPr id="0" name=""/>
        <dsp:cNvSpPr/>
      </dsp:nvSpPr>
      <dsp:spPr>
        <a:xfrm>
          <a:off x="0" y="1618688"/>
          <a:ext cx="7080448" cy="1628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804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100" kern="1200" dirty="0"/>
            <a:t>Gospodarka odpadami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100" kern="1200"/>
            <a:t>Gospodarka wodno-ściekowa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100" kern="1200"/>
            <a:t>Adaptacja terenów zurbanizowanych do zmian klimatu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100" kern="1200"/>
            <a:t>Zielono-niebieska infrastruktura wraz ze stosownym zapleczem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100" kern="1200"/>
            <a:t>Infrastruktura dla wody do spożycia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100" kern="1200"/>
            <a:t>Wsparcie zrównoważonych systemów gospodarowania wodami opadowymi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100" kern="1200"/>
            <a:t>Rekultywacja i remediacja terenów zdegradowanych działalnością gospodarczą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100" kern="1200" dirty="0"/>
            <a:t>Zieleń miejska</a:t>
          </a:r>
        </a:p>
      </dsp:txBody>
      <dsp:txXfrm>
        <a:off x="0" y="1618688"/>
        <a:ext cx="7080448" cy="16285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986027-3F1A-42E0-B2B0-D47A8F45E10B}">
      <dsp:nvSpPr>
        <dsp:cNvPr id="0" name=""/>
        <dsp:cNvSpPr/>
      </dsp:nvSpPr>
      <dsp:spPr>
        <a:xfrm>
          <a:off x="0" y="223421"/>
          <a:ext cx="7080448" cy="337460"/>
        </a:xfrm>
        <a:prstGeom prst="roundRect">
          <a:avLst/>
        </a:prstGeom>
        <a:solidFill>
          <a:srgbClr val="00874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Sektor transportu</a:t>
          </a:r>
        </a:p>
      </dsp:txBody>
      <dsp:txXfrm>
        <a:off x="16473" y="239894"/>
        <a:ext cx="7047502" cy="304514"/>
      </dsp:txXfrm>
    </dsp:sp>
    <dsp:sp modelId="{C05B6ACD-2B18-40AA-AA42-B04B023BE439}">
      <dsp:nvSpPr>
        <dsp:cNvPr id="0" name=""/>
        <dsp:cNvSpPr/>
      </dsp:nvSpPr>
      <dsp:spPr>
        <a:xfrm>
          <a:off x="0" y="560881"/>
          <a:ext cx="7080448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804" tIns="13970" rIns="78232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100" kern="1200" dirty="0"/>
            <a:t>Transport miejski – infrastruktura i tabor– na podstawie Strategii ZIT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100" kern="1200" dirty="0"/>
            <a:t>Kolej miejska – infrastruktura i tabor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l-PL" sz="1500" kern="1200" dirty="0"/>
        </a:p>
      </dsp:txBody>
      <dsp:txXfrm>
        <a:off x="0" y="560881"/>
        <a:ext cx="7080448" cy="1076400"/>
      </dsp:txXfrm>
    </dsp:sp>
    <dsp:sp modelId="{0B06A8DC-DAF1-4804-B36F-ED7266264DC8}">
      <dsp:nvSpPr>
        <dsp:cNvPr id="0" name=""/>
        <dsp:cNvSpPr/>
      </dsp:nvSpPr>
      <dsp:spPr>
        <a:xfrm>
          <a:off x="0" y="1637281"/>
          <a:ext cx="7080448" cy="337460"/>
        </a:xfrm>
        <a:prstGeom prst="roundRect">
          <a:avLst/>
        </a:prstGeom>
        <a:solidFill>
          <a:srgbClr val="00874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Sektor kultury</a:t>
          </a:r>
        </a:p>
      </dsp:txBody>
      <dsp:txXfrm>
        <a:off x="16473" y="1653754"/>
        <a:ext cx="7047502" cy="304514"/>
      </dsp:txXfrm>
    </dsp:sp>
    <dsp:sp modelId="{8904432B-9154-4976-B774-7A58CF608796}">
      <dsp:nvSpPr>
        <dsp:cNvPr id="0" name=""/>
        <dsp:cNvSpPr/>
      </dsp:nvSpPr>
      <dsp:spPr>
        <a:xfrm>
          <a:off x="0" y="1974741"/>
          <a:ext cx="7080448" cy="1058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804" tIns="13970" rIns="78232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100" kern="1200" dirty="0"/>
            <a:t>Samorządowe instytucje kultury położone w miastach średnich tracących funkcje społeczno-gospodarcze (139 miast). Beneficjent - miasto średnie tracące funkcje społeczno-gospodarcze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100" kern="1200" dirty="0"/>
            <a:t>Instytucje kultury prowadzone przez JST, zlokalizowane na obszarach wpisanych na listę UNESCO lub Pomników Historii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100" kern="1200" dirty="0"/>
            <a:t>Instytucje kultury współprowadzone przez jst z administracją rządową</a:t>
          </a:r>
        </a:p>
      </dsp:txBody>
      <dsp:txXfrm>
        <a:off x="0" y="1974741"/>
        <a:ext cx="7080448" cy="10585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986027-3F1A-42E0-B2B0-D47A8F45E10B}">
      <dsp:nvSpPr>
        <dsp:cNvPr id="0" name=""/>
        <dsp:cNvSpPr/>
      </dsp:nvSpPr>
      <dsp:spPr>
        <a:xfrm>
          <a:off x="0" y="15983"/>
          <a:ext cx="7080448" cy="433093"/>
        </a:xfrm>
        <a:prstGeom prst="roundRect">
          <a:avLst/>
        </a:prstGeom>
        <a:solidFill>
          <a:srgbClr val="00874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Plan Społeczno-Klimatyczny dla JST</a:t>
          </a:r>
        </a:p>
      </dsp:txBody>
      <dsp:txXfrm>
        <a:off x="21142" y="37125"/>
        <a:ext cx="7038164" cy="390809"/>
      </dsp:txXfrm>
    </dsp:sp>
    <dsp:sp modelId="{C05B6ACD-2B18-40AA-AA42-B04B023BE439}">
      <dsp:nvSpPr>
        <dsp:cNvPr id="0" name=""/>
        <dsp:cNvSpPr/>
      </dsp:nvSpPr>
      <dsp:spPr>
        <a:xfrm>
          <a:off x="0" y="449077"/>
          <a:ext cx="7080448" cy="2053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804" tIns="13970" rIns="78232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100" kern="1200"/>
            <a:t>Program Budownictwa socjalnego i komunalnego 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100" kern="1200" dirty="0"/>
            <a:t>Program Mieszkalnictwa Wspomaganego i Treningowego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100" kern="1200" dirty="0"/>
            <a:t>Program Pilotażowy – Społeczności energetyczne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100" kern="1200" dirty="0"/>
            <a:t>Komponent regionalny: wspieranie renowacji budynków oraz działania edukacyjne i doradztwo energetyczne/klimatyczne w ramach wsparcia sieci doradców klimatycznych zatrudnionych w jst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100" kern="1200" dirty="0"/>
            <a:t>Inwestycje w obszarze zakupu taboru autobusowego i kolejowego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100" kern="1200" dirty="0"/>
            <a:t>Środki dla jednostek samorządu terytorialnego na organizację publicznego transportu kolejowego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100" kern="1200" dirty="0"/>
            <a:t>Komponent regionalny: infrastruktura pasażerska transportu autobusowego, transport na żądanie, węzły przesiadkowe, transport rowerowy, tabor kolejowy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l-PL" sz="11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l-PL" sz="1500" kern="1200" dirty="0"/>
        </a:p>
      </dsp:txBody>
      <dsp:txXfrm>
        <a:off x="0" y="449077"/>
        <a:ext cx="7080448" cy="2053440"/>
      </dsp:txXfrm>
    </dsp:sp>
    <dsp:sp modelId="{0B06A8DC-DAF1-4804-B36F-ED7266264DC8}">
      <dsp:nvSpPr>
        <dsp:cNvPr id="0" name=""/>
        <dsp:cNvSpPr/>
      </dsp:nvSpPr>
      <dsp:spPr>
        <a:xfrm>
          <a:off x="0" y="2502517"/>
          <a:ext cx="7080448" cy="433093"/>
        </a:xfrm>
        <a:prstGeom prst="roundRect">
          <a:avLst/>
        </a:prstGeom>
        <a:solidFill>
          <a:srgbClr val="00874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Konsultacje publiczne projektu planu</a:t>
          </a:r>
        </a:p>
      </dsp:txBody>
      <dsp:txXfrm>
        <a:off x="21142" y="2523659"/>
        <a:ext cx="7038164" cy="390809"/>
      </dsp:txXfrm>
    </dsp:sp>
    <dsp:sp modelId="{8904432B-9154-4976-B774-7A58CF608796}">
      <dsp:nvSpPr>
        <dsp:cNvPr id="0" name=""/>
        <dsp:cNvSpPr/>
      </dsp:nvSpPr>
      <dsp:spPr>
        <a:xfrm>
          <a:off x="0" y="2935611"/>
          <a:ext cx="7080448" cy="521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804" tIns="13970" rIns="78232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l-PL" sz="1100" kern="1200" dirty="0"/>
            <a:t>Zakończyły się trwające w terminie: 6-30 czerwca 2025 r. konsultacje publiczne Planu Społeczno-Klimatycznego.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l-PL" sz="1100" kern="1200" dirty="0"/>
            <a:t>Obecnie trwa analiza zgłoszonych podczas konsultacji uwag i przygotowanie nowej wersji dokumentu.</a:t>
          </a:r>
        </a:p>
      </dsp:txBody>
      <dsp:txXfrm>
        <a:off x="0" y="2935611"/>
        <a:ext cx="7080448" cy="5211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8131F2C1-44D2-4ED7-BA3C-B03516C602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CC6A2F8-6413-4BD6-9670-42A3AD914D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9981C-0199-4C1C-BF55-B9D1845E24AB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7BF2785-6379-4E0D-AD4C-F5805D9846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56C95A6-4C19-47FE-AA18-9E2DB5F9CD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82100-07E7-4199-BF42-570F551AA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23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2025-07-28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1pPr>
    <a:lvl2pPr marL="357896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2pPr>
    <a:lvl3pPr marL="715792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3pPr>
    <a:lvl4pPr marL="1073688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4pPr>
    <a:lvl5pPr marL="1431585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5pPr>
    <a:lvl6pPr marL="1789481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6pPr>
    <a:lvl7pPr marL="2147377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7pPr>
    <a:lvl8pPr marL="2505273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8pPr>
    <a:lvl9pPr marL="2863169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Slajd do aktualizacji WKiW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131473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FENX.02.01 Źródła wysokosprawnej kogeneracji (II)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nabór konkurencyjny dla ostatecznych odbiorców wsparcia, w postaci Instrumentów Finansowych (pożyczki łączone z dotacjami w ramach jednej operacji) 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termin naboru 01.09.2025 - 30.11.2025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planowany budżet naboru: 500 mln zł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Wsparciem ma zostać przeznaczone dla projektów źródeł wysokosprawnej kogeneracji z OZE (np. wykorzystujące biomasę, biogaz lub </a:t>
            </a:r>
            <a:r>
              <a:rPr lang="pl-PL" sz="1000" dirty="0" err="1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biometan</a:t>
            </a: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), samodzielnie lub z magazynem energii. Nie będą wspierane jednostki wytwórcze wykorzystujące paliwa kopalne.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Nabór przeznaczony dla przedsiębiorców</a:t>
            </a:r>
            <a:r>
              <a:rPr lang="pl-PL" sz="1000" u="sng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, jednostek samorządu terytorialnego oraz działających w ich imieniu jednostek organizacyjnych</a:t>
            </a: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, podmiotów świadczących usługi publiczne w ramach realizacji obowiązków własnych jednostek samorządu terytorialnego nie będących przedsiębiorcami, spółdzielni mieszkaniowych.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6627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Wsparcie dla JST jest także przewidziane w przygotowanym </a:t>
            </a:r>
            <a:r>
              <a:rPr lang="pl-PL" altLang="pl-PL" sz="1000" b="1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projekcie Planu Społeczno-Klimatycznego (PSK)</a:t>
            </a: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który określa przeznaczenie ze środków Społecznego Funduszu Klimatycznego ustanowionego Rozporządzeniem Parlamentu Europejskiego i Rady Unii Europejskiej nr 2023/955 z dnia 10 maja 2023 r. Projekt PSK został opracowany przez ministra właściwego do spraw rozwoju regionalnego w porozumieniu z właściwymi ministrami sektorowymi i we współpracy z zarządami województw oraz partnerami społecznymi i gospodarczymi.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 30 czerwca br. trwały konsultacje społeczne projektu PSK, który zawiera paletę programów (inwestycji), których odbiorcami będą także samorządy (np. Program Budownictwa socjalnego i komunalnego, Program Mieszkalnictwa Wspomaganego i Treningowego, Program Pilotażowy – Społeczności energetyczne, Środki dla jednostek samorządu terytorialnego na organizację publicznego transportu kolejowego, czy Transport rowerowy). Więcej informacji na temat Planu dostępnych jest na stronie www.funduszeeuropejskie.gov.pl w zakładce Plan Społeczno-Klimatyczny.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altLang="pl-PL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0538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Dane dotyczące wdrażania FST wyraźnie wskazują, że regiony będące beneficjentami FST pracują bardzo intensywnie, aby udało się wykorzystać w pełni przeznaczoną Polsce alokację FST. Efektem tych działań jest 98 naborów zaplanowanych do końca 2024 r. Nabory wniosków o dofinansowanie FST cieszą się dużym zainteresowaniem, co pokazuje liczba złożonych wniosków – ponad 2 700 wnioskodawców zawnioskowało o dofinansowanie w kwocie ponad 8 mld PLN. Na ten moment podpisano 203 umowy, w których dofinansowanie unijne to ponad 2 mld 200 mln EUR.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8463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Dane dotyczące wdrażania FST wyraźnie wskazują, że regiony będące beneficjentami FST pracują bardzo intensywnie, aby udało się wykorzystać w pełni przeznaczoną Polsce alokację FST. Efektem tych działań jest 98 naborów zaplanowanych do końca 2024 r. Nabory wniosków o dofinansowanie FST cieszą się dużym zainteresowaniem, co pokazuje liczba złożonych wniosków – ponad 2 700 wnioskodawców zawnioskowało o dofinansowanie w kwocie ponad 8 mld PLN. Na ten moment podpisano 203 umowy, w których dofinansowanie unijne to ponad 2 mld 200 mln EUR.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86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Dane dotyczące wdrażania FST wyraźnie wskazują, że regiony będące beneficjentami FST pracują bardzo intensywnie, aby udało się wykorzystać w pełni przeznaczoną Polsce alokację FST. Efektem tych działań jest 98 naborów zaplanowanych do końca 2024 r. Nabory wniosków o dofinansowanie FST cieszą się dużym zainteresowaniem, co pokazuje liczba złożonych wniosków – ponad 2 700 wnioskodawców zawnioskowało o dofinansowanie w kwocie ponad 8 mld PLN. Na ten moment podpisano 203 umowy, w których dofinansowanie unijne to ponad 2 mld 200 mln EUR.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2496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Dane dotyczące wdrażania FST wyraźnie wskazują, że regiony będące beneficjentami FST pracują bardzo intensywnie, aby udało się wykorzystać w pełni przeznaczoną Polsce alokację FST. Efektem tych działań jest 98 naborów zaplanowanych do końca 2024 r. Nabory wniosków o dofinansowanie FST cieszą się dużym zainteresowaniem, co pokazuje liczba złożonych wniosków – ponad 2 700 wnioskodawców zawnioskowało o dofinansowanie w kwocie ponad 8 mld PLN. Na ten moment podpisano 203 umowy, w których dofinansowanie unijne to ponad 2 mld 200 mln EUR.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1525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Dane dotyczące wdrażania FST wyraźnie wskazują, że regiony będące beneficjentami FST pracują bardzo intensywnie, aby udało się wykorzystać w pełni przeznaczoną Polsce alokację FST. Efektem tych działań jest 98 naborów zaplanowanych do końca 2024 r. Nabory wniosków o dofinansowanie FST cieszą się dużym zainteresowaniem, co pokazuje liczba złożonych wniosków – ponad 2 700 wnioskodawców zawnioskowało o dofinansowanie w kwocie ponad 8 mld PLN. Na ten moment podpisano 203 umowy, w których dofinansowanie unijne to ponad 2 mld 200 mln EUR.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083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Dane dotyczące wdrażania FST wyraźnie wskazują, że regiony będące beneficjentami FST pracują bardzo intensywnie, aby udało się wykorzystać w pełni przeznaczoną Polsce alokację FST. Efektem tych działań jest 98 naborów zaplanowanych do końca 2024 r. Nabory wniosków o dofinansowanie FST cieszą się dużym zainteresowaniem, co pokazuje liczba złożonych wniosków – ponad 2 700 wnioskodawców zawnioskowało o dofinansowanie w kwocie ponad 8 mld PLN. Na ten moment podpisano 203 umowy, w których dofinansowanie unijne to ponad 2 mld 200 mln EUR.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2625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000" kern="1200" dirty="0">
                <a:solidFill>
                  <a:schemeClr val="tx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Zgodnie ze stanem na 22 lipca br. w ramach FEnIKS podpisaliśmy 474 umów o dofinansowanie, których całkowita wartość wynosi ponad 68,1 mld zł przy dofinansowaniu ze środków UE w wysokości 41,4 mld zł. </a:t>
            </a:r>
          </a:p>
          <a:p>
            <a:endParaRPr lang="pl-PL" sz="1000" kern="1200" dirty="0">
              <a:solidFill>
                <a:schemeClr val="tx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pl-PL" sz="1000" kern="1200" dirty="0">
                <a:solidFill>
                  <a:schemeClr val="tx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W ramach FEnIKS zostało podpisanych łącznie </a:t>
            </a:r>
            <a:r>
              <a:rPr lang="pl-PL" sz="1000" b="1" kern="1200" dirty="0">
                <a:solidFill>
                  <a:schemeClr val="tx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212 umów o dofinansowanie, których beneficjentami są jednostki samorządu terytorialnego</a:t>
            </a:r>
            <a:r>
              <a:rPr lang="pl-PL" sz="1000" kern="1200" dirty="0">
                <a:solidFill>
                  <a:schemeClr val="tx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, całkowita ich wartość wynosi 22,5 mld zł, przy wsparciu UE 15,5 mld zł. </a:t>
            </a:r>
          </a:p>
          <a:p>
            <a:endParaRPr lang="pl-PL" sz="1000" kern="1200" dirty="0">
              <a:solidFill>
                <a:schemeClr val="tx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Ogłoszonych zostało 128 naborów wniosków z budżetem 86,5 mld zł, z czego 43 w trybie konkurencyjnym z budżetem 13,7 mld zł oraz 85 w trybie niekonkurencyjnym z budżetem 72,8 mld zł.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000" b="1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W harmonogramie naborów w ramach FEnIKS przewidziane jest 9 naborów,</a:t>
            </a: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w których udział mogą brać jednostki samorządu terytorialnego. Nabory te dedykowane są beneficjentom z całego kraju. Obejmują one sektory takie jak transport, energetyka, środowisko, kultura. Łączna wartość środków przewidzianych do rozdysponowanie w tych naborach to ponad 2,8 mld zł.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9106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altLang="pl-PL" sz="1000" b="1" u="sng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SEKTOR ENERGETYKI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altLang="pl-PL" sz="1000" dirty="0">
              <a:latin typeface="Open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Łączna alokacja na transformację energetyczną w programie FEnIKS: 5,96 mld euro. Wsparcie przeznaczone jest na poprawę efektywności energetycznej (ok. 2,61 mld euro), infrastrukturę ciepłowniczą (ok. 974 mln euro), odnawialne źródła energii (908 mln euro), infrastrukturę elektroenergetyczną i gazową (ok. 1,471 mld euro).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Warto podkreślić, że nawet jeśli dofinansowanie w ramach niżej wymienionych obszarów nie zawsze jest dostępne bezpośrednio dla </a:t>
            </a:r>
            <a:r>
              <a:rPr lang="pl-PL" altLang="pl-PL" sz="1000" dirty="0" err="1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jst</a:t>
            </a: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to niewątpliwie skorzystają na nim też samorządy. Środki te są niezbędne do efektywnego i kompleksowego przeprowadzenia procesu transformacji energetycznej i niezaprzeczalnie wpływają na komfort życia lokalnych mieszkańców.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altLang="pl-PL" sz="1000" b="1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FEnIKS</a:t>
            </a: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wspiera inwestycje z zakresu transformacji energetycznej w ramach 4 głównych obszarów: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altLang="pl-PL" sz="1000" b="1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efektywności energetycznej i redukcji emisji gazów cieplarnianych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Wspierane są inwestycje przyczyniające się do poprawy jakości powietrza oraz zmniejszenia emisji gazów cieplarnianych. Finansowanie otrzymał m.in. krajowy program „Czyste Powietrze”, w którym preferowane są kompleksowe przedsięwzięcia łączące wymianę źródeł ciepła z termomodernizacją w domach jednorodzinnych. Wspierane są także przedsięwzięcia mające na celu podniesienie efektywności energetycznej w budynkach użyteczności publicznej, budynkach wielorodzinnych oraz w przedsiębiorstwach.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altLang="pl-PL" sz="1000" b="1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infrastruktury ciepłowniczej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pl-PL" altLang="pl-PL" sz="1000" dirty="0">
                <a:solidFill>
                  <a:srgbClr val="000000"/>
                </a:solidFill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 kierunku poprawy jej efektywności energetycznej, rozwój systemów ciepłowniczych i </a:t>
            </a: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wysokosprawnej kogeneracji, tj. skojarzonej produkcji energii elektrycznej i ciepła (w tym także magazynów energii cieplnej/elektrycznej przyczyniających się do integracji energii z OZE). Z tego wsparcia mogą korzystać również </a:t>
            </a:r>
            <a:r>
              <a:rPr lang="pl-PL" altLang="pl-PL" sz="1000" dirty="0">
                <a:solidFill>
                  <a:srgbClr val="000000"/>
                </a:solidFill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jednostki samorządu terytorialnego, działające w ich imieniu jednostki organizacyjne oraz podmioty świadczące usługi publiczne w ramach realizacji obowiązków własnych jednostek samorządu terytorialnego.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altLang="pl-PL" sz="1000" b="1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produkcji energii z odnawialnych źródeł (OZE)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pl-PL" altLang="pl-PL" sz="1000" dirty="0">
                <a:solidFill>
                  <a:srgbClr val="000000"/>
                </a:solidFill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Jednym z priorytetów programu jest także przejście na produkcję tzw. czystej energii. Wspieramy budowę i rozbudowę instalacji do produkcji OZE, a także magazynowanie energii ze wszystkich rodzajów OZE (w tym gazów odnawialnych),  infrastrukturę towarzyszącą oraz sieci do odbioru energii oraz paliw z OZE, jak również program Mój Prąd. 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altLang="pl-PL" sz="1000" b="1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wsparcia infrastruktury energetycznej (sieci gazowe oraz elektroenergetyczne)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pl-PL" altLang="pl-PL" sz="1000" dirty="0">
                <a:solidFill>
                  <a:srgbClr val="000000"/>
                </a:solidFill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Dodatkowo wspierane są inwestycje w infrastrukturę sieci przesyłowych i dystrybucji energii elektrycznej i gazu, a także magazynowania energii – środki te skierowane są do przedsiębiorstw energetycznych, niemniej korzyści z realizacji tych projektów będą czerpać także samorządy (poprawa dostępności energii, poprawa jakości dostaw, poprawa warunków dla prowadzenia działalności gospodarczej). 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altLang="pl-PL" sz="1000" b="1" u="sng" dirty="0">
              <a:latin typeface="Open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altLang="pl-PL" sz="1000" b="1" u="sng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SEKTOR ŚRODOWISKA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programu FEnIKS przeznaczono 3,66 mld euro na działania związane </a:t>
            </a:r>
            <a:r>
              <a:rPr lang="pl-PL" altLang="pl-PL" sz="1000" dirty="0">
                <a:ea typeface="Calibri" panose="020F0502020204030204" pitchFamily="34" charset="0"/>
                <a:cs typeface="Times New Roman" panose="02020603050405020304" pitchFamily="18" charset="0"/>
              </a:rPr>
              <a:t>z ochroną</a:t>
            </a: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środowiska.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 sektorze środowiska, w odniesieniu do miast, przewidziano działania wspierające: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altLang="pl-PL" sz="1000" b="1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Gospodarkę odpadami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1000"/>
              </a:spcAft>
            </a:pP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Sektor gospodarki odpadami przewiduje możliwość wsparcia systemów selektywnego zbierania odpadów komunalnych, instalacji do przetwarzania odpadów komunalnych, a także dofinansowanie działań w zakresie zapobiegania powstawaniu odpadów żywności (poprzez wykorzystanie niesprzedanych produktów spożywczych lub produktów spożywczych o krótkim terminie przydatności do spożycia). 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altLang="pl-PL" sz="1000" b="1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Gospodarkę wodno-ściekową 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1000"/>
              </a:spcAft>
            </a:pP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 zakresie gospodarki </a:t>
            </a:r>
            <a:r>
              <a:rPr lang="pl-PL" altLang="pl-PL" sz="1000" dirty="0" err="1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wodno</a:t>
            </a: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– ściekowej możliwe jest dofinansowanie kompleksowych projektów o wielkości co najmniej 15 000 RLM w aglomeracjach ujętych w Krajowym programie oczyszczania ścieków komunalnych (KPOŚK) jako niespełniające wymaganych warunków zgodności z Dyrektywą 91/271/EWG dotyczącą oczyszczania ścieków komunalnych, tj. dyrektywy ściekowej.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altLang="pl-PL" sz="1000" b="1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Adaptację terenów zurbanizowanych do zmian klimatu oraz Wsparcie zrównoważonych systemów gospodarowania wodami opadowymi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1000"/>
              </a:spcAft>
            </a:pP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 zakresie środowiska JST mogą się ubiegać o wsparcie na zrównoważone systemy gospodarowania wodami opadowymi z udziałem zieleni/zielono</a:t>
            </a:r>
            <a:r>
              <a:rPr lang="pl-PL" altLang="pl-PL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‐</a:t>
            </a: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niebieskiej infrastruktury/rozwiązań opartych na naturze. 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altLang="pl-PL" sz="1000" b="1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Rekultywację i </a:t>
            </a:r>
            <a:r>
              <a:rPr lang="pl-PL" altLang="pl-PL" sz="1000" b="1" dirty="0" err="1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remediację</a:t>
            </a:r>
            <a:r>
              <a:rPr lang="pl-PL" altLang="pl-PL" sz="1000" b="1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terenów zdegradowanych działalnością gospodarczą 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1000"/>
              </a:spcAft>
            </a:pP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 JST korzystają już ze wsparcia rekultywacji i </a:t>
            </a:r>
            <a:r>
              <a:rPr lang="pl-PL" altLang="pl-PL" sz="1000" dirty="0" err="1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remediacji</a:t>
            </a: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terenów zdegradowanych działalnością gospodarczą oraz usuwania niewłaściwie składowanych odpadów – Mogilno, Olesno i Kędzierzyn Koźle. 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altLang="pl-PL" sz="1000" b="1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Zielono-niebieska infrastruktura wraz ze stosownym zapleczem oraz Zieleń miejska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1000"/>
              </a:spcAft>
            </a:pP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 obszarze ochrony przyrody wsparcie obejmuje ochronę in</a:t>
            </a:r>
            <a:r>
              <a:rPr lang="pl-PL" altLang="pl-PL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‐</a:t>
            </a: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situ lub ex</a:t>
            </a:r>
            <a:r>
              <a:rPr lang="pl-PL" altLang="pl-PL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‐</a:t>
            </a: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situ zagrożonych gatunków i siedlisk przyrodniczych oraz przywracania warunków dla rodzimej różnorodności biologicznej w miastach i poza nimi oraz </a:t>
            </a:r>
            <a:r>
              <a:rPr lang="pl-PL" altLang="pl-PL" sz="1000" dirty="0" err="1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odbetonowania</a:t>
            </a: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terenów miejskich. Ze wsparcia </a:t>
            </a:r>
            <a:r>
              <a:rPr lang="pl-PL" altLang="pl-PL" sz="1000" dirty="0" err="1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odbetonowania</a:t>
            </a: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skorzystało 5 miast i 1 związek – Łódź, Poznań, Rzeszów, Warszawa, Żyrardów i Związek Miast i Gmin Dorzecza Parsęty.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1000"/>
              </a:spcAft>
            </a:pPr>
            <a:r>
              <a:rPr lang="pl-PL" altLang="pl-PL" sz="10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 zakresie obszaru środowiska JST mają możliwość wsparcia dla projektów edukacyjnych w zależności od ich specyfiki.</a:t>
            </a:r>
            <a:endParaRPr lang="pl-PL" alt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4821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1000" b="1" u="sng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Sektor transportu FEnIKS dla JST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pl-PL" sz="1000" u="sng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10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W zakresie transportu miejskiego</a:t>
            </a:r>
            <a:r>
              <a:rPr lang="pl-PL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, w programie FEnIKS, głównym wyzwaniem jest stworzenie warunków dla zrównoważonej mobilności, czyli przeniesienie części ruchu z pojazdów indywidualnych na czysty transport zbiorowy, który będzie bardziej atrakcyjny i dostępny dla wszystkich użytkowników. 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Wsparcie obejmuje: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l-PL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projekty infrastrukturalne, w tym: infrastruktura szynowa (tramwajowa, metro), węzły przesiadkowe (w tym: parkingi P&amp;R poza centrami miast), miejskie systemy ITS, rozwiązania IT, systemy sprzedaży biletów i informacji pasażerskiej,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l-PL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tabor szynowy (tramwaje, metro), tabor autobusowy,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l-PL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Plany Zrównoważonej Mobilności Miejskiej (SUMP).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Wsparcie zakupu autobusów było realizowane w pierwszej kolejności ze środków KPO. Wychodząc naprzeciw potrzebom zgłaszanym przez samorządy, zaplanowane zostały nabory również w programie FEnIKS. Szczegóły planowanych naborów zostały przekazane do 20 związków ZIT – beneficjentów wsparcia programu FEnIKS.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Podobnie w przypadku </a:t>
            </a:r>
            <a:r>
              <a:rPr lang="pl-PL" sz="10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kolei miejskiej</a:t>
            </a:r>
            <a:r>
              <a:rPr lang="pl-PL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funkcjonującej w największych miastach gdzie wraz z możliwością dofinansowania infrastruktury kolejowej dopuszczone będzie  wsparcie m.in. systemów informatycznych takich jak  budowa zintegrowanych platform cyfrowych do obsługi informacji pasażerskiej i sprzedaży biletowej.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Uzupełnieniem powyższych działań będzie również wsparcie samorządów w zakresie </a:t>
            </a:r>
            <a:r>
              <a:rPr lang="pl-PL" sz="10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zakupu zeroemisyjnego taboru kolejowego</a:t>
            </a:r>
            <a:r>
              <a:rPr lang="pl-PL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do realizacji przewozów pasażerskich o charakterze aglomeracyjnym, co przyczyni się do uatrakcyjnienia transportu publicznego dla pasażerów.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pl-PL" sz="1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1000" b="1" u="sng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Sektor kultury FEnIKS dla JST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pl-PL" sz="1000" u="sng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W ramach sektora kultury w programie FEnIKS wsparciu podlegają poniższe obszary: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pl-PL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Obszar 1: Rozwój infrastruktury kultury (zabytkowej i </a:t>
            </a:r>
            <a:r>
              <a:rPr lang="pl-PL" sz="10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niezabytkowej</a:t>
            </a:r>
            <a:r>
              <a:rPr lang="pl-PL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) - tworzenie odpowiednich warunków infrastrukturalnych sprzyjających aktywnemu uczestnictwu w kulturze i w życiu społecznym. Dzięki interwencji powstanie nowoczesna infrastruktura kultury, odpowiadająca na potrzeby współczesnych odbiorców, zapewniająca użytkownikom komfortowe i bezpieczne warunki korzystania z oferty, sprzyjająca włączeniu społecznemu i edukacji kulturalnej, również poprzez eliminację barier w dostępie do kultury dla osób ze szczególnymi potrzebami.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defRPr/>
            </a:pPr>
            <a:r>
              <a:rPr lang="pl-PL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Obszar 2: Ochrona i podniesienie atrakcyjności turystycznej obiektów dziedzictwa kulturowego - podniesienie atrakcyjności najcenniejszych zabytków, poprawa obsługi ruchu turystycznego, tworzenie lub wzmocnienie marki zabytku oraz rozwój usług wykorzystujących nowoczesne technologie w zakresie prezentacji oferty.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10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Wśród kwalifikowalnych beneficjentów znajdują się również jednostki samorządu terytorialnego </a:t>
            </a:r>
            <a:r>
              <a:rPr lang="pl-PL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na rzecz samorządowych instytucji kultury, położonych w miastach średnich tracących funkcje społeczno-gospodarcze oraz samorządowe instytucje kultury położone w miastach średnich tracących funkcje społeczno-gospodarcze, a także w przypadku projektów dotyczących obiektów znajdujących się w granicach wpisów obszarowych na listę UNESCO lub na listę Pomników Historii Prezydenta RP na zasadzie wyjątku beneficjentami mogą być jednostki samorządu terytorialnego na rzecz samorządowych instytucji kultury i samorządowe instytucje kultury.</a:t>
            </a:r>
          </a:p>
          <a:p>
            <a:endParaRPr lang="pl-PL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4664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W założeniu, program Fundusze Europejskie na Infrastrukturę, Klimat, Środowisko jest programem krajowym, w którym wsparcie udzielane jest dla beneficjentów z całej Polski, bez wyróżnienia na poszczególne województwa, czy powiaty..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000" b="1" u="sng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Aktualne nabory w programie FEnIKS:</a:t>
            </a:r>
            <a:endParaRPr lang="pl-PL" sz="10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FENX.07.01 Infrastruktura kultury i turystyki kulturowej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trzeci i ostatni nabór wniosków sposobie konkurencyjnym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termin naboru 2.06.2025 – 30.09.2025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budżet naboru: 200 mln zł (z możliwością zwiększenia)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W ramach naboru będą wspierane inwestycje w celu wzmocnienia wpływu kultury i zrównoważonej turystyki na rozwój gospodarczy, włączenie społeczne i innowacje społeczne. 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Nabór przeznaczony m.in. dla takich typów beneficjentów jak państwowe instytucje kultury; </a:t>
            </a:r>
            <a:r>
              <a:rPr lang="pl-PL" sz="1000" u="sng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jednostki samorządu terytorialnego na rzecz samorządowych instytucji kultury</a:t>
            </a: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, położonych w miastach średnich tracących funkcje społeczno-gospodarcze; </a:t>
            </a:r>
            <a:r>
              <a:rPr lang="pl-PL" sz="1000" u="sng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samorządowe instytucje kultury</a:t>
            </a: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położone w miastach średnich tracących funkcje społeczno-gospodarcze; publiczne szkoły i uczelnie artystyczne; podmioty zarządzające obiektami UNESCO lub obiektami z listy Pomników Historii Prezydenta RP, a także posiadającymi tytuł Znak Dziedzictwa Europejskiego. W przypadku tych obiektów na zasadzie wyjątku beneficjentami mogą być: jednostki samorządu terytorialnego na rzecz samorządowych instytucji kultury, samorządowe instytucje kultury, organizacje pozarządowe, kościoły i związki wyznaniowe.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1017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000" b="1" u="sng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Planowane nabory w programie FEnIKS:</a:t>
            </a:r>
            <a:endParaRPr lang="pl-PL" sz="10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FENX.02.04 Edukacja (V), sektor środowiska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termin naboru 29.08.2025 - 30.01.2026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budżet naboru to 30 mln zł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W ramach naboru wspierane będą projekty edukacyjne w zakresie kwestii klimatycznych, adaptacji do zmian klimatu oraz ochrony zasobów wodnych.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Nabór przeznaczony </a:t>
            </a:r>
            <a:r>
              <a:rPr lang="pl-PL" sz="1000" u="sng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dla jednostek samorządu terytorialnego (JST) i ich związków</a:t>
            </a: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oraz szkół publicznych i innych placówek systemu oświaty, pozarządowych organizacji ekologicznych.</a:t>
            </a:r>
          </a:p>
          <a:p>
            <a:pPr marL="685800">
              <a:lnSpc>
                <a:spcPct val="107000"/>
              </a:lnSpc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 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FENX.02.04 Opracowanie planów adaptacji (II nabór)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termin naboru: 29.08.2025 - 31.12.2025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budżet naboru to 10 mln zł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W ramach naboru wspierane będą projekty, których celem jest opracowanie planów adaptacji do zmian klimatu.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Nabór konkurencyjny, przeznaczony </a:t>
            </a:r>
            <a:r>
              <a:rPr lang="pl-PL" sz="1000" u="sng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dla jednostek samorządu terytorialnego i ich związków</a:t>
            </a: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, jednostek organizacyjnych działających w imieniu jednostek samorządu terytorialnego, podmiotów świadczących usługi publiczne w ramach realizacji obowiązków własnych jednostek samorządu terytorialnego.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2844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000" b="1" u="sng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Planowane nabory w programie FEnIKS:</a:t>
            </a:r>
            <a:endParaRPr lang="pl-PL" sz="10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000" dirty="0"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FENX.01.02 Adaptacja terenów zurbanizowanych do zmian klimatu</a:t>
            </a:r>
            <a:endParaRPr lang="pl-P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termin naboru 15.09.2025 - 27.02.2026</a:t>
            </a:r>
            <a:endParaRPr lang="pl-P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budżet naboru to 500 mln zł</a:t>
            </a:r>
            <a:endParaRPr lang="pl-P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wsparcie zrównoważonych systemów gospodarowania wodami opadowymi z udziałem zieleni/zielono-niebieskiej infrastruktury/rozwiązań opartych na przyrodzie.</a:t>
            </a:r>
            <a:endParaRPr lang="pl-P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000" dirty="0"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FENX.01.05 Ochrona przyrody i rozwój zielonej infrastruktury</a:t>
            </a:r>
            <a:endParaRPr lang="pl-P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termin naboru 10.10.2025 - 28.11.2026</a:t>
            </a:r>
            <a:endParaRPr lang="pl-P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budżet naboru to 50 mln zł</a:t>
            </a:r>
            <a:endParaRPr lang="pl-P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Rekultywacja i </a:t>
            </a:r>
            <a:r>
              <a:rPr lang="pl-PL" sz="1000" dirty="0" err="1"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remediacja</a:t>
            </a:r>
            <a:r>
              <a:rPr lang="pl-PL" sz="1000" dirty="0"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terenów zdegradowanych działalnością gospodarczą.</a:t>
            </a:r>
            <a:endParaRPr lang="pl-P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7238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000" b="1" u="sng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Planowane nabory w programie FEnIKS:</a:t>
            </a:r>
            <a:endParaRPr lang="pl-PL" sz="10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000" u="none" dirty="0">
                <a:solidFill>
                  <a:srgbClr val="008080"/>
                </a:solidFill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FENX.01.02 Wsparcie systemów gospodarowania wodami (III) </a:t>
            </a:r>
            <a:endParaRPr lang="pl-PL" sz="1100" u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u="none" dirty="0">
                <a:solidFill>
                  <a:srgbClr val="008080"/>
                </a:solidFill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termin naboru: 15.09.2025 - 27.02.2026</a:t>
            </a:r>
            <a:endParaRPr lang="pl-PL" sz="1100" u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u="none" dirty="0">
                <a:solidFill>
                  <a:srgbClr val="008080"/>
                </a:solidFill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budżet naboru to 500 mln zł (ze środków FS).</a:t>
            </a:r>
            <a:endParaRPr lang="pl-PL" sz="1100" u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u="none" dirty="0">
                <a:solidFill>
                  <a:srgbClr val="008080"/>
                </a:solidFill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inwestycje w zrównoważone systemy gospodarowania wodami opadowymi </a:t>
            </a:r>
            <a:br>
              <a:rPr lang="pl-PL" sz="1000" u="none" dirty="0">
                <a:solidFill>
                  <a:srgbClr val="008080"/>
                </a:solidFill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000" u="none" dirty="0">
                <a:solidFill>
                  <a:srgbClr val="008080"/>
                </a:solidFill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z udziałem zieleni, zielono-niebieskiej infrastruktury oraz rozwiązań opartych na przyrodzie.</a:t>
            </a:r>
            <a:endParaRPr lang="pl-PL" sz="1100" u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u="none" dirty="0">
                <a:solidFill>
                  <a:srgbClr val="008080"/>
                </a:solidFill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dla: jednostek samorządu terytorialnego (JST) i ich związków oraz jednostek organizacyjnych działających w imieniu JST, podmiotów świadczących usługi publiczne w ramach realizacji obowiązków własnych JST.</a:t>
            </a:r>
            <a:endParaRPr lang="pl-PL" sz="1100" u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000" u="none" dirty="0">
                <a:solidFill>
                  <a:srgbClr val="008080"/>
                </a:solidFill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FENX.02.04 Wsparcie systemów gospodarowania wodami (III)</a:t>
            </a:r>
            <a:endParaRPr lang="pl-PL" sz="1100" u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u="none" dirty="0">
                <a:solidFill>
                  <a:srgbClr val="008080"/>
                </a:solidFill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termin naboru 30.09.2025 - 30.04.2026</a:t>
            </a:r>
            <a:endParaRPr lang="pl-PL" sz="1100" u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u="none" dirty="0">
                <a:solidFill>
                  <a:srgbClr val="008080"/>
                </a:solidFill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budżet naboru to 500 mln zł (ze środków </a:t>
            </a:r>
            <a:r>
              <a:rPr lang="pl-PL" sz="1000" u="none" dirty="0"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EFR</a:t>
            </a:r>
            <a:r>
              <a:rPr lang="pl-PL" sz="1000" u="none" dirty="0">
                <a:solidFill>
                  <a:srgbClr val="008080"/>
                </a:solidFill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R).</a:t>
            </a:r>
            <a:endParaRPr lang="pl-PL" sz="1100" u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u="none" dirty="0">
                <a:solidFill>
                  <a:srgbClr val="008080"/>
                </a:solidFill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inwestycje w zrównoważone systemy gospodarowania wodami opadowymi </a:t>
            </a:r>
            <a:br>
              <a:rPr lang="pl-PL" sz="1000" u="none" dirty="0">
                <a:solidFill>
                  <a:srgbClr val="008080"/>
                </a:solidFill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000" u="none" dirty="0">
                <a:solidFill>
                  <a:srgbClr val="008080"/>
                </a:solidFill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z udziałem zieleni, zielono-niebieskiej infrastruktury oraz rozwiązań opartych na przyrodzie.</a:t>
            </a:r>
            <a:endParaRPr lang="pl-PL" sz="1100" u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l-PL" sz="1000" u="none" dirty="0">
                <a:solidFill>
                  <a:srgbClr val="008080"/>
                </a:solidFill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Wsparcie przeznaczone jest dla jednostek samorządu terytorialnego i ich związków, jednostek organizacyjnych działających w imieniu jednostek samorządu terytorialnego, podmiotów świadczących usługi publiczne w ramach realizacji obowiązków własnych jednostek samorządu terytorialnego.</a:t>
            </a:r>
            <a:endParaRPr lang="pl-PL" sz="1100" u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9424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FENX.05.05 Zeroemisyjny kolejowy tabor pasażerski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Termin naboru: 30.09.2025 r. – 31.01.2026 r.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budżet naboru: 1,5 mld zł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zakres: zakup zeroemisyjnego taboru kolejowego do realizacji przewozów pasażerskich o charakterze ponadregionalnym oraz zakup zeroemisyjnego taboru kolejowego do realizacji przewozów pasażerskich o charakterze aglomeracyjnym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wnioskodawcami mogą być </a:t>
            </a:r>
            <a:r>
              <a:rPr lang="pl-PL" sz="1000" u="sng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Jednostki Samorządu Terytorialnego</a:t>
            </a: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, Organizatorzy i operatorzy publicznego transportu zbiorowego, Podmioty świadczące usługi publiczne w ramach realizacji obowiązków własnych jednostek samorządu terytorialnego</a:t>
            </a:r>
          </a:p>
          <a:p>
            <a:pPr marL="1143000">
              <a:lnSpc>
                <a:spcPct val="107000"/>
              </a:lnSpc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 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FENX.05.05 Montaż urządzeń ETCS/GSM-R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termin naboru: 30.09.2025 r. – 30.11.2025 r.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budżet naboru: 150 mln zł.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zakres: modernizacja taboru kolejowego poprzez montaż urządzeń ETCS/GSM-R w pojazdach taboru kolejowego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wnioskodawcami mogą być </a:t>
            </a:r>
            <a:r>
              <a:rPr lang="pl-PL" sz="1000" u="sng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Jednostki Samorządu Terytorialnego</a:t>
            </a:r>
            <a:r>
              <a:rPr lang="pl-PL" sz="10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, Organizatorzy i operatorzy publicznego transportu zbiorowego, Podmioty świadczące usługi publiczne w ramach realizacji obowiązków własnych jednostek samorządu terytorialnego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6959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9.png"/><Relationship Id="rId2" Type="http://schemas.openxmlformats.org/officeDocument/2006/relationships/image" Target="../media/image11.png"/><Relationship Id="rId16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877995" y="1342959"/>
            <a:ext cx="7388942" cy="294361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1" y="0"/>
            <a:ext cx="4264484" cy="19687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14" y="367681"/>
            <a:ext cx="800100" cy="8001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41" y="367681"/>
            <a:ext cx="800100" cy="8001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67" y="367681"/>
            <a:ext cx="8001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249" y="2081379"/>
            <a:ext cx="6773550" cy="753648"/>
          </a:xfrm>
        </p:spPr>
        <p:txBody>
          <a:bodyPr anchor="t" anchorCtr="0">
            <a:normAutofit/>
          </a:bodyPr>
          <a:lstStyle>
            <a:lvl1pPr algn="l">
              <a:lnSpc>
                <a:spcPts val="2722"/>
              </a:lnSpc>
              <a:defRPr sz="2177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5259" y="3307899"/>
            <a:ext cx="6773483" cy="734817"/>
          </a:xfrm>
        </p:spPr>
        <p:txBody>
          <a:bodyPr>
            <a:normAutofit/>
          </a:bodyPr>
          <a:lstStyle>
            <a:lvl1pPr marL="0" indent="0" algn="l">
              <a:lnSpc>
                <a:spcPts val="2381"/>
              </a:lnSpc>
              <a:buNone/>
              <a:defRPr sz="1905" b="1">
                <a:solidFill>
                  <a:schemeClr val="tx2"/>
                </a:solidFill>
              </a:defRPr>
            </a:lvl1pPr>
            <a:lvl2pPr marL="342903" indent="0" algn="ctr">
              <a:buNone/>
              <a:defRPr sz="1500"/>
            </a:lvl2pPr>
            <a:lvl3pPr marL="685804" indent="0" algn="ctr">
              <a:buNone/>
              <a:defRPr sz="1350"/>
            </a:lvl3pPr>
            <a:lvl4pPr marL="1028707" indent="0" algn="ctr">
              <a:buNone/>
              <a:defRPr sz="1200"/>
            </a:lvl4pPr>
            <a:lvl5pPr marL="1371609" indent="0" algn="ctr">
              <a:buNone/>
              <a:defRPr sz="1200"/>
            </a:lvl5pPr>
            <a:lvl6pPr marL="1714511" indent="0" algn="ctr">
              <a:buNone/>
              <a:defRPr sz="1200"/>
            </a:lvl6pPr>
            <a:lvl7pPr marL="2057413" indent="0" algn="ctr">
              <a:buNone/>
              <a:defRPr sz="1200"/>
            </a:lvl7pPr>
            <a:lvl8pPr marL="2400316" indent="0" algn="ctr">
              <a:buNone/>
              <a:defRPr sz="1200"/>
            </a:lvl8pPr>
            <a:lvl9pPr marL="2743218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6719" y="367682"/>
            <a:ext cx="1539287" cy="23753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2025-07-28</a:t>
            </a:fld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3" y="4334772"/>
            <a:ext cx="1402632" cy="82119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61" y="4334772"/>
            <a:ext cx="2278263" cy="82119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813" y="4334316"/>
            <a:ext cx="1937739" cy="82235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99AC2CA-7069-4A8E-9D19-13E7BFB1BE1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3" y="1342959"/>
            <a:ext cx="3387422" cy="62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 userDrawn="1">
          <p15:clr>
            <a:srgbClr val="FBAE40"/>
          </p15:clr>
        </p15:guide>
        <p15:guide id="2" orient="horz" pos="77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orient="horz" pos="231" userDrawn="1">
          <p15:clr>
            <a:srgbClr val="FBAE40"/>
          </p15:clr>
        </p15:guide>
        <p15:guide id="5" orient="horz" pos="386" userDrawn="1">
          <p15:clr>
            <a:srgbClr val="FBAE40"/>
          </p15:clr>
        </p15:guide>
        <p15:guide id="6" orient="horz" pos="540" userDrawn="1">
          <p15:clr>
            <a:srgbClr val="FBAE40"/>
          </p15:clr>
        </p15:guide>
        <p15:guide id="7" orient="horz" pos="694" userDrawn="1">
          <p15:clr>
            <a:srgbClr val="FBAE40"/>
          </p15:clr>
        </p15:guide>
        <p15:guide id="8" orient="horz" pos="848" userDrawn="1">
          <p15:clr>
            <a:srgbClr val="FBAE40"/>
          </p15:clr>
        </p15:guide>
        <p15:guide id="9" orient="horz" pos="1003" userDrawn="1">
          <p15:clr>
            <a:srgbClr val="FBAE40"/>
          </p15:clr>
        </p15:guide>
        <p15:guide id="10" orient="horz" pos="1157" userDrawn="1">
          <p15:clr>
            <a:srgbClr val="FBAE40"/>
          </p15:clr>
        </p15:guide>
        <p15:guide id="11" orient="horz" pos="1311" userDrawn="1">
          <p15:clr>
            <a:srgbClr val="FBAE40"/>
          </p15:clr>
        </p15:guide>
        <p15:guide id="12" orient="horz" pos="1466" userDrawn="1">
          <p15:clr>
            <a:srgbClr val="FBAE40"/>
          </p15:clr>
        </p15:guide>
        <p15:guide id="13" orient="horz" pos="1774" userDrawn="1">
          <p15:clr>
            <a:srgbClr val="FBAE40"/>
          </p15:clr>
        </p15:guide>
        <p15:guide id="14" orient="horz" pos="1929" userDrawn="1">
          <p15:clr>
            <a:srgbClr val="FBAE40"/>
          </p15:clr>
        </p15:guide>
        <p15:guide id="15" orient="horz" pos="2083" userDrawn="1">
          <p15:clr>
            <a:srgbClr val="FBAE40"/>
          </p15:clr>
        </p15:guide>
        <p15:guide id="16" orient="horz" pos="2237" userDrawn="1">
          <p15:clr>
            <a:srgbClr val="FBAE40"/>
          </p15:clr>
        </p15:guide>
        <p15:guide id="17" orient="horz" pos="2392" userDrawn="1">
          <p15:clr>
            <a:srgbClr val="FBAE40"/>
          </p15:clr>
        </p15:guide>
        <p15:guide id="18" orient="horz" pos="2546" userDrawn="1">
          <p15:clr>
            <a:srgbClr val="FBAE40"/>
          </p15:clr>
        </p15:guide>
        <p15:guide id="19" orient="horz" pos="2700" userDrawn="1">
          <p15:clr>
            <a:srgbClr val="FBAE40"/>
          </p15:clr>
        </p15:guide>
        <p15:guide id="20" orient="horz" pos="2854" userDrawn="1">
          <p15:clr>
            <a:srgbClr val="FBAE40"/>
          </p15:clr>
        </p15:guide>
        <p15:guide id="21" orient="horz" pos="3009" userDrawn="1">
          <p15:clr>
            <a:srgbClr val="FBAE40"/>
          </p15:clr>
        </p15:guide>
        <p15:guide id="22" orient="horz" pos="3163" userDrawn="1">
          <p15:clr>
            <a:srgbClr val="FBAE40"/>
          </p15:clr>
        </p15:guide>
        <p15:guide id="23" pos="358" userDrawn="1">
          <p15:clr>
            <a:srgbClr val="FBAE40"/>
          </p15:clr>
        </p15:guide>
        <p15:guide id="24" pos="552" userDrawn="1">
          <p15:clr>
            <a:srgbClr val="FBAE40"/>
          </p15:clr>
        </p15:guide>
        <p15:guide id="25" pos="747" userDrawn="1">
          <p15:clr>
            <a:srgbClr val="FBAE40"/>
          </p15:clr>
        </p15:guide>
        <p15:guide id="26" pos="941" userDrawn="1">
          <p15:clr>
            <a:srgbClr val="FBAE40"/>
          </p15:clr>
        </p15:guide>
        <p15:guide id="27" pos="1135" userDrawn="1">
          <p15:clr>
            <a:srgbClr val="FBAE40"/>
          </p15:clr>
        </p15:guide>
        <p15:guide id="28" pos="1328" userDrawn="1">
          <p15:clr>
            <a:srgbClr val="FBAE40"/>
          </p15:clr>
        </p15:guide>
        <p15:guide id="29" pos="1522" userDrawn="1">
          <p15:clr>
            <a:srgbClr val="FBAE40"/>
          </p15:clr>
        </p15:guide>
        <p15:guide id="30" pos="1716" userDrawn="1">
          <p15:clr>
            <a:srgbClr val="FBAE40"/>
          </p15:clr>
        </p15:guide>
        <p15:guide id="31" pos="1911" userDrawn="1">
          <p15:clr>
            <a:srgbClr val="FBAE40"/>
          </p15:clr>
        </p15:guide>
        <p15:guide id="32" pos="2104" userDrawn="1">
          <p15:clr>
            <a:srgbClr val="FBAE40"/>
          </p15:clr>
        </p15:guide>
        <p15:guide id="33" pos="2298" userDrawn="1">
          <p15:clr>
            <a:srgbClr val="FBAE40"/>
          </p15:clr>
        </p15:guide>
        <p15:guide id="34" pos="2492" userDrawn="1">
          <p15:clr>
            <a:srgbClr val="FBAE40"/>
          </p15:clr>
        </p15:guide>
        <p15:guide id="35" pos="2686" userDrawn="1">
          <p15:clr>
            <a:srgbClr val="FBAE40"/>
          </p15:clr>
        </p15:guide>
        <p15:guide id="36" pos="2880" userDrawn="1">
          <p15:clr>
            <a:srgbClr val="FBAE40"/>
          </p15:clr>
        </p15:guide>
        <p15:guide id="37" pos="3074" userDrawn="1">
          <p15:clr>
            <a:srgbClr val="FBAE40"/>
          </p15:clr>
        </p15:guide>
        <p15:guide id="38" pos="3268" userDrawn="1">
          <p15:clr>
            <a:srgbClr val="FBAE40"/>
          </p15:clr>
        </p15:guide>
        <p15:guide id="39" pos="3462" userDrawn="1">
          <p15:clr>
            <a:srgbClr val="FBAE40"/>
          </p15:clr>
        </p15:guide>
        <p15:guide id="40" pos="3656" userDrawn="1">
          <p15:clr>
            <a:srgbClr val="FBAE40"/>
          </p15:clr>
        </p15:guide>
        <p15:guide id="41" pos="3849" userDrawn="1">
          <p15:clr>
            <a:srgbClr val="FBAE40"/>
          </p15:clr>
        </p15:guide>
        <p15:guide id="42" pos="4044" userDrawn="1">
          <p15:clr>
            <a:srgbClr val="FBAE40"/>
          </p15:clr>
        </p15:guide>
        <p15:guide id="43" pos="4238" userDrawn="1">
          <p15:clr>
            <a:srgbClr val="FBAE40"/>
          </p15:clr>
        </p15:guide>
        <p15:guide id="44" pos="4432" userDrawn="1">
          <p15:clr>
            <a:srgbClr val="FBAE40"/>
          </p15:clr>
        </p15:guide>
        <p15:guide id="45" pos="4625" userDrawn="1">
          <p15:clr>
            <a:srgbClr val="FBAE40"/>
          </p15:clr>
        </p15:guide>
        <p15:guide id="46" pos="4819" userDrawn="1">
          <p15:clr>
            <a:srgbClr val="FBAE40"/>
          </p15:clr>
        </p15:guide>
        <p15:guide id="47" pos="5013" userDrawn="1">
          <p15:clr>
            <a:srgbClr val="FBAE40"/>
          </p15:clr>
        </p15:guide>
        <p15:guide id="48" pos="5208" userDrawn="1">
          <p15:clr>
            <a:srgbClr val="FBAE40"/>
          </p15:clr>
        </p15:guide>
        <p15:guide id="49" pos="5402" userDrawn="1">
          <p15:clr>
            <a:srgbClr val="FBAE40"/>
          </p15:clr>
        </p15:guide>
        <p15:guide id="50" pos="559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7427" y="1"/>
            <a:ext cx="7399510" cy="3671963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43576 w 8640763"/>
              <a:gd name="connsiteY3" fmla="*/ 4369045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6" fmla="*/ 0 w 8640763"/>
              <a:gd name="connsiteY6" fmla="*/ 0 h 5221288"/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29626 w 8640763"/>
              <a:gd name="connsiteY2" fmla="*/ 4359975 h 5221288"/>
              <a:gd name="connsiteX3" fmla="*/ 1443576 w 8640763"/>
              <a:gd name="connsiteY3" fmla="*/ 4369045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6" fmla="*/ 0 w 8640763"/>
              <a:gd name="connsiteY6" fmla="*/ 0 h 5221288"/>
              <a:gd name="connsiteX0" fmla="*/ 0 w 8640763"/>
              <a:gd name="connsiteY0" fmla="*/ 0 h 5231492"/>
              <a:gd name="connsiteX1" fmla="*/ 8640763 w 8640763"/>
              <a:gd name="connsiteY1" fmla="*/ 0 h 5231492"/>
              <a:gd name="connsiteX2" fmla="*/ 8629626 w 8640763"/>
              <a:gd name="connsiteY2" fmla="*/ 4359975 h 5231492"/>
              <a:gd name="connsiteX3" fmla="*/ 1443576 w 8640763"/>
              <a:gd name="connsiteY3" fmla="*/ 4369045 h 5231492"/>
              <a:gd name="connsiteX4" fmla="*/ 1439863 w 8640763"/>
              <a:gd name="connsiteY4" fmla="*/ 5231492 h 5231492"/>
              <a:gd name="connsiteX5" fmla="*/ 0 w 8640763"/>
              <a:gd name="connsiteY5" fmla="*/ 5221288 h 5231492"/>
              <a:gd name="connsiteX6" fmla="*/ 0 w 8640763"/>
              <a:gd name="connsiteY6" fmla="*/ 0 h 5231492"/>
              <a:gd name="connsiteX0" fmla="*/ 0 w 8640763"/>
              <a:gd name="connsiteY0" fmla="*/ 0 h 5231492"/>
              <a:gd name="connsiteX1" fmla="*/ 8640763 w 8640763"/>
              <a:gd name="connsiteY1" fmla="*/ 0 h 5231492"/>
              <a:gd name="connsiteX2" fmla="*/ 8629626 w 8640763"/>
              <a:gd name="connsiteY2" fmla="*/ 4359975 h 5231492"/>
              <a:gd name="connsiteX3" fmla="*/ 1443576 w 8640763"/>
              <a:gd name="connsiteY3" fmla="*/ 4369045 h 5231492"/>
              <a:gd name="connsiteX4" fmla="*/ 1439863 w 8640763"/>
              <a:gd name="connsiteY4" fmla="*/ 5231492 h 5231492"/>
              <a:gd name="connsiteX5" fmla="*/ 8353 w 8640763"/>
              <a:gd name="connsiteY5" fmla="*/ 5211085 h 5231492"/>
              <a:gd name="connsiteX6" fmla="*/ 0 w 8640763"/>
              <a:gd name="connsiteY6" fmla="*/ 0 h 5231492"/>
              <a:gd name="connsiteX0" fmla="*/ 0 w 8640763"/>
              <a:gd name="connsiteY0" fmla="*/ 0 h 5240109"/>
              <a:gd name="connsiteX1" fmla="*/ 8640763 w 8640763"/>
              <a:gd name="connsiteY1" fmla="*/ 0 h 5240109"/>
              <a:gd name="connsiteX2" fmla="*/ 8629626 w 8640763"/>
              <a:gd name="connsiteY2" fmla="*/ 4359975 h 5240109"/>
              <a:gd name="connsiteX3" fmla="*/ 1443576 w 8640763"/>
              <a:gd name="connsiteY3" fmla="*/ 4369045 h 5240109"/>
              <a:gd name="connsiteX4" fmla="*/ 1439863 w 8640763"/>
              <a:gd name="connsiteY4" fmla="*/ 5231492 h 5240109"/>
              <a:gd name="connsiteX5" fmla="*/ 8353 w 8640763"/>
              <a:gd name="connsiteY5" fmla="*/ 5240109 h 5240109"/>
              <a:gd name="connsiteX6" fmla="*/ 0 w 8640763"/>
              <a:gd name="connsiteY6" fmla="*/ 0 h 5240109"/>
              <a:gd name="connsiteX0" fmla="*/ 0 w 8640763"/>
              <a:gd name="connsiteY0" fmla="*/ 0 h 5232853"/>
              <a:gd name="connsiteX1" fmla="*/ 8640763 w 8640763"/>
              <a:gd name="connsiteY1" fmla="*/ 0 h 5232853"/>
              <a:gd name="connsiteX2" fmla="*/ 8629626 w 8640763"/>
              <a:gd name="connsiteY2" fmla="*/ 4359975 h 5232853"/>
              <a:gd name="connsiteX3" fmla="*/ 1443576 w 8640763"/>
              <a:gd name="connsiteY3" fmla="*/ 4369045 h 5232853"/>
              <a:gd name="connsiteX4" fmla="*/ 1439863 w 8640763"/>
              <a:gd name="connsiteY4" fmla="*/ 5231492 h 5232853"/>
              <a:gd name="connsiteX5" fmla="*/ 8353 w 8640763"/>
              <a:gd name="connsiteY5" fmla="*/ 5232853 h 5232853"/>
              <a:gd name="connsiteX6" fmla="*/ 0 w 8640763"/>
              <a:gd name="connsiteY6" fmla="*/ 0 h 5232853"/>
              <a:gd name="connsiteX0" fmla="*/ 0 w 8640763"/>
              <a:gd name="connsiteY0" fmla="*/ 0 h 5232853"/>
              <a:gd name="connsiteX1" fmla="*/ 8640763 w 8640763"/>
              <a:gd name="connsiteY1" fmla="*/ 0 h 5232853"/>
              <a:gd name="connsiteX2" fmla="*/ 8629626 w 8640763"/>
              <a:gd name="connsiteY2" fmla="*/ 4359975 h 5232853"/>
              <a:gd name="connsiteX3" fmla="*/ 1443576 w 8640763"/>
              <a:gd name="connsiteY3" fmla="*/ 4369045 h 5232853"/>
              <a:gd name="connsiteX4" fmla="*/ 1439863 w 8640763"/>
              <a:gd name="connsiteY4" fmla="*/ 5231492 h 5232853"/>
              <a:gd name="connsiteX5" fmla="*/ 8353 w 8640763"/>
              <a:gd name="connsiteY5" fmla="*/ 5232853 h 5232853"/>
              <a:gd name="connsiteX6" fmla="*/ 0 w 8640763"/>
              <a:gd name="connsiteY6" fmla="*/ 0 h 5232853"/>
              <a:gd name="connsiteX0" fmla="*/ 0 w 8640763"/>
              <a:gd name="connsiteY0" fmla="*/ 0 h 5249632"/>
              <a:gd name="connsiteX1" fmla="*/ 8640763 w 8640763"/>
              <a:gd name="connsiteY1" fmla="*/ 0 h 5249632"/>
              <a:gd name="connsiteX2" fmla="*/ 8629626 w 8640763"/>
              <a:gd name="connsiteY2" fmla="*/ 4359975 h 5249632"/>
              <a:gd name="connsiteX3" fmla="*/ 1443576 w 8640763"/>
              <a:gd name="connsiteY3" fmla="*/ 4369045 h 5249632"/>
              <a:gd name="connsiteX4" fmla="*/ 1449764 w 8640763"/>
              <a:gd name="connsiteY4" fmla="*/ 5249632 h 5249632"/>
              <a:gd name="connsiteX5" fmla="*/ 8353 w 8640763"/>
              <a:gd name="connsiteY5" fmla="*/ 5232853 h 5249632"/>
              <a:gd name="connsiteX6" fmla="*/ 0 w 8640763"/>
              <a:gd name="connsiteY6" fmla="*/ 0 h 5249632"/>
              <a:gd name="connsiteX0" fmla="*/ 0 w 8640763"/>
              <a:gd name="connsiteY0" fmla="*/ 0 h 5250993"/>
              <a:gd name="connsiteX1" fmla="*/ 8640763 w 8640763"/>
              <a:gd name="connsiteY1" fmla="*/ 0 h 5250993"/>
              <a:gd name="connsiteX2" fmla="*/ 8629626 w 8640763"/>
              <a:gd name="connsiteY2" fmla="*/ 4359975 h 5250993"/>
              <a:gd name="connsiteX3" fmla="*/ 1443576 w 8640763"/>
              <a:gd name="connsiteY3" fmla="*/ 4369045 h 5250993"/>
              <a:gd name="connsiteX4" fmla="*/ 1449764 w 8640763"/>
              <a:gd name="connsiteY4" fmla="*/ 5249632 h 5250993"/>
              <a:gd name="connsiteX5" fmla="*/ 3404 w 8640763"/>
              <a:gd name="connsiteY5" fmla="*/ 5250993 h 5250993"/>
              <a:gd name="connsiteX6" fmla="*/ 0 w 8640763"/>
              <a:gd name="connsiteY6" fmla="*/ 0 h 5250993"/>
              <a:gd name="connsiteX0" fmla="*/ 0 w 8640763"/>
              <a:gd name="connsiteY0" fmla="*/ 0 h 5250993"/>
              <a:gd name="connsiteX1" fmla="*/ 8640763 w 8640763"/>
              <a:gd name="connsiteY1" fmla="*/ 0 h 5250993"/>
              <a:gd name="connsiteX2" fmla="*/ 8629626 w 8640763"/>
              <a:gd name="connsiteY2" fmla="*/ 4359975 h 5250993"/>
              <a:gd name="connsiteX3" fmla="*/ 1443576 w 8640763"/>
              <a:gd name="connsiteY3" fmla="*/ 4369045 h 5250993"/>
              <a:gd name="connsiteX4" fmla="*/ 1443824 w 8640763"/>
              <a:gd name="connsiteY4" fmla="*/ 5242376 h 5250993"/>
              <a:gd name="connsiteX5" fmla="*/ 3404 w 8640763"/>
              <a:gd name="connsiteY5" fmla="*/ 5250993 h 5250993"/>
              <a:gd name="connsiteX6" fmla="*/ 0 w 8640763"/>
              <a:gd name="connsiteY6" fmla="*/ 0 h 5250993"/>
              <a:gd name="connsiteX0" fmla="*/ 8843 w 8649606"/>
              <a:gd name="connsiteY0" fmla="*/ 0 h 5242376"/>
              <a:gd name="connsiteX1" fmla="*/ 8649606 w 8649606"/>
              <a:gd name="connsiteY1" fmla="*/ 0 h 5242376"/>
              <a:gd name="connsiteX2" fmla="*/ 8638469 w 8649606"/>
              <a:gd name="connsiteY2" fmla="*/ 4359975 h 5242376"/>
              <a:gd name="connsiteX3" fmla="*/ 1452419 w 8649606"/>
              <a:gd name="connsiteY3" fmla="*/ 4369045 h 5242376"/>
              <a:gd name="connsiteX4" fmla="*/ 1452667 w 8649606"/>
              <a:gd name="connsiteY4" fmla="*/ 5242376 h 5242376"/>
              <a:gd name="connsiteX5" fmla="*/ 367 w 8649606"/>
              <a:gd name="connsiteY5" fmla="*/ 5236481 h 5242376"/>
              <a:gd name="connsiteX6" fmla="*/ 8843 w 8649606"/>
              <a:gd name="connsiteY6" fmla="*/ 0 h 5242376"/>
              <a:gd name="connsiteX0" fmla="*/ 8843 w 8649606"/>
              <a:gd name="connsiteY0" fmla="*/ 0 h 5250993"/>
              <a:gd name="connsiteX1" fmla="*/ 8649606 w 8649606"/>
              <a:gd name="connsiteY1" fmla="*/ 0 h 5250993"/>
              <a:gd name="connsiteX2" fmla="*/ 8638469 w 8649606"/>
              <a:gd name="connsiteY2" fmla="*/ 4359975 h 5250993"/>
              <a:gd name="connsiteX3" fmla="*/ 1452419 w 8649606"/>
              <a:gd name="connsiteY3" fmla="*/ 4369045 h 5250993"/>
              <a:gd name="connsiteX4" fmla="*/ 1452667 w 8649606"/>
              <a:gd name="connsiteY4" fmla="*/ 5242376 h 5250993"/>
              <a:gd name="connsiteX5" fmla="*/ 367 w 8649606"/>
              <a:gd name="connsiteY5" fmla="*/ 5250993 h 5250993"/>
              <a:gd name="connsiteX6" fmla="*/ 8843 w 8649606"/>
              <a:gd name="connsiteY6" fmla="*/ 0 h 5250993"/>
              <a:gd name="connsiteX0" fmla="*/ 11268 w 8652031"/>
              <a:gd name="connsiteY0" fmla="*/ 0 h 5250993"/>
              <a:gd name="connsiteX1" fmla="*/ 8652031 w 8652031"/>
              <a:gd name="connsiteY1" fmla="*/ 0 h 5250993"/>
              <a:gd name="connsiteX2" fmla="*/ 8640894 w 8652031"/>
              <a:gd name="connsiteY2" fmla="*/ 4359975 h 5250993"/>
              <a:gd name="connsiteX3" fmla="*/ 1454844 w 8652031"/>
              <a:gd name="connsiteY3" fmla="*/ 4369045 h 5250993"/>
              <a:gd name="connsiteX4" fmla="*/ 1455092 w 8652031"/>
              <a:gd name="connsiteY4" fmla="*/ 5242376 h 5250993"/>
              <a:gd name="connsiteX5" fmla="*/ 317 w 8652031"/>
              <a:gd name="connsiteY5" fmla="*/ 5250993 h 5250993"/>
              <a:gd name="connsiteX6" fmla="*/ 11268 w 8652031"/>
              <a:gd name="connsiteY6" fmla="*/ 0 h 5250993"/>
              <a:gd name="connsiteX0" fmla="*/ 11268 w 8652031"/>
              <a:gd name="connsiteY0" fmla="*/ 0 h 5244947"/>
              <a:gd name="connsiteX1" fmla="*/ 8652031 w 8652031"/>
              <a:gd name="connsiteY1" fmla="*/ 0 h 5244947"/>
              <a:gd name="connsiteX2" fmla="*/ 8640894 w 8652031"/>
              <a:gd name="connsiteY2" fmla="*/ 4359975 h 5244947"/>
              <a:gd name="connsiteX3" fmla="*/ 1454844 w 8652031"/>
              <a:gd name="connsiteY3" fmla="*/ 4369045 h 5244947"/>
              <a:gd name="connsiteX4" fmla="*/ 1455092 w 8652031"/>
              <a:gd name="connsiteY4" fmla="*/ 5242376 h 5244947"/>
              <a:gd name="connsiteX5" fmla="*/ 317 w 8652031"/>
              <a:gd name="connsiteY5" fmla="*/ 5244947 h 5244947"/>
              <a:gd name="connsiteX6" fmla="*/ 11268 w 8652031"/>
              <a:gd name="connsiteY6" fmla="*/ 0 h 5244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2031" h="5244947">
                <a:moveTo>
                  <a:pt x="11268" y="0"/>
                </a:moveTo>
                <a:lnTo>
                  <a:pt x="8652031" y="0"/>
                </a:lnTo>
                <a:cubicBezTo>
                  <a:pt x="8648319" y="1453325"/>
                  <a:pt x="8644606" y="2906650"/>
                  <a:pt x="8640894" y="4359975"/>
                </a:cubicBezTo>
                <a:lnTo>
                  <a:pt x="1454844" y="4369045"/>
                </a:lnTo>
                <a:cubicBezTo>
                  <a:pt x="1453606" y="4653126"/>
                  <a:pt x="1456330" y="4958295"/>
                  <a:pt x="1455092" y="5242376"/>
                </a:cubicBezTo>
                <a:lnTo>
                  <a:pt x="317" y="5244947"/>
                </a:lnTo>
                <a:cubicBezTo>
                  <a:pt x="-2467" y="3507919"/>
                  <a:pt x="14052" y="1737028"/>
                  <a:pt x="1126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108483" y="3050061"/>
            <a:ext cx="7035518" cy="12365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3747872"/>
            <a:ext cx="6465290" cy="480062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3" y="4334772"/>
            <a:ext cx="1402632" cy="821194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61" y="4334772"/>
            <a:ext cx="2278263" cy="821194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813" y="4334316"/>
            <a:ext cx="1937739" cy="82235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997DB1B-7AEA-45AB-A95E-349DEBEE20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83" y="3050061"/>
            <a:ext cx="3387422" cy="62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81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rostokąt 29">
            <a:extLst>
              <a:ext uri="{FF2B5EF4-FFF2-40B4-BE49-F238E27FC236}">
                <a16:creationId xmlns:a16="http://schemas.microsoft.com/office/drawing/2014/main" id="{C0CA1683-BBD7-49B1-A28E-B898DDE62117}"/>
              </a:ext>
            </a:extLst>
          </p:cNvPr>
          <p:cNvSpPr/>
          <p:nvPr userDrawn="1"/>
        </p:nvSpPr>
        <p:spPr>
          <a:xfrm>
            <a:off x="1" y="0"/>
            <a:ext cx="4264484" cy="19687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877064" y="1349596"/>
            <a:ext cx="7389873" cy="2936974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249" y="2088941"/>
            <a:ext cx="6773550" cy="740100"/>
          </a:xfrm>
        </p:spPr>
        <p:txBody>
          <a:bodyPr anchor="t" anchorCtr="0">
            <a:normAutofit/>
          </a:bodyPr>
          <a:lstStyle>
            <a:lvl1pPr algn="l">
              <a:lnSpc>
                <a:spcPts val="2722"/>
              </a:lnSpc>
              <a:defRPr sz="2177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5259" y="3307899"/>
            <a:ext cx="6773483" cy="734817"/>
          </a:xfrm>
        </p:spPr>
        <p:txBody>
          <a:bodyPr>
            <a:normAutofit/>
          </a:bodyPr>
          <a:lstStyle>
            <a:lvl1pPr marL="0" indent="0" algn="l">
              <a:lnSpc>
                <a:spcPts val="2381"/>
              </a:lnSpc>
              <a:buNone/>
              <a:defRPr sz="1905" b="1">
                <a:solidFill>
                  <a:schemeClr val="tx2"/>
                </a:solidFill>
              </a:defRPr>
            </a:lvl1pPr>
            <a:lvl2pPr marL="342903" indent="0" algn="ctr">
              <a:buNone/>
              <a:defRPr sz="1500"/>
            </a:lvl2pPr>
            <a:lvl3pPr marL="685804" indent="0" algn="ctr">
              <a:buNone/>
              <a:defRPr sz="1350"/>
            </a:lvl3pPr>
            <a:lvl4pPr marL="1028707" indent="0" algn="ctr">
              <a:buNone/>
              <a:defRPr sz="1200"/>
            </a:lvl4pPr>
            <a:lvl5pPr marL="1371609" indent="0" algn="ctr">
              <a:buNone/>
              <a:defRPr sz="1200"/>
            </a:lvl5pPr>
            <a:lvl6pPr marL="1714511" indent="0" algn="ctr">
              <a:buNone/>
              <a:defRPr sz="1200"/>
            </a:lvl6pPr>
            <a:lvl7pPr marL="2057413" indent="0" algn="ctr">
              <a:buNone/>
              <a:defRPr sz="1200"/>
            </a:lvl7pPr>
            <a:lvl8pPr marL="2400316" indent="0" algn="ctr">
              <a:buNone/>
              <a:defRPr sz="1200"/>
            </a:lvl8pPr>
            <a:lvl9pPr marL="2743218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6719" y="367682"/>
            <a:ext cx="1539287" cy="23753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2025-07-28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6" y="824802"/>
            <a:ext cx="342900" cy="3429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24" y="349553"/>
            <a:ext cx="342900" cy="3429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6" y="824802"/>
            <a:ext cx="342900" cy="3429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60" y="344396"/>
            <a:ext cx="342900" cy="3429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9552"/>
            <a:ext cx="342900" cy="3429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79" y="831921"/>
            <a:ext cx="342900" cy="3429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89" y="347988"/>
            <a:ext cx="342900" cy="3429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293" y="342342"/>
            <a:ext cx="342900" cy="3429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84" y="339502"/>
            <a:ext cx="342900" cy="3429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98" y="829987"/>
            <a:ext cx="342900" cy="3429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13" y="829009"/>
            <a:ext cx="342900" cy="3429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89" y="829009"/>
            <a:ext cx="342900" cy="342900"/>
          </a:xfrm>
          <a:prstGeom prst="rect">
            <a:avLst/>
          </a:prstGeom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A2E34B4B-2F98-4123-BCC4-081E05CD7D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3" y="1342959"/>
            <a:ext cx="3387422" cy="624285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2B8C7807-531F-4621-B53E-F62BE86700D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3" y="4334772"/>
            <a:ext cx="1402632" cy="821194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B49339D9-C6B3-4A84-9FE3-CB89355BAB4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61" y="4334772"/>
            <a:ext cx="2278263" cy="821194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0E48CF08-3797-41AA-99F6-9E7EFBC357D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813" y="4334316"/>
            <a:ext cx="1937739" cy="82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 userDrawn="1">
          <p15:clr>
            <a:srgbClr val="FBAE40"/>
          </p15:clr>
        </p15:guide>
        <p15:guide id="2" orient="horz" pos="77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orient="horz" pos="231" userDrawn="1">
          <p15:clr>
            <a:srgbClr val="FBAE40"/>
          </p15:clr>
        </p15:guide>
        <p15:guide id="5" orient="horz" pos="386" userDrawn="1">
          <p15:clr>
            <a:srgbClr val="FBAE40"/>
          </p15:clr>
        </p15:guide>
        <p15:guide id="6" orient="horz" pos="540" userDrawn="1">
          <p15:clr>
            <a:srgbClr val="FBAE40"/>
          </p15:clr>
        </p15:guide>
        <p15:guide id="7" orient="horz" pos="694" userDrawn="1">
          <p15:clr>
            <a:srgbClr val="FBAE40"/>
          </p15:clr>
        </p15:guide>
        <p15:guide id="8" orient="horz" pos="848" userDrawn="1">
          <p15:clr>
            <a:srgbClr val="FBAE40"/>
          </p15:clr>
        </p15:guide>
        <p15:guide id="9" orient="horz" pos="1003" userDrawn="1">
          <p15:clr>
            <a:srgbClr val="FBAE40"/>
          </p15:clr>
        </p15:guide>
        <p15:guide id="10" orient="horz" pos="1157" userDrawn="1">
          <p15:clr>
            <a:srgbClr val="FBAE40"/>
          </p15:clr>
        </p15:guide>
        <p15:guide id="11" orient="horz" pos="1311" userDrawn="1">
          <p15:clr>
            <a:srgbClr val="FBAE40"/>
          </p15:clr>
        </p15:guide>
        <p15:guide id="12" orient="horz" pos="1466" userDrawn="1">
          <p15:clr>
            <a:srgbClr val="FBAE40"/>
          </p15:clr>
        </p15:guide>
        <p15:guide id="13" orient="horz" pos="1774" userDrawn="1">
          <p15:clr>
            <a:srgbClr val="FBAE40"/>
          </p15:clr>
        </p15:guide>
        <p15:guide id="14" orient="horz" pos="1929" userDrawn="1">
          <p15:clr>
            <a:srgbClr val="FBAE40"/>
          </p15:clr>
        </p15:guide>
        <p15:guide id="15" orient="horz" pos="2083" userDrawn="1">
          <p15:clr>
            <a:srgbClr val="FBAE40"/>
          </p15:clr>
        </p15:guide>
        <p15:guide id="16" orient="horz" pos="2237" userDrawn="1">
          <p15:clr>
            <a:srgbClr val="FBAE40"/>
          </p15:clr>
        </p15:guide>
        <p15:guide id="17" orient="horz" pos="2392" userDrawn="1">
          <p15:clr>
            <a:srgbClr val="FBAE40"/>
          </p15:clr>
        </p15:guide>
        <p15:guide id="18" orient="horz" pos="2546" userDrawn="1">
          <p15:clr>
            <a:srgbClr val="FBAE40"/>
          </p15:clr>
        </p15:guide>
        <p15:guide id="19" orient="horz" pos="2700" userDrawn="1">
          <p15:clr>
            <a:srgbClr val="FBAE40"/>
          </p15:clr>
        </p15:guide>
        <p15:guide id="20" orient="horz" pos="2854" userDrawn="1">
          <p15:clr>
            <a:srgbClr val="FBAE40"/>
          </p15:clr>
        </p15:guide>
        <p15:guide id="21" orient="horz" pos="3009" userDrawn="1">
          <p15:clr>
            <a:srgbClr val="FBAE40"/>
          </p15:clr>
        </p15:guide>
        <p15:guide id="22" orient="horz" pos="3163" userDrawn="1">
          <p15:clr>
            <a:srgbClr val="FBAE40"/>
          </p15:clr>
        </p15:guide>
        <p15:guide id="23" pos="358" userDrawn="1">
          <p15:clr>
            <a:srgbClr val="FBAE40"/>
          </p15:clr>
        </p15:guide>
        <p15:guide id="24" pos="552" userDrawn="1">
          <p15:clr>
            <a:srgbClr val="FBAE40"/>
          </p15:clr>
        </p15:guide>
        <p15:guide id="25" pos="747" userDrawn="1">
          <p15:clr>
            <a:srgbClr val="FBAE40"/>
          </p15:clr>
        </p15:guide>
        <p15:guide id="26" pos="941" userDrawn="1">
          <p15:clr>
            <a:srgbClr val="FBAE40"/>
          </p15:clr>
        </p15:guide>
        <p15:guide id="27" pos="1135" userDrawn="1">
          <p15:clr>
            <a:srgbClr val="FBAE40"/>
          </p15:clr>
        </p15:guide>
        <p15:guide id="28" pos="1328" userDrawn="1">
          <p15:clr>
            <a:srgbClr val="FBAE40"/>
          </p15:clr>
        </p15:guide>
        <p15:guide id="29" pos="1522" userDrawn="1">
          <p15:clr>
            <a:srgbClr val="FBAE40"/>
          </p15:clr>
        </p15:guide>
        <p15:guide id="30" pos="1716" userDrawn="1">
          <p15:clr>
            <a:srgbClr val="FBAE40"/>
          </p15:clr>
        </p15:guide>
        <p15:guide id="31" pos="1911" userDrawn="1">
          <p15:clr>
            <a:srgbClr val="FBAE40"/>
          </p15:clr>
        </p15:guide>
        <p15:guide id="32" pos="2104" userDrawn="1">
          <p15:clr>
            <a:srgbClr val="FBAE40"/>
          </p15:clr>
        </p15:guide>
        <p15:guide id="33" pos="2298" userDrawn="1">
          <p15:clr>
            <a:srgbClr val="FBAE40"/>
          </p15:clr>
        </p15:guide>
        <p15:guide id="34" pos="2492" userDrawn="1">
          <p15:clr>
            <a:srgbClr val="FBAE40"/>
          </p15:clr>
        </p15:guide>
        <p15:guide id="35" pos="2686" userDrawn="1">
          <p15:clr>
            <a:srgbClr val="FBAE40"/>
          </p15:clr>
        </p15:guide>
        <p15:guide id="36" pos="2880" userDrawn="1">
          <p15:clr>
            <a:srgbClr val="FBAE40"/>
          </p15:clr>
        </p15:guide>
        <p15:guide id="37" pos="3074" userDrawn="1">
          <p15:clr>
            <a:srgbClr val="FBAE40"/>
          </p15:clr>
        </p15:guide>
        <p15:guide id="38" pos="3268" userDrawn="1">
          <p15:clr>
            <a:srgbClr val="FBAE40"/>
          </p15:clr>
        </p15:guide>
        <p15:guide id="39" pos="3462" userDrawn="1">
          <p15:clr>
            <a:srgbClr val="FBAE40"/>
          </p15:clr>
        </p15:guide>
        <p15:guide id="40" pos="3656" userDrawn="1">
          <p15:clr>
            <a:srgbClr val="FBAE40"/>
          </p15:clr>
        </p15:guide>
        <p15:guide id="41" pos="3849" userDrawn="1">
          <p15:clr>
            <a:srgbClr val="FBAE40"/>
          </p15:clr>
        </p15:guide>
        <p15:guide id="42" pos="4044" userDrawn="1">
          <p15:clr>
            <a:srgbClr val="FBAE40"/>
          </p15:clr>
        </p15:guide>
        <p15:guide id="43" pos="4238" userDrawn="1">
          <p15:clr>
            <a:srgbClr val="FBAE40"/>
          </p15:clr>
        </p15:guide>
        <p15:guide id="44" pos="4432" userDrawn="1">
          <p15:clr>
            <a:srgbClr val="FBAE40"/>
          </p15:clr>
        </p15:guide>
        <p15:guide id="45" pos="4625" userDrawn="1">
          <p15:clr>
            <a:srgbClr val="FBAE40"/>
          </p15:clr>
        </p15:guide>
        <p15:guide id="46" pos="4819" userDrawn="1">
          <p15:clr>
            <a:srgbClr val="FBAE40"/>
          </p15:clr>
        </p15:guide>
        <p15:guide id="47" pos="5013" userDrawn="1">
          <p15:clr>
            <a:srgbClr val="FBAE40"/>
          </p15:clr>
        </p15:guide>
        <p15:guide id="48" pos="5208" userDrawn="1">
          <p15:clr>
            <a:srgbClr val="FBAE40"/>
          </p15:clr>
        </p15:guide>
        <p15:guide id="49" pos="5402" userDrawn="1">
          <p15:clr>
            <a:srgbClr val="FBAE40"/>
          </p15:clr>
        </p15:guide>
        <p15:guide id="50" pos="559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5DB7025B-8E3D-400F-9C76-C0A26B3011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26" y="9407"/>
            <a:ext cx="5850822" cy="3687291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76475 w 6835775"/>
              <a:gd name="connsiteY3" fmla="*/ 4232329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249635 h 4859338"/>
              <a:gd name="connsiteX3" fmla="*/ 2176475 w 6835775"/>
              <a:gd name="connsiteY3" fmla="*/ 4232329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249635 h 4859338"/>
              <a:gd name="connsiteX3" fmla="*/ 2162707 w 6835775"/>
              <a:gd name="connsiteY3" fmla="*/ 4111191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6438"/>
              <a:gd name="connsiteY0" fmla="*/ 0 h 4859338"/>
              <a:gd name="connsiteX1" fmla="*/ 6835775 w 6836438"/>
              <a:gd name="connsiteY1" fmla="*/ 0 h 4859338"/>
              <a:gd name="connsiteX2" fmla="*/ 6835776 w 6836438"/>
              <a:gd name="connsiteY2" fmla="*/ 4145802 h 4859338"/>
              <a:gd name="connsiteX3" fmla="*/ 2162707 w 6836438"/>
              <a:gd name="connsiteY3" fmla="*/ 4111191 h 4859338"/>
              <a:gd name="connsiteX4" fmla="*/ 2155824 w 6836438"/>
              <a:gd name="connsiteY4" fmla="*/ 4859338 h 4859338"/>
              <a:gd name="connsiteX5" fmla="*/ 0 w 6836438"/>
              <a:gd name="connsiteY5" fmla="*/ 4859338 h 4859338"/>
              <a:gd name="connsiteX6" fmla="*/ 0 w 6836438"/>
              <a:gd name="connsiteY6" fmla="*/ 0 h 4859338"/>
              <a:gd name="connsiteX0" fmla="*/ 0 w 6836438"/>
              <a:gd name="connsiteY0" fmla="*/ 0 h 4859338"/>
              <a:gd name="connsiteX1" fmla="*/ 6835775 w 6836438"/>
              <a:gd name="connsiteY1" fmla="*/ 0 h 4859338"/>
              <a:gd name="connsiteX2" fmla="*/ 6835776 w 6836438"/>
              <a:gd name="connsiteY2" fmla="*/ 4145802 h 4859338"/>
              <a:gd name="connsiteX3" fmla="*/ 2176475 w 6836438"/>
              <a:gd name="connsiteY3" fmla="*/ 4059275 h 4859338"/>
              <a:gd name="connsiteX4" fmla="*/ 2155824 w 6836438"/>
              <a:gd name="connsiteY4" fmla="*/ 4859338 h 4859338"/>
              <a:gd name="connsiteX5" fmla="*/ 0 w 6836438"/>
              <a:gd name="connsiteY5" fmla="*/ 4859338 h 4859338"/>
              <a:gd name="connsiteX6" fmla="*/ 0 w 6836438"/>
              <a:gd name="connsiteY6" fmla="*/ 0 h 4859338"/>
              <a:gd name="connsiteX0" fmla="*/ 0 w 6836438"/>
              <a:gd name="connsiteY0" fmla="*/ 0 h 4859338"/>
              <a:gd name="connsiteX1" fmla="*/ 6835775 w 6836438"/>
              <a:gd name="connsiteY1" fmla="*/ 0 h 4859338"/>
              <a:gd name="connsiteX2" fmla="*/ 6835776 w 6836438"/>
              <a:gd name="connsiteY2" fmla="*/ 4145802 h 4859338"/>
              <a:gd name="connsiteX3" fmla="*/ 2162707 w 6836438"/>
              <a:gd name="connsiteY3" fmla="*/ 4059275 h 4859338"/>
              <a:gd name="connsiteX4" fmla="*/ 2155824 w 6836438"/>
              <a:gd name="connsiteY4" fmla="*/ 4859338 h 4859338"/>
              <a:gd name="connsiteX5" fmla="*/ 0 w 6836438"/>
              <a:gd name="connsiteY5" fmla="*/ 4859338 h 4859338"/>
              <a:gd name="connsiteX6" fmla="*/ 0 w 6836438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076581 h 4859338"/>
              <a:gd name="connsiteX3" fmla="*/ 2162707 w 6835775"/>
              <a:gd name="connsiteY3" fmla="*/ 405927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050623 h 4859338"/>
              <a:gd name="connsiteX3" fmla="*/ 2162707 w 6835775"/>
              <a:gd name="connsiteY3" fmla="*/ 405927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050623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011 w 6835775"/>
              <a:gd name="connsiteY2" fmla="*/ 4119845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011 w 6835775"/>
              <a:gd name="connsiteY2" fmla="*/ 4119845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011 w 6835775"/>
              <a:gd name="connsiteY2" fmla="*/ 4119846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98126"/>
              <a:gd name="connsiteX1" fmla="*/ 6835775 w 6835775"/>
              <a:gd name="connsiteY1" fmla="*/ 0 h 4898126"/>
              <a:gd name="connsiteX2" fmla="*/ 6835011 w 6835775"/>
              <a:gd name="connsiteY2" fmla="*/ 4119846 h 4898126"/>
              <a:gd name="connsiteX3" fmla="*/ 2168826 w 6835775"/>
              <a:gd name="connsiteY3" fmla="*/ 4120805 h 4898126"/>
              <a:gd name="connsiteX4" fmla="*/ 2259079 w 6835775"/>
              <a:gd name="connsiteY4" fmla="*/ 4898126 h 4898126"/>
              <a:gd name="connsiteX5" fmla="*/ 0 w 6835775"/>
              <a:gd name="connsiteY5" fmla="*/ 4859338 h 4898126"/>
              <a:gd name="connsiteX6" fmla="*/ 0 w 6835775"/>
              <a:gd name="connsiteY6" fmla="*/ 0 h 4898126"/>
              <a:gd name="connsiteX0" fmla="*/ 0 w 6835775"/>
              <a:gd name="connsiteY0" fmla="*/ 0 h 4898126"/>
              <a:gd name="connsiteX1" fmla="*/ 6835775 w 6835775"/>
              <a:gd name="connsiteY1" fmla="*/ 0 h 4898126"/>
              <a:gd name="connsiteX2" fmla="*/ 6835011 w 6835775"/>
              <a:gd name="connsiteY2" fmla="*/ 4119846 h 4898126"/>
              <a:gd name="connsiteX3" fmla="*/ 2258314 w 6835775"/>
              <a:gd name="connsiteY3" fmla="*/ 4130502 h 4898126"/>
              <a:gd name="connsiteX4" fmla="*/ 2259079 w 6835775"/>
              <a:gd name="connsiteY4" fmla="*/ 4898126 h 4898126"/>
              <a:gd name="connsiteX5" fmla="*/ 0 w 6835775"/>
              <a:gd name="connsiteY5" fmla="*/ 4859338 h 4898126"/>
              <a:gd name="connsiteX6" fmla="*/ 0 w 6835775"/>
              <a:gd name="connsiteY6" fmla="*/ 0 h 4898126"/>
              <a:gd name="connsiteX0" fmla="*/ 0 w 6835775"/>
              <a:gd name="connsiteY0" fmla="*/ 0 h 4898126"/>
              <a:gd name="connsiteX1" fmla="*/ 6835775 w 6835775"/>
              <a:gd name="connsiteY1" fmla="*/ 0 h 4898126"/>
              <a:gd name="connsiteX2" fmla="*/ 6835011 w 6835775"/>
              <a:gd name="connsiteY2" fmla="*/ 4119846 h 4898126"/>
              <a:gd name="connsiteX3" fmla="*/ 2265198 w 6835775"/>
              <a:gd name="connsiteY3" fmla="*/ 4072319 h 4898126"/>
              <a:gd name="connsiteX4" fmla="*/ 2259079 w 6835775"/>
              <a:gd name="connsiteY4" fmla="*/ 4898126 h 4898126"/>
              <a:gd name="connsiteX5" fmla="*/ 0 w 6835775"/>
              <a:gd name="connsiteY5" fmla="*/ 4859338 h 4898126"/>
              <a:gd name="connsiteX6" fmla="*/ 0 w 6835775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61663 h 4898126"/>
              <a:gd name="connsiteX3" fmla="*/ 2265198 w 6842219"/>
              <a:gd name="connsiteY3" fmla="*/ 4072319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61663 h 4898126"/>
              <a:gd name="connsiteX3" fmla="*/ 2258314 w 6842219"/>
              <a:gd name="connsiteY3" fmla="*/ 4023835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51966 h 4898126"/>
              <a:gd name="connsiteX3" fmla="*/ 2258314 w 6842219"/>
              <a:gd name="connsiteY3" fmla="*/ 4023835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13178 h 4898126"/>
              <a:gd name="connsiteX3" fmla="*/ 2258314 w 6842219"/>
              <a:gd name="connsiteY3" fmla="*/ 4023835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13178 h 4898126"/>
              <a:gd name="connsiteX3" fmla="*/ 2244548 w 6842219"/>
              <a:gd name="connsiteY3" fmla="*/ 4082018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69529"/>
              <a:gd name="connsiteY0" fmla="*/ 0 h 4898126"/>
              <a:gd name="connsiteX1" fmla="*/ 6835775 w 6869529"/>
              <a:gd name="connsiteY1" fmla="*/ 0 h 4898126"/>
              <a:gd name="connsiteX2" fmla="*/ 6869430 w 6869529"/>
              <a:gd name="connsiteY2" fmla="*/ 4090754 h 4898126"/>
              <a:gd name="connsiteX3" fmla="*/ 2244548 w 6869529"/>
              <a:gd name="connsiteY3" fmla="*/ 4082018 h 4898126"/>
              <a:gd name="connsiteX4" fmla="*/ 2259079 w 6869529"/>
              <a:gd name="connsiteY4" fmla="*/ 4898126 h 4898126"/>
              <a:gd name="connsiteX5" fmla="*/ 0 w 6869529"/>
              <a:gd name="connsiteY5" fmla="*/ 4859338 h 4898126"/>
              <a:gd name="connsiteX6" fmla="*/ 0 w 6869529"/>
              <a:gd name="connsiteY6" fmla="*/ 0 h 4898126"/>
              <a:gd name="connsiteX0" fmla="*/ 0 w 6869529"/>
              <a:gd name="connsiteY0" fmla="*/ 0 h 4907822"/>
              <a:gd name="connsiteX1" fmla="*/ 6835775 w 6869529"/>
              <a:gd name="connsiteY1" fmla="*/ 0 h 4907822"/>
              <a:gd name="connsiteX2" fmla="*/ 6869430 w 6869529"/>
              <a:gd name="connsiteY2" fmla="*/ 4090754 h 4907822"/>
              <a:gd name="connsiteX3" fmla="*/ 2244548 w 6869529"/>
              <a:gd name="connsiteY3" fmla="*/ 4082018 h 4907822"/>
              <a:gd name="connsiteX4" fmla="*/ 2245312 w 6869529"/>
              <a:gd name="connsiteY4" fmla="*/ 4907822 h 4907822"/>
              <a:gd name="connsiteX5" fmla="*/ 0 w 6869529"/>
              <a:gd name="connsiteY5" fmla="*/ 4859338 h 4907822"/>
              <a:gd name="connsiteX6" fmla="*/ 0 w 6869529"/>
              <a:gd name="connsiteY6" fmla="*/ 0 h 4907822"/>
              <a:gd name="connsiteX0" fmla="*/ 0 w 6869529"/>
              <a:gd name="connsiteY0" fmla="*/ 0 h 4917518"/>
              <a:gd name="connsiteX1" fmla="*/ 6835775 w 6869529"/>
              <a:gd name="connsiteY1" fmla="*/ 0 h 4917518"/>
              <a:gd name="connsiteX2" fmla="*/ 6869430 w 6869529"/>
              <a:gd name="connsiteY2" fmla="*/ 4090754 h 4917518"/>
              <a:gd name="connsiteX3" fmla="*/ 2244548 w 6869529"/>
              <a:gd name="connsiteY3" fmla="*/ 4082018 h 4917518"/>
              <a:gd name="connsiteX4" fmla="*/ 2245312 w 6869529"/>
              <a:gd name="connsiteY4" fmla="*/ 4917518 h 4917518"/>
              <a:gd name="connsiteX5" fmla="*/ 0 w 6869529"/>
              <a:gd name="connsiteY5" fmla="*/ 4859338 h 4917518"/>
              <a:gd name="connsiteX6" fmla="*/ 0 w 6869529"/>
              <a:gd name="connsiteY6" fmla="*/ 0 h 4917518"/>
              <a:gd name="connsiteX0" fmla="*/ 0 w 6869529"/>
              <a:gd name="connsiteY0" fmla="*/ 0 h 4917518"/>
              <a:gd name="connsiteX1" fmla="*/ 6835775 w 6869529"/>
              <a:gd name="connsiteY1" fmla="*/ 0 h 4917518"/>
              <a:gd name="connsiteX2" fmla="*/ 6869430 w 6869529"/>
              <a:gd name="connsiteY2" fmla="*/ 4090754 h 4917518"/>
              <a:gd name="connsiteX3" fmla="*/ 2244548 w 6869529"/>
              <a:gd name="connsiteY3" fmla="*/ 4082018 h 4917518"/>
              <a:gd name="connsiteX4" fmla="*/ 2245312 w 6869529"/>
              <a:gd name="connsiteY4" fmla="*/ 4917518 h 4917518"/>
              <a:gd name="connsiteX5" fmla="*/ 0 w 6869529"/>
              <a:gd name="connsiteY5" fmla="*/ 4859338 h 4917518"/>
              <a:gd name="connsiteX6" fmla="*/ 0 w 6869529"/>
              <a:gd name="connsiteY6" fmla="*/ 0 h 4917518"/>
              <a:gd name="connsiteX0" fmla="*/ 0 w 6869529"/>
              <a:gd name="connsiteY0" fmla="*/ 0 h 4883040"/>
              <a:gd name="connsiteX1" fmla="*/ 6835775 w 6869529"/>
              <a:gd name="connsiteY1" fmla="*/ 0 h 4883040"/>
              <a:gd name="connsiteX2" fmla="*/ 6869430 w 6869529"/>
              <a:gd name="connsiteY2" fmla="*/ 4090754 h 4883040"/>
              <a:gd name="connsiteX3" fmla="*/ 2244548 w 6869529"/>
              <a:gd name="connsiteY3" fmla="*/ 4082018 h 4883040"/>
              <a:gd name="connsiteX4" fmla="*/ 2245312 w 6869529"/>
              <a:gd name="connsiteY4" fmla="*/ 4883040 h 4883040"/>
              <a:gd name="connsiteX5" fmla="*/ 0 w 6869529"/>
              <a:gd name="connsiteY5" fmla="*/ 4859338 h 4883040"/>
              <a:gd name="connsiteX6" fmla="*/ 0 w 6869529"/>
              <a:gd name="connsiteY6" fmla="*/ 0 h 4883040"/>
              <a:gd name="connsiteX0" fmla="*/ 0 w 6869529"/>
              <a:gd name="connsiteY0" fmla="*/ 0 h 4871547"/>
              <a:gd name="connsiteX1" fmla="*/ 6835775 w 6869529"/>
              <a:gd name="connsiteY1" fmla="*/ 0 h 4871547"/>
              <a:gd name="connsiteX2" fmla="*/ 6869430 w 6869529"/>
              <a:gd name="connsiteY2" fmla="*/ 4090754 h 4871547"/>
              <a:gd name="connsiteX3" fmla="*/ 2244548 w 6869529"/>
              <a:gd name="connsiteY3" fmla="*/ 4082018 h 4871547"/>
              <a:gd name="connsiteX4" fmla="*/ 2245312 w 6869529"/>
              <a:gd name="connsiteY4" fmla="*/ 4871547 h 4871547"/>
              <a:gd name="connsiteX5" fmla="*/ 0 w 6869529"/>
              <a:gd name="connsiteY5" fmla="*/ 4859338 h 4871547"/>
              <a:gd name="connsiteX6" fmla="*/ 0 w 6869529"/>
              <a:gd name="connsiteY6" fmla="*/ 0 h 4871547"/>
              <a:gd name="connsiteX0" fmla="*/ 0 w 6869529"/>
              <a:gd name="connsiteY0" fmla="*/ 0 h 4859338"/>
              <a:gd name="connsiteX1" fmla="*/ 6835775 w 6869529"/>
              <a:gd name="connsiteY1" fmla="*/ 0 h 4859338"/>
              <a:gd name="connsiteX2" fmla="*/ 6869430 w 6869529"/>
              <a:gd name="connsiteY2" fmla="*/ 4090754 h 4859338"/>
              <a:gd name="connsiteX3" fmla="*/ 2244548 w 6869529"/>
              <a:gd name="connsiteY3" fmla="*/ 4082018 h 4859338"/>
              <a:gd name="connsiteX4" fmla="*/ 2241233 w 6869529"/>
              <a:gd name="connsiteY4" fmla="*/ 4842815 h 4859338"/>
              <a:gd name="connsiteX5" fmla="*/ 0 w 6869529"/>
              <a:gd name="connsiteY5" fmla="*/ 4859338 h 4859338"/>
              <a:gd name="connsiteX6" fmla="*/ 0 w 6869529"/>
              <a:gd name="connsiteY6" fmla="*/ 0 h 4859338"/>
              <a:gd name="connsiteX0" fmla="*/ 0 w 6869529"/>
              <a:gd name="connsiteY0" fmla="*/ 0 h 4877294"/>
              <a:gd name="connsiteX1" fmla="*/ 6835775 w 6869529"/>
              <a:gd name="connsiteY1" fmla="*/ 0 h 4877294"/>
              <a:gd name="connsiteX2" fmla="*/ 6869430 w 6869529"/>
              <a:gd name="connsiteY2" fmla="*/ 4090754 h 4877294"/>
              <a:gd name="connsiteX3" fmla="*/ 2244548 w 6869529"/>
              <a:gd name="connsiteY3" fmla="*/ 4082018 h 4877294"/>
              <a:gd name="connsiteX4" fmla="*/ 2237154 w 6869529"/>
              <a:gd name="connsiteY4" fmla="*/ 4877294 h 4877294"/>
              <a:gd name="connsiteX5" fmla="*/ 0 w 6869529"/>
              <a:gd name="connsiteY5" fmla="*/ 4859338 h 4877294"/>
              <a:gd name="connsiteX6" fmla="*/ 0 w 6869529"/>
              <a:gd name="connsiteY6" fmla="*/ 0 h 4877294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44548 w 6869529"/>
              <a:gd name="connsiteY3" fmla="*/ 4082018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56786 w 6869529"/>
              <a:gd name="connsiteY3" fmla="*/ 4093510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64944 w 6869529"/>
              <a:gd name="connsiteY3" fmla="*/ 4093510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60865 w 6869529"/>
              <a:gd name="connsiteY3" fmla="*/ 4087764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64944 w 6869529"/>
              <a:gd name="connsiteY3" fmla="*/ 4030301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30"/>
              <a:gd name="connsiteY0" fmla="*/ 0 h 4860055"/>
              <a:gd name="connsiteX1" fmla="*/ 6835775 w 6869530"/>
              <a:gd name="connsiteY1" fmla="*/ 0 h 4860055"/>
              <a:gd name="connsiteX2" fmla="*/ 6869431 w 6869530"/>
              <a:gd name="connsiteY2" fmla="*/ 4073515 h 4860055"/>
              <a:gd name="connsiteX3" fmla="*/ 2264944 w 6869530"/>
              <a:gd name="connsiteY3" fmla="*/ 4030301 h 4860055"/>
              <a:gd name="connsiteX4" fmla="*/ 2261629 w 6869530"/>
              <a:gd name="connsiteY4" fmla="*/ 4860055 h 4860055"/>
              <a:gd name="connsiteX5" fmla="*/ 0 w 6869530"/>
              <a:gd name="connsiteY5" fmla="*/ 4859338 h 4860055"/>
              <a:gd name="connsiteX6" fmla="*/ 0 w 6869530"/>
              <a:gd name="connsiteY6" fmla="*/ 0 h 4860055"/>
              <a:gd name="connsiteX0" fmla="*/ 0 w 6873601"/>
              <a:gd name="connsiteY0" fmla="*/ 0 h 4860055"/>
              <a:gd name="connsiteX1" fmla="*/ 6835775 w 6873601"/>
              <a:gd name="connsiteY1" fmla="*/ 0 h 4860055"/>
              <a:gd name="connsiteX2" fmla="*/ 6873511 w 6873601"/>
              <a:gd name="connsiteY2" fmla="*/ 4062022 h 4860055"/>
              <a:gd name="connsiteX3" fmla="*/ 2264944 w 6873601"/>
              <a:gd name="connsiteY3" fmla="*/ 4030301 h 4860055"/>
              <a:gd name="connsiteX4" fmla="*/ 2261629 w 6873601"/>
              <a:gd name="connsiteY4" fmla="*/ 4860055 h 4860055"/>
              <a:gd name="connsiteX5" fmla="*/ 0 w 6873601"/>
              <a:gd name="connsiteY5" fmla="*/ 4859338 h 4860055"/>
              <a:gd name="connsiteX6" fmla="*/ 0 w 6873601"/>
              <a:gd name="connsiteY6" fmla="*/ 0 h 4860055"/>
              <a:gd name="connsiteX0" fmla="*/ 0 w 6877673"/>
              <a:gd name="connsiteY0" fmla="*/ 0 h 4860055"/>
              <a:gd name="connsiteX1" fmla="*/ 6835775 w 6877673"/>
              <a:gd name="connsiteY1" fmla="*/ 0 h 4860055"/>
              <a:gd name="connsiteX2" fmla="*/ 6877591 w 6877673"/>
              <a:gd name="connsiteY2" fmla="*/ 4085007 h 4860055"/>
              <a:gd name="connsiteX3" fmla="*/ 2264944 w 6877673"/>
              <a:gd name="connsiteY3" fmla="*/ 4030301 h 4860055"/>
              <a:gd name="connsiteX4" fmla="*/ 2261629 w 6877673"/>
              <a:gd name="connsiteY4" fmla="*/ 4860055 h 4860055"/>
              <a:gd name="connsiteX5" fmla="*/ 0 w 6877673"/>
              <a:gd name="connsiteY5" fmla="*/ 4859338 h 4860055"/>
              <a:gd name="connsiteX6" fmla="*/ 0 w 6877673"/>
              <a:gd name="connsiteY6" fmla="*/ 0 h 4860055"/>
              <a:gd name="connsiteX0" fmla="*/ 0 w 6881745"/>
              <a:gd name="connsiteY0" fmla="*/ 0 h 4860055"/>
              <a:gd name="connsiteX1" fmla="*/ 6835775 w 6881745"/>
              <a:gd name="connsiteY1" fmla="*/ 0 h 4860055"/>
              <a:gd name="connsiteX2" fmla="*/ 6881670 w 6881745"/>
              <a:gd name="connsiteY2" fmla="*/ 4079260 h 4860055"/>
              <a:gd name="connsiteX3" fmla="*/ 2264944 w 6881745"/>
              <a:gd name="connsiteY3" fmla="*/ 4030301 h 4860055"/>
              <a:gd name="connsiteX4" fmla="*/ 2261629 w 6881745"/>
              <a:gd name="connsiteY4" fmla="*/ 4860055 h 4860055"/>
              <a:gd name="connsiteX5" fmla="*/ 0 w 6881745"/>
              <a:gd name="connsiteY5" fmla="*/ 4859338 h 4860055"/>
              <a:gd name="connsiteX6" fmla="*/ 0 w 6881745"/>
              <a:gd name="connsiteY6" fmla="*/ 0 h 4860055"/>
              <a:gd name="connsiteX0" fmla="*/ 0 w 6869531"/>
              <a:gd name="connsiteY0" fmla="*/ 0 h 4860055"/>
              <a:gd name="connsiteX1" fmla="*/ 6835775 w 6869531"/>
              <a:gd name="connsiteY1" fmla="*/ 0 h 4860055"/>
              <a:gd name="connsiteX2" fmla="*/ 6869432 w 6869531"/>
              <a:gd name="connsiteY2" fmla="*/ 4050527 h 4860055"/>
              <a:gd name="connsiteX3" fmla="*/ 2264944 w 6869531"/>
              <a:gd name="connsiteY3" fmla="*/ 4030301 h 4860055"/>
              <a:gd name="connsiteX4" fmla="*/ 2261629 w 6869531"/>
              <a:gd name="connsiteY4" fmla="*/ 4860055 h 4860055"/>
              <a:gd name="connsiteX5" fmla="*/ 0 w 6869531"/>
              <a:gd name="connsiteY5" fmla="*/ 4859338 h 4860055"/>
              <a:gd name="connsiteX6" fmla="*/ 0 w 6869531"/>
              <a:gd name="connsiteY6" fmla="*/ 0 h 4860055"/>
              <a:gd name="connsiteX0" fmla="*/ 0 w 6855816"/>
              <a:gd name="connsiteY0" fmla="*/ 0 h 4860055"/>
              <a:gd name="connsiteX1" fmla="*/ 6835775 w 6855816"/>
              <a:gd name="connsiteY1" fmla="*/ 0 h 4860055"/>
              <a:gd name="connsiteX2" fmla="*/ 6855665 w 6855816"/>
              <a:gd name="connsiteY2" fmla="*/ 4089315 h 4860055"/>
              <a:gd name="connsiteX3" fmla="*/ 2264944 w 6855816"/>
              <a:gd name="connsiteY3" fmla="*/ 4030301 h 4860055"/>
              <a:gd name="connsiteX4" fmla="*/ 2261629 w 6855816"/>
              <a:gd name="connsiteY4" fmla="*/ 4860055 h 4860055"/>
              <a:gd name="connsiteX5" fmla="*/ 0 w 6855816"/>
              <a:gd name="connsiteY5" fmla="*/ 4859338 h 4860055"/>
              <a:gd name="connsiteX6" fmla="*/ 0 w 6855816"/>
              <a:gd name="connsiteY6" fmla="*/ 0 h 4860055"/>
              <a:gd name="connsiteX0" fmla="*/ 0 w 6855817"/>
              <a:gd name="connsiteY0" fmla="*/ 0 h 4860055"/>
              <a:gd name="connsiteX1" fmla="*/ 6835775 w 6855817"/>
              <a:gd name="connsiteY1" fmla="*/ 0 h 4860055"/>
              <a:gd name="connsiteX2" fmla="*/ 6855666 w 6855817"/>
              <a:gd name="connsiteY2" fmla="*/ 4079618 h 4860055"/>
              <a:gd name="connsiteX3" fmla="*/ 2264944 w 6855817"/>
              <a:gd name="connsiteY3" fmla="*/ 4030301 h 4860055"/>
              <a:gd name="connsiteX4" fmla="*/ 2261629 w 6855817"/>
              <a:gd name="connsiteY4" fmla="*/ 4860055 h 4860055"/>
              <a:gd name="connsiteX5" fmla="*/ 0 w 6855817"/>
              <a:gd name="connsiteY5" fmla="*/ 4859338 h 4860055"/>
              <a:gd name="connsiteX6" fmla="*/ 0 w 6855817"/>
              <a:gd name="connsiteY6" fmla="*/ 0 h 4860055"/>
              <a:gd name="connsiteX0" fmla="*/ 0 w 6883275"/>
              <a:gd name="connsiteY0" fmla="*/ 0 h 4860055"/>
              <a:gd name="connsiteX1" fmla="*/ 6835775 w 6883275"/>
              <a:gd name="connsiteY1" fmla="*/ 0 h 4860055"/>
              <a:gd name="connsiteX2" fmla="*/ 6883202 w 6883275"/>
              <a:gd name="connsiteY2" fmla="*/ 4050527 h 4860055"/>
              <a:gd name="connsiteX3" fmla="*/ 2264944 w 6883275"/>
              <a:gd name="connsiteY3" fmla="*/ 4030301 h 4860055"/>
              <a:gd name="connsiteX4" fmla="*/ 2261629 w 6883275"/>
              <a:gd name="connsiteY4" fmla="*/ 4860055 h 4860055"/>
              <a:gd name="connsiteX5" fmla="*/ 0 w 6883275"/>
              <a:gd name="connsiteY5" fmla="*/ 4859338 h 4860055"/>
              <a:gd name="connsiteX6" fmla="*/ 0 w 6883275"/>
              <a:gd name="connsiteY6" fmla="*/ 0 h 4860055"/>
              <a:gd name="connsiteX0" fmla="*/ 0 w 6848989"/>
              <a:gd name="connsiteY0" fmla="*/ 0 h 4860055"/>
              <a:gd name="connsiteX1" fmla="*/ 6835775 w 6848989"/>
              <a:gd name="connsiteY1" fmla="*/ 0 h 4860055"/>
              <a:gd name="connsiteX2" fmla="*/ 6848783 w 6848989"/>
              <a:gd name="connsiteY2" fmla="*/ 4069921 h 4860055"/>
              <a:gd name="connsiteX3" fmla="*/ 2264944 w 6848989"/>
              <a:gd name="connsiteY3" fmla="*/ 4030301 h 4860055"/>
              <a:gd name="connsiteX4" fmla="*/ 2261629 w 6848989"/>
              <a:gd name="connsiteY4" fmla="*/ 4860055 h 4860055"/>
              <a:gd name="connsiteX5" fmla="*/ 0 w 6848989"/>
              <a:gd name="connsiteY5" fmla="*/ 4859338 h 4860055"/>
              <a:gd name="connsiteX6" fmla="*/ 0 w 6848989"/>
              <a:gd name="connsiteY6" fmla="*/ 0 h 4860055"/>
              <a:gd name="connsiteX0" fmla="*/ 0 w 6855818"/>
              <a:gd name="connsiteY0" fmla="*/ 0 h 4860055"/>
              <a:gd name="connsiteX1" fmla="*/ 6835775 w 6855818"/>
              <a:gd name="connsiteY1" fmla="*/ 0 h 4860055"/>
              <a:gd name="connsiteX2" fmla="*/ 6855667 w 6855818"/>
              <a:gd name="connsiteY2" fmla="*/ 4040830 h 4860055"/>
              <a:gd name="connsiteX3" fmla="*/ 2264944 w 6855818"/>
              <a:gd name="connsiteY3" fmla="*/ 4030301 h 4860055"/>
              <a:gd name="connsiteX4" fmla="*/ 2261629 w 6855818"/>
              <a:gd name="connsiteY4" fmla="*/ 4860055 h 4860055"/>
              <a:gd name="connsiteX5" fmla="*/ 0 w 6855818"/>
              <a:gd name="connsiteY5" fmla="*/ 4859338 h 4860055"/>
              <a:gd name="connsiteX6" fmla="*/ 0 w 6855818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264944 w 6842225"/>
              <a:gd name="connsiteY3" fmla="*/ 4030301 h 4860055"/>
              <a:gd name="connsiteX4" fmla="*/ 2261629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264944 w 6842225"/>
              <a:gd name="connsiteY3" fmla="*/ 4030301 h 4860055"/>
              <a:gd name="connsiteX4" fmla="*/ 2309814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40666 w 6842225"/>
              <a:gd name="connsiteY3" fmla="*/ 4049279 h 4860055"/>
              <a:gd name="connsiteX4" fmla="*/ 2309814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13131 w 6842225"/>
              <a:gd name="connsiteY3" fmla="*/ 4049279 h 4860055"/>
              <a:gd name="connsiteX4" fmla="*/ 2309814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13131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20015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26134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47874 h 4860055"/>
              <a:gd name="connsiteX3" fmla="*/ 2326134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35775"/>
              <a:gd name="connsiteY0" fmla="*/ 0 h 4860055"/>
              <a:gd name="connsiteX1" fmla="*/ 6835775 w 6835775"/>
              <a:gd name="connsiteY1" fmla="*/ 0 h 4860055"/>
              <a:gd name="connsiteX2" fmla="*/ 5663990 w 6835775"/>
              <a:gd name="connsiteY2" fmla="*/ 4085937 h 4860055"/>
              <a:gd name="connsiteX3" fmla="*/ 2326134 w 6835775"/>
              <a:gd name="connsiteY3" fmla="*/ 4049279 h 4860055"/>
              <a:gd name="connsiteX4" fmla="*/ 2323582 w 6835775"/>
              <a:gd name="connsiteY4" fmla="*/ 4860055 h 4860055"/>
              <a:gd name="connsiteX5" fmla="*/ 0 w 6835775"/>
              <a:gd name="connsiteY5" fmla="*/ 4859338 h 4860055"/>
              <a:gd name="connsiteX6" fmla="*/ 0 w 6835775"/>
              <a:gd name="connsiteY6" fmla="*/ 0 h 4860055"/>
              <a:gd name="connsiteX0" fmla="*/ 0 w 5694962"/>
              <a:gd name="connsiteY0" fmla="*/ 0 h 4860055"/>
              <a:gd name="connsiteX1" fmla="*/ 5694962 w 5694962"/>
              <a:gd name="connsiteY1" fmla="*/ 0 h 4860055"/>
              <a:gd name="connsiteX2" fmla="*/ 5663990 w 5694962"/>
              <a:gd name="connsiteY2" fmla="*/ 4085937 h 4860055"/>
              <a:gd name="connsiteX3" fmla="*/ 2326134 w 5694962"/>
              <a:gd name="connsiteY3" fmla="*/ 4049279 h 4860055"/>
              <a:gd name="connsiteX4" fmla="*/ 2323582 w 5694962"/>
              <a:gd name="connsiteY4" fmla="*/ 4860055 h 4860055"/>
              <a:gd name="connsiteX5" fmla="*/ 0 w 5694962"/>
              <a:gd name="connsiteY5" fmla="*/ 4859338 h 4860055"/>
              <a:gd name="connsiteX6" fmla="*/ 0 w 5694962"/>
              <a:gd name="connsiteY6" fmla="*/ 0 h 4860055"/>
              <a:gd name="connsiteX0" fmla="*/ 0 w 5694962"/>
              <a:gd name="connsiteY0" fmla="*/ 0 h 4860055"/>
              <a:gd name="connsiteX1" fmla="*/ 5694962 w 5694962"/>
              <a:gd name="connsiteY1" fmla="*/ 0 h 4860055"/>
              <a:gd name="connsiteX2" fmla="*/ 5663990 w 5694962"/>
              <a:gd name="connsiteY2" fmla="*/ 4085937 h 4860055"/>
              <a:gd name="connsiteX3" fmla="*/ 2326134 w 5694962"/>
              <a:gd name="connsiteY3" fmla="*/ 4049279 h 4860055"/>
              <a:gd name="connsiteX4" fmla="*/ 2323582 w 5694962"/>
              <a:gd name="connsiteY4" fmla="*/ 4860055 h 4860055"/>
              <a:gd name="connsiteX5" fmla="*/ 0 w 5694962"/>
              <a:gd name="connsiteY5" fmla="*/ 4859338 h 4860055"/>
              <a:gd name="connsiteX6" fmla="*/ 0 w 5694962"/>
              <a:gd name="connsiteY6" fmla="*/ 0 h 4860055"/>
              <a:gd name="connsiteX0" fmla="*/ 0 w 5722787"/>
              <a:gd name="connsiteY0" fmla="*/ 0 h 4860055"/>
              <a:gd name="connsiteX1" fmla="*/ 5722787 w 5722787"/>
              <a:gd name="connsiteY1" fmla="*/ 0 h 4860055"/>
              <a:gd name="connsiteX2" fmla="*/ 5663990 w 5722787"/>
              <a:gd name="connsiteY2" fmla="*/ 4085937 h 4860055"/>
              <a:gd name="connsiteX3" fmla="*/ 2326134 w 5722787"/>
              <a:gd name="connsiteY3" fmla="*/ 4049279 h 4860055"/>
              <a:gd name="connsiteX4" fmla="*/ 2323582 w 5722787"/>
              <a:gd name="connsiteY4" fmla="*/ 4860055 h 4860055"/>
              <a:gd name="connsiteX5" fmla="*/ 0 w 5722787"/>
              <a:gd name="connsiteY5" fmla="*/ 4859338 h 4860055"/>
              <a:gd name="connsiteX6" fmla="*/ 0 w 5722787"/>
              <a:gd name="connsiteY6" fmla="*/ 0 h 4860055"/>
              <a:gd name="connsiteX0" fmla="*/ 0 w 5667138"/>
              <a:gd name="connsiteY0" fmla="*/ 0 h 4860055"/>
              <a:gd name="connsiteX1" fmla="*/ 5667138 w 5667138"/>
              <a:gd name="connsiteY1" fmla="*/ 0 h 4860055"/>
              <a:gd name="connsiteX2" fmla="*/ 5663990 w 5667138"/>
              <a:gd name="connsiteY2" fmla="*/ 4085937 h 4860055"/>
              <a:gd name="connsiteX3" fmla="*/ 2326134 w 5667138"/>
              <a:gd name="connsiteY3" fmla="*/ 4049279 h 4860055"/>
              <a:gd name="connsiteX4" fmla="*/ 2323582 w 5667138"/>
              <a:gd name="connsiteY4" fmla="*/ 4860055 h 4860055"/>
              <a:gd name="connsiteX5" fmla="*/ 0 w 5667138"/>
              <a:gd name="connsiteY5" fmla="*/ 4859338 h 4860055"/>
              <a:gd name="connsiteX6" fmla="*/ 0 w 5667138"/>
              <a:gd name="connsiteY6" fmla="*/ 0 h 4860055"/>
              <a:gd name="connsiteX0" fmla="*/ 0 w 5667138"/>
              <a:gd name="connsiteY0" fmla="*/ 0 h 4860055"/>
              <a:gd name="connsiteX1" fmla="*/ 5667138 w 5667138"/>
              <a:gd name="connsiteY1" fmla="*/ 0 h 4860055"/>
              <a:gd name="connsiteX2" fmla="*/ 5626890 w 5667138"/>
              <a:gd name="connsiteY2" fmla="*/ 4073249 h 4860055"/>
              <a:gd name="connsiteX3" fmla="*/ 2326134 w 5667138"/>
              <a:gd name="connsiteY3" fmla="*/ 4049279 h 4860055"/>
              <a:gd name="connsiteX4" fmla="*/ 2323582 w 5667138"/>
              <a:gd name="connsiteY4" fmla="*/ 4860055 h 4860055"/>
              <a:gd name="connsiteX5" fmla="*/ 0 w 5667138"/>
              <a:gd name="connsiteY5" fmla="*/ 4859338 h 4860055"/>
              <a:gd name="connsiteX6" fmla="*/ 0 w 5667138"/>
              <a:gd name="connsiteY6" fmla="*/ 0 h 4860055"/>
              <a:gd name="connsiteX0" fmla="*/ 0 w 5639314"/>
              <a:gd name="connsiteY0" fmla="*/ 0 h 4860055"/>
              <a:gd name="connsiteX1" fmla="*/ 5639314 w 5639314"/>
              <a:gd name="connsiteY1" fmla="*/ 0 h 4860055"/>
              <a:gd name="connsiteX2" fmla="*/ 5626890 w 5639314"/>
              <a:gd name="connsiteY2" fmla="*/ 4073249 h 4860055"/>
              <a:gd name="connsiteX3" fmla="*/ 2326134 w 5639314"/>
              <a:gd name="connsiteY3" fmla="*/ 4049279 h 4860055"/>
              <a:gd name="connsiteX4" fmla="*/ 2323582 w 5639314"/>
              <a:gd name="connsiteY4" fmla="*/ 4860055 h 4860055"/>
              <a:gd name="connsiteX5" fmla="*/ 0 w 5639314"/>
              <a:gd name="connsiteY5" fmla="*/ 4859338 h 4860055"/>
              <a:gd name="connsiteX6" fmla="*/ 0 w 5639314"/>
              <a:gd name="connsiteY6" fmla="*/ 0 h 4860055"/>
              <a:gd name="connsiteX0" fmla="*/ 0 w 5639314"/>
              <a:gd name="connsiteY0" fmla="*/ 0 h 4860055"/>
              <a:gd name="connsiteX1" fmla="*/ 5639314 w 5639314"/>
              <a:gd name="connsiteY1" fmla="*/ 0 h 4860055"/>
              <a:gd name="connsiteX2" fmla="*/ 5626890 w 5639314"/>
              <a:gd name="connsiteY2" fmla="*/ 4073249 h 4860055"/>
              <a:gd name="connsiteX3" fmla="*/ 2326134 w 5639314"/>
              <a:gd name="connsiteY3" fmla="*/ 4049279 h 4860055"/>
              <a:gd name="connsiteX4" fmla="*/ 2323582 w 5639314"/>
              <a:gd name="connsiteY4" fmla="*/ 4860055 h 4860055"/>
              <a:gd name="connsiteX5" fmla="*/ 0 w 5639314"/>
              <a:gd name="connsiteY5" fmla="*/ 4859338 h 4860055"/>
              <a:gd name="connsiteX6" fmla="*/ 0 w 5639314"/>
              <a:gd name="connsiteY6" fmla="*/ 0 h 4860055"/>
              <a:gd name="connsiteX0" fmla="*/ 0 w 5627214"/>
              <a:gd name="connsiteY0" fmla="*/ 0 h 4860055"/>
              <a:gd name="connsiteX1" fmla="*/ 5620764 w 5627214"/>
              <a:gd name="connsiteY1" fmla="*/ 0 h 4860055"/>
              <a:gd name="connsiteX2" fmla="*/ 5626890 w 5627214"/>
              <a:gd name="connsiteY2" fmla="*/ 4073249 h 4860055"/>
              <a:gd name="connsiteX3" fmla="*/ 2326134 w 5627214"/>
              <a:gd name="connsiteY3" fmla="*/ 4049279 h 4860055"/>
              <a:gd name="connsiteX4" fmla="*/ 2323582 w 5627214"/>
              <a:gd name="connsiteY4" fmla="*/ 4860055 h 4860055"/>
              <a:gd name="connsiteX5" fmla="*/ 0 w 5627214"/>
              <a:gd name="connsiteY5" fmla="*/ 4859338 h 4860055"/>
              <a:gd name="connsiteX6" fmla="*/ 0 w 5627214"/>
              <a:gd name="connsiteY6" fmla="*/ 0 h 4860055"/>
              <a:gd name="connsiteX0" fmla="*/ 0 w 5627214"/>
              <a:gd name="connsiteY0" fmla="*/ 0 h 4860055"/>
              <a:gd name="connsiteX1" fmla="*/ 5620764 w 5627214"/>
              <a:gd name="connsiteY1" fmla="*/ 0 h 4860055"/>
              <a:gd name="connsiteX2" fmla="*/ 5626890 w 5627214"/>
              <a:gd name="connsiteY2" fmla="*/ 4039768 h 4860055"/>
              <a:gd name="connsiteX3" fmla="*/ 2326134 w 5627214"/>
              <a:gd name="connsiteY3" fmla="*/ 4049279 h 4860055"/>
              <a:gd name="connsiteX4" fmla="*/ 2323582 w 5627214"/>
              <a:gd name="connsiteY4" fmla="*/ 4860055 h 4860055"/>
              <a:gd name="connsiteX5" fmla="*/ 0 w 5627214"/>
              <a:gd name="connsiteY5" fmla="*/ 4859338 h 4860055"/>
              <a:gd name="connsiteX6" fmla="*/ 0 w 5627214"/>
              <a:gd name="connsiteY6" fmla="*/ 0 h 4860055"/>
              <a:gd name="connsiteX0" fmla="*/ 0 w 5627214"/>
              <a:gd name="connsiteY0" fmla="*/ 0 h 4860055"/>
              <a:gd name="connsiteX1" fmla="*/ 5620764 w 5627214"/>
              <a:gd name="connsiteY1" fmla="*/ 0 h 4860055"/>
              <a:gd name="connsiteX2" fmla="*/ 5626890 w 5627214"/>
              <a:gd name="connsiteY2" fmla="*/ 4039768 h 4860055"/>
              <a:gd name="connsiteX3" fmla="*/ 2332253 w 5627214"/>
              <a:gd name="connsiteY3" fmla="*/ 4049279 h 4860055"/>
              <a:gd name="connsiteX4" fmla="*/ 2323582 w 5627214"/>
              <a:gd name="connsiteY4" fmla="*/ 4860055 h 4860055"/>
              <a:gd name="connsiteX5" fmla="*/ 0 w 5627214"/>
              <a:gd name="connsiteY5" fmla="*/ 4859338 h 4860055"/>
              <a:gd name="connsiteX6" fmla="*/ 0 w 5627214"/>
              <a:gd name="connsiteY6" fmla="*/ 0 h 4860055"/>
              <a:gd name="connsiteX0" fmla="*/ 0 w 5639289"/>
              <a:gd name="connsiteY0" fmla="*/ 0 h 4860055"/>
              <a:gd name="connsiteX1" fmla="*/ 5620764 w 5639289"/>
              <a:gd name="connsiteY1" fmla="*/ 0 h 4860055"/>
              <a:gd name="connsiteX2" fmla="*/ 5639128 w 5639289"/>
              <a:gd name="connsiteY2" fmla="*/ 4056509 h 4860055"/>
              <a:gd name="connsiteX3" fmla="*/ 2332253 w 5639289"/>
              <a:gd name="connsiteY3" fmla="*/ 4049279 h 4860055"/>
              <a:gd name="connsiteX4" fmla="*/ 2323582 w 5639289"/>
              <a:gd name="connsiteY4" fmla="*/ 4860055 h 4860055"/>
              <a:gd name="connsiteX5" fmla="*/ 0 w 5639289"/>
              <a:gd name="connsiteY5" fmla="*/ 4859338 h 4860055"/>
              <a:gd name="connsiteX6" fmla="*/ 0 w 5639289"/>
              <a:gd name="connsiteY6" fmla="*/ 0 h 4860055"/>
              <a:gd name="connsiteX0" fmla="*/ 0 w 5639289"/>
              <a:gd name="connsiteY0" fmla="*/ 0 h 4860055"/>
              <a:gd name="connsiteX1" fmla="*/ 5620764 w 5639289"/>
              <a:gd name="connsiteY1" fmla="*/ 0 h 4860055"/>
              <a:gd name="connsiteX2" fmla="*/ 5639128 w 5639289"/>
              <a:gd name="connsiteY2" fmla="*/ 4056509 h 4860055"/>
              <a:gd name="connsiteX3" fmla="*/ 2326134 w 5639289"/>
              <a:gd name="connsiteY3" fmla="*/ 4032538 h 4860055"/>
              <a:gd name="connsiteX4" fmla="*/ 2323582 w 5639289"/>
              <a:gd name="connsiteY4" fmla="*/ 4860055 h 4860055"/>
              <a:gd name="connsiteX5" fmla="*/ 0 w 5639289"/>
              <a:gd name="connsiteY5" fmla="*/ 4859338 h 4860055"/>
              <a:gd name="connsiteX6" fmla="*/ 0 w 5639289"/>
              <a:gd name="connsiteY6" fmla="*/ 0 h 4860055"/>
              <a:gd name="connsiteX0" fmla="*/ 0 w 5651473"/>
              <a:gd name="connsiteY0" fmla="*/ 0 h 4860055"/>
              <a:gd name="connsiteX1" fmla="*/ 5620764 w 5651473"/>
              <a:gd name="connsiteY1" fmla="*/ 0 h 4860055"/>
              <a:gd name="connsiteX2" fmla="*/ 5651366 w 5651473"/>
              <a:gd name="connsiteY2" fmla="*/ 4048139 h 4860055"/>
              <a:gd name="connsiteX3" fmla="*/ 2326134 w 5651473"/>
              <a:gd name="connsiteY3" fmla="*/ 4032538 h 4860055"/>
              <a:gd name="connsiteX4" fmla="*/ 2323582 w 5651473"/>
              <a:gd name="connsiteY4" fmla="*/ 4860055 h 4860055"/>
              <a:gd name="connsiteX5" fmla="*/ 0 w 5651473"/>
              <a:gd name="connsiteY5" fmla="*/ 4859338 h 4860055"/>
              <a:gd name="connsiteX6" fmla="*/ 0 w 5651473"/>
              <a:gd name="connsiteY6" fmla="*/ 0 h 4860055"/>
              <a:gd name="connsiteX0" fmla="*/ 0 w 5627215"/>
              <a:gd name="connsiteY0" fmla="*/ 0 h 4860055"/>
              <a:gd name="connsiteX1" fmla="*/ 5620764 w 5627215"/>
              <a:gd name="connsiteY1" fmla="*/ 0 h 4860055"/>
              <a:gd name="connsiteX2" fmla="*/ 5626891 w 5627215"/>
              <a:gd name="connsiteY2" fmla="*/ 4048139 h 4860055"/>
              <a:gd name="connsiteX3" fmla="*/ 2326134 w 5627215"/>
              <a:gd name="connsiteY3" fmla="*/ 4032538 h 4860055"/>
              <a:gd name="connsiteX4" fmla="*/ 2323582 w 5627215"/>
              <a:gd name="connsiteY4" fmla="*/ 4860055 h 4860055"/>
              <a:gd name="connsiteX5" fmla="*/ 0 w 5627215"/>
              <a:gd name="connsiteY5" fmla="*/ 4859338 h 4860055"/>
              <a:gd name="connsiteX6" fmla="*/ 0 w 5627215"/>
              <a:gd name="connsiteY6" fmla="*/ 0 h 4860055"/>
              <a:gd name="connsiteX0" fmla="*/ 0 w 5627552"/>
              <a:gd name="connsiteY0" fmla="*/ 0 h 4860055"/>
              <a:gd name="connsiteX1" fmla="*/ 5626884 w 5627552"/>
              <a:gd name="connsiteY1" fmla="*/ 16741 h 4860055"/>
              <a:gd name="connsiteX2" fmla="*/ 5626891 w 5627552"/>
              <a:gd name="connsiteY2" fmla="*/ 4048139 h 4860055"/>
              <a:gd name="connsiteX3" fmla="*/ 2326134 w 5627552"/>
              <a:gd name="connsiteY3" fmla="*/ 4032538 h 4860055"/>
              <a:gd name="connsiteX4" fmla="*/ 2323582 w 5627552"/>
              <a:gd name="connsiteY4" fmla="*/ 4860055 h 4860055"/>
              <a:gd name="connsiteX5" fmla="*/ 0 w 5627552"/>
              <a:gd name="connsiteY5" fmla="*/ 4859338 h 4860055"/>
              <a:gd name="connsiteX6" fmla="*/ 0 w 5627552"/>
              <a:gd name="connsiteY6" fmla="*/ 0 h 4860055"/>
              <a:gd name="connsiteX0" fmla="*/ 0 w 5627552"/>
              <a:gd name="connsiteY0" fmla="*/ 0 h 4860055"/>
              <a:gd name="connsiteX1" fmla="*/ 5626884 w 5627552"/>
              <a:gd name="connsiteY1" fmla="*/ 16741 h 4860055"/>
              <a:gd name="connsiteX2" fmla="*/ 5626891 w 5627552"/>
              <a:gd name="connsiteY2" fmla="*/ 4048139 h 4860055"/>
              <a:gd name="connsiteX3" fmla="*/ 2333018 w 5627552"/>
              <a:gd name="connsiteY3" fmla="*/ 4041955 h 4860055"/>
              <a:gd name="connsiteX4" fmla="*/ 2323582 w 5627552"/>
              <a:gd name="connsiteY4" fmla="*/ 4860055 h 4860055"/>
              <a:gd name="connsiteX5" fmla="*/ 0 w 5627552"/>
              <a:gd name="connsiteY5" fmla="*/ 4859338 h 4860055"/>
              <a:gd name="connsiteX6" fmla="*/ 0 w 5627552"/>
              <a:gd name="connsiteY6" fmla="*/ 0 h 4860055"/>
              <a:gd name="connsiteX0" fmla="*/ 0 w 5627552"/>
              <a:gd name="connsiteY0" fmla="*/ 0 h 4860055"/>
              <a:gd name="connsiteX1" fmla="*/ 5626884 w 5627552"/>
              <a:gd name="connsiteY1" fmla="*/ 16741 h 4860055"/>
              <a:gd name="connsiteX2" fmla="*/ 5626891 w 5627552"/>
              <a:gd name="connsiteY2" fmla="*/ 4048139 h 4860055"/>
              <a:gd name="connsiteX3" fmla="*/ 2326135 w 5627552"/>
              <a:gd name="connsiteY3" fmla="*/ 4041955 h 4860055"/>
              <a:gd name="connsiteX4" fmla="*/ 2323582 w 5627552"/>
              <a:gd name="connsiteY4" fmla="*/ 4860055 h 4860055"/>
              <a:gd name="connsiteX5" fmla="*/ 0 w 5627552"/>
              <a:gd name="connsiteY5" fmla="*/ 4859338 h 4860055"/>
              <a:gd name="connsiteX6" fmla="*/ 0 w 5627552"/>
              <a:gd name="connsiteY6" fmla="*/ 0 h 4860055"/>
              <a:gd name="connsiteX0" fmla="*/ 0 w 5634079"/>
              <a:gd name="connsiteY0" fmla="*/ 0 h 4860055"/>
              <a:gd name="connsiteX1" fmla="*/ 5626884 w 5634079"/>
              <a:gd name="connsiteY1" fmla="*/ 16741 h 4860055"/>
              <a:gd name="connsiteX2" fmla="*/ 5633775 w 5634079"/>
              <a:gd name="connsiteY2" fmla="*/ 4048139 h 4860055"/>
              <a:gd name="connsiteX3" fmla="*/ 2326135 w 5634079"/>
              <a:gd name="connsiteY3" fmla="*/ 4041955 h 4860055"/>
              <a:gd name="connsiteX4" fmla="*/ 2323582 w 5634079"/>
              <a:gd name="connsiteY4" fmla="*/ 4860055 h 4860055"/>
              <a:gd name="connsiteX5" fmla="*/ 0 w 5634079"/>
              <a:gd name="connsiteY5" fmla="*/ 4859338 h 4860055"/>
              <a:gd name="connsiteX6" fmla="*/ 0 w 5634079"/>
              <a:gd name="connsiteY6" fmla="*/ 0 h 4860055"/>
              <a:gd name="connsiteX0" fmla="*/ 0 w 5634436"/>
              <a:gd name="connsiteY0" fmla="*/ 2093 h 4862148"/>
              <a:gd name="connsiteX1" fmla="*/ 5633768 w 5634436"/>
              <a:gd name="connsiteY1" fmla="*/ 0 h 4862148"/>
              <a:gd name="connsiteX2" fmla="*/ 5633775 w 5634436"/>
              <a:gd name="connsiteY2" fmla="*/ 4050232 h 4862148"/>
              <a:gd name="connsiteX3" fmla="*/ 2326135 w 5634436"/>
              <a:gd name="connsiteY3" fmla="*/ 4044048 h 4862148"/>
              <a:gd name="connsiteX4" fmla="*/ 2323582 w 5634436"/>
              <a:gd name="connsiteY4" fmla="*/ 4862148 h 4862148"/>
              <a:gd name="connsiteX5" fmla="*/ 0 w 5634436"/>
              <a:gd name="connsiteY5" fmla="*/ 4861431 h 4862148"/>
              <a:gd name="connsiteX6" fmla="*/ 0 w 5634436"/>
              <a:gd name="connsiteY6" fmla="*/ 2093 h 4862148"/>
              <a:gd name="connsiteX0" fmla="*/ 0 w 5647740"/>
              <a:gd name="connsiteY0" fmla="*/ 2093 h 4862148"/>
              <a:gd name="connsiteX1" fmla="*/ 5633768 w 5647740"/>
              <a:gd name="connsiteY1" fmla="*/ 0 h 4862148"/>
              <a:gd name="connsiteX2" fmla="*/ 5647542 w 5647740"/>
              <a:gd name="connsiteY2" fmla="*/ 4050232 h 4862148"/>
              <a:gd name="connsiteX3" fmla="*/ 2326135 w 5647740"/>
              <a:gd name="connsiteY3" fmla="*/ 4044048 h 4862148"/>
              <a:gd name="connsiteX4" fmla="*/ 2323582 w 5647740"/>
              <a:gd name="connsiteY4" fmla="*/ 4862148 h 4862148"/>
              <a:gd name="connsiteX5" fmla="*/ 0 w 5647740"/>
              <a:gd name="connsiteY5" fmla="*/ 4861431 h 4862148"/>
              <a:gd name="connsiteX6" fmla="*/ 0 w 5647740"/>
              <a:gd name="connsiteY6" fmla="*/ 2093 h 4862148"/>
              <a:gd name="connsiteX0" fmla="*/ 0 w 5661303"/>
              <a:gd name="connsiteY0" fmla="*/ 2093 h 4862148"/>
              <a:gd name="connsiteX1" fmla="*/ 5661303 w 5661303"/>
              <a:gd name="connsiteY1" fmla="*/ 0 h 4862148"/>
              <a:gd name="connsiteX2" fmla="*/ 5647542 w 5661303"/>
              <a:gd name="connsiteY2" fmla="*/ 4050232 h 4862148"/>
              <a:gd name="connsiteX3" fmla="*/ 2326135 w 5661303"/>
              <a:gd name="connsiteY3" fmla="*/ 4044048 h 4862148"/>
              <a:gd name="connsiteX4" fmla="*/ 2323582 w 5661303"/>
              <a:gd name="connsiteY4" fmla="*/ 4862148 h 4862148"/>
              <a:gd name="connsiteX5" fmla="*/ 0 w 5661303"/>
              <a:gd name="connsiteY5" fmla="*/ 4861431 h 4862148"/>
              <a:gd name="connsiteX6" fmla="*/ 0 w 5661303"/>
              <a:gd name="connsiteY6" fmla="*/ 2093 h 4862148"/>
              <a:gd name="connsiteX0" fmla="*/ 0 w 5661303"/>
              <a:gd name="connsiteY0" fmla="*/ 2093 h 4862148"/>
              <a:gd name="connsiteX1" fmla="*/ 5661303 w 5661303"/>
              <a:gd name="connsiteY1" fmla="*/ 0 h 4862148"/>
              <a:gd name="connsiteX2" fmla="*/ 5647542 w 5661303"/>
              <a:gd name="connsiteY2" fmla="*/ 4050232 h 4862148"/>
              <a:gd name="connsiteX3" fmla="*/ 2326135 w 5661303"/>
              <a:gd name="connsiteY3" fmla="*/ 4044048 h 4862148"/>
              <a:gd name="connsiteX4" fmla="*/ 2323582 w 5661303"/>
              <a:gd name="connsiteY4" fmla="*/ 4862148 h 4862148"/>
              <a:gd name="connsiteX5" fmla="*/ 0 w 5661303"/>
              <a:gd name="connsiteY5" fmla="*/ 4861431 h 4862148"/>
              <a:gd name="connsiteX6" fmla="*/ 0 w 5661303"/>
              <a:gd name="connsiteY6" fmla="*/ 2093 h 4862148"/>
              <a:gd name="connsiteX0" fmla="*/ 0 w 5654419"/>
              <a:gd name="connsiteY0" fmla="*/ 2093 h 4862148"/>
              <a:gd name="connsiteX1" fmla="*/ 5654419 w 5654419"/>
              <a:gd name="connsiteY1" fmla="*/ 0 h 4862148"/>
              <a:gd name="connsiteX2" fmla="*/ 5647542 w 5654419"/>
              <a:gd name="connsiteY2" fmla="*/ 4050232 h 4862148"/>
              <a:gd name="connsiteX3" fmla="*/ 2326135 w 5654419"/>
              <a:gd name="connsiteY3" fmla="*/ 4044048 h 4862148"/>
              <a:gd name="connsiteX4" fmla="*/ 2323582 w 5654419"/>
              <a:gd name="connsiteY4" fmla="*/ 4862148 h 4862148"/>
              <a:gd name="connsiteX5" fmla="*/ 0 w 5654419"/>
              <a:gd name="connsiteY5" fmla="*/ 4861431 h 4862148"/>
              <a:gd name="connsiteX6" fmla="*/ 0 w 5654419"/>
              <a:gd name="connsiteY6" fmla="*/ 2093 h 4862148"/>
              <a:gd name="connsiteX0" fmla="*/ 0 w 5647846"/>
              <a:gd name="connsiteY0" fmla="*/ 0 h 4860055"/>
              <a:gd name="connsiteX1" fmla="*/ 5640652 w 5647846"/>
              <a:gd name="connsiteY1" fmla="*/ 7323 h 4860055"/>
              <a:gd name="connsiteX2" fmla="*/ 5647542 w 5647846"/>
              <a:gd name="connsiteY2" fmla="*/ 4048139 h 4860055"/>
              <a:gd name="connsiteX3" fmla="*/ 2326135 w 5647846"/>
              <a:gd name="connsiteY3" fmla="*/ 4041955 h 4860055"/>
              <a:gd name="connsiteX4" fmla="*/ 2323582 w 5647846"/>
              <a:gd name="connsiteY4" fmla="*/ 4860055 h 4860055"/>
              <a:gd name="connsiteX5" fmla="*/ 0 w 5647846"/>
              <a:gd name="connsiteY5" fmla="*/ 4859338 h 4860055"/>
              <a:gd name="connsiteX6" fmla="*/ 0 w 5647846"/>
              <a:gd name="connsiteY6" fmla="*/ 0 h 4860055"/>
              <a:gd name="connsiteX0" fmla="*/ 0 w 5654419"/>
              <a:gd name="connsiteY0" fmla="*/ 11510 h 4871565"/>
              <a:gd name="connsiteX1" fmla="*/ 5654419 w 5654419"/>
              <a:gd name="connsiteY1" fmla="*/ 0 h 4871565"/>
              <a:gd name="connsiteX2" fmla="*/ 5647542 w 5654419"/>
              <a:gd name="connsiteY2" fmla="*/ 4059649 h 4871565"/>
              <a:gd name="connsiteX3" fmla="*/ 2326135 w 5654419"/>
              <a:gd name="connsiteY3" fmla="*/ 4053465 h 4871565"/>
              <a:gd name="connsiteX4" fmla="*/ 2323582 w 5654419"/>
              <a:gd name="connsiteY4" fmla="*/ 4871565 h 4871565"/>
              <a:gd name="connsiteX5" fmla="*/ 0 w 5654419"/>
              <a:gd name="connsiteY5" fmla="*/ 4870848 h 4871565"/>
              <a:gd name="connsiteX6" fmla="*/ 0 w 5654419"/>
              <a:gd name="connsiteY6" fmla="*/ 11510 h 4871565"/>
              <a:gd name="connsiteX0" fmla="*/ 0 w 5654419"/>
              <a:gd name="connsiteY0" fmla="*/ 11510 h 4871565"/>
              <a:gd name="connsiteX1" fmla="*/ 5654419 w 5654419"/>
              <a:gd name="connsiteY1" fmla="*/ 0 h 4871565"/>
              <a:gd name="connsiteX2" fmla="*/ 5633774 w 5654419"/>
              <a:gd name="connsiteY2" fmla="*/ 4050232 h 4871565"/>
              <a:gd name="connsiteX3" fmla="*/ 2326135 w 5654419"/>
              <a:gd name="connsiteY3" fmla="*/ 4053465 h 4871565"/>
              <a:gd name="connsiteX4" fmla="*/ 2323582 w 5654419"/>
              <a:gd name="connsiteY4" fmla="*/ 4871565 h 4871565"/>
              <a:gd name="connsiteX5" fmla="*/ 0 w 5654419"/>
              <a:gd name="connsiteY5" fmla="*/ 4870848 h 4871565"/>
              <a:gd name="connsiteX6" fmla="*/ 0 w 5654419"/>
              <a:gd name="connsiteY6" fmla="*/ 11510 h 4871565"/>
              <a:gd name="connsiteX0" fmla="*/ 0 w 5640651"/>
              <a:gd name="connsiteY0" fmla="*/ 11510 h 4871565"/>
              <a:gd name="connsiteX1" fmla="*/ 5640651 w 5640651"/>
              <a:gd name="connsiteY1" fmla="*/ 0 h 4871565"/>
              <a:gd name="connsiteX2" fmla="*/ 5633774 w 5640651"/>
              <a:gd name="connsiteY2" fmla="*/ 4050232 h 4871565"/>
              <a:gd name="connsiteX3" fmla="*/ 2326135 w 5640651"/>
              <a:gd name="connsiteY3" fmla="*/ 4053465 h 4871565"/>
              <a:gd name="connsiteX4" fmla="*/ 2323582 w 5640651"/>
              <a:gd name="connsiteY4" fmla="*/ 4871565 h 4871565"/>
              <a:gd name="connsiteX5" fmla="*/ 0 w 5640651"/>
              <a:gd name="connsiteY5" fmla="*/ 4870848 h 4871565"/>
              <a:gd name="connsiteX6" fmla="*/ 0 w 5640651"/>
              <a:gd name="connsiteY6" fmla="*/ 11510 h 4871565"/>
              <a:gd name="connsiteX0" fmla="*/ 0 w 5640651"/>
              <a:gd name="connsiteY0" fmla="*/ 11510 h 4871565"/>
              <a:gd name="connsiteX1" fmla="*/ 5640651 w 5640651"/>
              <a:gd name="connsiteY1" fmla="*/ 0 h 4871565"/>
              <a:gd name="connsiteX2" fmla="*/ 5626890 w 5640651"/>
              <a:gd name="connsiteY2" fmla="*/ 4031398 h 4871565"/>
              <a:gd name="connsiteX3" fmla="*/ 2326135 w 5640651"/>
              <a:gd name="connsiteY3" fmla="*/ 4053465 h 4871565"/>
              <a:gd name="connsiteX4" fmla="*/ 2323582 w 5640651"/>
              <a:gd name="connsiteY4" fmla="*/ 4871565 h 4871565"/>
              <a:gd name="connsiteX5" fmla="*/ 0 w 5640651"/>
              <a:gd name="connsiteY5" fmla="*/ 4870848 h 4871565"/>
              <a:gd name="connsiteX6" fmla="*/ 0 w 5640651"/>
              <a:gd name="connsiteY6" fmla="*/ 11510 h 4871565"/>
              <a:gd name="connsiteX0" fmla="*/ 0 w 5633768"/>
              <a:gd name="connsiteY0" fmla="*/ 11510 h 4871565"/>
              <a:gd name="connsiteX1" fmla="*/ 5633768 w 5633768"/>
              <a:gd name="connsiteY1" fmla="*/ 0 h 4871565"/>
              <a:gd name="connsiteX2" fmla="*/ 5626890 w 5633768"/>
              <a:gd name="connsiteY2" fmla="*/ 4031398 h 4871565"/>
              <a:gd name="connsiteX3" fmla="*/ 2326135 w 5633768"/>
              <a:gd name="connsiteY3" fmla="*/ 4053465 h 4871565"/>
              <a:gd name="connsiteX4" fmla="*/ 2323582 w 5633768"/>
              <a:gd name="connsiteY4" fmla="*/ 4871565 h 4871565"/>
              <a:gd name="connsiteX5" fmla="*/ 0 w 5633768"/>
              <a:gd name="connsiteY5" fmla="*/ 4870848 h 4871565"/>
              <a:gd name="connsiteX6" fmla="*/ 0 w 5633768"/>
              <a:gd name="connsiteY6" fmla="*/ 11510 h 4871565"/>
              <a:gd name="connsiteX0" fmla="*/ 0 w 5627194"/>
              <a:gd name="connsiteY0" fmla="*/ 11510 h 4871565"/>
              <a:gd name="connsiteX1" fmla="*/ 5620001 w 5627194"/>
              <a:gd name="connsiteY1" fmla="*/ 0 h 4871565"/>
              <a:gd name="connsiteX2" fmla="*/ 5626890 w 5627194"/>
              <a:gd name="connsiteY2" fmla="*/ 4031398 h 4871565"/>
              <a:gd name="connsiteX3" fmla="*/ 2326135 w 5627194"/>
              <a:gd name="connsiteY3" fmla="*/ 4053465 h 4871565"/>
              <a:gd name="connsiteX4" fmla="*/ 2323582 w 5627194"/>
              <a:gd name="connsiteY4" fmla="*/ 4871565 h 4871565"/>
              <a:gd name="connsiteX5" fmla="*/ 0 w 5627194"/>
              <a:gd name="connsiteY5" fmla="*/ 4870848 h 4871565"/>
              <a:gd name="connsiteX6" fmla="*/ 0 w 5627194"/>
              <a:gd name="connsiteY6" fmla="*/ 11510 h 4871565"/>
              <a:gd name="connsiteX0" fmla="*/ 0 w 5620001"/>
              <a:gd name="connsiteY0" fmla="*/ 11510 h 4871565"/>
              <a:gd name="connsiteX1" fmla="*/ 5620001 w 5620001"/>
              <a:gd name="connsiteY1" fmla="*/ 0 h 4871565"/>
              <a:gd name="connsiteX2" fmla="*/ 5606240 w 5620001"/>
              <a:gd name="connsiteY2" fmla="*/ 4031398 h 4871565"/>
              <a:gd name="connsiteX3" fmla="*/ 2326135 w 5620001"/>
              <a:gd name="connsiteY3" fmla="*/ 4053465 h 4871565"/>
              <a:gd name="connsiteX4" fmla="*/ 2323582 w 5620001"/>
              <a:gd name="connsiteY4" fmla="*/ 4871565 h 4871565"/>
              <a:gd name="connsiteX5" fmla="*/ 0 w 5620001"/>
              <a:gd name="connsiteY5" fmla="*/ 4870848 h 4871565"/>
              <a:gd name="connsiteX6" fmla="*/ 0 w 5620001"/>
              <a:gd name="connsiteY6" fmla="*/ 11510 h 4871565"/>
              <a:gd name="connsiteX0" fmla="*/ 0 w 5620001"/>
              <a:gd name="connsiteY0" fmla="*/ 11510 h 4871565"/>
              <a:gd name="connsiteX1" fmla="*/ 5620001 w 5620001"/>
              <a:gd name="connsiteY1" fmla="*/ 0 h 4871565"/>
              <a:gd name="connsiteX2" fmla="*/ 5613124 w 5620001"/>
              <a:gd name="connsiteY2" fmla="*/ 4050232 h 4871565"/>
              <a:gd name="connsiteX3" fmla="*/ 2326135 w 5620001"/>
              <a:gd name="connsiteY3" fmla="*/ 4053465 h 4871565"/>
              <a:gd name="connsiteX4" fmla="*/ 2323582 w 5620001"/>
              <a:gd name="connsiteY4" fmla="*/ 4871565 h 4871565"/>
              <a:gd name="connsiteX5" fmla="*/ 0 w 5620001"/>
              <a:gd name="connsiteY5" fmla="*/ 4870848 h 4871565"/>
              <a:gd name="connsiteX6" fmla="*/ 0 w 5620001"/>
              <a:gd name="connsiteY6" fmla="*/ 11510 h 4871565"/>
              <a:gd name="connsiteX0" fmla="*/ 0 w 5620001"/>
              <a:gd name="connsiteY0" fmla="*/ 11510 h 4871565"/>
              <a:gd name="connsiteX1" fmla="*/ 5620001 w 5620001"/>
              <a:gd name="connsiteY1" fmla="*/ 0 h 4871565"/>
              <a:gd name="connsiteX2" fmla="*/ 5606240 w 5620001"/>
              <a:gd name="connsiteY2" fmla="*/ 4050232 h 4871565"/>
              <a:gd name="connsiteX3" fmla="*/ 2326135 w 5620001"/>
              <a:gd name="connsiteY3" fmla="*/ 4053465 h 4871565"/>
              <a:gd name="connsiteX4" fmla="*/ 2323582 w 5620001"/>
              <a:gd name="connsiteY4" fmla="*/ 4871565 h 4871565"/>
              <a:gd name="connsiteX5" fmla="*/ 0 w 5620001"/>
              <a:gd name="connsiteY5" fmla="*/ 4870848 h 4871565"/>
              <a:gd name="connsiteX6" fmla="*/ 0 w 5620001"/>
              <a:gd name="connsiteY6" fmla="*/ 11510 h 4871565"/>
              <a:gd name="connsiteX0" fmla="*/ 0 w 5620668"/>
              <a:gd name="connsiteY0" fmla="*/ 11510 h 4871565"/>
              <a:gd name="connsiteX1" fmla="*/ 5620001 w 5620668"/>
              <a:gd name="connsiteY1" fmla="*/ 0 h 4871565"/>
              <a:gd name="connsiteX2" fmla="*/ 5620007 w 5620668"/>
              <a:gd name="connsiteY2" fmla="*/ 4050232 h 4871565"/>
              <a:gd name="connsiteX3" fmla="*/ 2326135 w 5620668"/>
              <a:gd name="connsiteY3" fmla="*/ 4053465 h 4871565"/>
              <a:gd name="connsiteX4" fmla="*/ 2323582 w 5620668"/>
              <a:gd name="connsiteY4" fmla="*/ 4871565 h 4871565"/>
              <a:gd name="connsiteX5" fmla="*/ 0 w 5620668"/>
              <a:gd name="connsiteY5" fmla="*/ 4870848 h 4871565"/>
              <a:gd name="connsiteX6" fmla="*/ 0 w 5620668"/>
              <a:gd name="connsiteY6" fmla="*/ 11510 h 4871565"/>
              <a:gd name="connsiteX0" fmla="*/ 0 w 5620668"/>
              <a:gd name="connsiteY0" fmla="*/ 11510 h 4871565"/>
              <a:gd name="connsiteX1" fmla="*/ 5620001 w 5620668"/>
              <a:gd name="connsiteY1" fmla="*/ 0 h 4871565"/>
              <a:gd name="connsiteX2" fmla="*/ 5620007 w 5620668"/>
              <a:gd name="connsiteY2" fmla="*/ 4050232 h 4871565"/>
              <a:gd name="connsiteX3" fmla="*/ 2326135 w 5620668"/>
              <a:gd name="connsiteY3" fmla="*/ 4053465 h 4871565"/>
              <a:gd name="connsiteX4" fmla="*/ 2323582 w 5620668"/>
              <a:gd name="connsiteY4" fmla="*/ 4871565 h 4871565"/>
              <a:gd name="connsiteX5" fmla="*/ 0 w 5620668"/>
              <a:gd name="connsiteY5" fmla="*/ 4870848 h 4871565"/>
              <a:gd name="connsiteX6" fmla="*/ 0 w 5620668"/>
              <a:gd name="connsiteY6" fmla="*/ 11510 h 4871565"/>
              <a:gd name="connsiteX0" fmla="*/ 0 w 5620668"/>
              <a:gd name="connsiteY0" fmla="*/ 11510 h 4871565"/>
              <a:gd name="connsiteX1" fmla="*/ 5620001 w 5620668"/>
              <a:gd name="connsiteY1" fmla="*/ 0 h 4871565"/>
              <a:gd name="connsiteX2" fmla="*/ 5620007 w 5620668"/>
              <a:gd name="connsiteY2" fmla="*/ 4050232 h 4871565"/>
              <a:gd name="connsiteX3" fmla="*/ 2326135 w 5620668"/>
              <a:gd name="connsiteY3" fmla="*/ 4053465 h 4871565"/>
              <a:gd name="connsiteX4" fmla="*/ 2323582 w 5620668"/>
              <a:gd name="connsiteY4" fmla="*/ 4871565 h 4871565"/>
              <a:gd name="connsiteX5" fmla="*/ 0 w 5620668"/>
              <a:gd name="connsiteY5" fmla="*/ 4870848 h 4871565"/>
              <a:gd name="connsiteX6" fmla="*/ 0 w 5620668"/>
              <a:gd name="connsiteY6" fmla="*/ 11510 h 4871565"/>
              <a:gd name="connsiteX0" fmla="*/ 0 w 5627194"/>
              <a:gd name="connsiteY0" fmla="*/ 11510 h 4871565"/>
              <a:gd name="connsiteX1" fmla="*/ 5620001 w 5627194"/>
              <a:gd name="connsiteY1" fmla="*/ 0 h 4871565"/>
              <a:gd name="connsiteX2" fmla="*/ 5626890 w 5627194"/>
              <a:gd name="connsiteY2" fmla="*/ 4050232 h 4871565"/>
              <a:gd name="connsiteX3" fmla="*/ 2326135 w 5627194"/>
              <a:gd name="connsiteY3" fmla="*/ 4053465 h 4871565"/>
              <a:gd name="connsiteX4" fmla="*/ 2323582 w 5627194"/>
              <a:gd name="connsiteY4" fmla="*/ 4871565 h 4871565"/>
              <a:gd name="connsiteX5" fmla="*/ 0 w 5627194"/>
              <a:gd name="connsiteY5" fmla="*/ 4870848 h 4871565"/>
              <a:gd name="connsiteX6" fmla="*/ 0 w 5627194"/>
              <a:gd name="connsiteY6" fmla="*/ 11510 h 4871565"/>
              <a:gd name="connsiteX0" fmla="*/ 0 w 5633770"/>
              <a:gd name="connsiteY0" fmla="*/ 11510 h 4871565"/>
              <a:gd name="connsiteX1" fmla="*/ 5633770 w 5633770"/>
              <a:gd name="connsiteY1" fmla="*/ 0 h 4871565"/>
              <a:gd name="connsiteX2" fmla="*/ 5626890 w 5633770"/>
              <a:gd name="connsiteY2" fmla="*/ 4050232 h 4871565"/>
              <a:gd name="connsiteX3" fmla="*/ 2326135 w 5633770"/>
              <a:gd name="connsiteY3" fmla="*/ 4053465 h 4871565"/>
              <a:gd name="connsiteX4" fmla="*/ 2323582 w 5633770"/>
              <a:gd name="connsiteY4" fmla="*/ 4871565 h 4871565"/>
              <a:gd name="connsiteX5" fmla="*/ 0 w 5633770"/>
              <a:gd name="connsiteY5" fmla="*/ 4870848 h 4871565"/>
              <a:gd name="connsiteX6" fmla="*/ 0 w 5633770"/>
              <a:gd name="connsiteY6" fmla="*/ 11510 h 4871565"/>
              <a:gd name="connsiteX0" fmla="*/ 0 w 5633770"/>
              <a:gd name="connsiteY0" fmla="*/ 11510 h 4871565"/>
              <a:gd name="connsiteX1" fmla="*/ 5633770 w 5633770"/>
              <a:gd name="connsiteY1" fmla="*/ 0 h 4871565"/>
              <a:gd name="connsiteX2" fmla="*/ 5626890 w 5633770"/>
              <a:gd name="connsiteY2" fmla="*/ 4050232 h 4871565"/>
              <a:gd name="connsiteX3" fmla="*/ 2326135 w 5633770"/>
              <a:gd name="connsiteY3" fmla="*/ 4053465 h 4871565"/>
              <a:gd name="connsiteX4" fmla="*/ 2323582 w 5633770"/>
              <a:gd name="connsiteY4" fmla="*/ 4871565 h 4871565"/>
              <a:gd name="connsiteX5" fmla="*/ 0 w 5633770"/>
              <a:gd name="connsiteY5" fmla="*/ 4870848 h 4871565"/>
              <a:gd name="connsiteX6" fmla="*/ 0 w 5633770"/>
              <a:gd name="connsiteY6" fmla="*/ 11510 h 4871565"/>
              <a:gd name="connsiteX0" fmla="*/ 0 w 5646008"/>
              <a:gd name="connsiteY0" fmla="*/ 11510 h 4871565"/>
              <a:gd name="connsiteX1" fmla="*/ 5646008 w 5646008"/>
              <a:gd name="connsiteY1" fmla="*/ 0 h 4871565"/>
              <a:gd name="connsiteX2" fmla="*/ 5626890 w 5646008"/>
              <a:gd name="connsiteY2" fmla="*/ 4050232 h 4871565"/>
              <a:gd name="connsiteX3" fmla="*/ 2326135 w 5646008"/>
              <a:gd name="connsiteY3" fmla="*/ 4053465 h 4871565"/>
              <a:gd name="connsiteX4" fmla="*/ 2323582 w 5646008"/>
              <a:gd name="connsiteY4" fmla="*/ 4871565 h 4871565"/>
              <a:gd name="connsiteX5" fmla="*/ 0 w 5646008"/>
              <a:gd name="connsiteY5" fmla="*/ 4870848 h 4871565"/>
              <a:gd name="connsiteX6" fmla="*/ 0 w 5646008"/>
              <a:gd name="connsiteY6" fmla="*/ 11510 h 4871565"/>
              <a:gd name="connsiteX0" fmla="*/ 0 w 5646008"/>
              <a:gd name="connsiteY0" fmla="*/ 11510 h 4871565"/>
              <a:gd name="connsiteX1" fmla="*/ 5646008 w 5646008"/>
              <a:gd name="connsiteY1" fmla="*/ 0 h 4871565"/>
              <a:gd name="connsiteX2" fmla="*/ 5626890 w 5646008"/>
              <a:gd name="connsiteY2" fmla="*/ 4050232 h 4871565"/>
              <a:gd name="connsiteX3" fmla="*/ 2326135 w 5646008"/>
              <a:gd name="connsiteY3" fmla="*/ 4053465 h 4871565"/>
              <a:gd name="connsiteX4" fmla="*/ 2323582 w 5646008"/>
              <a:gd name="connsiteY4" fmla="*/ 4871565 h 4871565"/>
              <a:gd name="connsiteX5" fmla="*/ 0 w 5646008"/>
              <a:gd name="connsiteY5" fmla="*/ 4870848 h 4871565"/>
              <a:gd name="connsiteX6" fmla="*/ 0 w 5646008"/>
              <a:gd name="connsiteY6" fmla="*/ 11510 h 4871565"/>
              <a:gd name="connsiteX0" fmla="*/ 0 w 5646008"/>
              <a:gd name="connsiteY0" fmla="*/ 11510 h 4871565"/>
              <a:gd name="connsiteX1" fmla="*/ 5646008 w 5646008"/>
              <a:gd name="connsiteY1" fmla="*/ 0 h 4871565"/>
              <a:gd name="connsiteX2" fmla="*/ 5635048 w 5646008"/>
              <a:gd name="connsiteY2" fmla="*/ 4050232 h 4871565"/>
              <a:gd name="connsiteX3" fmla="*/ 2326135 w 5646008"/>
              <a:gd name="connsiteY3" fmla="*/ 4053465 h 4871565"/>
              <a:gd name="connsiteX4" fmla="*/ 2323582 w 5646008"/>
              <a:gd name="connsiteY4" fmla="*/ 4871565 h 4871565"/>
              <a:gd name="connsiteX5" fmla="*/ 0 w 5646008"/>
              <a:gd name="connsiteY5" fmla="*/ 4870848 h 4871565"/>
              <a:gd name="connsiteX6" fmla="*/ 0 w 5646008"/>
              <a:gd name="connsiteY6" fmla="*/ 11510 h 4871565"/>
              <a:gd name="connsiteX0" fmla="*/ 0 w 5662325"/>
              <a:gd name="connsiteY0" fmla="*/ 11510 h 4871565"/>
              <a:gd name="connsiteX1" fmla="*/ 5662325 w 5662325"/>
              <a:gd name="connsiteY1" fmla="*/ 0 h 4871565"/>
              <a:gd name="connsiteX2" fmla="*/ 5635048 w 5662325"/>
              <a:gd name="connsiteY2" fmla="*/ 4050232 h 4871565"/>
              <a:gd name="connsiteX3" fmla="*/ 2326135 w 5662325"/>
              <a:gd name="connsiteY3" fmla="*/ 4053465 h 4871565"/>
              <a:gd name="connsiteX4" fmla="*/ 2323582 w 5662325"/>
              <a:gd name="connsiteY4" fmla="*/ 4871565 h 4871565"/>
              <a:gd name="connsiteX5" fmla="*/ 0 w 5662325"/>
              <a:gd name="connsiteY5" fmla="*/ 4870848 h 4871565"/>
              <a:gd name="connsiteX6" fmla="*/ 0 w 5662325"/>
              <a:gd name="connsiteY6" fmla="*/ 11510 h 4871565"/>
              <a:gd name="connsiteX0" fmla="*/ 0 w 5637850"/>
              <a:gd name="connsiteY0" fmla="*/ 351 h 4860406"/>
              <a:gd name="connsiteX1" fmla="*/ 5637850 w 5637850"/>
              <a:gd name="connsiteY1" fmla="*/ 0 h 4860406"/>
              <a:gd name="connsiteX2" fmla="*/ 5635048 w 5637850"/>
              <a:gd name="connsiteY2" fmla="*/ 4039073 h 4860406"/>
              <a:gd name="connsiteX3" fmla="*/ 2326135 w 5637850"/>
              <a:gd name="connsiteY3" fmla="*/ 4042306 h 4860406"/>
              <a:gd name="connsiteX4" fmla="*/ 2323582 w 5637850"/>
              <a:gd name="connsiteY4" fmla="*/ 4860406 h 4860406"/>
              <a:gd name="connsiteX5" fmla="*/ 0 w 5637850"/>
              <a:gd name="connsiteY5" fmla="*/ 4859689 h 4860406"/>
              <a:gd name="connsiteX6" fmla="*/ 0 w 5637850"/>
              <a:gd name="connsiteY6" fmla="*/ 351 h 486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7850" h="4860406">
                <a:moveTo>
                  <a:pt x="0" y="351"/>
                </a:moveTo>
                <a:lnTo>
                  <a:pt x="5637850" y="0"/>
                </a:lnTo>
                <a:cubicBezTo>
                  <a:pt x="5635556" y="1416545"/>
                  <a:pt x="5637342" y="2622528"/>
                  <a:pt x="5635048" y="4039073"/>
                </a:cubicBezTo>
                <a:lnTo>
                  <a:pt x="2326135" y="4042306"/>
                </a:lnTo>
                <a:cubicBezTo>
                  <a:pt x="2323841" y="4291688"/>
                  <a:pt x="2325876" y="4611024"/>
                  <a:pt x="2323582" y="4860406"/>
                </a:cubicBezTo>
                <a:lnTo>
                  <a:pt x="0" y="4859689"/>
                </a:lnTo>
                <a:lnTo>
                  <a:pt x="0" y="3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649" y="367239"/>
            <a:ext cx="1539287" cy="24951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2025-07-28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2" y="4334772"/>
            <a:ext cx="1402632" cy="821194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61" y="4334773"/>
            <a:ext cx="2278263" cy="821194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812" y="4334315"/>
            <a:ext cx="1937739" cy="822352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411760" y="3062122"/>
            <a:ext cx="5976664" cy="1272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0934" y="3790039"/>
            <a:ext cx="5245249" cy="441262"/>
          </a:xfrm>
        </p:spPr>
        <p:txBody>
          <a:bodyPr anchor="t" anchorCtr="0">
            <a:normAutofit/>
          </a:bodyPr>
          <a:lstStyle>
            <a:lvl1pPr algn="l">
              <a:lnSpc>
                <a:spcPts val="2381"/>
              </a:lnSpc>
              <a:defRPr sz="1905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00077315-1D70-4F03-A08B-B97A5ED5F4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062122"/>
            <a:ext cx="3444545" cy="63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64" userDrawn="1">
          <p15:clr>
            <a:srgbClr val="FBAE40"/>
          </p15:clr>
        </p15:guide>
        <p15:guide id="2" orient="horz" pos="77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orient="horz" pos="231" userDrawn="1">
          <p15:clr>
            <a:srgbClr val="FBAE40"/>
          </p15:clr>
        </p15:guide>
        <p15:guide id="5" orient="horz" pos="386" userDrawn="1">
          <p15:clr>
            <a:srgbClr val="FBAE40"/>
          </p15:clr>
        </p15:guide>
        <p15:guide id="6" orient="horz" pos="540" userDrawn="1">
          <p15:clr>
            <a:srgbClr val="FBAE40"/>
          </p15:clr>
        </p15:guide>
        <p15:guide id="7" orient="horz" pos="694" userDrawn="1">
          <p15:clr>
            <a:srgbClr val="FBAE40"/>
          </p15:clr>
        </p15:guide>
        <p15:guide id="8" orient="horz" pos="848" userDrawn="1">
          <p15:clr>
            <a:srgbClr val="FBAE40"/>
          </p15:clr>
        </p15:guide>
        <p15:guide id="9" orient="horz" pos="1003" userDrawn="1">
          <p15:clr>
            <a:srgbClr val="FBAE40"/>
          </p15:clr>
        </p15:guide>
        <p15:guide id="10" orient="horz" pos="1157" userDrawn="1">
          <p15:clr>
            <a:srgbClr val="FBAE40"/>
          </p15:clr>
        </p15:guide>
        <p15:guide id="11" orient="horz" pos="1311" userDrawn="1">
          <p15:clr>
            <a:srgbClr val="FBAE40"/>
          </p15:clr>
        </p15:guide>
        <p15:guide id="12" orient="horz" pos="1466" userDrawn="1">
          <p15:clr>
            <a:srgbClr val="FBAE40"/>
          </p15:clr>
        </p15:guide>
        <p15:guide id="13" orient="horz" pos="1774" userDrawn="1">
          <p15:clr>
            <a:srgbClr val="FBAE40"/>
          </p15:clr>
        </p15:guide>
        <p15:guide id="14" orient="horz" pos="1929" userDrawn="1">
          <p15:clr>
            <a:srgbClr val="FBAE40"/>
          </p15:clr>
        </p15:guide>
        <p15:guide id="15" orient="horz" pos="2083" userDrawn="1">
          <p15:clr>
            <a:srgbClr val="FBAE40"/>
          </p15:clr>
        </p15:guide>
        <p15:guide id="16" orient="horz" pos="2237" userDrawn="1">
          <p15:clr>
            <a:srgbClr val="FBAE40"/>
          </p15:clr>
        </p15:guide>
        <p15:guide id="17" orient="horz" pos="2392" userDrawn="1">
          <p15:clr>
            <a:srgbClr val="FBAE40"/>
          </p15:clr>
        </p15:guide>
        <p15:guide id="18" orient="horz" pos="2546" userDrawn="1">
          <p15:clr>
            <a:srgbClr val="FBAE40"/>
          </p15:clr>
        </p15:guide>
        <p15:guide id="19" orient="horz" pos="2700" userDrawn="1">
          <p15:clr>
            <a:srgbClr val="FBAE40"/>
          </p15:clr>
        </p15:guide>
        <p15:guide id="20" orient="horz" pos="2854" userDrawn="1">
          <p15:clr>
            <a:srgbClr val="FBAE40"/>
          </p15:clr>
        </p15:guide>
        <p15:guide id="21" orient="horz" pos="3009" userDrawn="1">
          <p15:clr>
            <a:srgbClr val="FBAE40"/>
          </p15:clr>
        </p15:guide>
        <p15:guide id="22" orient="horz" pos="3163" userDrawn="1">
          <p15:clr>
            <a:srgbClr val="FBAE40"/>
          </p15:clr>
        </p15:guide>
        <p15:guide id="23" pos="358" userDrawn="1">
          <p15:clr>
            <a:srgbClr val="FBAE40"/>
          </p15:clr>
        </p15:guide>
        <p15:guide id="24" pos="552" userDrawn="1">
          <p15:clr>
            <a:srgbClr val="FBAE40"/>
          </p15:clr>
        </p15:guide>
        <p15:guide id="25" pos="747" userDrawn="1">
          <p15:clr>
            <a:srgbClr val="FBAE40"/>
          </p15:clr>
        </p15:guide>
        <p15:guide id="26" pos="941" userDrawn="1">
          <p15:clr>
            <a:srgbClr val="FBAE40"/>
          </p15:clr>
        </p15:guide>
        <p15:guide id="27" pos="1135" userDrawn="1">
          <p15:clr>
            <a:srgbClr val="FBAE40"/>
          </p15:clr>
        </p15:guide>
        <p15:guide id="28" pos="1328" userDrawn="1">
          <p15:clr>
            <a:srgbClr val="FBAE40"/>
          </p15:clr>
        </p15:guide>
        <p15:guide id="29" pos="1522" userDrawn="1">
          <p15:clr>
            <a:srgbClr val="FBAE40"/>
          </p15:clr>
        </p15:guide>
        <p15:guide id="30" pos="1716" userDrawn="1">
          <p15:clr>
            <a:srgbClr val="FBAE40"/>
          </p15:clr>
        </p15:guide>
        <p15:guide id="31" pos="1911" userDrawn="1">
          <p15:clr>
            <a:srgbClr val="FBAE40"/>
          </p15:clr>
        </p15:guide>
        <p15:guide id="32" pos="2104" userDrawn="1">
          <p15:clr>
            <a:srgbClr val="FBAE40"/>
          </p15:clr>
        </p15:guide>
        <p15:guide id="33" pos="2298" userDrawn="1">
          <p15:clr>
            <a:srgbClr val="FBAE40"/>
          </p15:clr>
        </p15:guide>
        <p15:guide id="34" pos="2492" userDrawn="1">
          <p15:clr>
            <a:srgbClr val="FBAE40"/>
          </p15:clr>
        </p15:guide>
        <p15:guide id="35" pos="2686" userDrawn="1">
          <p15:clr>
            <a:srgbClr val="FBAE40"/>
          </p15:clr>
        </p15:guide>
        <p15:guide id="36" pos="2880" userDrawn="1">
          <p15:clr>
            <a:srgbClr val="FBAE40"/>
          </p15:clr>
        </p15:guide>
        <p15:guide id="37" pos="3074" userDrawn="1">
          <p15:clr>
            <a:srgbClr val="FBAE40"/>
          </p15:clr>
        </p15:guide>
        <p15:guide id="38" pos="3268" userDrawn="1">
          <p15:clr>
            <a:srgbClr val="FBAE40"/>
          </p15:clr>
        </p15:guide>
        <p15:guide id="39" pos="3462" userDrawn="1">
          <p15:clr>
            <a:srgbClr val="FBAE40"/>
          </p15:clr>
        </p15:guide>
        <p15:guide id="40" pos="3656" userDrawn="1">
          <p15:clr>
            <a:srgbClr val="FBAE40"/>
          </p15:clr>
        </p15:guide>
        <p15:guide id="41" pos="3849" userDrawn="1">
          <p15:clr>
            <a:srgbClr val="FBAE40"/>
          </p15:clr>
        </p15:guide>
        <p15:guide id="42" pos="4044" userDrawn="1">
          <p15:clr>
            <a:srgbClr val="FBAE40"/>
          </p15:clr>
        </p15:guide>
        <p15:guide id="43" pos="4238" userDrawn="1">
          <p15:clr>
            <a:srgbClr val="FBAE40"/>
          </p15:clr>
        </p15:guide>
        <p15:guide id="44" pos="4432" userDrawn="1">
          <p15:clr>
            <a:srgbClr val="FBAE40"/>
          </p15:clr>
        </p15:guide>
        <p15:guide id="45" pos="4625" userDrawn="1">
          <p15:clr>
            <a:srgbClr val="FBAE40"/>
          </p15:clr>
        </p15:guide>
        <p15:guide id="46" pos="4819" userDrawn="1">
          <p15:clr>
            <a:srgbClr val="FBAE40"/>
          </p15:clr>
        </p15:guide>
        <p15:guide id="47" pos="5013" userDrawn="1">
          <p15:clr>
            <a:srgbClr val="FBAE40"/>
          </p15:clr>
        </p15:guide>
        <p15:guide id="48" pos="5208" userDrawn="1">
          <p15:clr>
            <a:srgbClr val="FBAE40"/>
          </p15:clr>
        </p15:guide>
        <p15:guide id="49" pos="5402" userDrawn="1">
          <p15:clr>
            <a:srgbClr val="FBAE40"/>
          </p15:clr>
        </p15:guide>
        <p15:guide id="50" pos="559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416677" y="3062122"/>
            <a:ext cx="6154381" cy="14693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943" y="0"/>
            <a:ext cx="5850420" cy="3306227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45924 w 6835775"/>
              <a:gd name="connsiteY3" fmla="*/ 4519230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40726"/>
              <a:gd name="connsiteY0" fmla="*/ 0 h 4859338"/>
              <a:gd name="connsiteX1" fmla="*/ 6835775 w 6840726"/>
              <a:gd name="connsiteY1" fmla="*/ 0 h 4859338"/>
              <a:gd name="connsiteX2" fmla="*/ 6840726 w 6840726"/>
              <a:gd name="connsiteY2" fmla="*/ 4513008 h 4859338"/>
              <a:gd name="connsiteX3" fmla="*/ 2145924 w 6840726"/>
              <a:gd name="connsiteY3" fmla="*/ 4519230 h 4859338"/>
              <a:gd name="connsiteX4" fmla="*/ 2155824 w 6840726"/>
              <a:gd name="connsiteY4" fmla="*/ 4859338 h 4859338"/>
              <a:gd name="connsiteX5" fmla="*/ 0 w 6840726"/>
              <a:gd name="connsiteY5" fmla="*/ 4859338 h 4859338"/>
              <a:gd name="connsiteX6" fmla="*/ 0 w 6840726"/>
              <a:gd name="connsiteY6" fmla="*/ 0 h 4859338"/>
              <a:gd name="connsiteX0" fmla="*/ 0 w 6840726"/>
              <a:gd name="connsiteY0" fmla="*/ 0 h 4859338"/>
              <a:gd name="connsiteX1" fmla="*/ 6835775 w 6840726"/>
              <a:gd name="connsiteY1" fmla="*/ 0 h 4859338"/>
              <a:gd name="connsiteX2" fmla="*/ 6840726 w 6840726"/>
              <a:gd name="connsiteY2" fmla="*/ 4513008 h 4859338"/>
              <a:gd name="connsiteX3" fmla="*/ 2155825 w 6840726"/>
              <a:gd name="connsiteY3" fmla="*/ 4519230 h 4859338"/>
              <a:gd name="connsiteX4" fmla="*/ 2155824 w 6840726"/>
              <a:gd name="connsiteY4" fmla="*/ 4859338 h 4859338"/>
              <a:gd name="connsiteX5" fmla="*/ 0 w 6840726"/>
              <a:gd name="connsiteY5" fmla="*/ 4859338 h 4859338"/>
              <a:gd name="connsiteX6" fmla="*/ 0 w 6840726"/>
              <a:gd name="connsiteY6" fmla="*/ 0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40726" h="4859338">
                <a:moveTo>
                  <a:pt x="0" y="0"/>
                </a:moveTo>
                <a:lnTo>
                  <a:pt x="6835775" y="0"/>
                </a:lnTo>
                <a:cubicBezTo>
                  <a:pt x="6837425" y="1504336"/>
                  <a:pt x="6839076" y="3008672"/>
                  <a:pt x="6840726" y="4513008"/>
                </a:cubicBezTo>
                <a:lnTo>
                  <a:pt x="2155825" y="4519230"/>
                </a:lnTo>
                <a:cubicBezTo>
                  <a:pt x="2155825" y="4632599"/>
                  <a:pt x="2155824" y="4745969"/>
                  <a:pt x="2155824" y="4859338"/>
                </a:cubicBezTo>
                <a:lnTo>
                  <a:pt x="0" y="485933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339901" y="3062122"/>
            <a:ext cx="3079227" cy="244527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416678" y="3062122"/>
            <a:ext cx="923225" cy="244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24871" y="3535097"/>
            <a:ext cx="5542066" cy="898396"/>
          </a:xfrm>
        </p:spPr>
        <p:txBody>
          <a:bodyPr anchor="t" anchorCtr="0">
            <a:normAutofit/>
          </a:bodyPr>
          <a:lstStyle>
            <a:lvl1pPr algn="l">
              <a:lnSpc>
                <a:spcPts val="2381"/>
              </a:lnSpc>
              <a:defRPr sz="1905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 userDrawn="1">
          <p15:clr>
            <a:srgbClr val="FBAE40"/>
          </p15:clr>
        </p15:guide>
        <p15:guide id="2" orient="horz" pos="77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orient="horz" pos="231" userDrawn="1">
          <p15:clr>
            <a:srgbClr val="FBAE40"/>
          </p15:clr>
        </p15:guide>
        <p15:guide id="5" orient="horz" pos="386" userDrawn="1">
          <p15:clr>
            <a:srgbClr val="FBAE40"/>
          </p15:clr>
        </p15:guide>
        <p15:guide id="6" orient="horz" pos="540" userDrawn="1">
          <p15:clr>
            <a:srgbClr val="FBAE40"/>
          </p15:clr>
        </p15:guide>
        <p15:guide id="7" orient="horz" pos="694" userDrawn="1">
          <p15:clr>
            <a:srgbClr val="FBAE40"/>
          </p15:clr>
        </p15:guide>
        <p15:guide id="8" orient="horz" pos="848" userDrawn="1">
          <p15:clr>
            <a:srgbClr val="FBAE40"/>
          </p15:clr>
        </p15:guide>
        <p15:guide id="9" orient="horz" pos="1003" userDrawn="1">
          <p15:clr>
            <a:srgbClr val="FBAE40"/>
          </p15:clr>
        </p15:guide>
        <p15:guide id="10" orient="horz" pos="1157" userDrawn="1">
          <p15:clr>
            <a:srgbClr val="FBAE40"/>
          </p15:clr>
        </p15:guide>
        <p15:guide id="11" orient="horz" pos="1311" userDrawn="1">
          <p15:clr>
            <a:srgbClr val="FBAE40"/>
          </p15:clr>
        </p15:guide>
        <p15:guide id="12" orient="horz" pos="1466" userDrawn="1">
          <p15:clr>
            <a:srgbClr val="FBAE40"/>
          </p15:clr>
        </p15:guide>
        <p15:guide id="13" orient="horz" pos="1774" userDrawn="1">
          <p15:clr>
            <a:srgbClr val="FBAE40"/>
          </p15:clr>
        </p15:guide>
        <p15:guide id="14" orient="horz" pos="1929" userDrawn="1">
          <p15:clr>
            <a:srgbClr val="FBAE40"/>
          </p15:clr>
        </p15:guide>
        <p15:guide id="15" orient="horz" pos="2083" userDrawn="1">
          <p15:clr>
            <a:srgbClr val="FBAE40"/>
          </p15:clr>
        </p15:guide>
        <p15:guide id="16" orient="horz" pos="2237" userDrawn="1">
          <p15:clr>
            <a:srgbClr val="FBAE40"/>
          </p15:clr>
        </p15:guide>
        <p15:guide id="17" orient="horz" pos="2392" userDrawn="1">
          <p15:clr>
            <a:srgbClr val="FBAE40"/>
          </p15:clr>
        </p15:guide>
        <p15:guide id="18" orient="horz" pos="2546" userDrawn="1">
          <p15:clr>
            <a:srgbClr val="FBAE40"/>
          </p15:clr>
        </p15:guide>
        <p15:guide id="19" orient="horz" pos="2700" userDrawn="1">
          <p15:clr>
            <a:srgbClr val="FBAE40"/>
          </p15:clr>
        </p15:guide>
        <p15:guide id="20" orient="horz" pos="2854" userDrawn="1">
          <p15:clr>
            <a:srgbClr val="FBAE40"/>
          </p15:clr>
        </p15:guide>
        <p15:guide id="21" orient="horz" pos="3009" userDrawn="1">
          <p15:clr>
            <a:srgbClr val="FBAE40"/>
          </p15:clr>
        </p15:guide>
        <p15:guide id="22" orient="horz" pos="3163" userDrawn="1">
          <p15:clr>
            <a:srgbClr val="FBAE40"/>
          </p15:clr>
        </p15:guide>
        <p15:guide id="23" pos="358" userDrawn="1">
          <p15:clr>
            <a:srgbClr val="FBAE40"/>
          </p15:clr>
        </p15:guide>
        <p15:guide id="24" pos="552" userDrawn="1">
          <p15:clr>
            <a:srgbClr val="FBAE40"/>
          </p15:clr>
        </p15:guide>
        <p15:guide id="25" pos="747" userDrawn="1">
          <p15:clr>
            <a:srgbClr val="FBAE40"/>
          </p15:clr>
        </p15:guide>
        <p15:guide id="26" pos="941" userDrawn="1">
          <p15:clr>
            <a:srgbClr val="FBAE40"/>
          </p15:clr>
        </p15:guide>
        <p15:guide id="27" pos="1135" userDrawn="1">
          <p15:clr>
            <a:srgbClr val="FBAE40"/>
          </p15:clr>
        </p15:guide>
        <p15:guide id="28" pos="1328" userDrawn="1">
          <p15:clr>
            <a:srgbClr val="FBAE40"/>
          </p15:clr>
        </p15:guide>
        <p15:guide id="29" pos="1522" userDrawn="1">
          <p15:clr>
            <a:srgbClr val="FBAE40"/>
          </p15:clr>
        </p15:guide>
        <p15:guide id="30" pos="1716" userDrawn="1">
          <p15:clr>
            <a:srgbClr val="FBAE40"/>
          </p15:clr>
        </p15:guide>
        <p15:guide id="31" pos="1911" userDrawn="1">
          <p15:clr>
            <a:srgbClr val="FBAE40"/>
          </p15:clr>
        </p15:guide>
        <p15:guide id="32" pos="2104" userDrawn="1">
          <p15:clr>
            <a:srgbClr val="FBAE40"/>
          </p15:clr>
        </p15:guide>
        <p15:guide id="33" pos="2298" userDrawn="1">
          <p15:clr>
            <a:srgbClr val="FBAE40"/>
          </p15:clr>
        </p15:guide>
        <p15:guide id="34" pos="2492" userDrawn="1">
          <p15:clr>
            <a:srgbClr val="FBAE40"/>
          </p15:clr>
        </p15:guide>
        <p15:guide id="35" pos="2686" userDrawn="1">
          <p15:clr>
            <a:srgbClr val="FBAE40"/>
          </p15:clr>
        </p15:guide>
        <p15:guide id="36" pos="2880" userDrawn="1">
          <p15:clr>
            <a:srgbClr val="FBAE40"/>
          </p15:clr>
        </p15:guide>
        <p15:guide id="37" pos="3074" userDrawn="1">
          <p15:clr>
            <a:srgbClr val="FBAE40"/>
          </p15:clr>
        </p15:guide>
        <p15:guide id="38" pos="3268" userDrawn="1">
          <p15:clr>
            <a:srgbClr val="FBAE40"/>
          </p15:clr>
        </p15:guide>
        <p15:guide id="39" pos="3462" userDrawn="1">
          <p15:clr>
            <a:srgbClr val="FBAE40"/>
          </p15:clr>
        </p15:guide>
        <p15:guide id="40" pos="3656" userDrawn="1">
          <p15:clr>
            <a:srgbClr val="FBAE40"/>
          </p15:clr>
        </p15:guide>
        <p15:guide id="41" pos="3849" userDrawn="1">
          <p15:clr>
            <a:srgbClr val="FBAE40"/>
          </p15:clr>
        </p15:guide>
        <p15:guide id="42" pos="4044" userDrawn="1">
          <p15:clr>
            <a:srgbClr val="FBAE40"/>
          </p15:clr>
        </p15:guide>
        <p15:guide id="43" pos="4238" userDrawn="1">
          <p15:clr>
            <a:srgbClr val="FBAE40"/>
          </p15:clr>
        </p15:guide>
        <p15:guide id="44" pos="4432" userDrawn="1">
          <p15:clr>
            <a:srgbClr val="FBAE40"/>
          </p15:clr>
        </p15:guide>
        <p15:guide id="45" pos="4625" userDrawn="1">
          <p15:clr>
            <a:srgbClr val="FBAE40"/>
          </p15:clr>
        </p15:guide>
        <p15:guide id="46" pos="4819" userDrawn="1">
          <p15:clr>
            <a:srgbClr val="FBAE40"/>
          </p15:clr>
        </p15:guide>
        <p15:guide id="47" pos="5013" userDrawn="1">
          <p15:clr>
            <a:srgbClr val="FBAE40"/>
          </p15:clr>
        </p15:guide>
        <p15:guide id="48" pos="5208" userDrawn="1">
          <p15:clr>
            <a:srgbClr val="FBAE40"/>
          </p15:clr>
        </p15:guide>
        <p15:guide id="49" pos="5402" userDrawn="1">
          <p15:clr>
            <a:srgbClr val="FBAE40"/>
          </p15:clr>
        </p15:guide>
        <p15:guide id="50" pos="559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7389" y="1347054"/>
            <a:ext cx="3540668" cy="31842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5942" y="1346902"/>
            <a:ext cx="3540668" cy="318436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612237"/>
            <a:ext cx="3694610" cy="73481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9" y="1347054"/>
            <a:ext cx="3694937" cy="318421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12425"/>
            <a:ext cx="4264485" cy="391883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 dirty="0"/>
              <a:t>Kliknij ikonę, aby dodać</a:t>
            </a:r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7342649" y="5021448"/>
            <a:ext cx="924287" cy="1220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7389" y="1347054"/>
            <a:ext cx="3540668" cy="3184221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5942" y="1346902"/>
            <a:ext cx="3540668" cy="318436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7342649" y="5021448"/>
            <a:ext cx="924287" cy="1220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7064" y="612237"/>
            <a:ext cx="7389546" cy="73481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390" y="1347054"/>
            <a:ext cx="7389547" cy="31842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877359" y="0"/>
            <a:ext cx="924287" cy="1220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1801646" y="0"/>
            <a:ext cx="6464963" cy="1220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353" y="4776201"/>
            <a:ext cx="923653" cy="12247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68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7342649" y="5021448"/>
            <a:ext cx="924287" cy="1220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  <p:sldLayoutId id="2147483741" r:id="rId11"/>
  </p:sldLayoutIdLst>
  <p:hf hdr="0" ftr="0"/>
  <p:txStyles>
    <p:titleStyle>
      <a:lvl1pPr algn="l" defTabSz="685804" rtl="0" eaLnBrk="1" latinLnBrk="0" hangingPunct="1">
        <a:lnSpc>
          <a:spcPts val="2449"/>
        </a:lnSpc>
        <a:spcBef>
          <a:spcPct val="0"/>
        </a:spcBef>
        <a:buNone/>
        <a:defRPr sz="1905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171451" indent="-171451" algn="l" defTabSz="685804" rtl="0" eaLnBrk="1" latinLnBrk="0" hangingPunct="1">
        <a:lnSpc>
          <a:spcPts val="1633"/>
        </a:lnSpc>
        <a:spcBef>
          <a:spcPts val="750"/>
        </a:spcBef>
        <a:buClr>
          <a:schemeClr val="accent1"/>
        </a:buClr>
        <a:buFontTx/>
        <a:buBlip>
          <a:blip r:embed="rId13"/>
        </a:buBlip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514353" indent="-171451" algn="l" defTabSz="685804" rtl="0" eaLnBrk="1" latinLnBrk="0" hangingPunct="1">
        <a:lnSpc>
          <a:spcPts val="1633"/>
        </a:lnSpc>
        <a:spcBef>
          <a:spcPts val="375"/>
        </a:spcBef>
        <a:buFontTx/>
        <a:buBlip>
          <a:blip r:embed="rId14"/>
        </a:buBlip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857256" indent="-171451" algn="l" defTabSz="685804" rtl="0" eaLnBrk="1" latinLnBrk="0" hangingPunct="1">
        <a:lnSpc>
          <a:spcPts val="1633"/>
        </a:lnSpc>
        <a:spcBef>
          <a:spcPts val="375"/>
        </a:spcBef>
        <a:buFontTx/>
        <a:buBlip>
          <a:blip r:embed="rId15"/>
        </a:buBlip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200158" indent="-171451" algn="l" defTabSz="685804" rtl="0" eaLnBrk="1" latinLnBrk="0" hangingPunct="1">
        <a:lnSpc>
          <a:spcPts val="1633"/>
        </a:lnSpc>
        <a:spcBef>
          <a:spcPts val="375"/>
        </a:spcBef>
        <a:buFont typeface="Arial" panose="020B0604020202020204" pitchFamily="34" charset="0"/>
        <a:buChar char="•"/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1543060" indent="-171451" algn="l" defTabSz="685804" rtl="0" eaLnBrk="1" latinLnBrk="0" hangingPunct="1">
        <a:lnSpc>
          <a:spcPts val="1633"/>
        </a:lnSpc>
        <a:spcBef>
          <a:spcPts val="375"/>
        </a:spcBef>
        <a:buFont typeface="Arial" panose="020B0604020202020204" pitchFamily="34" charset="0"/>
        <a:buChar char="•"/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1885963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65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67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69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3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4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7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9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1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13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16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18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5" userDrawn="1">
          <p15:clr>
            <a:srgbClr val="F26B43"/>
          </p15:clr>
        </p15:guide>
        <p15:guide id="2" pos="358" userDrawn="1">
          <p15:clr>
            <a:srgbClr val="F26B43"/>
          </p15:clr>
        </p15:guide>
        <p15:guide id="3" pos="552" userDrawn="1">
          <p15:clr>
            <a:srgbClr val="F26B43"/>
          </p15:clr>
        </p15:guide>
        <p15:guide id="4" pos="747" userDrawn="1">
          <p15:clr>
            <a:srgbClr val="F26B43"/>
          </p15:clr>
        </p15:guide>
        <p15:guide id="5" pos="941" userDrawn="1">
          <p15:clr>
            <a:srgbClr val="F26B43"/>
          </p15:clr>
        </p15:guide>
        <p15:guide id="6" pos="1135" userDrawn="1">
          <p15:clr>
            <a:srgbClr val="F26B43"/>
          </p15:clr>
        </p15:guide>
        <p15:guide id="7" pos="1328" userDrawn="1">
          <p15:clr>
            <a:srgbClr val="F26B43"/>
          </p15:clr>
        </p15:guide>
        <p15:guide id="8" pos="1522" userDrawn="1">
          <p15:clr>
            <a:srgbClr val="F26B43"/>
          </p15:clr>
        </p15:guide>
        <p15:guide id="9" pos="1716" userDrawn="1">
          <p15:clr>
            <a:srgbClr val="F26B43"/>
          </p15:clr>
        </p15:guide>
        <p15:guide id="10" pos="1911" userDrawn="1">
          <p15:clr>
            <a:srgbClr val="F26B43"/>
          </p15:clr>
        </p15:guide>
        <p15:guide id="11" pos="2104" userDrawn="1">
          <p15:clr>
            <a:srgbClr val="F26B43"/>
          </p15:clr>
        </p15:guide>
        <p15:guide id="12" pos="2298" userDrawn="1">
          <p15:clr>
            <a:srgbClr val="F26B43"/>
          </p15:clr>
        </p15:guide>
        <p15:guide id="13" pos="2492" userDrawn="1">
          <p15:clr>
            <a:srgbClr val="F26B43"/>
          </p15:clr>
        </p15:guide>
        <p15:guide id="14" pos="2686" userDrawn="1">
          <p15:clr>
            <a:srgbClr val="F26B43"/>
          </p15:clr>
        </p15:guide>
        <p15:guide id="15" pos="2880" userDrawn="1">
          <p15:clr>
            <a:srgbClr val="F26B43"/>
          </p15:clr>
        </p15:guide>
        <p15:guide id="16" pos="3074" userDrawn="1">
          <p15:clr>
            <a:srgbClr val="F26B43"/>
          </p15:clr>
        </p15:guide>
        <p15:guide id="17" pos="3268" userDrawn="1">
          <p15:clr>
            <a:srgbClr val="F26B43"/>
          </p15:clr>
        </p15:guide>
        <p15:guide id="18" pos="3462" userDrawn="1">
          <p15:clr>
            <a:srgbClr val="F26B43"/>
          </p15:clr>
        </p15:guide>
        <p15:guide id="19" pos="3656" userDrawn="1">
          <p15:clr>
            <a:srgbClr val="F26B43"/>
          </p15:clr>
        </p15:guide>
        <p15:guide id="20" pos="3849" userDrawn="1">
          <p15:clr>
            <a:srgbClr val="F26B43"/>
          </p15:clr>
        </p15:guide>
        <p15:guide id="21" pos="4044" userDrawn="1">
          <p15:clr>
            <a:srgbClr val="F26B43"/>
          </p15:clr>
        </p15:guide>
        <p15:guide id="22" pos="4238" userDrawn="1">
          <p15:clr>
            <a:srgbClr val="F26B43"/>
          </p15:clr>
        </p15:guide>
        <p15:guide id="23" pos="4432" userDrawn="1">
          <p15:clr>
            <a:srgbClr val="F26B43"/>
          </p15:clr>
        </p15:guide>
        <p15:guide id="24" pos="4625" userDrawn="1">
          <p15:clr>
            <a:srgbClr val="F26B43"/>
          </p15:clr>
        </p15:guide>
        <p15:guide id="25" pos="4819" userDrawn="1">
          <p15:clr>
            <a:srgbClr val="F26B43"/>
          </p15:clr>
        </p15:guide>
        <p15:guide id="26" pos="5013" userDrawn="1">
          <p15:clr>
            <a:srgbClr val="F26B43"/>
          </p15:clr>
        </p15:guide>
        <p15:guide id="27" pos="5208" userDrawn="1">
          <p15:clr>
            <a:srgbClr val="F26B43"/>
          </p15:clr>
        </p15:guide>
        <p15:guide id="28" pos="5402" userDrawn="1">
          <p15:clr>
            <a:srgbClr val="F26B43"/>
          </p15:clr>
        </p15:guide>
        <p15:guide id="29" pos="5595" userDrawn="1">
          <p15:clr>
            <a:srgbClr val="F26B43"/>
          </p15:clr>
        </p15:guide>
        <p15:guide id="30" orient="horz" pos="77" userDrawn="1">
          <p15:clr>
            <a:srgbClr val="F26B43"/>
          </p15:clr>
        </p15:guide>
        <p15:guide id="31" orient="horz" pos="231" userDrawn="1">
          <p15:clr>
            <a:srgbClr val="F26B43"/>
          </p15:clr>
        </p15:guide>
        <p15:guide id="32" orient="horz" pos="386" userDrawn="1">
          <p15:clr>
            <a:srgbClr val="F26B43"/>
          </p15:clr>
        </p15:guide>
        <p15:guide id="33" orient="horz" pos="540" userDrawn="1">
          <p15:clr>
            <a:srgbClr val="F26B43"/>
          </p15:clr>
        </p15:guide>
        <p15:guide id="34" orient="horz" pos="694" userDrawn="1">
          <p15:clr>
            <a:srgbClr val="F26B43"/>
          </p15:clr>
        </p15:guide>
        <p15:guide id="35" orient="horz" pos="848" userDrawn="1">
          <p15:clr>
            <a:srgbClr val="F26B43"/>
          </p15:clr>
        </p15:guide>
        <p15:guide id="36" orient="horz" pos="1003" userDrawn="1">
          <p15:clr>
            <a:srgbClr val="F26B43"/>
          </p15:clr>
        </p15:guide>
        <p15:guide id="37" orient="horz" pos="1157" userDrawn="1">
          <p15:clr>
            <a:srgbClr val="F26B43"/>
          </p15:clr>
        </p15:guide>
        <p15:guide id="38" orient="horz" pos="1311" userDrawn="1">
          <p15:clr>
            <a:srgbClr val="F26B43"/>
          </p15:clr>
        </p15:guide>
        <p15:guide id="39" orient="horz" pos="1466" userDrawn="1">
          <p15:clr>
            <a:srgbClr val="F26B43"/>
          </p15:clr>
        </p15:guide>
        <p15:guide id="40" orient="horz" pos="1620" userDrawn="1">
          <p15:clr>
            <a:srgbClr val="F26B43"/>
          </p15:clr>
        </p15:guide>
        <p15:guide id="41" orient="horz" pos="1774" userDrawn="1">
          <p15:clr>
            <a:srgbClr val="F26B43"/>
          </p15:clr>
        </p15:guide>
        <p15:guide id="42" orient="horz" pos="1929" userDrawn="1">
          <p15:clr>
            <a:srgbClr val="F26B43"/>
          </p15:clr>
        </p15:guide>
        <p15:guide id="43" orient="horz" pos="2083" userDrawn="1">
          <p15:clr>
            <a:srgbClr val="F26B43"/>
          </p15:clr>
        </p15:guide>
        <p15:guide id="44" orient="horz" pos="2237" userDrawn="1">
          <p15:clr>
            <a:srgbClr val="F26B43"/>
          </p15:clr>
        </p15:guide>
        <p15:guide id="45" orient="horz" pos="2392" userDrawn="1">
          <p15:clr>
            <a:srgbClr val="F26B43"/>
          </p15:clr>
        </p15:guide>
        <p15:guide id="46" orient="horz" pos="2546" userDrawn="1">
          <p15:clr>
            <a:srgbClr val="F26B43"/>
          </p15:clr>
        </p15:guide>
        <p15:guide id="47" orient="horz" pos="2700" userDrawn="1">
          <p15:clr>
            <a:srgbClr val="F26B43"/>
          </p15:clr>
        </p15:guide>
        <p15:guide id="48" orient="horz" pos="2854" userDrawn="1">
          <p15:clr>
            <a:srgbClr val="F26B43"/>
          </p15:clr>
        </p15:guide>
        <p15:guide id="49" orient="horz" pos="3009" userDrawn="1">
          <p15:clr>
            <a:srgbClr val="F26B43"/>
          </p15:clr>
        </p15:guide>
        <p15:guide id="50" orient="horz" pos="31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sv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svg"/><Relationship Id="rId9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54121" y="-99956"/>
            <a:ext cx="10412696" cy="5852803"/>
          </a:xfrm>
          <a:custGeom>
            <a:avLst/>
            <a:gdLst/>
            <a:ahLst/>
            <a:cxnLst/>
            <a:rect l="l" t="t" r="r" b="b"/>
            <a:pathLst>
              <a:path w="20825392" h="11705606">
                <a:moveTo>
                  <a:pt x="0" y="0"/>
                </a:moveTo>
                <a:lnTo>
                  <a:pt x="20825392" y="0"/>
                </a:lnTo>
                <a:lnTo>
                  <a:pt x="20825392" y="11705606"/>
                </a:lnTo>
                <a:lnTo>
                  <a:pt x="0" y="117056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128940" y="-147681"/>
            <a:ext cx="7118541" cy="5338906"/>
            <a:chOff x="0" y="0"/>
            <a:chExt cx="812800" cy="60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4357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5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533619" y="-96920"/>
            <a:ext cx="8342660" cy="5337340"/>
            <a:chOff x="0" y="0"/>
            <a:chExt cx="970616" cy="6209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0616" cy="620966"/>
            </a:xfrm>
            <a:custGeom>
              <a:avLst/>
              <a:gdLst/>
              <a:ahLst/>
              <a:cxnLst/>
              <a:rect l="l" t="t" r="r" b="b"/>
              <a:pathLst>
                <a:path w="970616" h="620966">
                  <a:moveTo>
                    <a:pt x="203200" y="0"/>
                  </a:moveTo>
                  <a:lnTo>
                    <a:pt x="970616" y="0"/>
                  </a:lnTo>
                  <a:lnTo>
                    <a:pt x="767416" y="620966"/>
                  </a:lnTo>
                  <a:lnTo>
                    <a:pt x="0" y="62096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C84A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767416" cy="65906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5"/>
            </a:p>
            <a:p>
              <a:pPr algn="ctr">
                <a:lnSpc>
                  <a:spcPts val="1330"/>
                </a:lnSpc>
              </a:pPr>
              <a:endParaRPr sz="705"/>
            </a:p>
            <a:p>
              <a:pPr algn="ctr">
                <a:lnSpc>
                  <a:spcPts val="1330"/>
                </a:lnSpc>
              </a:pPr>
              <a:endParaRPr sz="705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4466957" y="-4045212"/>
            <a:ext cx="6986195" cy="5239646"/>
            <a:chOff x="0" y="0"/>
            <a:chExt cx="812800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0162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5"/>
            </a:p>
          </p:txBody>
        </p:sp>
      </p:grpSp>
      <p:sp>
        <p:nvSpPr>
          <p:cNvPr id="12" name="AutoShape 12"/>
          <p:cNvSpPr/>
          <p:nvPr/>
        </p:nvSpPr>
        <p:spPr>
          <a:xfrm flipV="1">
            <a:off x="3847513" y="4300299"/>
            <a:ext cx="5296488" cy="0"/>
          </a:xfrm>
          <a:prstGeom prst="line">
            <a:avLst/>
          </a:prstGeom>
          <a:ln w="38100" cap="flat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5041037" y="1311766"/>
            <a:ext cx="3900187" cy="1344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0"/>
              </a:lnSpc>
            </a:pPr>
            <a:r>
              <a:rPr lang="en-US" sz="255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KRAJOWY PLAN ODBUDOWY</a:t>
            </a:r>
          </a:p>
          <a:p>
            <a:pPr>
              <a:lnSpc>
                <a:spcPts val="3570"/>
              </a:lnSpc>
              <a:spcBef>
                <a:spcPct val="0"/>
              </a:spcBef>
            </a:pPr>
            <a:r>
              <a:rPr lang="en-US" sz="255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WSPARCIE DLA JST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29650" y="512855"/>
            <a:ext cx="514350" cy="254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endParaRPr sz="705"/>
          </a:p>
        </p:txBody>
      </p:sp>
      <p:sp>
        <p:nvSpPr>
          <p:cNvPr id="15" name="Freeform 15"/>
          <p:cNvSpPr/>
          <p:nvPr/>
        </p:nvSpPr>
        <p:spPr>
          <a:xfrm>
            <a:off x="5609280" y="4502117"/>
            <a:ext cx="3534721" cy="452150"/>
          </a:xfrm>
          <a:custGeom>
            <a:avLst/>
            <a:gdLst/>
            <a:ahLst/>
            <a:cxnLst/>
            <a:rect l="l" t="t" r="r" b="b"/>
            <a:pathLst>
              <a:path w="7069441" h="904299">
                <a:moveTo>
                  <a:pt x="0" y="0"/>
                </a:moveTo>
                <a:lnTo>
                  <a:pt x="7069441" y="0"/>
                </a:lnTo>
                <a:lnTo>
                  <a:pt x="7069441" y="904299"/>
                </a:lnTo>
                <a:lnTo>
                  <a:pt x="0" y="904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138741" y="4089152"/>
            <a:ext cx="3900187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50"/>
              </a:lnSpc>
              <a:spcBef>
                <a:spcPct val="0"/>
              </a:spcBef>
            </a:pPr>
            <a:r>
              <a:rPr lang="pl-PL" sz="125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28</a:t>
            </a:r>
            <a:r>
              <a:rPr lang="en-US" sz="125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pl-PL" sz="125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LIP</a:t>
            </a:r>
            <a:r>
              <a:rPr lang="en-US" sz="125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CA 2025 R.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199577" y="4502117"/>
            <a:ext cx="1435396" cy="452150"/>
            <a:chOff x="0" y="0"/>
            <a:chExt cx="3827722" cy="1205732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3827722" cy="1205732"/>
              <a:chOff x="0" y="0"/>
              <a:chExt cx="1616540" cy="50921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616540" cy="509210"/>
              </a:xfrm>
              <a:custGeom>
                <a:avLst/>
                <a:gdLst/>
                <a:ahLst/>
                <a:cxnLst/>
                <a:rect l="l" t="t" r="r" b="b"/>
                <a:pathLst>
                  <a:path w="1616540" h="509210">
                    <a:moveTo>
                      <a:pt x="0" y="0"/>
                    </a:moveTo>
                    <a:lnTo>
                      <a:pt x="1616540" y="0"/>
                    </a:lnTo>
                    <a:lnTo>
                      <a:pt x="1616540" y="509210"/>
                    </a:lnTo>
                    <a:lnTo>
                      <a:pt x="0" y="50921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1616540" cy="55683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736"/>
                  </a:lnSpc>
                </a:pPr>
                <a:endParaRPr sz="705"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0" y="0"/>
              <a:ext cx="3827722" cy="1205732"/>
            </a:xfrm>
            <a:custGeom>
              <a:avLst/>
              <a:gdLst/>
              <a:ahLst/>
              <a:cxnLst/>
              <a:rect l="l" t="t" r="r" b="b"/>
              <a:pathLst>
                <a:path w="3827722" h="1205732">
                  <a:moveTo>
                    <a:pt x="0" y="0"/>
                  </a:moveTo>
                  <a:lnTo>
                    <a:pt x="3827722" y="0"/>
                  </a:lnTo>
                  <a:lnTo>
                    <a:pt x="3827722" y="1205732"/>
                  </a:lnTo>
                  <a:lnTo>
                    <a:pt x="0" y="1205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D9802DD-77D5-A584-5B4F-1A4AAF31F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22527"/>
            <a:ext cx="7992888" cy="734818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008000"/>
                </a:solidFill>
              </a:rPr>
              <a:t>Trwające nabory wniosków kierowane </a:t>
            </a:r>
            <a:br>
              <a:rPr lang="pl-PL" dirty="0">
                <a:solidFill>
                  <a:srgbClr val="008000"/>
                </a:solidFill>
              </a:rPr>
            </a:br>
            <a:r>
              <a:rPr lang="pl-PL" dirty="0">
                <a:solidFill>
                  <a:srgbClr val="008000"/>
                </a:solidFill>
              </a:rPr>
              <a:t>do jednostek samorządu terytorialnego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175E7F4-BA74-44F8-A965-E39C6D64EB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10</a:t>
            </a:fld>
            <a:endParaRPr lang="pl-PL" dirty="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2846FF3-DEA3-4720-B458-73DBE97C587A}"/>
              </a:ext>
            </a:extLst>
          </p:cNvPr>
          <p:cNvSpPr txBox="1"/>
          <p:nvPr/>
        </p:nvSpPr>
        <p:spPr>
          <a:xfrm>
            <a:off x="4067944" y="2095919"/>
            <a:ext cx="484668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008000"/>
                </a:solidFill>
              </a:rPr>
              <a:t>Infrastruktura kultury i turystyki kulturowej</a:t>
            </a:r>
            <a:endParaRPr lang="pl-PL" b="1" dirty="0">
              <a:solidFill>
                <a:srgbClr val="008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termin naboru: </a:t>
            </a:r>
            <a:r>
              <a:rPr lang="pl-PL" sz="1400" b="1" dirty="0"/>
              <a:t>02.06.2025-30.09.2025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inwestycje w celu wzmocnienia wpływu kultury i zrównoważonej turystyki na rozwój gospodarczy, włączenie społeczne i innowacje społeczne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budżet naboru: 200 mln PLN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C34935D-D5C4-46F3-B524-BEBB2F3286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1" r="3143"/>
          <a:stretch/>
        </p:blipFill>
        <p:spPr>
          <a:xfrm>
            <a:off x="539552" y="1203598"/>
            <a:ext cx="3060000" cy="32004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7758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D9802DD-77D5-A584-5B4F-1A4AAF31F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22527"/>
            <a:ext cx="7992888" cy="734818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008000"/>
                </a:solidFill>
              </a:rPr>
              <a:t>Planowane nabory wniosków kierowane </a:t>
            </a:r>
            <a:br>
              <a:rPr lang="pl-PL" dirty="0">
                <a:solidFill>
                  <a:srgbClr val="008000"/>
                </a:solidFill>
              </a:rPr>
            </a:br>
            <a:r>
              <a:rPr lang="pl-PL" dirty="0">
                <a:solidFill>
                  <a:srgbClr val="008000"/>
                </a:solidFill>
              </a:rPr>
              <a:t>do jednostek samorządu terytorialnego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175E7F4-BA74-44F8-A965-E39C6D64EB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11</a:t>
            </a:fld>
            <a:endParaRPr lang="pl-PL" dirty="0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DF11A185-779F-4926-B03B-A076F3E13D01}"/>
              </a:ext>
            </a:extLst>
          </p:cNvPr>
          <p:cNvSpPr txBox="1"/>
          <p:nvPr/>
        </p:nvSpPr>
        <p:spPr>
          <a:xfrm>
            <a:off x="4035375" y="1059582"/>
            <a:ext cx="4846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008000"/>
                </a:solidFill>
              </a:rPr>
              <a:t>Edukacja (V nabór) w sektorze środowiska</a:t>
            </a:r>
          </a:p>
          <a:p>
            <a:r>
              <a:rPr lang="pl-PL" sz="1400" dirty="0"/>
              <a:t>termin naboru: </a:t>
            </a:r>
            <a:r>
              <a:rPr lang="pl-PL" sz="1400" b="1" dirty="0"/>
              <a:t>29.08.2025-30.01.2026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projekty edukacyjne w zakresie kwestii klimatycznych, adaptacji do zmian klimatu oraz ochrony zasobów wodnych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budżet naboru: 30 mln PLN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2846FF3-DEA3-4720-B458-73DBE97C587A}"/>
              </a:ext>
            </a:extLst>
          </p:cNvPr>
          <p:cNvSpPr txBox="1"/>
          <p:nvPr/>
        </p:nvSpPr>
        <p:spPr>
          <a:xfrm>
            <a:off x="4035375" y="3203685"/>
            <a:ext cx="4846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008000"/>
                </a:solidFill>
              </a:rPr>
              <a:t>Opracowanie planów adaptacji (II nabór) </a:t>
            </a:r>
          </a:p>
          <a:p>
            <a:r>
              <a:rPr lang="pl-PL" sz="1400" dirty="0"/>
              <a:t>termin naboru: </a:t>
            </a:r>
            <a:r>
              <a:rPr lang="pl-PL" sz="1400" b="1" dirty="0"/>
              <a:t>29.08.2025-31.12.2025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projekty, których celem jest opracowanie planów adaptacji do zmian klimatu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budżet naboru: 10 mln PLN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1DDCDDD-AF2B-460A-9899-EA9C002DD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2" r="14192"/>
          <a:stretch/>
        </p:blipFill>
        <p:spPr>
          <a:xfrm>
            <a:off x="539552" y="1203599"/>
            <a:ext cx="3060000" cy="32004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2590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D9802DD-77D5-A584-5B4F-1A4AAF31F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22527"/>
            <a:ext cx="7992888" cy="734818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008000"/>
                </a:solidFill>
              </a:rPr>
              <a:t>Planowane nabory wniosków kierowane </a:t>
            </a:r>
            <a:br>
              <a:rPr lang="pl-PL" dirty="0">
                <a:solidFill>
                  <a:srgbClr val="008000"/>
                </a:solidFill>
              </a:rPr>
            </a:br>
            <a:r>
              <a:rPr lang="pl-PL" dirty="0">
                <a:solidFill>
                  <a:srgbClr val="008000"/>
                </a:solidFill>
              </a:rPr>
              <a:t>do jednostek samorządu terytorialnego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175E7F4-BA74-44F8-A965-E39C6D64EB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12</a:t>
            </a:fld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1DDCDDD-AF2B-460A-9899-EA9C002DD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7" r="18137"/>
          <a:stretch/>
        </p:blipFill>
        <p:spPr>
          <a:xfrm>
            <a:off x="539552" y="1203599"/>
            <a:ext cx="3060000" cy="32004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6B66AB3-CB4A-4EC2-8051-82C7D49578E9}"/>
              </a:ext>
            </a:extLst>
          </p:cNvPr>
          <p:cNvSpPr txBox="1"/>
          <p:nvPr/>
        </p:nvSpPr>
        <p:spPr>
          <a:xfrm>
            <a:off x="3995936" y="1131590"/>
            <a:ext cx="4846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4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D9FB3A8-5CC6-4CB4-A24F-D7E4D56727C0}"/>
              </a:ext>
            </a:extLst>
          </p:cNvPr>
          <p:cNvSpPr txBox="1"/>
          <p:nvPr/>
        </p:nvSpPr>
        <p:spPr>
          <a:xfrm>
            <a:off x="3923928" y="1600957"/>
            <a:ext cx="4572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008000"/>
                </a:solidFill>
              </a:rPr>
              <a:t>Ochrona przyrody i rozwój zielonej infrastruktury </a:t>
            </a:r>
          </a:p>
          <a:p>
            <a:r>
              <a:rPr lang="pl-PL" sz="1600" dirty="0"/>
              <a:t>termin naboru: </a:t>
            </a:r>
            <a:r>
              <a:rPr lang="pl-PL" sz="1600" b="1" dirty="0"/>
              <a:t>10.10.2025-28.11.2026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rekultywacja i </a:t>
            </a:r>
            <a:r>
              <a:rPr lang="pl-PL" sz="1600" dirty="0" err="1"/>
              <a:t>remediacja</a:t>
            </a:r>
            <a:r>
              <a:rPr lang="pl-PL" sz="1600" dirty="0"/>
              <a:t> terenów zdegradowanych działalnością gospodarczą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budżet naboru: 50 mln PLN</a:t>
            </a:r>
          </a:p>
        </p:txBody>
      </p:sp>
    </p:spTree>
    <p:extLst>
      <p:ext uri="{BB962C8B-B14F-4D97-AF65-F5344CB8AC3E}">
        <p14:creationId xmlns:p14="http://schemas.microsoft.com/office/powerpoint/2010/main" val="460213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D9802DD-77D5-A584-5B4F-1A4AAF31F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22527"/>
            <a:ext cx="7992888" cy="734818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008000"/>
                </a:solidFill>
              </a:rPr>
              <a:t>Planowane nabory wniosków </a:t>
            </a:r>
            <a:r>
              <a:rPr lang="pl-PL" u="sng" dirty="0">
                <a:solidFill>
                  <a:srgbClr val="008000"/>
                </a:solidFill>
              </a:rPr>
              <a:t>dotyczące odbudowy po powodzi </a:t>
            </a:r>
            <a:br>
              <a:rPr lang="pl-PL" dirty="0">
                <a:solidFill>
                  <a:srgbClr val="008000"/>
                </a:solidFill>
              </a:rPr>
            </a:br>
            <a:r>
              <a:rPr lang="pl-PL" dirty="0">
                <a:solidFill>
                  <a:srgbClr val="008000"/>
                </a:solidFill>
              </a:rPr>
              <a:t>kierowane do jednostek samorządu terytorialnego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175E7F4-BA74-44F8-A965-E39C6D64EB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13</a:t>
            </a:fld>
            <a:endParaRPr lang="pl-PL" dirty="0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DF11A185-779F-4926-B03B-A076F3E13D01}"/>
              </a:ext>
            </a:extLst>
          </p:cNvPr>
          <p:cNvSpPr txBox="1"/>
          <p:nvPr/>
        </p:nvSpPr>
        <p:spPr>
          <a:xfrm>
            <a:off x="4035375" y="1059582"/>
            <a:ext cx="48466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008000"/>
                </a:solidFill>
              </a:rPr>
              <a:t>Wsparcie systemów gospodarowania wodami (III) </a:t>
            </a:r>
          </a:p>
          <a:p>
            <a:r>
              <a:rPr lang="pl-PL" sz="1600" b="1" dirty="0">
                <a:solidFill>
                  <a:srgbClr val="008000"/>
                </a:solidFill>
              </a:rPr>
              <a:t>(ze środków Funduszu Spójności)</a:t>
            </a:r>
          </a:p>
          <a:p>
            <a:r>
              <a:rPr lang="pl-PL" sz="1400" dirty="0"/>
              <a:t>termin naboru: </a:t>
            </a:r>
            <a:r>
              <a:rPr lang="pl-PL" sz="1400" b="1" dirty="0"/>
              <a:t>15.09.2025-27.02.2026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inwestycje w zrównoważone systemy gospodarowania wodami opadowymi z udziałem zieleni, zielono-niebieskiej infrastruktury oraz rozwiązań opartych na przyrodzie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budżet naboru: 500 mln PLN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1DDCDDD-AF2B-460A-9899-EA9C002DD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2" r="14192"/>
          <a:stretch/>
        </p:blipFill>
        <p:spPr>
          <a:xfrm>
            <a:off x="539552" y="1203599"/>
            <a:ext cx="3060000" cy="32004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691D7C0-D580-4EEE-90A3-E94722DA19DD}"/>
              </a:ext>
            </a:extLst>
          </p:cNvPr>
          <p:cNvSpPr txBox="1"/>
          <p:nvPr/>
        </p:nvSpPr>
        <p:spPr>
          <a:xfrm>
            <a:off x="4057950" y="2761784"/>
            <a:ext cx="48466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008000"/>
                </a:solidFill>
              </a:rPr>
              <a:t>Wsparcie systemów gospodarowania wodami (III) </a:t>
            </a:r>
          </a:p>
          <a:p>
            <a:r>
              <a:rPr lang="pl-PL" sz="1600" b="1" dirty="0">
                <a:solidFill>
                  <a:srgbClr val="008000"/>
                </a:solidFill>
              </a:rPr>
              <a:t>(ze środków EFRR)</a:t>
            </a:r>
          </a:p>
          <a:p>
            <a:r>
              <a:rPr lang="pl-PL" sz="1400" dirty="0"/>
              <a:t>termin naboru: </a:t>
            </a:r>
            <a:r>
              <a:rPr lang="pl-PL" sz="1400" b="1" dirty="0"/>
              <a:t>30.09.2025-30.04.2026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inwestycje w zrównoważone systemy gospodarowania wodami opadowymi z udziałem zieleni, zielono-niebieskiej infrastruktury oraz rozwiązań opartych na przyrodzie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budżet naboru: 500 mln PLN</a:t>
            </a:r>
          </a:p>
        </p:txBody>
      </p:sp>
    </p:spTree>
    <p:extLst>
      <p:ext uri="{BB962C8B-B14F-4D97-AF65-F5344CB8AC3E}">
        <p14:creationId xmlns:p14="http://schemas.microsoft.com/office/powerpoint/2010/main" val="3757916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D9802DD-77D5-A584-5B4F-1A4AAF31F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22527"/>
            <a:ext cx="7992888" cy="734818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008000"/>
                </a:solidFill>
              </a:rPr>
              <a:t>Planowane nabory wniosków kierowane </a:t>
            </a:r>
            <a:br>
              <a:rPr lang="pl-PL" dirty="0">
                <a:solidFill>
                  <a:srgbClr val="008000"/>
                </a:solidFill>
              </a:rPr>
            </a:br>
            <a:r>
              <a:rPr lang="pl-PL" dirty="0">
                <a:solidFill>
                  <a:srgbClr val="008000"/>
                </a:solidFill>
              </a:rPr>
              <a:t>do jednostek samorządu terytorialnego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175E7F4-BA74-44F8-A965-E39C6D64EB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14</a:t>
            </a:fld>
            <a:endParaRPr lang="pl-PL" dirty="0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DF11A185-779F-4926-B03B-A076F3E13D01}"/>
              </a:ext>
            </a:extLst>
          </p:cNvPr>
          <p:cNvSpPr txBox="1"/>
          <p:nvPr/>
        </p:nvSpPr>
        <p:spPr>
          <a:xfrm>
            <a:off x="4035375" y="1059582"/>
            <a:ext cx="48466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008000"/>
                </a:solidFill>
              </a:rPr>
              <a:t>Zeroemisyjny kolejowy tabor pasażerski </a:t>
            </a:r>
          </a:p>
          <a:p>
            <a:r>
              <a:rPr lang="pl-PL" sz="1400" dirty="0"/>
              <a:t>termin naboru: </a:t>
            </a:r>
            <a:r>
              <a:rPr lang="pl-PL" sz="1400" b="1" dirty="0"/>
              <a:t>30.09.2025– 31.01.2026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zakup zeroemisyjnego taboru kolejowego do realizacji przewozów pasażerskich o charakterze ponadregionalnym oraz zakup zeroemisyjnego taboru kolejowego do realizacji przewozów pasażerskich o charakterze aglomeracyjnym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budżet naboru: 1,5 mld PLN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8189F04-7934-45F4-8E49-FF013889C7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6273"/>
          <a:stretch/>
        </p:blipFill>
        <p:spPr>
          <a:xfrm>
            <a:off x="539552" y="1203599"/>
            <a:ext cx="3060000" cy="32004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2846FF3-DEA3-4720-B458-73DBE97C587A}"/>
              </a:ext>
            </a:extLst>
          </p:cNvPr>
          <p:cNvSpPr txBox="1"/>
          <p:nvPr/>
        </p:nvSpPr>
        <p:spPr>
          <a:xfrm>
            <a:off x="4035375" y="3203685"/>
            <a:ext cx="4846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008000"/>
                </a:solidFill>
              </a:rPr>
              <a:t>Montaż urządzeń ETCS/GSM-R</a:t>
            </a:r>
          </a:p>
          <a:p>
            <a:r>
              <a:rPr lang="pl-PL" sz="1400" dirty="0"/>
              <a:t>termin naboru: </a:t>
            </a:r>
            <a:r>
              <a:rPr lang="pl-PL" sz="1400" b="1" dirty="0"/>
              <a:t>30.09.2025-30.11.2025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modernizacja taboru kolejowego poprzez montaż urządzeń ETCS/GSM-R w pojazdach taboru kolejowego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budżet naboru: 150 mln PLN</a:t>
            </a:r>
          </a:p>
        </p:txBody>
      </p:sp>
    </p:spTree>
    <p:extLst>
      <p:ext uri="{BB962C8B-B14F-4D97-AF65-F5344CB8AC3E}">
        <p14:creationId xmlns:p14="http://schemas.microsoft.com/office/powerpoint/2010/main" val="3291630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D9802DD-77D5-A584-5B4F-1A4AAF31F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22527"/>
            <a:ext cx="7992888" cy="734818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008000"/>
                </a:solidFill>
              </a:rPr>
              <a:t>Planowane nabory wniosków kierowane </a:t>
            </a:r>
            <a:br>
              <a:rPr lang="pl-PL" dirty="0">
                <a:solidFill>
                  <a:srgbClr val="008000"/>
                </a:solidFill>
              </a:rPr>
            </a:br>
            <a:r>
              <a:rPr lang="pl-PL" dirty="0">
                <a:solidFill>
                  <a:srgbClr val="008000"/>
                </a:solidFill>
              </a:rPr>
              <a:t>do jednostek samorządu terytorialnego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175E7F4-BA74-44F8-A965-E39C6D64EB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15</a:t>
            </a:fld>
            <a:endParaRPr lang="pl-PL" dirty="0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DF11A185-779F-4926-B03B-A076F3E13D01}"/>
              </a:ext>
            </a:extLst>
          </p:cNvPr>
          <p:cNvSpPr txBox="1"/>
          <p:nvPr/>
        </p:nvSpPr>
        <p:spPr>
          <a:xfrm>
            <a:off x="3829768" y="1059582"/>
            <a:ext cx="484668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008000"/>
                </a:solidFill>
              </a:rPr>
              <a:t>Źródła wysokosprawnej kogeneracji (II nabór)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termin naboru: </a:t>
            </a:r>
            <a:r>
              <a:rPr lang="pl-PL" sz="1400" b="1" dirty="0"/>
              <a:t>01.09.2025 - 30.11.2025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dla projektów źródeł wysokosprawnej kogeneracji z OZE (np. wykorzystujące biomasę, biogaz lub </a:t>
            </a:r>
            <a:r>
              <a:rPr lang="pl-PL" sz="1400" dirty="0" err="1"/>
              <a:t>biometan</a:t>
            </a:r>
            <a:r>
              <a:rPr lang="pl-PL" sz="1400" dirty="0"/>
              <a:t>), samodzielnie lub z magazynem energii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budżet naboru: 500 mln PLN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727BDEA-C264-44B4-BF1C-A18C33F77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r="14189"/>
          <a:stretch/>
        </p:blipFill>
        <p:spPr>
          <a:xfrm>
            <a:off x="539552" y="1192070"/>
            <a:ext cx="3060000" cy="32004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9771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612237"/>
            <a:ext cx="8424936" cy="447345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008000"/>
                </a:solidFill>
              </a:rPr>
              <a:t>Plan Społeczno-Klimatyczny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F558100-ACAE-4D81-8C67-086775BA98B2}"/>
              </a:ext>
            </a:extLst>
          </p:cNvPr>
          <p:cNvGraphicFramePr/>
          <p:nvPr/>
        </p:nvGraphicFramePr>
        <p:xfrm>
          <a:off x="683568" y="1203598"/>
          <a:ext cx="7080448" cy="3472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4100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Środki finansowe w programie regionalnym – </a:t>
            </a:r>
            <a:br>
              <a:rPr lang="pl-PL" dirty="0"/>
            </a:br>
            <a:r>
              <a:rPr lang="pl-PL" dirty="0"/>
              <a:t>Fundusze Europejskie dla Łódzkiego 2021-2027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FDCD457-F1EC-499D-9E18-89DBFFCAE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91" y="4041775"/>
            <a:ext cx="592872" cy="592872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E15E4B0-D464-472E-9DB4-08182BC54C79}"/>
              </a:ext>
            </a:extLst>
          </p:cNvPr>
          <p:cNvSpPr txBox="1"/>
          <p:nvPr/>
        </p:nvSpPr>
        <p:spPr>
          <a:xfrm>
            <a:off x="568162" y="1402021"/>
            <a:ext cx="8007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Alokacja na program regionalny w UE </a:t>
            </a:r>
          </a:p>
          <a:p>
            <a:pPr algn="ctr"/>
            <a:r>
              <a:rPr lang="pl-PL" sz="2000" dirty="0"/>
              <a:t>– 2,745 mld EUR (ponad 11,5 mld PLN)</a:t>
            </a:r>
          </a:p>
          <a:p>
            <a:pPr algn="ctr"/>
            <a:r>
              <a:rPr lang="pl-PL" sz="2000" dirty="0"/>
              <a:t>w tym:</a:t>
            </a: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D8D1E245-9241-452D-BC98-B582BBDB7EC1}"/>
              </a:ext>
            </a:extLst>
          </p:cNvPr>
          <p:cNvSpPr/>
          <p:nvPr/>
        </p:nvSpPr>
        <p:spPr>
          <a:xfrm>
            <a:off x="1445231" y="2597826"/>
            <a:ext cx="1846262" cy="9534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tx1"/>
                </a:solidFill>
              </a:rPr>
              <a:t>EFRR </a:t>
            </a:r>
          </a:p>
          <a:p>
            <a:pPr algn="ctr"/>
            <a:r>
              <a:rPr lang="pl-PL" sz="1800" b="1" dirty="0">
                <a:solidFill>
                  <a:schemeClr val="tx1"/>
                </a:solidFill>
              </a:rPr>
              <a:t> 1,72 mld EUR</a:t>
            </a: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1877FEE2-E622-4069-9FBF-963E43638497}"/>
              </a:ext>
            </a:extLst>
          </p:cNvPr>
          <p:cNvSpPr/>
          <p:nvPr/>
        </p:nvSpPr>
        <p:spPr>
          <a:xfrm>
            <a:off x="5833435" y="2609325"/>
            <a:ext cx="1846262" cy="9534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>
                <a:solidFill>
                  <a:schemeClr val="tx1"/>
                </a:solidFill>
              </a:rPr>
              <a:t>FST </a:t>
            </a:r>
          </a:p>
          <a:p>
            <a:pPr algn="ctr"/>
            <a:r>
              <a:rPr lang="pl-PL" sz="1800" b="1" dirty="0">
                <a:solidFill>
                  <a:schemeClr val="tx1"/>
                </a:solidFill>
              </a:rPr>
              <a:t> 0,37 mld EUR</a:t>
            </a: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EACCF2C0-6340-4401-8B1F-5A8F8254E59A}"/>
              </a:ext>
            </a:extLst>
          </p:cNvPr>
          <p:cNvSpPr/>
          <p:nvPr/>
        </p:nvSpPr>
        <p:spPr>
          <a:xfrm>
            <a:off x="3601649" y="2609325"/>
            <a:ext cx="1846262" cy="95341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chemeClr val="tx1"/>
                </a:solidFill>
              </a:rPr>
              <a:t>EFS+ </a:t>
            </a:r>
          </a:p>
          <a:p>
            <a:pPr algn="ctr"/>
            <a:r>
              <a:rPr lang="pl-PL" sz="2000" b="1" dirty="0">
                <a:solidFill>
                  <a:schemeClr val="tx1"/>
                </a:solidFill>
              </a:rPr>
              <a:t> 0,66 mld EUR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411868F-2BED-465E-ACA2-CE669C841737}"/>
              </a:ext>
            </a:extLst>
          </p:cNvPr>
          <p:cNvSpPr txBox="1"/>
          <p:nvPr/>
        </p:nvSpPr>
        <p:spPr>
          <a:xfrm>
            <a:off x="1415620" y="4222076"/>
            <a:ext cx="6246454" cy="309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1 z 5 regionów objętych wsparciem Funduszu na rzecz Sprawiedliwej Transformacji</a:t>
            </a:r>
          </a:p>
        </p:txBody>
      </p:sp>
    </p:spTree>
    <p:extLst>
      <p:ext uri="{BB962C8B-B14F-4D97-AF65-F5344CB8AC3E}">
        <p14:creationId xmlns:p14="http://schemas.microsoft.com/office/powerpoint/2010/main" val="1771579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612237"/>
            <a:ext cx="8424936" cy="734818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Polityka terytorialna w programie regionalnym – </a:t>
            </a:r>
            <a:br>
              <a:rPr lang="pl-PL" dirty="0"/>
            </a:br>
            <a:r>
              <a:rPr lang="pl-PL" dirty="0"/>
              <a:t>Fundusze Europejskie dla Łódzkiego 2021-2027 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AC9AC38-9DEA-4AE6-A16D-10E49FAEB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390" y="1347054"/>
            <a:ext cx="7389547" cy="3312928"/>
          </a:xfrm>
        </p:spPr>
        <p:txBody>
          <a:bodyPr>
            <a:normAutofit fontScale="77500" lnSpcReduction="20000"/>
          </a:bodyPr>
          <a:lstStyle/>
          <a:p>
            <a:r>
              <a:rPr lang="pl-PL" sz="1500" dirty="0"/>
              <a:t>Zintegrowane Inwestycje Terytorialne – wykorzystanie instrumentu ZIT będzie ograniczone do wsparcia Miejskich Obszarów Funkcjonalnych (MOF) wyznaczonych w SRWŁ2030: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500" dirty="0"/>
              <a:t>MOF Ośrodka Wojewódzkiego – Łodzi,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500" dirty="0"/>
              <a:t>MOF Sieradz – Zduńska Wola – Łask,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500" dirty="0"/>
              <a:t>MOF Tomaszów Mazowiecki – Opoczno,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500" dirty="0"/>
              <a:t>MOF Radomsko – Piotrków Trybunalski – Bełchatów, </a:t>
            </a:r>
          </a:p>
          <a:p>
            <a:r>
              <a:rPr lang="pl-PL" sz="1500" dirty="0"/>
              <a:t>Bezpośrednia alokacja dedykowana ZIT: </a:t>
            </a:r>
            <a:r>
              <a:rPr lang="pl-PL" sz="1500" b="1" dirty="0"/>
              <a:t>289,9 mln euro </a:t>
            </a:r>
            <a:r>
              <a:rPr lang="pl-PL" sz="1500" dirty="0"/>
              <a:t>(ok. </a:t>
            </a:r>
            <a:r>
              <a:rPr lang="pl-PL" sz="1500" b="1" dirty="0"/>
              <a:t>10,56 %</a:t>
            </a:r>
            <a:r>
              <a:rPr lang="pl-PL" sz="1500" dirty="0"/>
              <a:t> środków programu FEŁ 2021-2027).</a:t>
            </a:r>
          </a:p>
          <a:p>
            <a:r>
              <a:rPr lang="pl-PL" sz="1500" dirty="0"/>
              <a:t>Dodatkowo dla ZIT MOF Ośrodka Wojewódzkiego – Łodzi przewidziano alokację z programu </a:t>
            </a:r>
            <a:r>
              <a:rPr lang="pl-PL" sz="1500" dirty="0" err="1"/>
              <a:t>FENiKS</a:t>
            </a:r>
            <a:r>
              <a:rPr lang="pl-PL" sz="1500" dirty="0"/>
              <a:t> na działania w zakresie zrównoważonego transportu miejskiego w wysokości 100 mln euro. </a:t>
            </a:r>
          </a:p>
          <a:p>
            <a:r>
              <a:rPr lang="pl-PL" sz="1500" dirty="0"/>
              <a:t>Instrument IIT: realizowany będzie w ramach środków EFRR z CP5 na  Gminne Programy Rewitalizacji.</a:t>
            </a:r>
          </a:p>
          <a:p>
            <a:r>
              <a:rPr lang="pl-PL" sz="1500" dirty="0"/>
              <a:t> Łączna wartość planowanych działań IIT to 118 590 611 EUR.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95303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B94FB6-C9D8-4968-8EFF-0BBAEFDD9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339502"/>
            <a:ext cx="7389546" cy="73481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Dane o wdrażaniu środków </a:t>
            </a:r>
            <a:br>
              <a:rPr lang="pl-PL" dirty="0"/>
            </a:br>
            <a:r>
              <a:rPr lang="pl-PL" dirty="0"/>
              <a:t>Programu Fundusze Europejskie dla Łódzkiego 2021-2027 </a:t>
            </a:r>
            <a:br>
              <a:rPr lang="pl-PL" dirty="0"/>
            </a:br>
            <a:r>
              <a:rPr lang="pl-PL" dirty="0"/>
              <a:t>– stan na 20.07.2025 r.</a:t>
            </a:r>
          </a:p>
        </p:txBody>
      </p:sp>
      <p:pic>
        <p:nvPicPr>
          <p:cNvPr id="8" name="Symbol zastępczy zawartości 7" descr="Grupowa burza mózgów z wypełnieniem pełnym">
            <a:extLst>
              <a:ext uri="{FF2B5EF4-FFF2-40B4-BE49-F238E27FC236}">
                <a16:creationId xmlns:a16="http://schemas.microsoft.com/office/drawing/2014/main" id="{0F7AF307-02C5-4C36-AF54-4A2247B100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09921" y="1725335"/>
            <a:ext cx="648072" cy="648072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88140B3-C7DB-42E3-87A6-50CF52B5C3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19</a:t>
            </a:fld>
            <a:endParaRPr lang="pl-PL" dirty="0"/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CF252C90-FBA6-49DF-9FD5-F703332F12D1}"/>
              </a:ext>
            </a:extLst>
          </p:cNvPr>
          <p:cNvSpPr/>
          <p:nvPr/>
        </p:nvSpPr>
        <p:spPr>
          <a:xfrm>
            <a:off x="5813852" y="1794603"/>
            <a:ext cx="1066202" cy="5147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pl-PL" sz="2449" b="1" dirty="0">
                <a:solidFill>
                  <a:schemeClr val="bg1"/>
                </a:solidFill>
                <a:latin typeface="Calibri" panose="020F0502020204030204" pitchFamily="34" charset="0"/>
              </a:rPr>
              <a:t>214</a:t>
            </a:r>
            <a:r>
              <a:rPr lang="pl-PL" sz="714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EA4A8E35-A9BE-492A-98FA-1C239D337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7" y="1876080"/>
            <a:ext cx="458833" cy="45883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AE3E863-B386-44B2-8516-A0E31D18A025}"/>
              </a:ext>
            </a:extLst>
          </p:cNvPr>
          <p:cNvSpPr txBox="1"/>
          <p:nvPr/>
        </p:nvSpPr>
        <p:spPr>
          <a:xfrm>
            <a:off x="3055863" y="1763058"/>
            <a:ext cx="1768176" cy="7428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wartość alokacji</a:t>
            </a:r>
          </a:p>
          <a:p>
            <a:r>
              <a:rPr lang="pl-PL" dirty="0">
                <a:solidFill>
                  <a:schemeClr val="tx2"/>
                </a:solidFill>
              </a:rPr>
              <a:t>środków w programie</a:t>
            </a:r>
          </a:p>
          <a:p>
            <a:r>
              <a:rPr lang="pl-PL" dirty="0">
                <a:solidFill>
                  <a:schemeClr val="tx2"/>
                </a:solidFill>
              </a:rPr>
              <a:t>regionalnym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5F7C5B6-22B9-46C2-B30F-348DD4596B18}"/>
              </a:ext>
            </a:extLst>
          </p:cNvPr>
          <p:cNvSpPr txBox="1"/>
          <p:nvPr/>
        </p:nvSpPr>
        <p:spPr>
          <a:xfrm>
            <a:off x="6954346" y="1799715"/>
            <a:ext cx="1608967" cy="526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liczba ogłoszonych </a:t>
            </a:r>
          </a:p>
          <a:p>
            <a:r>
              <a:rPr lang="pl-PL" dirty="0">
                <a:solidFill>
                  <a:schemeClr val="tx2"/>
                </a:solidFill>
              </a:rPr>
              <a:t>naborów wniosków</a:t>
            </a:r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BBBD37B8-D0B0-405D-9222-F25230B645DB}"/>
              </a:ext>
            </a:extLst>
          </p:cNvPr>
          <p:cNvSpPr/>
          <p:nvPr/>
        </p:nvSpPr>
        <p:spPr>
          <a:xfrm>
            <a:off x="1843567" y="1844906"/>
            <a:ext cx="1066202" cy="5147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pl-PL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&gt;11,5 </a:t>
            </a:r>
            <a:r>
              <a:rPr lang="pl-PL" sz="1100" b="1" dirty="0">
                <a:solidFill>
                  <a:schemeClr val="bg1"/>
                </a:solidFill>
                <a:latin typeface="Calibri" panose="020F0502020204030204" pitchFamily="34" charset="0"/>
              </a:rPr>
              <a:t>mld PLN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98B468CF-7652-4F86-8DE9-591B71F43815}"/>
              </a:ext>
            </a:extLst>
          </p:cNvPr>
          <p:cNvSpPr/>
          <p:nvPr/>
        </p:nvSpPr>
        <p:spPr>
          <a:xfrm>
            <a:off x="1870182" y="2964264"/>
            <a:ext cx="1066202" cy="5147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pl-PL" sz="2449" b="1" dirty="0">
                <a:solidFill>
                  <a:schemeClr val="bg1"/>
                </a:solidFill>
                <a:latin typeface="Calibri" panose="020F0502020204030204" pitchFamily="34" charset="0"/>
              </a:rPr>
              <a:t>4 691</a:t>
            </a:r>
            <a:r>
              <a:rPr lang="pl-PL" sz="714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724B8F7-9595-4168-9F63-0D60320A1E23}"/>
              </a:ext>
            </a:extLst>
          </p:cNvPr>
          <p:cNvSpPr txBox="1"/>
          <p:nvPr/>
        </p:nvSpPr>
        <p:spPr>
          <a:xfrm>
            <a:off x="3111392" y="2848190"/>
            <a:ext cx="1386149" cy="7428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liczba złożonych</a:t>
            </a:r>
          </a:p>
          <a:p>
            <a:r>
              <a:rPr lang="pl-PL" dirty="0">
                <a:solidFill>
                  <a:schemeClr val="tx2"/>
                </a:solidFill>
              </a:rPr>
              <a:t>wniosków </a:t>
            </a:r>
          </a:p>
          <a:p>
            <a:r>
              <a:rPr lang="pl-PL" dirty="0">
                <a:solidFill>
                  <a:schemeClr val="tx2"/>
                </a:solidFill>
              </a:rPr>
              <a:t>w programie </a:t>
            </a:r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8803239F-DE3F-4236-BBAD-36E15CB013E7}"/>
              </a:ext>
            </a:extLst>
          </p:cNvPr>
          <p:cNvSpPr/>
          <p:nvPr/>
        </p:nvSpPr>
        <p:spPr>
          <a:xfrm>
            <a:off x="5825438" y="2973751"/>
            <a:ext cx="1066202" cy="5147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pl-PL" sz="2300" b="1" dirty="0">
                <a:solidFill>
                  <a:schemeClr val="bg1"/>
                </a:solidFill>
                <a:latin typeface="Calibri" panose="020F0502020204030204" pitchFamily="34" charset="0"/>
              </a:rPr>
              <a:t>13,2 </a:t>
            </a:r>
          </a:p>
          <a:p>
            <a:pPr algn="ctr">
              <a:lnSpc>
                <a:spcPct val="80000"/>
              </a:lnSpc>
            </a:pPr>
            <a:r>
              <a:rPr lang="pl-PL" sz="1100" b="1" dirty="0">
                <a:solidFill>
                  <a:schemeClr val="bg1"/>
                </a:solidFill>
                <a:latin typeface="Calibri" panose="020F0502020204030204" pitchFamily="34" charset="0"/>
              </a:rPr>
              <a:t>mld PLN</a:t>
            </a:r>
            <a:r>
              <a:rPr lang="pl-PL" sz="11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212E44C-5E8B-4EB9-A5C2-00281449EC8F}"/>
              </a:ext>
            </a:extLst>
          </p:cNvPr>
          <p:cNvSpPr txBox="1"/>
          <p:nvPr/>
        </p:nvSpPr>
        <p:spPr>
          <a:xfrm>
            <a:off x="6999695" y="2736153"/>
            <a:ext cx="1608967" cy="959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wartość wniosków o dofinansowanie złożonych w programie</a:t>
            </a:r>
          </a:p>
        </p:txBody>
      </p:sp>
      <p:pic>
        <p:nvPicPr>
          <p:cNvPr id="21" name="Grafika 20" descr="Monety z wypełnieniem pełnym">
            <a:extLst>
              <a:ext uri="{FF2B5EF4-FFF2-40B4-BE49-F238E27FC236}">
                <a16:creationId xmlns:a16="http://schemas.microsoft.com/office/drawing/2014/main" id="{648BAC4B-1264-4735-808E-E4EF8831E2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70936" y="2953008"/>
            <a:ext cx="526041" cy="526041"/>
          </a:xfrm>
          <a:prstGeom prst="rect">
            <a:avLst/>
          </a:prstGeom>
        </p:spPr>
      </p:pic>
      <p:pic>
        <p:nvPicPr>
          <p:cNvPr id="23" name="Grafika 22" descr="Trend wzrostowy z wypełnieniem pełnym">
            <a:extLst>
              <a:ext uri="{FF2B5EF4-FFF2-40B4-BE49-F238E27FC236}">
                <a16:creationId xmlns:a16="http://schemas.microsoft.com/office/drawing/2014/main" id="{1005DEB6-B90D-4CDF-9DBC-6F6581920E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2799" y="2918813"/>
            <a:ext cx="605688" cy="605688"/>
          </a:xfrm>
          <a:prstGeom prst="rect">
            <a:avLst/>
          </a:prstGeom>
        </p:spPr>
      </p:pic>
      <p:pic>
        <p:nvPicPr>
          <p:cNvPr id="29" name="Grafika 28" descr="Sukces grupowy z wypełnieniem pełnym">
            <a:extLst>
              <a:ext uri="{FF2B5EF4-FFF2-40B4-BE49-F238E27FC236}">
                <a16:creationId xmlns:a16="http://schemas.microsoft.com/office/drawing/2014/main" id="{80F5E3C4-394F-4EE6-8489-4DF1D94C50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6518" y="4230920"/>
            <a:ext cx="481838" cy="481838"/>
          </a:xfrm>
          <a:prstGeom prst="rect">
            <a:avLst/>
          </a:prstGeom>
        </p:spPr>
      </p:pic>
      <p:sp>
        <p:nvSpPr>
          <p:cNvPr id="30" name="pole tekstowe 29">
            <a:extLst>
              <a:ext uri="{FF2B5EF4-FFF2-40B4-BE49-F238E27FC236}">
                <a16:creationId xmlns:a16="http://schemas.microsoft.com/office/drawing/2014/main" id="{F163165B-5276-4C62-82CF-AE7C8C13EC1E}"/>
              </a:ext>
            </a:extLst>
          </p:cNvPr>
          <p:cNvSpPr txBox="1"/>
          <p:nvPr/>
        </p:nvSpPr>
        <p:spPr>
          <a:xfrm>
            <a:off x="1247336" y="4208819"/>
            <a:ext cx="7491346" cy="526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Duże zainteresowanie wśród Wnioskodawców. Wartość złożonych wniosków w naborach jest wyższa</a:t>
            </a:r>
          </a:p>
          <a:p>
            <a:r>
              <a:rPr lang="pl-PL" dirty="0">
                <a:solidFill>
                  <a:schemeClr val="tx2"/>
                </a:solidFill>
              </a:rPr>
              <a:t>niż całkowita dostępna alokacja dla Programu.</a:t>
            </a:r>
          </a:p>
        </p:txBody>
      </p:sp>
    </p:spTree>
    <p:extLst>
      <p:ext uri="{BB962C8B-B14F-4D97-AF65-F5344CB8AC3E}">
        <p14:creationId xmlns:p14="http://schemas.microsoft.com/office/powerpoint/2010/main" val="285303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>
            <a:extLst>
              <a:ext uri="{FF2B5EF4-FFF2-40B4-BE49-F238E27FC236}">
                <a16:creationId xmlns:a16="http://schemas.microsoft.com/office/drawing/2014/main" id="{0B442B7F-533E-46D3-9A99-42D0AC5E9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394" y="1699316"/>
            <a:ext cx="4768929" cy="277040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33A9B61-3CBC-435C-BE13-D739C2FF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KPO – podstawowe informacje</a:t>
            </a:r>
            <a:br>
              <a:rPr lang="pl-PL" dirty="0"/>
            </a:br>
            <a:endParaRPr lang="pl-PL" dirty="0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D8A4515E-6805-437C-86A8-F78E99239417}"/>
              </a:ext>
            </a:extLst>
          </p:cNvPr>
          <p:cNvGrpSpPr/>
          <p:nvPr/>
        </p:nvGrpSpPr>
        <p:grpSpPr>
          <a:xfrm>
            <a:off x="467544" y="915566"/>
            <a:ext cx="10500339" cy="1735561"/>
            <a:chOff x="-40887" y="-47625"/>
            <a:chExt cx="4352726" cy="386556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EEEF637D-79D6-4080-A9BC-7B370122CB07}"/>
                </a:ext>
              </a:extLst>
            </p:cNvPr>
            <p:cNvSpPr/>
            <p:nvPr/>
          </p:nvSpPr>
          <p:spPr>
            <a:xfrm>
              <a:off x="-40887" y="-20248"/>
              <a:ext cx="3456306" cy="183578"/>
            </a:xfrm>
            <a:custGeom>
              <a:avLst/>
              <a:gdLst/>
              <a:ahLst/>
              <a:cxnLst/>
              <a:rect l="l" t="t" r="r" b="b"/>
              <a:pathLst>
                <a:path w="4311839" h="338931">
                  <a:moveTo>
                    <a:pt x="0" y="0"/>
                  </a:moveTo>
                  <a:lnTo>
                    <a:pt x="4311839" y="0"/>
                  </a:lnTo>
                  <a:lnTo>
                    <a:pt x="4311839" y="338931"/>
                  </a:lnTo>
                  <a:lnTo>
                    <a:pt x="0" y="338931"/>
                  </a:lnTo>
                  <a:close/>
                </a:path>
              </a:pathLst>
            </a:custGeom>
            <a:solidFill>
              <a:srgbClr val="343579"/>
            </a:solidFill>
          </p:spPr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AEF1A466-EF7B-4435-8856-FBA3346ED7D4}"/>
                </a:ext>
              </a:extLst>
            </p:cNvPr>
            <p:cNvSpPr txBox="1"/>
            <p:nvPr/>
          </p:nvSpPr>
          <p:spPr>
            <a:xfrm>
              <a:off x="0" y="-47625"/>
              <a:ext cx="4311839" cy="386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 dirty="0"/>
            </a:p>
            <a:p>
              <a:pPr algn="l">
                <a:lnSpc>
                  <a:spcPts val="2939"/>
                </a:lnSpc>
              </a:pPr>
              <a:endParaRPr dirty="0"/>
            </a:p>
          </p:txBody>
        </p:sp>
      </p:grpSp>
      <p:sp>
        <p:nvSpPr>
          <p:cNvPr id="8" name="TextBox 12">
            <a:extLst>
              <a:ext uri="{FF2B5EF4-FFF2-40B4-BE49-F238E27FC236}">
                <a16:creationId xmlns:a16="http://schemas.microsoft.com/office/drawing/2014/main" id="{277E707C-8018-47D6-828E-950B4E9A0391}"/>
              </a:ext>
            </a:extLst>
          </p:cNvPr>
          <p:cNvSpPr txBox="1"/>
          <p:nvPr/>
        </p:nvSpPr>
        <p:spPr>
          <a:xfrm>
            <a:off x="-2067220" y="1242116"/>
            <a:ext cx="1340738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Program </a:t>
            </a:r>
            <a:r>
              <a:rPr lang="en-US" sz="14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dotyczy</a:t>
            </a:r>
            <a:r>
              <a:rPr lang="en-US" sz="14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reform </a:t>
            </a:r>
            <a:r>
              <a:rPr lang="en-US" sz="14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i</a:t>
            </a:r>
            <a:r>
              <a:rPr lang="en-US" sz="14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inwestycji</a:t>
            </a:r>
            <a:r>
              <a:rPr lang="en-US" sz="14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rozpoczętych</a:t>
            </a:r>
            <a:r>
              <a:rPr lang="en-US" sz="14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po 1 </a:t>
            </a:r>
            <a:r>
              <a:rPr lang="en-US" sz="14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lutego</a:t>
            </a:r>
            <a:r>
              <a:rPr lang="en-US" sz="14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2020 r. (</a:t>
            </a:r>
            <a:r>
              <a:rPr lang="en-US" sz="14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lub</a:t>
            </a:r>
            <a:r>
              <a:rPr lang="en-US" sz="14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2022 r. – </a:t>
            </a:r>
            <a:r>
              <a:rPr lang="en-US" sz="14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REPowerEU</a:t>
            </a:r>
            <a:r>
              <a:rPr lang="en-US" sz="14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) </a:t>
            </a:r>
            <a:endParaRPr lang="pl-PL" sz="1400" b="1" dirty="0">
              <a:solidFill>
                <a:srgbClr val="FFFFFF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ctr"/>
            <a:r>
              <a:rPr lang="en-US" sz="14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i</a:t>
            </a:r>
            <a:r>
              <a:rPr lang="en-US" sz="14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zakończonych</a:t>
            </a:r>
            <a:r>
              <a:rPr lang="en-US" sz="14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do </a:t>
            </a:r>
            <a:r>
              <a:rPr lang="en-US" sz="14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sierpnia</a:t>
            </a:r>
            <a:r>
              <a:rPr lang="en-US" sz="14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2026 r.</a:t>
            </a:r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id="{CA60CBFF-3429-46AB-909A-F9763E1E2C5E}"/>
              </a:ext>
            </a:extLst>
          </p:cNvPr>
          <p:cNvGrpSpPr/>
          <p:nvPr/>
        </p:nvGrpSpPr>
        <p:grpSpPr>
          <a:xfrm>
            <a:off x="467544" y="2046653"/>
            <a:ext cx="3326032" cy="2124066"/>
            <a:chOff x="0" y="0"/>
            <a:chExt cx="2695055" cy="1426942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C396FDED-6727-438C-8720-A398294134D7}"/>
                </a:ext>
              </a:extLst>
            </p:cNvPr>
            <p:cNvSpPr/>
            <p:nvPr/>
          </p:nvSpPr>
          <p:spPr>
            <a:xfrm>
              <a:off x="0" y="0"/>
              <a:ext cx="2695055" cy="1426942"/>
            </a:xfrm>
            <a:custGeom>
              <a:avLst/>
              <a:gdLst/>
              <a:ahLst/>
              <a:cxnLst/>
              <a:rect l="l" t="t" r="r" b="b"/>
              <a:pathLst>
                <a:path w="2695055" h="1426942">
                  <a:moveTo>
                    <a:pt x="0" y="0"/>
                  </a:moveTo>
                  <a:lnTo>
                    <a:pt x="2695055" y="0"/>
                  </a:lnTo>
                  <a:lnTo>
                    <a:pt x="2695055" y="1426942"/>
                  </a:lnTo>
                  <a:lnTo>
                    <a:pt x="0" y="1426942"/>
                  </a:lnTo>
                  <a:close/>
                </a:path>
              </a:pathLst>
            </a:custGeom>
            <a:solidFill>
              <a:srgbClr val="8CCAEF"/>
            </a:solidFill>
          </p:spPr>
        </p:sp>
        <p:sp>
          <p:nvSpPr>
            <p:cNvPr id="11" name="TextBox 15">
              <a:extLst>
                <a:ext uri="{FF2B5EF4-FFF2-40B4-BE49-F238E27FC236}">
                  <a16:creationId xmlns:a16="http://schemas.microsoft.com/office/drawing/2014/main" id="{FF792211-C480-41AA-A94D-A1A74B145AB5}"/>
                </a:ext>
              </a:extLst>
            </p:cNvPr>
            <p:cNvSpPr txBox="1"/>
            <p:nvPr/>
          </p:nvSpPr>
          <p:spPr>
            <a:xfrm>
              <a:off x="0" y="-57150"/>
              <a:ext cx="2695055" cy="1484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9" name="TextBox 16">
            <a:extLst>
              <a:ext uri="{FF2B5EF4-FFF2-40B4-BE49-F238E27FC236}">
                <a16:creationId xmlns:a16="http://schemas.microsoft.com/office/drawing/2014/main" id="{1CFDCF60-5356-4CA4-BF18-BBB6B0B6FE84}"/>
              </a:ext>
            </a:extLst>
          </p:cNvPr>
          <p:cNvSpPr txBox="1"/>
          <p:nvPr/>
        </p:nvSpPr>
        <p:spPr>
          <a:xfrm>
            <a:off x="566178" y="2185691"/>
            <a:ext cx="314172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Część</a:t>
            </a:r>
            <a:r>
              <a:rPr lang="en-US" sz="1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dotacyjna</a:t>
            </a:r>
            <a:r>
              <a:rPr lang="en-US" sz="1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KPO - </a:t>
            </a:r>
            <a:r>
              <a:rPr lang="en-US" sz="1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wartość</a:t>
            </a:r>
            <a:r>
              <a:rPr lang="en-US" sz="1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umów</a:t>
            </a:r>
            <a:r>
              <a:rPr lang="en-US" sz="1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pl-PL" sz="1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71 242,4 mln zł (63,8% alokacji).</a:t>
            </a:r>
            <a:endParaRPr lang="en-US" sz="1800" b="1" dirty="0">
              <a:solidFill>
                <a:srgbClr val="FFFFFF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ctr"/>
            <a:r>
              <a:rPr lang="en-US" sz="1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Część</a:t>
            </a:r>
            <a:r>
              <a:rPr lang="en-US" sz="1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pożyczkowa</a:t>
            </a:r>
            <a:r>
              <a:rPr lang="en-US" sz="1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- </a:t>
            </a:r>
            <a:r>
              <a:rPr lang="en-US" sz="1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wartość</a:t>
            </a:r>
            <a:r>
              <a:rPr lang="en-US" sz="1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umów</a:t>
            </a:r>
            <a:r>
              <a:rPr lang="en-US" sz="1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pl-PL" sz="1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65 792,5 mln zł (43,9% alokacji).</a:t>
            </a:r>
            <a:endParaRPr lang="en-US" sz="1800" b="1" dirty="0">
              <a:solidFill>
                <a:srgbClr val="FFFFFF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E52FFC1-100A-4AFB-B1C5-AC123B449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2994F743-5EB1-42E8-831E-086BE5DAB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4957C4F9-077D-48BA-9BF0-4A2920704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C71DBB33-211C-4CAE-ABA9-82AA32616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FA2090A-C6B4-4D37-905F-15BF067BD3DC}"/>
              </a:ext>
            </a:extLst>
          </p:cNvPr>
          <p:cNvSpPr txBox="1"/>
          <p:nvPr/>
        </p:nvSpPr>
        <p:spPr>
          <a:xfrm>
            <a:off x="1289714" y="2418010"/>
            <a:ext cx="6701050" cy="309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81955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D9802DD-77D5-A584-5B4F-1A4AAF31F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601" y="352947"/>
            <a:ext cx="6517101" cy="73481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Dane o wdrażaniu środków </a:t>
            </a:r>
            <a:br>
              <a:rPr lang="pl-PL" dirty="0"/>
            </a:br>
            <a:r>
              <a:rPr lang="pl-PL" dirty="0"/>
              <a:t>Programu Fundusze Europejskie dla Łódzkiego 2021-2027 </a:t>
            </a:r>
            <a:br>
              <a:rPr lang="pl-PL" dirty="0"/>
            </a:br>
            <a:r>
              <a:rPr lang="pl-PL" dirty="0"/>
              <a:t>– stan na 20.07.2025 r.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175E7F4-BA74-44F8-A965-E39C6D64EB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20</a:t>
            </a:fld>
            <a:endParaRPr lang="pl-PL" dirty="0"/>
          </a:p>
        </p:txBody>
      </p:sp>
      <p:sp>
        <p:nvSpPr>
          <p:cNvPr id="69" name="Prostokąt: zaokrąglone rogi 68">
            <a:extLst>
              <a:ext uri="{FF2B5EF4-FFF2-40B4-BE49-F238E27FC236}">
                <a16:creationId xmlns:a16="http://schemas.microsoft.com/office/drawing/2014/main" id="{E12B2101-CB2F-4386-B67A-21955EB4C4C1}"/>
              </a:ext>
            </a:extLst>
          </p:cNvPr>
          <p:cNvSpPr/>
          <p:nvPr/>
        </p:nvSpPr>
        <p:spPr>
          <a:xfrm>
            <a:off x="5516290" y="3267064"/>
            <a:ext cx="1028859" cy="5147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pl-PL" sz="2449" b="1" dirty="0"/>
              <a:t>812</a:t>
            </a:r>
          </a:p>
          <a:p>
            <a:pPr algn="ctr">
              <a:lnSpc>
                <a:spcPct val="80000"/>
              </a:lnSpc>
            </a:pPr>
            <a:r>
              <a:rPr lang="pl-PL" sz="1089" b="1" dirty="0"/>
              <a:t>mln PLN</a:t>
            </a:r>
          </a:p>
        </p:txBody>
      </p:sp>
      <p:sp>
        <p:nvSpPr>
          <p:cNvPr id="71" name="Prostokąt: zaokrąglone rogi 70">
            <a:extLst>
              <a:ext uri="{FF2B5EF4-FFF2-40B4-BE49-F238E27FC236}">
                <a16:creationId xmlns:a16="http://schemas.microsoft.com/office/drawing/2014/main" id="{39C38C32-B3ED-4663-9F17-01BC75EC4D9E}"/>
              </a:ext>
            </a:extLst>
          </p:cNvPr>
          <p:cNvSpPr/>
          <p:nvPr/>
        </p:nvSpPr>
        <p:spPr>
          <a:xfrm>
            <a:off x="1799807" y="2079989"/>
            <a:ext cx="1028859" cy="5147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pl-PL" sz="2000" b="1" dirty="0">
                <a:solidFill>
                  <a:schemeClr val="bg1"/>
                </a:solidFill>
              </a:rPr>
              <a:t>&gt;1 tys.</a:t>
            </a:r>
          </a:p>
        </p:txBody>
      </p:sp>
      <p:sp>
        <p:nvSpPr>
          <p:cNvPr id="74" name="Prostokąt: zaokrąglone rogi 73">
            <a:extLst>
              <a:ext uri="{FF2B5EF4-FFF2-40B4-BE49-F238E27FC236}">
                <a16:creationId xmlns:a16="http://schemas.microsoft.com/office/drawing/2014/main" id="{7146E04A-8091-4BEB-AF13-954B59273AE8}"/>
              </a:ext>
            </a:extLst>
          </p:cNvPr>
          <p:cNvSpPr/>
          <p:nvPr/>
        </p:nvSpPr>
        <p:spPr>
          <a:xfrm>
            <a:off x="1787317" y="3227366"/>
            <a:ext cx="1066202" cy="5147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pl-PL" sz="2449" b="1" dirty="0">
                <a:solidFill>
                  <a:schemeClr val="bg1"/>
                </a:solidFill>
                <a:latin typeface="Calibri" panose="020F0502020204030204" pitchFamily="34" charset="0"/>
              </a:rPr>
              <a:t>50 %</a:t>
            </a:r>
            <a:endParaRPr lang="pl-PL" sz="714" b="1" dirty="0">
              <a:solidFill>
                <a:schemeClr val="bg1"/>
              </a:solidFill>
            </a:endParaRPr>
          </a:p>
        </p:txBody>
      </p:sp>
      <p:sp>
        <p:nvSpPr>
          <p:cNvPr id="83" name="pole tekstowe 82">
            <a:extLst>
              <a:ext uri="{FF2B5EF4-FFF2-40B4-BE49-F238E27FC236}">
                <a16:creationId xmlns:a16="http://schemas.microsoft.com/office/drawing/2014/main" id="{B6F5DACE-5EE5-4BB9-BDFA-9376145E2AF3}"/>
              </a:ext>
            </a:extLst>
          </p:cNvPr>
          <p:cNvSpPr txBox="1"/>
          <p:nvPr/>
        </p:nvSpPr>
        <p:spPr>
          <a:xfrm>
            <a:off x="6689899" y="2081166"/>
            <a:ext cx="1670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dofinansowanie UE w podpisanych umowach</a:t>
            </a:r>
          </a:p>
        </p:txBody>
      </p:sp>
      <p:pic>
        <p:nvPicPr>
          <p:cNvPr id="85" name="Obraz 84">
            <a:extLst>
              <a:ext uri="{FF2B5EF4-FFF2-40B4-BE49-F238E27FC236}">
                <a16:creationId xmlns:a16="http://schemas.microsoft.com/office/drawing/2014/main" id="{71A5E7CB-81A6-420C-A6CA-AA4BF9AB7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32" y="3160343"/>
            <a:ext cx="451758" cy="514785"/>
          </a:xfrm>
          <a:prstGeom prst="rect">
            <a:avLst/>
          </a:prstGeom>
        </p:spPr>
      </p:pic>
      <p:pic>
        <p:nvPicPr>
          <p:cNvPr id="92" name="Obraz 91">
            <a:extLst>
              <a:ext uri="{FF2B5EF4-FFF2-40B4-BE49-F238E27FC236}">
                <a16:creationId xmlns:a16="http://schemas.microsoft.com/office/drawing/2014/main" id="{ED1D7FE1-ED16-4336-8840-3289D7EF4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858" y="3267064"/>
            <a:ext cx="391682" cy="435388"/>
          </a:xfrm>
          <a:prstGeom prst="rect">
            <a:avLst/>
          </a:prstGeom>
        </p:spPr>
      </p:pic>
      <p:sp>
        <p:nvSpPr>
          <p:cNvPr id="96" name="pole tekstowe 95">
            <a:extLst>
              <a:ext uri="{FF2B5EF4-FFF2-40B4-BE49-F238E27FC236}">
                <a16:creationId xmlns:a16="http://schemas.microsoft.com/office/drawing/2014/main" id="{4E69F109-6E2B-4964-A609-3A340E06453B}"/>
              </a:ext>
            </a:extLst>
          </p:cNvPr>
          <p:cNvSpPr txBox="1"/>
          <p:nvPr/>
        </p:nvSpPr>
        <p:spPr>
          <a:xfrm>
            <a:off x="2912161" y="2106548"/>
            <a:ext cx="1920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liczba umów zawartych </a:t>
            </a:r>
          </a:p>
          <a:p>
            <a:r>
              <a:rPr lang="pl-PL" sz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beneficjentami</a:t>
            </a:r>
          </a:p>
        </p:txBody>
      </p:sp>
      <p:pic>
        <p:nvPicPr>
          <p:cNvPr id="98" name="Obraz 97">
            <a:extLst>
              <a:ext uri="{FF2B5EF4-FFF2-40B4-BE49-F238E27FC236}">
                <a16:creationId xmlns:a16="http://schemas.microsoft.com/office/drawing/2014/main" id="{41169078-62B8-4974-8EEB-F7A0D5C8E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4" y="2111504"/>
            <a:ext cx="451757" cy="451757"/>
          </a:xfrm>
          <a:prstGeom prst="rect">
            <a:avLst/>
          </a:prstGeom>
        </p:spPr>
      </p:pic>
      <p:pic>
        <p:nvPicPr>
          <p:cNvPr id="102" name="Obraz 101">
            <a:extLst>
              <a:ext uri="{FF2B5EF4-FFF2-40B4-BE49-F238E27FC236}">
                <a16:creationId xmlns:a16="http://schemas.microsoft.com/office/drawing/2014/main" id="{2182D0A9-6767-4B7D-B4FC-4EF10620E5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700" y="2149248"/>
            <a:ext cx="451757" cy="451757"/>
          </a:xfrm>
          <a:prstGeom prst="rect">
            <a:avLst/>
          </a:prstGeom>
        </p:spPr>
      </p:pic>
      <p:sp>
        <p:nvSpPr>
          <p:cNvPr id="103" name="pole tekstowe 102">
            <a:extLst>
              <a:ext uri="{FF2B5EF4-FFF2-40B4-BE49-F238E27FC236}">
                <a16:creationId xmlns:a16="http://schemas.microsoft.com/office/drawing/2014/main" id="{84134881-138D-4DAB-AACD-3C13D05E283F}"/>
              </a:ext>
            </a:extLst>
          </p:cNvPr>
          <p:cNvSpPr txBox="1"/>
          <p:nvPr/>
        </p:nvSpPr>
        <p:spPr>
          <a:xfrm>
            <a:off x="6689899" y="3136469"/>
            <a:ext cx="1785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wartość rozliczonych wniosków o płatność złożonych przez beneficjentów</a:t>
            </a:r>
          </a:p>
        </p:txBody>
      </p:sp>
      <p:sp>
        <p:nvSpPr>
          <p:cNvPr id="25" name="Prostokąt: zaokrąglone rogi 24">
            <a:extLst>
              <a:ext uri="{FF2B5EF4-FFF2-40B4-BE49-F238E27FC236}">
                <a16:creationId xmlns:a16="http://schemas.microsoft.com/office/drawing/2014/main" id="{8C0080C4-59A0-44F9-8F98-7302E4D5DEA9}"/>
              </a:ext>
            </a:extLst>
          </p:cNvPr>
          <p:cNvSpPr/>
          <p:nvPr/>
        </p:nvSpPr>
        <p:spPr>
          <a:xfrm>
            <a:off x="5516290" y="2126713"/>
            <a:ext cx="1066202" cy="5147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pl-PL" sz="2449" b="1" dirty="0">
                <a:solidFill>
                  <a:schemeClr val="bg1"/>
                </a:solidFill>
                <a:latin typeface="Calibri" panose="020F0502020204030204" pitchFamily="34" charset="0"/>
              </a:rPr>
              <a:t>4,7</a:t>
            </a:r>
          </a:p>
          <a:p>
            <a:pPr algn="ctr">
              <a:lnSpc>
                <a:spcPct val="80000"/>
              </a:lnSpc>
            </a:pPr>
            <a:r>
              <a:rPr lang="pl-PL" sz="953" b="1" dirty="0">
                <a:solidFill>
                  <a:schemeClr val="bg1"/>
                </a:solidFill>
                <a:latin typeface="Calibri" panose="020F0502020204030204" pitchFamily="34" charset="0"/>
              </a:rPr>
              <a:t>mld PLN</a:t>
            </a:r>
            <a:r>
              <a:rPr lang="pl-PL" sz="714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DB30D7E3-5E5E-4FDC-9B08-94C3ED90E93B}"/>
              </a:ext>
            </a:extLst>
          </p:cNvPr>
          <p:cNvSpPr txBox="1"/>
          <p:nvPr/>
        </p:nvSpPr>
        <p:spPr>
          <a:xfrm>
            <a:off x="2998269" y="3194340"/>
            <a:ext cx="1785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Udział JST </a:t>
            </a:r>
          </a:p>
          <a:p>
            <a:r>
              <a:rPr lang="pl-PL" sz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dofinansowaniu inwestycji</a:t>
            </a: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883EE35B-4F7D-4D3B-9D29-9D764F5FD982}"/>
              </a:ext>
            </a:extLst>
          </p:cNvPr>
          <p:cNvCxnSpPr>
            <a:cxnSpLocks/>
          </p:cNvCxnSpPr>
          <p:nvPr/>
        </p:nvCxnSpPr>
        <p:spPr>
          <a:xfrm flipH="1">
            <a:off x="6283095" y="1803548"/>
            <a:ext cx="1310898" cy="43154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C9B5CF3F-D9DC-4105-B3C2-1F97F9CE5F32}"/>
              </a:ext>
            </a:extLst>
          </p:cNvPr>
          <p:cNvSpPr txBox="1"/>
          <p:nvPr/>
        </p:nvSpPr>
        <p:spPr>
          <a:xfrm>
            <a:off x="7593992" y="1541938"/>
            <a:ext cx="1550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00B050"/>
                </a:solidFill>
              </a:rPr>
              <a:t>tj. 40% alokacji programu</a:t>
            </a:r>
          </a:p>
        </p:txBody>
      </p:sp>
    </p:spTree>
    <p:extLst>
      <p:ext uri="{BB962C8B-B14F-4D97-AF65-F5344CB8AC3E}">
        <p14:creationId xmlns:p14="http://schemas.microsoft.com/office/powerpoint/2010/main" val="178776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D9802DD-77D5-A584-5B4F-1A4AAF31F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145" y="561893"/>
            <a:ext cx="7992888" cy="73481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Dane o planowanych i trwających naborach wniosków o dofinansowanie  </a:t>
            </a:r>
            <a:br>
              <a:rPr lang="pl-PL" dirty="0"/>
            </a:br>
            <a:r>
              <a:rPr lang="pl-PL" dirty="0"/>
              <a:t>Programu Fundusze Europejskie dla Łódzkiego 2021-2027 </a:t>
            </a:r>
            <a:br>
              <a:rPr lang="pl-PL" dirty="0"/>
            </a:br>
            <a:endParaRPr lang="pl-PL" dirty="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175E7F4-BA74-44F8-A965-E39C6D64EB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21</a:t>
            </a:fld>
            <a:endParaRPr lang="pl-PL" dirty="0"/>
          </a:p>
        </p:txBody>
      </p:sp>
      <p:sp>
        <p:nvSpPr>
          <p:cNvPr id="78" name="pole tekstowe 77">
            <a:extLst>
              <a:ext uri="{FF2B5EF4-FFF2-40B4-BE49-F238E27FC236}">
                <a16:creationId xmlns:a16="http://schemas.microsoft.com/office/drawing/2014/main" id="{8BD7EB0E-5A5C-48F2-A9B0-A45808CC80A0}"/>
              </a:ext>
            </a:extLst>
          </p:cNvPr>
          <p:cNvSpPr txBox="1"/>
          <p:nvPr/>
        </p:nvSpPr>
        <p:spPr>
          <a:xfrm>
            <a:off x="551554" y="2302305"/>
            <a:ext cx="21834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liczba trwających </a:t>
            </a:r>
          </a:p>
          <a:p>
            <a:pPr algn="ctr"/>
            <a:r>
              <a:rPr lang="pl-PL" sz="14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zaplanowanych naborów</a:t>
            </a:r>
          </a:p>
        </p:txBody>
      </p:sp>
      <p:sp>
        <p:nvSpPr>
          <p:cNvPr id="83" name="pole tekstowe 82">
            <a:extLst>
              <a:ext uri="{FF2B5EF4-FFF2-40B4-BE49-F238E27FC236}">
                <a16:creationId xmlns:a16="http://schemas.microsoft.com/office/drawing/2014/main" id="{B6F5DACE-5EE5-4BB9-BDFA-9376145E2AF3}"/>
              </a:ext>
            </a:extLst>
          </p:cNvPr>
          <p:cNvSpPr txBox="1"/>
          <p:nvPr/>
        </p:nvSpPr>
        <p:spPr>
          <a:xfrm>
            <a:off x="5837435" y="2333076"/>
            <a:ext cx="2771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nabory w trybie niekonkurencyjnym</a:t>
            </a:r>
          </a:p>
        </p:txBody>
      </p:sp>
      <p:sp>
        <p:nvSpPr>
          <p:cNvPr id="96" name="pole tekstowe 95">
            <a:extLst>
              <a:ext uri="{FF2B5EF4-FFF2-40B4-BE49-F238E27FC236}">
                <a16:creationId xmlns:a16="http://schemas.microsoft.com/office/drawing/2014/main" id="{4E69F109-6E2B-4964-A609-3A340E06453B}"/>
              </a:ext>
            </a:extLst>
          </p:cNvPr>
          <p:cNvSpPr txBox="1"/>
          <p:nvPr/>
        </p:nvSpPr>
        <p:spPr>
          <a:xfrm>
            <a:off x="3395272" y="2353631"/>
            <a:ext cx="2076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nabory w trybie konkurencyjnym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58F8FB5-F06B-4A72-B74D-A102DDF2580F}"/>
              </a:ext>
            </a:extLst>
          </p:cNvPr>
          <p:cNvSpPr txBox="1"/>
          <p:nvPr/>
        </p:nvSpPr>
        <p:spPr>
          <a:xfrm>
            <a:off x="720145" y="1346153"/>
            <a:ext cx="1763623" cy="861774"/>
          </a:xfrm>
          <a:prstGeom prst="rect">
            <a:avLst/>
          </a:prstGeom>
          <a:solidFill>
            <a:srgbClr val="F42CA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chemeClr val="bg2"/>
                </a:solidFill>
              </a:rPr>
              <a:t>67</a:t>
            </a:r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ECE5DA3D-0CFD-4139-8F56-C713173C7CC5}"/>
              </a:ext>
            </a:extLst>
          </p:cNvPr>
          <p:cNvSpPr txBox="1"/>
          <p:nvPr/>
        </p:nvSpPr>
        <p:spPr>
          <a:xfrm>
            <a:off x="3496142" y="1346153"/>
            <a:ext cx="1833929" cy="86177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chemeClr val="bg2"/>
                </a:solidFill>
              </a:rPr>
              <a:t>23</a:t>
            </a:r>
            <a:endParaRPr lang="pl-PL" sz="2800" b="1" dirty="0">
              <a:solidFill>
                <a:schemeClr val="bg2"/>
              </a:solidFill>
            </a:endParaRP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AE6EB388-1AA4-45EE-8368-1F60BDCB366C}"/>
              </a:ext>
            </a:extLst>
          </p:cNvPr>
          <p:cNvSpPr txBox="1"/>
          <p:nvPr/>
        </p:nvSpPr>
        <p:spPr>
          <a:xfrm>
            <a:off x="6300193" y="1346153"/>
            <a:ext cx="1800200" cy="861774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chemeClr val="bg2"/>
                </a:solidFill>
              </a:rPr>
              <a:t>44</a:t>
            </a:r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D901C763-EEFF-4CF8-82BE-85886C3BF9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6"/>
          <a:stretch/>
        </p:blipFill>
        <p:spPr>
          <a:xfrm>
            <a:off x="461193" y="3351398"/>
            <a:ext cx="2676475" cy="1746428"/>
          </a:xfrm>
          <a:prstGeom prst="rect">
            <a:avLst/>
          </a:prstGeom>
        </p:spPr>
      </p:pic>
      <p:sp>
        <p:nvSpPr>
          <p:cNvPr id="7" name="Strzałka: w prawo 6">
            <a:extLst>
              <a:ext uri="{FF2B5EF4-FFF2-40B4-BE49-F238E27FC236}">
                <a16:creationId xmlns:a16="http://schemas.microsoft.com/office/drawing/2014/main" id="{0A4E7AF7-B204-487C-B0E2-2B4D317BCA9D}"/>
              </a:ext>
            </a:extLst>
          </p:cNvPr>
          <p:cNvSpPr/>
          <p:nvPr/>
        </p:nvSpPr>
        <p:spPr>
          <a:xfrm rot="5400000">
            <a:off x="4180103" y="2971983"/>
            <a:ext cx="397331" cy="3864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7A58B684-CD13-42A8-85C3-C58ED132C855}"/>
              </a:ext>
            </a:extLst>
          </p:cNvPr>
          <p:cNvSpPr/>
          <p:nvPr/>
        </p:nvSpPr>
        <p:spPr>
          <a:xfrm rot="5400000">
            <a:off x="7045699" y="2952226"/>
            <a:ext cx="397329" cy="3864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BC7D7E7-41F8-4B1A-BF0E-E4020F9D9624}"/>
              </a:ext>
            </a:extLst>
          </p:cNvPr>
          <p:cNvSpPr txBox="1"/>
          <p:nvPr/>
        </p:nvSpPr>
        <p:spPr>
          <a:xfrm>
            <a:off x="4561902" y="2977681"/>
            <a:ext cx="720080" cy="30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3399"/>
                </a:solidFill>
              </a:rPr>
              <a:t>w tym: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910AC7A-4727-4482-AC48-1168709A3027}"/>
              </a:ext>
            </a:extLst>
          </p:cNvPr>
          <p:cNvSpPr txBox="1"/>
          <p:nvPr/>
        </p:nvSpPr>
        <p:spPr>
          <a:xfrm>
            <a:off x="7444139" y="2977681"/>
            <a:ext cx="720080" cy="30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3399"/>
                </a:solidFill>
              </a:rPr>
              <a:t>w tym: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8DDE9878-BAC6-4AA9-8824-FA384C8369EA}"/>
              </a:ext>
            </a:extLst>
          </p:cNvPr>
          <p:cNvSpPr/>
          <p:nvPr/>
        </p:nvSpPr>
        <p:spPr>
          <a:xfrm>
            <a:off x="3539287" y="3491893"/>
            <a:ext cx="1790784" cy="816221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5400" b="1" dirty="0"/>
              <a:t>20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3E7BFBD-B437-4672-BF02-37E14061B07A}"/>
              </a:ext>
            </a:extLst>
          </p:cNvPr>
          <p:cNvSpPr txBox="1"/>
          <p:nvPr/>
        </p:nvSpPr>
        <p:spPr>
          <a:xfrm>
            <a:off x="3557836" y="4308115"/>
            <a:ext cx="1913489" cy="742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2060"/>
                </a:solidFill>
              </a:rPr>
              <a:t>beneficjentem może być administracja publiczna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CFD659A-0BD3-4D47-8BD0-2A31FBEA825C}"/>
              </a:ext>
            </a:extLst>
          </p:cNvPr>
          <p:cNvSpPr/>
          <p:nvPr/>
        </p:nvSpPr>
        <p:spPr>
          <a:xfrm>
            <a:off x="6300193" y="3491893"/>
            <a:ext cx="1800200" cy="85694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5400" b="1" dirty="0"/>
              <a:t>41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1906BE0-0C1B-47BD-94A4-D4364AC786D7}"/>
              </a:ext>
            </a:extLst>
          </p:cNvPr>
          <p:cNvSpPr txBox="1"/>
          <p:nvPr/>
        </p:nvSpPr>
        <p:spPr>
          <a:xfrm>
            <a:off x="6641986" y="4500222"/>
            <a:ext cx="1330429" cy="309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rgbClr val="002060"/>
                </a:solidFill>
              </a:rPr>
              <a:t>skorzystają JST 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4912583-19F6-4B9E-A68B-BADE376B2CDA}"/>
              </a:ext>
            </a:extLst>
          </p:cNvPr>
          <p:cNvSpPr txBox="1"/>
          <p:nvPr/>
        </p:nvSpPr>
        <p:spPr>
          <a:xfrm>
            <a:off x="2805492" y="1361541"/>
            <a:ext cx="144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/>
              <a:t>=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061B7CA-3F5E-4BE8-ABF1-009736CFBDF8}"/>
              </a:ext>
            </a:extLst>
          </p:cNvPr>
          <p:cNvSpPr txBox="1"/>
          <p:nvPr/>
        </p:nvSpPr>
        <p:spPr>
          <a:xfrm>
            <a:off x="5617663" y="142186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558410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D9802DD-77D5-A584-5B4F-1A4AAF31F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22527"/>
            <a:ext cx="7992888" cy="734818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Przykłady naborów wniosków o dofinansowanie kierowanych do jednostek samorządu terytorialnego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175E7F4-BA74-44F8-A965-E39C6D64EB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22</a:t>
            </a:fld>
            <a:endParaRPr lang="pl-PL" dirty="0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DF11A185-779F-4926-B03B-A076F3E13D01}"/>
              </a:ext>
            </a:extLst>
          </p:cNvPr>
          <p:cNvSpPr txBox="1"/>
          <p:nvPr/>
        </p:nvSpPr>
        <p:spPr>
          <a:xfrm>
            <a:off x="4035375" y="1059582"/>
            <a:ext cx="4846688" cy="1460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1"/>
                </a:solidFill>
              </a:rPr>
              <a:t>Działanie FELD.04.04. Publiczny transport pozamiejski </a:t>
            </a:r>
            <a:endParaRPr lang="pl-PL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termin naboru: </a:t>
            </a:r>
            <a:r>
              <a:rPr lang="pl-PL" sz="1400" b="1" dirty="0"/>
              <a:t>17.06.2025 – 28.07.2025 (nabór trwa)</a:t>
            </a:r>
          </a:p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l-PL" sz="1400" dirty="0"/>
              <a:t>typ projektu: 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Wsparcie publicznego transportu pozamiejskiego,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Inwestycje z zakresu cyfryzacji w transporcie</a:t>
            </a:r>
            <a:endParaRPr lang="pl-P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budżet naboru: 80,7 mln PLN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2846FF3-DEA3-4720-B458-73DBE97C587A}"/>
              </a:ext>
            </a:extLst>
          </p:cNvPr>
          <p:cNvSpPr txBox="1"/>
          <p:nvPr/>
        </p:nvSpPr>
        <p:spPr>
          <a:xfrm>
            <a:off x="4035375" y="3003798"/>
            <a:ext cx="4846688" cy="1460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1"/>
                </a:solidFill>
              </a:rPr>
              <a:t>Działanie FELD.06.01 Infrastruktura edukacyjna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termin naboru: </a:t>
            </a:r>
            <a:r>
              <a:rPr lang="pl-PL" sz="1400" b="1" dirty="0"/>
              <a:t>13.08.2025 – 24.09.2025</a:t>
            </a:r>
          </a:p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l-PL" sz="1400" dirty="0"/>
              <a:t>typ projektu: </a:t>
            </a:r>
          </a:p>
          <a:p>
            <a:pPr marL="285750" lvl="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Wsparcie infrastruktury kształcenia zawodowego i ustawicznego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budżet naboru: 51,1 mln PLN</a:t>
            </a:r>
          </a:p>
        </p:txBody>
      </p:sp>
      <p:pic>
        <p:nvPicPr>
          <p:cNvPr id="4" name="Obraz 3" descr="Dziewczynka w klasie z plecakiem obserwująca koleżanki szkolne">
            <a:extLst>
              <a:ext uri="{FF2B5EF4-FFF2-40B4-BE49-F238E27FC236}">
                <a16:creationId xmlns:a16="http://schemas.microsoft.com/office/drawing/2014/main" id="{F105F6D3-575B-4D39-94AE-9732D43D9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4" y="3159547"/>
            <a:ext cx="2469872" cy="1648591"/>
          </a:xfrm>
          <a:prstGeom prst="rect">
            <a:avLst/>
          </a:prstGeom>
        </p:spPr>
      </p:pic>
      <p:pic>
        <p:nvPicPr>
          <p:cNvPr id="8" name="Obraz 7" descr="Smugi świetlne samochodów na autostradzie">
            <a:extLst>
              <a:ext uri="{FF2B5EF4-FFF2-40B4-BE49-F238E27FC236}">
                <a16:creationId xmlns:a16="http://schemas.microsoft.com/office/drawing/2014/main" id="{A388E17A-BD95-4C8F-B030-5D0086DEF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43" y="1164713"/>
            <a:ext cx="2454723" cy="163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22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D9802DD-77D5-A584-5B4F-1A4AAF31F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22527"/>
            <a:ext cx="7992888" cy="734818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Przykłady naborów wniosków o dofinansowanie kierowanych do jednostek samorządu terytorialnego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175E7F4-BA74-44F8-A965-E39C6D64EB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23</a:t>
            </a:fld>
            <a:endParaRPr lang="pl-PL" dirty="0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DF11A185-779F-4926-B03B-A076F3E13D01}"/>
              </a:ext>
            </a:extLst>
          </p:cNvPr>
          <p:cNvSpPr txBox="1"/>
          <p:nvPr/>
        </p:nvSpPr>
        <p:spPr>
          <a:xfrm>
            <a:off x="3707904" y="1078740"/>
            <a:ext cx="529647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1"/>
                </a:solidFill>
              </a:rPr>
              <a:t>Działanie FELD.09.04 Mobilność lokalna w transformacji</a:t>
            </a:r>
          </a:p>
          <a:p>
            <a:r>
              <a:rPr lang="pl-PL" sz="1400" dirty="0"/>
              <a:t>termin naboru: </a:t>
            </a:r>
            <a:r>
              <a:rPr lang="pl-PL" sz="1400" b="1" dirty="0"/>
              <a:t>13.08.2025 – 24.09.2025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typ projektu: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400" dirty="0"/>
              <a:t>Inwestycje dotyczące bezemisyjnego taboru publicznego transportu zbiorowego z niezbędną do jego obsługi infrastrukturą,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400" dirty="0"/>
              <a:t>Inwestycje z zakresu infrastruktury publicznego transportu zbiorowego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budżet naboru: 59,1 mln PLN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2846FF3-DEA3-4720-B458-73DBE97C587A}"/>
              </a:ext>
            </a:extLst>
          </p:cNvPr>
          <p:cNvSpPr txBox="1"/>
          <p:nvPr/>
        </p:nvSpPr>
        <p:spPr>
          <a:xfrm>
            <a:off x="3707904" y="3021234"/>
            <a:ext cx="48466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1"/>
                </a:solidFill>
              </a:rPr>
              <a:t>Działanie FELD.02.08 Dostosowanie do zmian klimatu, zapobieganie klęskom i katastrofom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termin naboru: </a:t>
            </a:r>
            <a:r>
              <a:rPr lang="pl-PL" sz="1400" b="1" dirty="0"/>
              <a:t>24.09.2025 – 07.11.2025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typ projektu: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/>
              <a:t>Zakup sprzętu do prowadzenia akcji ratowniczych lub usuwania skutków zjawisk katastrofalnych lub poważnych awarii chemiczno-ekologicznych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budżet naboru: 12,4 mln PLN</a:t>
            </a:r>
          </a:p>
        </p:txBody>
      </p:sp>
      <p:pic>
        <p:nvPicPr>
          <p:cNvPr id="6" name="Obraz 5" descr="Osoba patrząca na przejeżdżającą kolejkę metra">
            <a:extLst>
              <a:ext uri="{FF2B5EF4-FFF2-40B4-BE49-F238E27FC236}">
                <a16:creationId xmlns:a16="http://schemas.microsoft.com/office/drawing/2014/main" id="{06939A07-1BD6-4C8F-8FDB-9C1CDB86F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41" y="1219750"/>
            <a:ext cx="2395412" cy="1596552"/>
          </a:xfrm>
          <a:prstGeom prst="rect">
            <a:avLst/>
          </a:prstGeom>
        </p:spPr>
      </p:pic>
      <p:pic>
        <p:nvPicPr>
          <p:cNvPr id="9" name="Obraz 8" descr="Dwóch strażaków pryskających wodą pod wysokim ciśnieniem na ogień">
            <a:extLst>
              <a:ext uri="{FF2B5EF4-FFF2-40B4-BE49-F238E27FC236}">
                <a16:creationId xmlns:a16="http://schemas.microsoft.com/office/drawing/2014/main" id="{C592E293-9E51-4CAF-ACBC-2A11D9568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15" y="3142273"/>
            <a:ext cx="2395412" cy="159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86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D9802DD-77D5-A584-5B4F-1A4AAF31F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22527"/>
            <a:ext cx="7992888" cy="734818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Przykłady naborów wniosków o dofinansowanie kierowanych do jednostek samorządu terytorialnego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175E7F4-BA74-44F8-A965-E39C6D64EB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24</a:t>
            </a:fld>
            <a:endParaRPr lang="pl-PL" dirty="0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DF11A185-779F-4926-B03B-A076F3E13D01}"/>
              </a:ext>
            </a:extLst>
          </p:cNvPr>
          <p:cNvSpPr txBox="1"/>
          <p:nvPr/>
        </p:nvSpPr>
        <p:spPr>
          <a:xfrm>
            <a:off x="4035375" y="1059582"/>
            <a:ext cx="4846688" cy="397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1"/>
                </a:solidFill>
              </a:rPr>
              <a:t>Działanie 02.15 Bioróżnorodność</a:t>
            </a:r>
          </a:p>
          <a:p>
            <a:endParaRPr lang="pl-PL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termin naboru: </a:t>
            </a:r>
            <a:r>
              <a:rPr lang="pl-PL" sz="1400" b="1" dirty="0"/>
              <a:t>09.06.2025 – 11.08.2025 </a:t>
            </a:r>
          </a:p>
          <a:p>
            <a:r>
              <a:rPr lang="pl-PL" sz="1400" dirty="0"/>
              <a:t>       </a:t>
            </a:r>
            <a:r>
              <a:rPr lang="pl-PL" sz="1200" dirty="0"/>
              <a:t>Typy projektów: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200" dirty="0"/>
              <a:t>Działania służące zachowaniu lub odtworzeniu ekosystemów, siedlisk przyrodniczych, populacji gatunków (w tym m.in. ochrona czynna, ograniczanie ekspansji inwazyjnych gatunków obcych).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200" dirty="0"/>
              <a:t>Inwestycje w zakresie zielono-niebieskiej infrastruktury ukierunkowane na wzmocnienie bioróżnorodności i ochronę przyrody.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200" dirty="0"/>
              <a:t>Inwentaryzacja przyrodnicza i krajobrazowa form ochrony przyrody (w tym obszarów chronionego krajobrazu).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200" dirty="0"/>
              <a:t>Opracowywanie, aktualizacja dokumentów dla obszarów chronionych lub wdrażanie ich zapisów.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200" u="sng" dirty="0"/>
              <a:t>Działania na rzecz </a:t>
            </a:r>
            <a:r>
              <a:rPr lang="pl-PL" sz="1200" u="sng" dirty="0" err="1"/>
              <a:t>remediacji</a:t>
            </a:r>
            <a:r>
              <a:rPr lang="pl-PL" sz="1200" u="sng" dirty="0"/>
              <a:t> terenów zanieczyszczonych lub rekultywacji terenów zdegradowanych (w tym składowisk odpadów).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200" u="sng" dirty="0"/>
              <a:t>Usuwanie zagrożenia ze strony niewłaściwie składowanych lub magazynowanych odpadów, np. likwidacja tzw. dzikich wysypisk odpadów.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200" dirty="0"/>
              <a:t>Edukacja w zakresie kwestii środowiskowych lub klimatycznych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budżet naboru: </a:t>
            </a:r>
            <a:r>
              <a:rPr lang="pl-PL" sz="1400" b="1" dirty="0"/>
              <a:t>94,2 mln PLN</a:t>
            </a:r>
          </a:p>
        </p:txBody>
      </p:sp>
      <p:pic>
        <p:nvPicPr>
          <p:cNvPr id="6" name="Obraz 5" descr="Kolorowy ptak tropikalny tukan">
            <a:extLst>
              <a:ext uri="{FF2B5EF4-FFF2-40B4-BE49-F238E27FC236}">
                <a16:creationId xmlns:a16="http://schemas.microsoft.com/office/drawing/2014/main" id="{36B704AA-AFBA-453A-A22A-36A2227C8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96108"/>
            <a:ext cx="2548471" cy="169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83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D9802DD-77D5-A584-5B4F-1A4AAF31F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22527"/>
            <a:ext cx="7992888" cy="734818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Przykłady naborów wniosków o dofinansowanie kierowanych do jednostek samorządu terytorialnego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175E7F4-BA74-44F8-A965-E39C6D64EB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25</a:t>
            </a:fld>
            <a:endParaRPr lang="pl-PL" dirty="0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DF11A185-779F-4926-B03B-A076F3E13D01}"/>
              </a:ext>
            </a:extLst>
          </p:cNvPr>
          <p:cNvSpPr txBox="1"/>
          <p:nvPr/>
        </p:nvSpPr>
        <p:spPr>
          <a:xfrm>
            <a:off x="3829768" y="1203598"/>
            <a:ext cx="4846688" cy="3131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1"/>
                </a:solidFill>
              </a:rPr>
              <a:t>Działanie 02.17 Ochrona przyrody</a:t>
            </a:r>
          </a:p>
          <a:p>
            <a:endParaRPr lang="pl-PL" sz="12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300" dirty="0"/>
              <a:t>termin naboru: </a:t>
            </a:r>
            <a:r>
              <a:rPr lang="pl-PL" sz="1300" b="1" dirty="0"/>
              <a:t>09.06.2025 – 04.08.2025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300" dirty="0"/>
              <a:t>typ projektu: 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pl-PL" sz="1300" dirty="0"/>
              <a:t>	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Tworzenie lub wsparcie centrów ochrony różnorodności biologicznej (np. banki genowe, parki miejskie, ogrody botaniczne, ogrody tematyczne i edukacyjne, ośrodki rehabilitacji zwierząt chronionych), ośrodków prowadzących działalność w zakresie edukacji ekologicznej,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Inwestycje związane z właściwym ukierunkowaniem ruchu turystycznego na obszarach cennych przyrodniczo służące ograniczeniu antropopresji i degradacji środowiska.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300" dirty="0"/>
              <a:t>budżet naboru: </a:t>
            </a:r>
            <a:r>
              <a:rPr lang="pl-PL" sz="1300" b="1" dirty="0"/>
              <a:t>39 mln PLN</a:t>
            </a:r>
          </a:p>
        </p:txBody>
      </p:sp>
      <p:pic>
        <p:nvPicPr>
          <p:cNvPr id="4" name="Obraz 3" descr="Dwa bieliki amerykańskie na tle śnieżystych gór">
            <a:extLst>
              <a:ext uri="{FF2B5EF4-FFF2-40B4-BE49-F238E27FC236}">
                <a16:creationId xmlns:a16="http://schemas.microsoft.com/office/drawing/2014/main" id="{30AF62D1-1D4E-4718-9DC5-2CFA4C3A5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23678"/>
            <a:ext cx="2711648" cy="180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97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296459" y="777420"/>
            <a:ext cx="1543050" cy="154305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4357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5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093508" y="788055"/>
            <a:ext cx="1543050" cy="154305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CAE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5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85652" y="1298844"/>
            <a:ext cx="1498181" cy="42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69"/>
              </a:lnSpc>
            </a:pPr>
            <a:r>
              <a:rPr lang="en-US" sz="2620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36 mld zł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30828" y="1363788"/>
            <a:ext cx="1548083" cy="318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9"/>
              </a:lnSpc>
            </a:pPr>
            <a:r>
              <a:rPr lang="en-US" sz="1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ok. </a:t>
            </a:r>
            <a:r>
              <a:rPr lang="pl-PL" sz="1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21,9</a:t>
            </a:r>
            <a:r>
              <a:rPr lang="en-US" sz="1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mld</a:t>
            </a:r>
            <a:r>
              <a:rPr lang="en-US" sz="1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zł</a:t>
            </a:r>
            <a:endParaRPr lang="en-US" sz="1800" b="1" dirty="0">
              <a:solidFill>
                <a:srgbClr val="FFFFFF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83213" y="2360243"/>
            <a:ext cx="1369542" cy="36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9"/>
              </a:lnSpc>
            </a:pPr>
            <a:r>
              <a:rPr lang="en-US" sz="1085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trafi łącznie do samorządów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181689" y="2370878"/>
            <a:ext cx="1369542" cy="36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9"/>
              </a:lnSpc>
            </a:pPr>
            <a:r>
              <a:rPr lang="en-US" sz="1085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pozostało do wykorzystania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46241" y="2837507"/>
            <a:ext cx="2137830" cy="173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9"/>
              </a:lnSpc>
            </a:pPr>
            <a:r>
              <a:rPr lang="pl-PL" sz="1085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trwające</a:t>
            </a:r>
            <a:r>
              <a:rPr lang="en-US" sz="1085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085" b="1" dirty="0" err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nabory</a:t>
            </a:r>
            <a:r>
              <a:rPr lang="en-US" sz="1085" b="1" dirty="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: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247113" y="3212847"/>
            <a:ext cx="1260227" cy="1323523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C84AC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5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94671" y="3595386"/>
            <a:ext cx="1223582" cy="243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</a:pPr>
            <a:r>
              <a:rPr lang="en-US" sz="152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87</a:t>
            </a:r>
            <a:r>
              <a:rPr lang="pl-PL" sz="152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7,9</a:t>
            </a:r>
            <a:r>
              <a:rPr lang="en-US" sz="152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52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mln</a:t>
            </a:r>
            <a:r>
              <a:rPr lang="en-US" sz="152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52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zł</a:t>
            </a:r>
            <a:endParaRPr lang="en-US" sz="1520" b="1" dirty="0">
              <a:solidFill>
                <a:srgbClr val="FFFFFF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1743983" y="3214289"/>
            <a:ext cx="1260227" cy="1323523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C84AC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5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326180" y="3212847"/>
            <a:ext cx="1260227" cy="1323523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C84AC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5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373738" y="3604055"/>
            <a:ext cx="1223582" cy="2401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</a:pPr>
            <a:r>
              <a:rPr lang="pl-PL" sz="14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1 978,3 </a:t>
            </a:r>
            <a:r>
              <a:rPr lang="en-US" sz="14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mln</a:t>
            </a:r>
            <a:r>
              <a:rPr lang="en-US" sz="14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zł</a:t>
            </a:r>
            <a:endParaRPr lang="en-US" sz="1400" b="1" dirty="0">
              <a:solidFill>
                <a:srgbClr val="FFFFFF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262523" y="3874738"/>
            <a:ext cx="122358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A1.3.1 </a:t>
            </a:r>
            <a:r>
              <a:rPr lang="en-US" sz="7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Wdrożenie</a:t>
            </a:r>
            <a:r>
              <a:rPr lang="en-US" sz="7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7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reformy</a:t>
            </a:r>
            <a:r>
              <a:rPr lang="en-US" sz="7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7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planowania</a:t>
            </a:r>
            <a:r>
              <a:rPr lang="en-US" sz="7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7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7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7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zagospodarowania</a:t>
            </a:r>
            <a:r>
              <a:rPr lang="en-US" sz="7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7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przestrzennego</a:t>
            </a:r>
            <a:endParaRPr lang="en-US" sz="7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754820" y="3874738"/>
            <a:ext cx="122358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B1.1.5 </a:t>
            </a:r>
            <a:r>
              <a:rPr lang="en-US" sz="7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Poprawa</a:t>
            </a:r>
            <a:r>
              <a:rPr lang="en-US" sz="7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7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efektywności</a:t>
            </a:r>
            <a:r>
              <a:rPr lang="en-US" sz="7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7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energetycznej</a:t>
            </a:r>
            <a:r>
              <a:rPr lang="en-US" sz="7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7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budynkach</a:t>
            </a:r>
            <a:r>
              <a:rPr lang="en-US" sz="7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7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mieszkalnych</a:t>
            </a:r>
            <a:r>
              <a:rPr lang="en-US" sz="7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7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wielorodzinnych</a:t>
            </a:r>
            <a:endParaRPr lang="en-US" sz="7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380234" y="3848071"/>
            <a:ext cx="115721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B3.5.1 </a:t>
            </a:r>
            <a:r>
              <a:rPr lang="en-US" sz="6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Inwestycje</a:t>
            </a:r>
            <a:r>
              <a:rPr lang="en-US" sz="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 </a:t>
            </a:r>
            <a:r>
              <a:rPr lang="en-US" sz="6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energooszczędne</a:t>
            </a:r>
            <a:r>
              <a:rPr lang="pl-PL" sz="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budownictwo</a:t>
            </a:r>
            <a:r>
              <a:rPr lang="en-US" sz="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mieszkaniowe</a:t>
            </a:r>
            <a:r>
              <a:rPr lang="en-US" sz="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dla</a:t>
            </a:r>
            <a:r>
              <a:rPr lang="en-US" sz="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gospodarstw</a:t>
            </a:r>
            <a:r>
              <a:rPr lang="en-US" sz="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domowych</a:t>
            </a:r>
            <a:r>
              <a:rPr lang="en-US" sz="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6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niskich</a:t>
            </a:r>
            <a:r>
              <a:rPr lang="en-US" sz="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średnich</a:t>
            </a:r>
            <a:r>
              <a:rPr lang="en-US" sz="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lang="pl-PL" sz="6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spcBef>
                <a:spcPct val="0"/>
              </a:spcBef>
            </a:pPr>
            <a:r>
              <a:rPr lang="en-US" sz="6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dochodach</a:t>
            </a:r>
            <a:endParaRPr lang="en-US" sz="6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791541" y="3599223"/>
            <a:ext cx="1223582" cy="243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</a:pPr>
            <a:r>
              <a:rPr lang="en-US" sz="152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6</a:t>
            </a:r>
            <a:r>
              <a:rPr lang="pl-PL" sz="152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10,9</a:t>
            </a:r>
            <a:r>
              <a:rPr lang="en-US" sz="152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52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mln</a:t>
            </a:r>
            <a:r>
              <a:rPr lang="en-US" sz="152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52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zł</a:t>
            </a:r>
            <a:endParaRPr lang="en-US" sz="1520" b="1" dirty="0">
              <a:solidFill>
                <a:srgbClr val="FFFFFF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44" name="Rectangle 2">
            <a:extLst>
              <a:ext uri="{FF2B5EF4-FFF2-40B4-BE49-F238E27FC236}">
                <a16:creationId xmlns:a16="http://schemas.microsoft.com/office/drawing/2014/main" id="{01EEBCC1-DD6E-4365-8A12-D84EDB1B7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57" y="698959"/>
            <a:ext cx="92398" cy="15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 sz="705"/>
          </a:p>
        </p:txBody>
      </p:sp>
      <p:graphicFrame>
        <p:nvGraphicFramePr>
          <p:cNvPr id="45" name="Tabela 44">
            <a:extLst>
              <a:ext uri="{FF2B5EF4-FFF2-40B4-BE49-F238E27FC236}">
                <a16:creationId xmlns:a16="http://schemas.microsoft.com/office/drawing/2014/main" id="{3646BE68-13BE-4627-8115-3998B036B3FF}"/>
              </a:ext>
            </a:extLst>
          </p:cNvPr>
          <p:cNvGraphicFramePr>
            <a:graphicFrameLocks noGrp="1"/>
          </p:cNvGraphicFramePr>
          <p:nvPr/>
        </p:nvGraphicFramePr>
        <p:xfrm>
          <a:off x="6503315" y="130426"/>
          <a:ext cx="2599253" cy="4929446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047017">
                  <a:extLst>
                    <a:ext uri="{9D8B030D-6E8A-4147-A177-3AD203B41FA5}">
                      <a16:colId xmlns:a16="http://schemas.microsoft.com/office/drawing/2014/main" val="77352893"/>
                    </a:ext>
                  </a:extLst>
                </a:gridCol>
                <a:gridCol w="552236">
                  <a:extLst>
                    <a:ext uri="{9D8B030D-6E8A-4147-A177-3AD203B41FA5}">
                      <a16:colId xmlns:a16="http://schemas.microsoft.com/office/drawing/2014/main" val="3102896597"/>
                    </a:ext>
                  </a:extLst>
                </a:gridCol>
              </a:tblGrid>
              <a:tr h="361845"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Inwestycja</a:t>
                      </a:r>
                    </a:p>
                  </a:txBody>
                  <a:tcPr marL="17540" marR="17540" marT="8770" marB="8770" anchor="ctr"/>
                </a:tc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Pozostało do zakontraktowania</a:t>
                      </a:r>
                    </a:p>
                  </a:txBody>
                  <a:tcPr marL="17540" marR="17540" marT="8770" marB="8770" anchor="ctr"/>
                </a:tc>
                <a:extLst>
                  <a:ext uri="{0D108BD9-81ED-4DB2-BD59-A6C34878D82A}">
                    <a16:rowId xmlns:a16="http://schemas.microsoft.com/office/drawing/2014/main" val="231770882"/>
                  </a:ext>
                </a:extLst>
              </a:tr>
              <a:tr h="247497"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A1.3.1 Wdrożenie reformy planowania i zagospodarowania przestrzennego</a:t>
                      </a:r>
                    </a:p>
                  </a:txBody>
                  <a:tcPr marL="17540" marR="17540" marT="8770" marB="8770" anchor="ctr"/>
                </a:tc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877,9 mln zł</a:t>
                      </a:r>
                    </a:p>
                  </a:txBody>
                  <a:tcPr marL="17540" marR="17540" marT="8770" marB="8770" anchor="ctr"/>
                </a:tc>
                <a:extLst>
                  <a:ext uri="{0D108BD9-81ED-4DB2-BD59-A6C34878D82A}">
                    <a16:rowId xmlns:a16="http://schemas.microsoft.com/office/drawing/2014/main" val="1191754796"/>
                  </a:ext>
                </a:extLst>
              </a:tr>
              <a:tr h="368204"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A3.1.1 Wsparcie rozwoju nowoczesnego kształcenia zawodowego, szkolnictwa wyższego oraz uczenia się przez całe życie</a:t>
                      </a:r>
                    </a:p>
                  </a:txBody>
                  <a:tcPr marL="17540" marR="17540" marT="8770" marB="8770" anchor="ctr"/>
                </a:tc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64,2 mln zł</a:t>
                      </a:r>
                    </a:p>
                  </a:txBody>
                  <a:tcPr marL="17540" marR="17540" marT="8770" marB="8770" anchor="ctr"/>
                </a:tc>
                <a:extLst>
                  <a:ext uri="{0D108BD9-81ED-4DB2-BD59-A6C34878D82A}">
                    <a16:rowId xmlns:a16="http://schemas.microsoft.com/office/drawing/2014/main" val="2962424412"/>
                  </a:ext>
                </a:extLst>
              </a:tr>
              <a:tr h="368204">
                <a:tc>
                  <a:txBody>
                    <a:bodyPr/>
                    <a:lstStyle/>
                    <a:p>
                      <a:r>
                        <a:rPr lang="pl-PL" sz="700">
                          <a:effectLst/>
                        </a:rPr>
                        <a:t>A4.2.1 Wsparcie programów dofinansowania miejsc opieki nad dziećmi 0-3 lat (żłobki, kluby dziecięce) w ramach MALUCH+</a:t>
                      </a:r>
                    </a:p>
                  </a:txBody>
                  <a:tcPr marL="17540" marR="17540" marT="8770" marB="8770" anchor="ctr"/>
                </a:tc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626,9 mln zł</a:t>
                      </a:r>
                    </a:p>
                  </a:txBody>
                  <a:tcPr marL="17540" marR="17540" marT="8770" marB="8770" anchor="ctr"/>
                </a:tc>
                <a:extLst>
                  <a:ext uri="{0D108BD9-81ED-4DB2-BD59-A6C34878D82A}">
                    <a16:rowId xmlns:a16="http://schemas.microsoft.com/office/drawing/2014/main" val="125795049"/>
                  </a:ext>
                </a:extLst>
              </a:tr>
              <a:tr h="247497"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B1.1.3 Wymiana źródeł ciepła i poprawa efektywności energetycznej szkół</a:t>
                      </a:r>
                    </a:p>
                  </a:txBody>
                  <a:tcPr marL="17540" marR="17540" marT="8770" marB="8770" anchor="ctr"/>
                </a:tc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828,4 mln zł</a:t>
                      </a:r>
                    </a:p>
                  </a:txBody>
                  <a:tcPr marL="17540" marR="17540" marT="8770" marB="8770" anchor="ctr"/>
                </a:tc>
                <a:extLst>
                  <a:ext uri="{0D108BD9-81ED-4DB2-BD59-A6C34878D82A}">
                    <a16:rowId xmlns:a16="http://schemas.microsoft.com/office/drawing/2014/main" val="2756727711"/>
                  </a:ext>
                </a:extLst>
              </a:tr>
              <a:tr h="283145">
                <a:tc>
                  <a:txBody>
                    <a:bodyPr/>
                    <a:lstStyle/>
                    <a:p>
                      <a:r>
                        <a:rPr lang="pl-PL" sz="700">
                          <a:effectLst/>
                        </a:rPr>
                        <a:t>B1.1.4 Zwiększenie efektywności energetycznej obiektów lokalnej aktywności społecznej</a:t>
                      </a:r>
                    </a:p>
                  </a:txBody>
                  <a:tcPr marL="17540" marR="17540" marT="8770" marB="8770" anchor="ctr"/>
                </a:tc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109,6 mln zł</a:t>
                      </a:r>
                    </a:p>
                  </a:txBody>
                  <a:tcPr marL="17540" marR="17540" marT="8770" marB="8770" anchor="ctr"/>
                </a:tc>
                <a:extLst>
                  <a:ext uri="{0D108BD9-81ED-4DB2-BD59-A6C34878D82A}">
                    <a16:rowId xmlns:a16="http://schemas.microsoft.com/office/drawing/2014/main" val="4194014737"/>
                  </a:ext>
                </a:extLst>
              </a:tr>
              <a:tr h="283145">
                <a:tc>
                  <a:txBody>
                    <a:bodyPr/>
                    <a:lstStyle/>
                    <a:p>
                      <a:r>
                        <a:rPr lang="pl-PL" sz="700">
                          <a:effectLst/>
                        </a:rPr>
                        <a:t>B1.1.5 Poprawa efektywności energetycznej w budynkach mieszkalnych wielorodzinnych</a:t>
                      </a:r>
                    </a:p>
                  </a:txBody>
                  <a:tcPr marL="17540" marR="17540" marT="8770" marB="8770" anchor="ctr"/>
                </a:tc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610,9 mln zł</a:t>
                      </a:r>
                    </a:p>
                  </a:txBody>
                  <a:tcPr marL="17540" marR="17540" marT="8770" marB="8770" anchor="ctr"/>
                </a:tc>
                <a:extLst>
                  <a:ext uri="{0D108BD9-81ED-4DB2-BD59-A6C34878D82A}">
                    <a16:rowId xmlns:a16="http://schemas.microsoft.com/office/drawing/2014/main" val="1731423722"/>
                  </a:ext>
                </a:extLst>
              </a:tr>
              <a:tr h="247497"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B3.1.1 Inwestycje w zrównoważoną gospodarkę wodno-ściekową na terenach</a:t>
                      </a:r>
                    </a:p>
                  </a:txBody>
                  <a:tcPr marL="17540" marR="17540" marT="8770" marB="8770" anchor="ctr"/>
                </a:tc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33,8 mln zł</a:t>
                      </a:r>
                    </a:p>
                  </a:txBody>
                  <a:tcPr marL="17540" marR="17540" marT="8770" marB="8770" anchor="ctr"/>
                </a:tc>
                <a:extLst>
                  <a:ext uri="{0D108BD9-81ED-4DB2-BD59-A6C34878D82A}">
                    <a16:rowId xmlns:a16="http://schemas.microsoft.com/office/drawing/2014/main" val="2263586096"/>
                  </a:ext>
                </a:extLst>
              </a:tr>
              <a:tr h="247497"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D4.1.1 Rozwój opieki długoterminowej poprzez modernizację infrastruktury podmiotów leczniczych na poziomie powiatowym</a:t>
                      </a:r>
                    </a:p>
                  </a:txBody>
                  <a:tcPr marL="17540" marR="17540" marT="8770" marB="8770" anchor="ctr"/>
                </a:tc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18,1 mln zł</a:t>
                      </a:r>
                    </a:p>
                  </a:txBody>
                  <a:tcPr marL="17540" marR="17540" marT="8770" marB="8770" anchor="ctr"/>
                </a:tc>
                <a:extLst>
                  <a:ext uri="{0D108BD9-81ED-4DB2-BD59-A6C34878D82A}">
                    <a16:rowId xmlns:a16="http://schemas.microsoft.com/office/drawing/2014/main" val="1745182310"/>
                  </a:ext>
                </a:extLst>
              </a:tr>
              <a:tr h="247497">
                <a:tc>
                  <a:txBody>
                    <a:bodyPr/>
                    <a:lstStyle/>
                    <a:p>
                      <a:r>
                        <a:rPr lang="pl-PL" sz="700">
                          <a:effectLst/>
                        </a:rPr>
                        <a:t>E1.1.2-2/2 Zero i niskoemisyjny transport zbiorowy (autobusy)</a:t>
                      </a:r>
                    </a:p>
                  </a:txBody>
                  <a:tcPr marL="17540" marR="17540" marT="8770" marB="8770" anchor="ctr"/>
                </a:tc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370,9 mln zł</a:t>
                      </a:r>
                    </a:p>
                  </a:txBody>
                  <a:tcPr marL="17540" marR="17540" marT="8770" marB="8770" anchor="ctr"/>
                </a:tc>
                <a:extLst>
                  <a:ext uri="{0D108BD9-81ED-4DB2-BD59-A6C34878D82A}">
                    <a16:rowId xmlns:a16="http://schemas.microsoft.com/office/drawing/2014/main" val="2670430965"/>
                  </a:ext>
                </a:extLst>
              </a:tr>
              <a:tr h="133149">
                <a:tc>
                  <a:txBody>
                    <a:bodyPr/>
                    <a:lstStyle/>
                    <a:p>
                      <a:r>
                        <a:rPr lang="pl-PL" sz="700">
                          <a:effectLst/>
                        </a:rPr>
                        <a:t>E2.1.2 Pasażerski tabor kolejowy</a:t>
                      </a:r>
                    </a:p>
                  </a:txBody>
                  <a:tcPr marL="17540" marR="17540" marT="8770" marB="8770" anchor="ctr"/>
                </a:tc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1 136,0 mln zł</a:t>
                      </a:r>
                    </a:p>
                  </a:txBody>
                  <a:tcPr marL="17540" marR="17540" marT="8770" marB="8770" anchor="ctr"/>
                </a:tc>
                <a:extLst>
                  <a:ext uri="{0D108BD9-81ED-4DB2-BD59-A6C34878D82A}">
                    <a16:rowId xmlns:a16="http://schemas.microsoft.com/office/drawing/2014/main" val="4173869427"/>
                  </a:ext>
                </a:extLst>
              </a:tr>
              <a:tr h="368204">
                <a:tc>
                  <a:txBody>
                    <a:bodyPr/>
                    <a:lstStyle/>
                    <a:p>
                      <a:r>
                        <a:rPr lang="pl-PL" sz="700">
                          <a:effectLst/>
                        </a:rPr>
                        <a:t>B3.2.1-1/3 Inwestycje w neutralizację zagrożeń oraz odnowę wielkoobszarowych terenów zdegradowanych i Morza Bałtyckiego</a:t>
                      </a:r>
                    </a:p>
                  </a:txBody>
                  <a:tcPr marL="17540" marR="17540" marT="8770" marB="8770" anchor="ctr"/>
                </a:tc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181,4 mln zł</a:t>
                      </a:r>
                    </a:p>
                  </a:txBody>
                  <a:tcPr marL="17540" marR="17540" marT="8770" marB="8770" anchor="ctr"/>
                </a:tc>
                <a:extLst>
                  <a:ext uri="{0D108BD9-81ED-4DB2-BD59-A6C34878D82A}">
                    <a16:rowId xmlns:a16="http://schemas.microsoft.com/office/drawing/2014/main" val="1710661422"/>
                  </a:ext>
                </a:extLst>
              </a:tr>
              <a:tr h="372508">
                <a:tc>
                  <a:txBody>
                    <a:bodyPr/>
                    <a:lstStyle/>
                    <a:p>
                      <a:r>
                        <a:rPr lang="pl-PL" sz="700">
                          <a:effectLst/>
                        </a:rPr>
                        <a:t>B3.3.1 Inwestycje w zwiększanie potencjału zrównoważonej gospodarki wodnej na obszarach wiejskich </a:t>
                      </a:r>
                    </a:p>
                  </a:txBody>
                  <a:tcPr marL="17540" marR="17540" marT="8770" marB="8770" anchor="ctr"/>
                </a:tc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1 140,3 mln zł</a:t>
                      </a:r>
                    </a:p>
                  </a:txBody>
                  <a:tcPr marL="17540" marR="17540" marT="8770" marB="8770" anchor="ctr"/>
                </a:tc>
                <a:extLst>
                  <a:ext uri="{0D108BD9-81ED-4DB2-BD59-A6C34878D82A}">
                    <a16:rowId xmlns:a16="http://schemas.microsoft.com/office/drawing/2014/main" val="1101011327"/>
                  </a:ext>
                </a:extLst>
              </a:tr>
              <a:tr h="247497">
                <a:tc>
                  <a:txBody>
                    <a:bodyPr/>
                    <a:lstStyle/>
                    <a:p>
                      <a:r>
                        <a:rPr lang="pl-PL" sz="700">
                          <a:effectLst/>
                        </a:rPr>
                        <a:t>B3.4.1 Inwestycje na rzecz zielonej transformacji miast</a:t>
                      </a:r>
                    </a:p>
                  </a:txBody>
                  <a:tcPr marL="17540" marR="17540" marT="8770" marB="8770" anchor="ctr"/>
                </a:tc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10 853,5 mln zł</a:t>
                      </a:r>
                    </a:p>
                  </a:txBody>
                  <a:tcPr marL="17540" marR="17540" marT="8770" marB="8770" anchor="ctr"/>
                </a:tc>
                <a:extLst>
                  <a:ext uri="{0D108BD9-81ED-4DB2-BD59-A6C34878D82A}">
                    <a16:rowId xmlns:a16="http://schemas.microsoft.com/office/drawing/2014/main" val="229953520"/>
                  </a:ext>
                </a:extLst>
              </a:tr>
              <a:tr h="184102"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B3.5.1 Inwestycje w energooszczędne budownictwo mieszkaniowe dla gospodarstw domowych o niskich i średnich dochodach</a:t>
                      </a:r>
                    </a:p>
                  </a:txBody>
                  <a:tcPr marL="17540" marR="17540" marT="8770" marB="8770" anchor="ctr"/>
                </a:tc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1 978,3 mln zł</a:t>
                      </a:r>
                    </a:p>
                  </a:txBody>
                  <a:tcPr marL="17540" marR="17540" marT="8770" marB="8770" anchor="ctr"/>
                </a:tc>
                <a:extLst>
                  <a:ext uri="{0D108BD9-81ED-4DB2-BD59-A6C34878D82A}">
                    <a16:rowId xmlns:a16="http://schemas.microsoft.com/office/drawing/2014/main" val="29351765"/>
                  </a:ext>
                </a:extLst>
              </a:tr>
              <a:tr h="184102"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C4.1.1. Wsparcie zaawansowanej transformacji cyfrowej </a:t>
                      </a:r>
                    </a:p>
                  </a:txBody>
                  <a:tcPr marL="17540" marR="17540" marT="8770" marB="8770" anchor="ctr"/>
                </a:tc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2 800 mln zł</a:t>
                      </a:r>
                    </a:p>
                  </a:txBody>
                  <a:tcPr marL="17540" marR="17540" marT="8770" marB="8770" anchor="ctr"/>
                </a:tc>
                <a:extLst>
                  <a:ext uri="{0D108BD9-81ED-4DB2-BD59-A6C34878D82A}">
                    <a16:rowId xmlns:a16="http://schemas.microsoft.com/office/drawing/2014/main" val="3501912799"/>
                  </a:ext>
                </a:extLst>
              </a:tr>
              <a:tr h="247497">
                <a:tc>
                  <a:txBody>
                    <a:bodyPr/>
                    <a:lstStyle/>
                    <a:p>
                      <a:r>
                        <a:rPr lang="pl-PL" sz="700">
                          <a:effectLst/>
                        </a:rPr>
                        <a:t>E1.2.1 Zeroemisyjny transport zbiorowy w miastach (tramwaje)</a:t>
                      </a:r>
                    </a:p>
                  </a:txBody>
                  <a:tcPr marL="17540" marR="17540" marT="8770" marB="8770" anchor="ctr"/>
                </a:tc>
                <a:tc>
                  <a:txBody>
                    <a:bodyPr/>
                    <a:lstStyle/>
                    <a:p>
                      <a:r>
                        <a:rPr lang="pl-PL" sz="700" dirty="0">
                          <a:effectLst/>
                        </a:rPr>
                        <a:t>275,3 mln zł</a:t>
                      </a:r>
                    </a:p>
                  </a:txBody>
                  <a:tcPr marL="17540" marR="17540" marT="8770" marB="8770" anchor="ctr"/>
                </a:tc>
                <a:extLst>
                  <a:ext uri="{0D108BD9-81ED-4DB2-BD59-A6C34878D82A}">
                    <a16:rowId xmlns:a16="http://schemas.microsoft.com/office/drawing/2014/main" val="2351516965"/>
                  </a:ext>
                </a:extLst>
              </a:tr>
            </a:tbl>
          </a:graphicData>
        </a:graphic>
      </p:graphicFrame>
      <p:sp>
        <p:nvSpPr>
          <p:cNvPr id="46" name="Rectangle 3">
            <a:extLst>
              <a:ext uri="{FF2B5EF4-FFF2-40B4-BE49-F238E27FC236}">
                <a16:creationId xmlns:a16="http://schemas.microsoft.com/office/drawing/2014/main" id="{6A5DA390-E8A2-4E08-8DFD-97909FA56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7012" y="693720"/>
            <a:ext cx="38117038" cy="15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 sz="705"/>
          </a:p>
        </p:txBody>
      </p:sp>
      <p:sp>
        <p:nvSpPr>
          <p:cNvPr id="43" name="Tytuł 1">
            <a:extLst>
              <a:ext uri="{FF2B5EF4-FFF2-40B4-BE49-F238E27FC236}">
                <a16:creationId xmlns:a16="http://schemas.microsoft.com/office/drawing/2014/main" id="{9FDD6C82-E9D0-47B3-97F7-826EE6EF6F67}"/>
              </a:ext>
            </a:extLst>
          </p:cNvPr>
          <p:cNvSpPr txBox="1">
            <a:spLocks/>
          </p:cNvSpPr>
          <p:nvPr/>
        </p:nvSpPr>
        <p:spPr>
          <a:xfrm>
            <a:off x="877227" y="297070"/>
            <a:ext cx="7389546" cy="734818"/>
          </a:xfrm>
          <a:prstGeom prst="rect">
            <a:avLst/>
          </a:prstGeom>
        </p:spPr>
        <p:txBody>
          <a:bodyPr/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algn="ctr"/>
            <a:r>
              <a:rPr lang="pl-PL" dirty="0"/>
              <a:t>KPO dla JST</a:t>
            </a:r>
          </a:p>
        </p:txBody>
      </p:sp>
      <p:grpSp>
        <p:nvGrpSpPr>
          <p:cNvPr id="32" name="Group 27">
            <a:extLst>
              <a:ext uri="{FF2B5EF4-FFF2-40B4-BE49-F238E27FC236}">
                <a16:creationId xmlns:a16="http://schemas.microsoft.com/office/drawing/2014/main" id="{5421CC99-BB60-4BC7-A886-3D89AE42AD64}"/>
              </a:ext>
            </a:extLst>
          </p:cNvPr>
          <p:cNvGrpSpPr/>
          <p:nvPr/>
        </p:nvGrpSpPr>
        <p:grpSpPr>
          <a:xfrm>
            <a:off x="4962431" y="3212847"/>
            <a:ext cx="1260227" cy="1323523"/>
            <a:chOff x="0" y="0"/>
            <a:chExt cx="812800" cy="812800"/>
          </a:xfrm>
        </p:grpSpPr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357CE7DE-25E6-4CBC-BA9D-96CAF56FAFA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C84AC"/>
            </a:solidFill>
          </p:spPr>
        </p:sp>
        <p:sp>
          <p:nvSpPr>
            <p:cNvPr id="34" name="TextBox 29">
              <a:extLst>
                <a:ext uri="{FF2B5EF4-FFF2-40B4-BE49-F238E27FC236}">
                  <a16:creationId xmlns:a16="http://schemas.microsoft.com/office/drawing/2014/main" id="{82BB8C7B-A610-45F3-B8EC-CFDE00183FA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5"/>
            </a:p>
          </p:txBody>
        </p:sp>
      </p:grpSp>
      <p:sp>
        <p:nvSpPr>
          <p:cNvPr id="38" name="TextBox 30">
            <a:extLst>
              <a:ext uri="{FF2B5EF4-FFF2-40B4-BE49-F238E27FC236}">
                <a16:creationId xmlns:a16="http://schemas.microsoft.com/office/drawing/2014/main" id="{E325F9F1-74A6-4C74-8601-C2325F7F951F}"/>
              </a:ext>
            </a:extLst>
          </p:cNvPr>
          <p:cNvSpPr txBox="1"/>
          <p:nvPr/>
        </p:nvSpPr>
        <p:spPr>
          <a:xfrm>
            <a:off x="5009989" y="3604055"/>
            <a:ext cx="1223582" cy="2401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</a:pPr>
            <a:r>
              <a:rPr lang="pl-PL" sz="14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2 800 </a:t>
            </a:r>
            <a:r>
              <a:rPr lang="en-US" sz="14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mln</a:t>
            </a:r>
            <a:r>
              <a:rPr lang="en-US" sz="14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zł</a:t>
            </a:r>
            <a:endParaRPr lang="en-US" sz="1400" b="1" dirty="0">
              <a:solidFill>
                <a:srgbClr val="FFFFFF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40" name="TextBox 37">
            <a:extLst>
              <a:ext uri="{FF2B5EF4-FFF2-40B4-BE49-F238E27FC236}">
                <a16:creationId xmlns:a16="http://schemas.microsoft.com/office/drawing/2014/main" id="{C0257A14-CE5E-4AAD-BE02-EEB340148B45}"/>
              </a:ext>
            </a:extLst>
          </p:cNvPr>
          <p:cNvSpPr txBox="1"/>
          <p:nvPr/>
        </p:nvSpPr>
        <p:spPr>
          <a:xfrm>
            <a:off x="5032613" y="3911298"/>
            <a:ext cx="1157216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sz="7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C4.1.1. Wsparcie zaawansowanej transformacji cyfrowej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477D06-037C-4FC1-A250-401BDA22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64" y="339502"/>
            <a:ext cx="7389546" cy="734818"/>
          </a:xfrm>
        </p:spPr>
        <p:txBody>
          <a:bodyPr/>
          <a:lstStyle/>
          <a:p>
            <a:pPr algn="ctr"/>
            <a:r>
              <a:rPr lang="pl-PL" dirty="0"/>
              <a:t>Fundusz Bezpieczeństwa i Obronności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1018F52-C5CD-49F8-B756-66CA34062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064" y="706910"/>
            <a:ext cx="7389547" cy="40970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/>
              <a:t>W ramach zakończonej rewizji KPO dodana została nowa inwestycja w komponencie A – Fundusz Bezpieczeństwa i Obronności (</a:t>
            </a:r>
            <a:r>
              <a:rPr lang="pl-PL" dirty="0" err="1"/>
              <a:t>FBiO</a:t>
            </a:r>
            <a:r>
              <a:rPr lang="pl-PL" dirty="0"/>
              <a:t>), którego celem będzie zwiększenie bezpieczeństwa Polski oraz wzmocnienie naszej gotowości na sytuacje kryzysowe. Fundusz będzie odpowiadał na aktualne potrzeby zarówno sektora publicznego, jak i prywatnego, wspierając projekty ważne z punktu widzenia obronności i ochrony ludności. Całkowita wartość inwestycji to 5,58 mld euro.</a:t>
            </a:r>
          </a:p>
          <a:p>
            <a:pPr marL="0" indent="0">
              <a:buNone/>
            </a:pPr>
            <a:r>
              <a:rPr lang="pl-PL" dirty="0"/>
              <a:t>Środki z nowego funduszu zostaną przeznaczone na:</a:t>
            </a:r>
          </a:p>
          <a:p>
            <a:r>
              <a:rPr lang="pl-PL" dirty="0"/>
              <a:t>Ochronę ludności – budowa i modernizacja schronów, systemów łączności i infrastruktury krytycznej (np. wodociągów)</a:t>
            </a:r>
          </a:p>
          <a:p>
            <a:r>
              <a:rPr lang="pl-PL" dirty="0"/>
              <a:t>Inwestycje w rozwój polskiego, nowoczesnego przemysłu działającego na rzecz bezpieczeństwa i obronności;</a:t>
            </a:r>
          </a:p>
          <a:p>
            <a:r>
              <a:rPr lang="pl-PL" dirty="0"/>
              <a:t>Infrastrukturę dual-</a:t>
            </a:r>
            <a:r>
              <a:rPr lang="pl-PL" dirty="0" err="1"/>
              <a:t>use</a:t>
            </a:r>
            <a:r>
              <a:rPr lang="pl-PL" dirty="0"/>
              <a:t> – modernizacja dróg, mostów i linii kolejowych, które mogą służyć celom cywilnym i wojskowym</a:t>
            </a:r>
          </a:p>
          <a:p>
            <a:r>
              <a:rPr lang="pl-PL" dirty="0" err="1"/>
              <a:t>Cyberbezpieczeństwo</a:t>
            </a:r>
            <a:r>
              <a:rPr lang="pl-PL" dirty="0"/>
              <a:t> – wzmocnienie systemów chroniących ważne dane i infrastrukturę, m.in. przez budowę bezpiecznych centrów danych w Polsce</a:t>
            </a:r>
          </a:p>
          <a:p>
            <a:pPr marL="0" indent="0">
              <a:buNone/>
            </a:pPr>
            <a:r>
              <a:rPr lang="pl-PL" dirty="0"/>
              <a:t>Przyjęcie ustawy ustanawiającej </a:t>
            </a:r>
            <a:r>
              <a:rPr lang="pl-PL" dirty="0" err="1"/>
              <a:t>FBiO</a:t>
            </a:r>
            <a:r>
              <a:rPr lang="pl-PL" dirty="0"/>
              <a:t> planowane jest na koniec III kw. br. zaś przyjęcie strategii inwestycyjnej określającej priorytety, ramy operacyjne i zasady alokacji środków dla przyszłych naborów - IV kw. br. </a:t>
            </a:r>
          </a:p>
          <a:p>
            <a:pPr marL="0" indent="0">
              <a:buNone/>
            </a:pPr>
            <a:r>
              <a:rPr lang="pl-PL" dirty="0"/>
              <a:t>Planowane uruchomienie naborów to druga połowa 2026 r.</a:t>
            </a:r>
          </a:p>
        </p:txBody>
      </p:sp>
    </p:spTree>
    <p:extLst>
      <p:ext uri="{BB962C8B-B14F-4D97-AF65-F5344CB8AC3E}">
        <p14:creationId xmlns:p14="http://schemas.microsoft.com/office/powerpoint/2010/main" val="915240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załka: w prawo 2">
            <a:extLst>
              <a:ext uri="{FF2B5EF4-FFF2-40B4-BE49-F238E27FC236}">
                <a16:creationId xmlns:a16="http://schemas.microsoft.com/office/drawing/2014/main" id="{CA5F6D3C-D943-4B04-9DE1-80CD66C37ADD}"/>
              </a:ext>
            </a:extLst>
          </p:cNvPr>
          <p:cNvSpPr/>
          <p:nvPr/>
        </p:nvSpPr>
        <p:spPr>
          <a:xfrm>
            <a:off x="4716115" y="722639"/>
            <a:ext cx="1150741" cy="880217"/>
          </a:xfrm>
          <a:prstGeom prst="rightArrow">
            <a:avLst>
              <a:gd name="adj1" fmla="val 50000"/>
              <a:gd name="adj2" fmla="val 39146"/>
            </a:avLst>
          </a:prstGeom>
          <a:solidFill>
            <a:srgbClr val="3C84AC"/>
          </a:solidFill>
        </p:spPr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-11540" y="3713749"/>
            <a:ext cx="1789364" cy="207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8"/>
              </a:lnSpc>
            </a:pPr>
            <a:r>
              <a:rPr lang="pl-PL" sz="1263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lubelskie</a:t>
            </a:r>
            <a:endParaRPr lang="en-US" sz="1263" b="1" dirty="0">
              <a:solidFill>
                <a:srgbClr val="FFFFFF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6120" y="3687177"/>
            <a:ext cx="1789364" cy="207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8"/>
              </a:lnSpc>
            </a:pPr>
            <a:r>
              <a:rPr lang="pl-PL" sz="1263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mazowieckie</a:t>
            </a:r>
            <a:endParaRPr lang="en-US" sz="1263" b="1" dirty="0">
              <a:solidFill>
                <a:srgbClr val="FFFFFF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4686536" y="1851670"/>
            <a:ext cx="956920" cy="95692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00" r="-25000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4686536" y="2889369"/>
            <a:ext cx="932501" cy="932501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140" r="-25140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4674326" y="3937621"/>
            <a:ext cx="956920" cy="956920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4976" r="-24976"/>
              </a:stretch>
            </a:blipFill>
          </p:spPr>
        </p:sp>
      </p:grpSp>
      <p:graphicFrame>
        <p:nvGraphicFramePr>
          <p:cNvPr id="28" name="Tabela 27">
            <a:extLst>
              <a:ext uri="{FF2B5EF4-FFF2-40B4-BE49-F238E27FC236}">
                <a16:creationId xmlns:a16="http://schemas.microsoft.com/office/drawing/2014/main" id="{3A942C97-12DE-40A4-849E-91EA287E1BDB}"/>
              </a:ext>
            </a:extLst>
          </p:cNvPr>
          <p:cNvGraphicFramePr>
            <a:graphicFrameLocks noGrp="1"/>
          </p:cNvGraphicFramePr>
          <p:nvPr/>
        </p:nvGraphicFramePr>
        <p:xfrm>
          <a:off x="5866857" y="796640"/>
          <a:ext cx="3277144" cy="4299528"/>
        </p:xfrm>
        <a:graphic>
          <a:graphicData uri="http://schemas.openxmlformats.org/drawingml/2006/table">
            <a:tbl>
              <a:tblPr/>
              <a:tblGrid>
                <a:gridCol w="3277144">
                  <a:extLst>
                    <a:ext uri="{9D8B030D-6E8A-4147-A177-3AD203B41FA5}">
                      <a16:colId xmlns:a16="http://schemas.microsoft.com/office/drawing/2014/main" val="715768026"/>
                    </a:ext>
                  </a:extLst>
                </a:gridCol>
              </a:tblGrid>
              <a:tr h="4152898">
                <a:tc>
                  <a:txBody>
                    <a:bodyPr/>
                    <a:lstStyle/>
                    <a:p>
                      <a:pPr algn="l" rtl="0"/>
                      <a:r>
                        <a:rPr lang="pl-PL" sz="800" b="0" i="0" dirty="0">
                          <a:solidFill>
                            <a:srgbClr val="FFFFFF"/>
                          </a:solidFill>
                          <a:effectLst/>
                        </a:rPr>
                        <a:t>A1.3.1. Wdrożenie reformy planowania i zagospodarowania przestrzennego – 1 umowa na kwotę 1 174 706,72 zł</a:t>
                      </a:r>
                    </a:p>
                    <a:p>
                      <a:pPr algn="l" rtl="0"/>
                      <a:r>
                        <a:rPr lang="pl-PL" sz="800" b="0" i="0" dirty="0">
                          <a:solidFill>
                            <a:srgbClr val="FFFFFF"/>
                          </a:solidFill>
                          <a:effectLst/>
                        </a:rPr>
                        <a:t>A4.2.1 Wsparcie placówek opieki nad dziećmi w wieku do trzech lat (żłobki, kluby dziecięce) w ramach programu MALUCH+ - 76 umów na kwotę 119046197 zł</a:t>
                      </a:r>
                    </a:p>
                    <a:p>
                      <a:pPr algn="l" rtl="0"/>
                      <a:r>
                        <a:rPr lang="pl-PL" sz="800" b="0" i="0" dirty="0">
                          <a:solidFill>
                            <a:srgbClr val="FFFFFF"/>
                          </a:solidFill>
                          <a:effectLst/>
                        </a:rPr>
                        <a:t>A3.1.1. Wsparcie rozwoju nowoczesnego kształcenia zawodowego, szkolnictwa wyższego oraz uczenia się przez całe życie – 1 umowa na kwotę 17 728 850 zł</a:t>
                      </a:r>
                    </a:p>
                    <a:p>
                      <a:pPr algn="l" rtl="0"/>
                      <a:r>
                        <a:rPr lang="pl-PL" sz="800" b="0" i="0" dirty="0">
                          <a:solidFill>
                            <a:srgbClr val="FFFFFF"/>
                          </a:solidFill>
                          <a:effectLst/>
                        </a:rPr>
                        <a:t>B1.1.3. Termomodernizacja instytucji edukacyjnych – 12 umów na kwotę 35 957 239,55 zł</a:t>
                      </a:r>
                    </a:p>
                    <a:p>
                      <a:pPr algn="l" rtl="0"/>
                      <a:r>
                        <a:rPr lang="pl-PL" sz="800" b="0" i="0" dirty="0">
                          <a:solidFill>
                            <a:srgbClr val="FFFFFF"/>
                          </a:solidFill>
                          <a:effectLst/>
                        </a:rPr>
                        <a:t>B1.1.4. Zwiększenie efektywności energetycznej obiektów lokalnej aktywności społecznej – 6 umów na kwotę 12 028 512,06 zł</a:t>
                      </a:r>
                    </a:p>
                    <a:p>
                      <a:pPr algn="l" rtl="0"/>
                      <a:r>
                        <a:rPr lang="pl-PL" sz="800" b="0" i="0" dirty="0">
                          <a:solidFill>
                            <a:srgbClr val="FFFFFF"/>
                          </a:solidFill>
                          <a:effectLst/>
                        </a:rPr>
                        <a:t>B1.1.5 Poprawa efektywności energetycznej w budynkach mieszkalnych wielorodzinnych – 110 umów na kwotę 10425521,41 zł</a:t>
                      </a:r>
                    </a:p>
                    <a:p>
                      <a:pPr algn="l" rtl="0"/>
                      <a:r>
                        <a:rPr lang="pl-PL" sz="800" b="0" i="0" dirty="0">
                          <a:solidFill>
                            <a:srgbClr val="FFFFFF"/>
                          </a:solidFill>
                          <a:effectLst/>
                        </a:rPr>
                        <a:t>B2.2.2. Instalacje OZE realizowane przez społeczności energetyczne [PRZENIESIONO1 do 12.02 (G1.1.2)] – 11 umów na kwotę 1 388 295,64 zł</a:t>
                      </a:r>
                    </a:p>
                    <a:p>
                      <a:pPr algn="l" rtl="0"/>
                      <a:r>
                        <a:rPr lang="pl-PL" sz="800" b="0" i="0" dirty="0">
                          <a:solidFill>
                            <a:srgbClr val="FFFFFF"/>
                          </a:solidFill>
                          <a:effectLst/>
                        </a:rPr>
                        <a:t>B3.1.1. Inwestycje w zrównoważoną gospodarkę wodno-ściekową na terenach wiejskich – 15 umów na kwotę 60 490 769,37 zł</a:t>
                      </a:r>
                    </a:p>
                    <a:p>
                      <a:pPr algn="l" rtl="0"/>
                      <a:r>
                        <a:rPr lang="pl-PL" sz="800" b="0" i="0" dirty="0">
                          <a:solidFill>
                            <a:srgbClr val="FFFFFF"/>
                          </a:solidFill>
                          <a:effectLst/>
                        </a:rPr>
                        <a:t>B3.2.1-1/3. Inwestycje w neutralizację zagrożeń oraz odnowę wielkoobszarowych terenów zdegradowanych i Morza Bałtyckiego – 2 umowy na kwotę 21 748 319,88 zł</a:t>
                      </a:r>
                    </a:p>
                    <a:p>
                      <a:pPr algn="l" rtl="0"/>
                      <a:r>
                        <a:rPr lang="pl-PL" sz="800" b="0" i="0" dirty="0">
                          <a:solidFill>
                            <a:srgbClr val="FFFFFF"/>
                          </a:solidFill>
                          <a:effectLst/>
                        </a:rPr>
                        <a:t>B3.3.1. Inwestycje w zwiększanie potencjału zrównoważonej gospodarki wodnej na obszarach wiejskich – 21 umów na kwotę 2 248 583 zł </a:t>
                      </a:r>
                    </a:p>
                    <a:p>
                      <a:pPr algn="l" rtl="0"/>
                      <a:r>
                        <a:rPr lang="pl-PL" sz="800" b="0" i="0" dirty="0">
                          <a:solidFill>
                            <a:srgbClr val="FFFFFF"/>
                          </a:solidFill>
                          <a:effectLst/>
                        </a:rPr>
                        <a:t>B3.4.1. Inwestycje na rzecz zielonej transformacji miast – 25 umów na kwotę 50011343,33  zł</a:t>
                      </a:r>
                    </a:p>
                    <a:p>
                      <a:pPr algn="l" rtl="0"/>
                      <a:r>
                        <a:rPr lang="pl-PL" sz="800" b="0" i="0" dirty="0">
                          <a:solidFill>
                            <a:srgbClr val="FFFFFF"/>
                          </a:solidFill>
                          <a:effectLst/>
                        </a:rPr>
                        <a:t>B3.5.1. Inwestycje w energooszczędne mieszkania dla gospodarstw domowych o niskich i średnich dochodach – 1 umowa na kwotę 7054858,81 zł</a:t>
                      </a:r>
                    </a:p>
                    <a:p>
                      <a:pPr algn="l" rtl="0"/>
                      <a:r>
                        <a:rPr lang="pl-PL" sz="800" b="0" i="0" dirty="0">
                          <a:solidFill>
                            <a:srgbClr val="FFFFFF"/>
                          </a:solidFill>
                          <a:effectLst/>
                        </a:rPr>
                        <a:t>D1.1.1. Rozwój i modernizacja infrastruktury centrów opieki wysokospecjalistycznej i innych podmiotów leczniczych – 8 umów na kwotę 361 086 237,7 zł</a:t>
                      </a:r>
                    </a:p>
                    <a:p>
                      <a:pPr algn="l" rtl="0"/>
                      <a:r>
                        <a:rPr lang="pl-PL" sz="800" b="0" i="0" dirty="0">
                          <a:solidFill>
                            <a:srgbClr val="FFFFFF"/>
                          </a:solidFill>
                          <a:effectLst/>
                        </a:rPr>
                        <a:t>D4.1.1. Rozwój opieki długoterminowej poprzez modernizację infrastruktury podmiotów leczniczych na poziomie powiatowym – 8 umów na kwotę 103 568 881,6 zł</a:t>
                      </a:r>
                    </a:p>
                    <a:p>
                      <a:pPr algn="l" rtl="0"/>
                      <a:r>
                        <a:rPr lang="pl-PL" sz="800" b="0" i="0" dirty="0">
                          <a:solidFill>
                            <a:srgbClr val="FFFFFF"/>
                          </a:solidFill>
                          <a:effectLst/>
                        </a:rPr>
                        <a:t>E2.1.2. Pasażerski tabor kolejowy – 22 umowy na kwotę 682 045 000 zł</a:t>
                      </a:r>
                    </a:p>
                  </a:txBody>
                  <a:tcPr marL="32329" marR="32329" marT="16164" marB="16164" anchor="ctr">
                    <a:lnL w="84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5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82907"/>
                  </a:ext>
                </a:extLst>
              </a:tr>
            </a:tbl>
          </a:graphicData>
        </a:graphic>
      </p:graphicFrame>
      <p:sp>
        <p:nvSpPr>
          <p:cNvPr id="29" name="Tytuł 1">
            <a:extLst>
              <a:ext uri="{FF2B5EF4-FFF2-40B4-BE49-F238E27FC236}">
                <a16:creationId xmlns:a16="http://schemas.microsoft.com/office/drawing/2014/main" id="{4DEBE0C5-7069-44C8-AB12-6F394831C51A}"/>
              </a:ext>
            </a:extLst>
          </p:cNvPr>
          <p:cNvSpPr txBox="1">
            <a:spLocks/>
          </p:cNvSpPr>
          <p:nvPr/>
        </p:nvSpPr>
        <p:spPr>
          <a:xfrm>
            <a:off x="1130385" y="159735"/>
            <a:ext cx="7389546" cy="340837"/>
          </a:xfrm>
          <a:prstGeom prst="rect">
            <a:avLst/>
          </a:prstGeom>
        </p:spPr>
        <p:txBody>
          <a:bodyPr/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algn="ctr"/>
            <a:r>
              <a:rPr lang="pl-PL" dirty="0"/>
              <a:t>Dotychczasowe wsparcie w województwie łódzkim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CE35BE53-1BD4-4391-887C-B812D0A68926}"/>
              </a:ext>
            </a:extLst>
          </p:cNvPr>
          <p:cNvSpPr txBox="1"/>
          <p:nvPr/>
        </p:nvSpPr>
        <p:spPr>
          <a:xfrm>
            <a:off x="179512" y="796640"/>
            <a:ext cx="4176083" cy="526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Województwo łódzkie plasuje się na 7. miejscu pod względem wartości umów na środki z inwestycji KPO.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A466BFE8-2966-437A-A1CE-67C100716282}"/>
              </a:ext>
            </a:extLst>
          </p:cNvPr>
          <p:cNvSpPr txBox="1"/>
          <p:nvPr/>
        </p:nvSpPr>
        <p:spPr>
          <a:xfrm>
            <a:off x="6522310" y="527144"/>
            <a:ext cx="4619312" cy="309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Wsparcie dla łódzkiego JST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271BD478-4805-4306-98FC-22DEC9637932}"/>
              </a:ext>
            </a:extLst>
          </p:cNvPr>
          <p:cNvGraphicFramePr>
            <a:graphicFrameLocks noGrp="1"/>
          </p:cNvGraphicFramePr>
          <p:nvPr/>
        </p:nvGraphicFramePr>
        <p:xfrm>
          <a:off x="166775" y="1529100"/>
          <a:ext cx="4188820" cy="3182944"/>
        </p:xfrm>
        <a:graphic>
          <a:graphicData uri="http://schemas.openxmlformats.org/drawingml/2006/table">
            <a:tbl>
              <a:tblPr firstRow="1" firstCol="1" bandRow="1"/>
              <a:tblGrid>
                <a:gridCol w="345802">
                  <a:extLst>
                    <a:ext uri="{9D8B030D-6E8A-4147-A177-3AD203B41FA5}">
                      <a16:colId xmlns:a16="http://schemas.microsoft.com/office/drawing/2014/main" val="1434270333"/>
                    </a:ext>
                  </a:extLst>
                </a:gridCol>
                <a:gridCol w="2102479">
                  <a:extLst>
                    <a:ext uri="{9D8B030D-6E8A-4147-A177-3AD203B41FA5}">
                      <a16:colId xmlns:a16="http://schemas.microsoft.com/office/drawing/2014/main" val="2015612299"/>
                    </a:ext>
                  </a:extLst>
                </a:gridCol>
                <a:gridCol w="1740539">
                  <a:extLst>
                    <a:ext uri="{9D8B030D-6E8A-4147-A177-3AD203B41FA5}">
                      <a16:colId xmlns:a16="http://schemas.microsoft.com/office/drawing/2014/main" val="31938760"/>
                    </a:ext>
                  </a:extLst>
                </a:gridCol>
              </a:tblGrid>
              <a:tr h="1872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L.p.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Województwo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Dofinansowanie z KPO (zł)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417054"/>
                  </a:ext>
                </a:extLst>
              </a:tr>
              <a:tr h="1872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MAZOWIECKIE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28 587 360 791,98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5478804"/>
                  </a:ext>
                </a:extLst>
              </a:tr>
              <a:tr h="1872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ŚLĄSKIE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16 955 770 272,57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7851254"/>
                  </a:ext>
                </a:extLst>
              </a:tr>
              <a:tr h="1872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LUBELSKIE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15 676 981 677,06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9027031"/>
                  </a:ext>
                </a:extLst>
              </a:tr>
              <a:tr h="1872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WIELKOPOLSKIE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14 427 088 105,95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705648"/>
                  </a:ext>
                </a:extLst>
              </a:tr>
              <a:tr h="1872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POMORSKIE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13 432 816 464,14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8708309"/>
                  </a:ext>
                </a:extLst>
              </a:tr>
              <a:tr h="1872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MAŁOPOLSKIE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7 828 411 326,43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749420"/>
                  </a:ext>
                </a:extLst>
              </a:tr>
              <a:tr h="1872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ŁÓDZKIE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4 556 336 159,79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765788"/>
                  </a:ext>
                </a:extLst>
              </a:tr>
              <a:tr h="1872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DOLNOŚLĄSKIE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4 067 442 713,75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7129433"/>
                  </a:ext>
                </a:extLst>
              </a:tr>
              <a:tr h="1872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WARMIŃSKO-MAZURSKIE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3 451 424 558,57 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218999"/>
                  </a:ext>
                </a:extLst>
              </a:tr>
              <a:tr h="1872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KUJAWSKO-POMORSKIE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2 997 479 688,32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88761"/>
                  </a:ext>
                </a:extLst>
              </a:tr>
              <a:tr h="1872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PODLASKIE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2 362 324 073,75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31140"/>
                  </a:ext>
                </a:extLst>
              </a:tr>
              <a:tr h="1872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ZACHODNIOPOMORSKIE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2 053 580 310,55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7640750"/>
                  </a:ext>
                </a:extLst>
              </a:tr>
              <a:tr h="1872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PODKARPACKIE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2 032 531 646,60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248861"/>
                  </a:ext>
                </a:extLst>
              </a:tr>
              <a:tr h="1872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ŚWIĘTOKRZYSKIE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1 616 079 287,61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5680786"/>
                  </a:ext>
                </a:extLst>
              </a:tr>
              <a:tr h="1872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OPOLSKIE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1 471 241 561,62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7507309"/>
                  </a:ext>
                </a:extLst>
              </a:tr>
              <a:tr h="1872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LUBUSKIE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1 060 121 879,93 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03" marR="674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562486"/>
                  </a:ext>
                </a:extLst>
              </a:tr>
            </a:tbl>
          </a:graphicData>
        </a:graphic>
      </p:graphicFrame>
      <p:sp>
        <p:nvSpPr>
          <p:cNvPr id="34" name="TextBox 36">
            <a:extLst>
              <a:ext uri="{FF2B5EF4-FFF2-40B4-BE49-F238E27FC236}">
                <a16:creationId xmlns:a16="http://schemas.microsoft.com/office/drawing/2014/main" id="{425E76F9-D7E4-4432-B8CE-6F326D98AFDF}"/>
              </a:ext>
            </a:extLst>
          </p:cNvPr>
          <p:cNvSpPr txBox="1"/>
          <p:nvPr/>
        </p:nvSpPr>
        <p:spPr>
          <a:xfrm>
            <a:off x="4720402" y="986179"/>
            <a:ext cx="101354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sz="1200" b="1" dirty="0">
                <a:solidFill>
                  <a:srgbClr val="FFFFFF"/>
                </a:solidFill>
                <a:ea typeface="Open Sans"/>
                <a:cs typeface="Open Sans"/>
                <a:sym typeface="Open Sans"/>
              </a:rPr>
              <a:t>319 umów</a:t>
            </a:r>
          </a:p>
          <a:p>
            <a:pPr algn="ctr">
              <a:spcBef>
                <a:spcPct val="0"/>
              </a:spcBef>
            </a:pPr>
            <a:r>
              <a:rPr lang="pl-PL" sz="1200" b="1" dirty="0">
                <a:solidFill>
                  <a:srgbClr val="FFFFFF"/>
                </a:solidFill>
                <a:ea typeface="Open Sans"/>
                <a:cs typeface="Open Sans"/>
                <a:sym typeface="Open Sans"/>
              </a:rPr>
              <a:t>1668 mln zł</a:t>
            </a:r>
            <a:endParaRPr lang="en-US" sz="1200" b="1" dirty="0">
              <a:solidFill>
                <a:srgbClr val="FFFFFF"/>
              </a:solidFill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2494" y="-150384"/>
            <a:ext cx="10150780" cy="6124856"/>
            <a:chOff x="0" y="-47625"/>
            <a:chExt cx="5346913" cy="32262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46913" cy="3178636"/>
            </a:xfrm>
            <a:custGeom>
              <a:avLst/>
              <a:gdLst/>
              <a:ahLst/>
              <a:cxnLst/>
              <a:rect l="l" t="t" r="r" b="b"/>
              <a:pathLst>
                <a:path w="5346913" h="3178636">
                  <a:moveTo>
                    <a:pt x="0" y="0"/>
                  </a:moveTo>
                  <a:lnTo>
                    <a:pt x="5346913" y="0"/>
                  </a:lnTo>
                  <a:lnTo>
                    <a:pt x="5346913" y="3178636"/>
                  </a:lnTo>
                  <a:lnTo>
                    <a:pt x="0" y="3178636"/>
                  </a:lnTo>
                  <a:close/>
                </a:path>
              </a:pathLst>
            </a:custGeom>
            <a:solidFill>
              <a:srgbClr val="34357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346913" cy="32262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736"/>
                </a:lnSpc>
              </a:pPr>
              <a:endParaRPr sz="705"/>
            </a:p>
          </p:txBody>
        </p:sp>
      </p:grpSp>
      <p:grpSp>
        <p:nvGrpSpPr>
          <p:cNvPr id="144" name="Group 5">
            <a:extLst>
              <a:ext uri="{FF2B5EF4-FFF2-40B4-BE49-F238E27FC236}">
                <a16:creationId xmlns:a16="http://schemas.microsoft.com/office/drawing/2014/main" id="{03F1B521-D28C-402D-81E5-5B52D0E67217}"/>
              </a:ext>
            </a:extLst>
          </p:cNvPr>
          <p:cNvGrpSpPr/>
          <p:nvPr/>
        </p:nvGrpSpPr>
        <p:grpSpPr>
          <a:xfrm>
            <a:off x="5367786" y="2583884"/>
            <a:ext cx="1836855" cy="187565"/>
            <a:chOff x="0" y="0"/>
            <a:chExt cx="967561" cy="98799"/>
          </a:xfrm>
        </p:grpSpPr>
        <p:sp>
          <p:nvSpPr>
            <p:cNvPr id="145" name="Freeform 6">
              <a:extLst>
                <a:ext uri="{FF2B5EF4-FFF2-40B4-BE49-F238E27FC236}">
                  <a16:creationId xmlns:a16="http://schemas.microsoft.com/office/drawing/2014/main" id="{09929F8A-A9E2-4807-9BB3-1C7BD7D5E94A}"/>
                </a:ext>
              </a:extLst>
            </p:cNvPr>
            <p:cNvSpPr/>
            <p:nvPr/>
          </p:nvSpPr>
          <p:spPr>
            <a:xfrm>
              <a:off x="0" y="0"/>
              <a:ext cx="967561" cy="98799"/>
            </a:xfrm>
            <a:custGeom>
              <a:avLst/>
              <a:gdLst/>
              <a:ahLst/>
              <a:cxnLst/>
              <a:rect l="l" t="t" r="r" b="b"/>
              <a:pathLst>
                <a:path w="967561" h="98799">
                  <a:moveTo>
                    <a:pt x="0" y="0"/>
                  </a:moveTo>
                  <a:lnTo>
                    <a:pt x="967561" y="0"/>
                  </a:lnTo>
                  <a:lnTo>
                    <a:pt x="967561" y="98799"/>
                  </a:lnTo>
                  <a:lnTo>
                    <a:pt x="0" y="98799"/>
                  </a:lnTo>
                  <a:close/>
                </a:path>
              </a:pathLst>
            </a:custGeom>
            <a:solidFill>
              <a:srgbClr val="C01422"/>
            </a:solidFill>
          </p:spPr>
        </p:sp>
        <p:sp>
          <p:nvSpPr>
            <p:cNvPr id="146" name="TextBox 7">
              <a:extLst>
                <a:ext uri="{FF2B5EF4-FFF2-40B4-BE49-F238E27FC236}">
                  <a16:creationId xmlns:a16="http://schemas.microsoft.com/office/drawing/2014/main" id="{62AC8653-DD0C-4EFF-A06D-BBCD09DD9800}"/>
                </a:ext>
              </a:extLst>
            </p:cNvPr>
            <p:cNvSpPr txBox="1"/>
            <p:nvPr/>
          </p:nvSpPr>
          <p:spPr>
            <a:xfrm>
              <a:off x="0" y="-47625"/>
              <a:ext cx="967561" cy="14642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736"/>
                </a:lnSpc>
              </a:pPr>
              <a:endParaRPr sz="705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3734" y="446141"/>
            <a:ext cx="1758271" cy="187565"/>
            <a:chOff x="0" y="0"/>
            <a:chExt cx="926167" cy="987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26167" cy="98799"/>
            </a:xfrm>
            <a:custGeom>
              <a:avLst/>
              <a:gdLst/>
              <a:ahLst/>
              <a:cxnLst/>
              <a:rect l="l" t="t" r="r" b="b"/>
              <a:pathLst>
                <a:path w="926167" h="98799">
                  <a:moveTo>
                    <a:pt x="0" y="0"/>
                  </a:moveTo>
                  <a:lnTo>
                    <a:pt x="926167" y="0"/>
                  </a:lnTo>
                  <a:lnTo>
                    <a:pt x="926167" y="98799"/>
                  </a:lnTo>
                  <a:lnTo>
                    <a:pt x="0" y="98799"/>
                  </a:lnTo>
                  <a:close/>
                </a:path>
              </a:pathLst>
            </a:custGeom>
            <a:solidFill>
              <a:srgbClr val="C0142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926167" cy="14642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736"/>
                </a:lnSpc>
              </a:pPr>
              <a:endParaRPr sz="705"/>
            </a:p>
          </p:txBody>
        </p:sp>
      </p:grpSp>
      <p:sp>
        <p:nvSpPr>
          <p:cNvPr id="17" name="Freeform 17"/>
          <p:cNvSpPr/>
          <p:nvPr/>
        </p:nvSpPr>
        <p:spPr>
          <a:xfrm rot="1589597">
            <a:off x="-1032597" y="4457378"/>
            <a:ext cx="3657600" cy="681228"/>
          </a:xfrm>
          <a:custGeom>
            <a:avLst/>
            <a:gdLst/>
            <a:ahLst/>
            <a:cxnLst/>
            <a:rect l="l" t="t" r="r" b="b"/>
            <a:pathLst>
              <a:path w="7315200" h="1362456">
                <a:moveTo>
                  <a:pt x="0" y="0"/>
                </a:moveTo>
                <a:lnTo>
                  <a:pt x="7315200" y="0"/>
                </a:lnTo>
                <a:lnTo>
                  <a:pt x="7315200" y="1362456"/>
                </a:lnTo>
                <a:lnTo>
                  <a:pt x="0" y="13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-3734" y="633706"/>
            <a:ext cx="1119880" cy="111988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308980" y="669466"/>
            <a:ext cx="330442" cy="330442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736"/>
                </a:lnSpc>
              </a:pPr>
              <a:endParaRPr sz="705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10995" y="1036617"/>
            <a:ext cx="531432" cy="531432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736"/>
                </a:lnSpc>
              </a:pPr>
              <a:endParaRPr sz="705"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262096" y="1620526"/>
            <a:ext cx="418040" cy="418040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67" name="TextBox 6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736"/>
                </a:lnSpc>
              </a:pPr>
              <a:endParaRPr sz="705"/>
            </a:p>
          </p:txBody>
        </p:sp>
      </p:grpSp>
      <p:sp>
        <p:nvSpPr>
          <p:cNvPr id="71" name="TextBox 71"/>
          <p:cNvSpPr txBox="1"/>
          <p:nvPr/>
        </p:nvSpPr>
        <p:spPr>
          <a:xfrm>
            <a:off x="21422" y="433914"/>
            <a:ext cx="1615916" cy="197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6"/>
              </a:lnSpc>
              <a:spcBef>
                <a:spcPct val="0"/>
              </a:spcBef>
            </a:pPr>
            <a:r>
              <a:rPr lang="en-US" sz="124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Nowoczesna</a:t>
            </a:r>
            <a:r>
              <a:rPr lang="en-US" sz="124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24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edukacja</a:t>
            </a:r>
            <a:r>
              <a:rPr lang="en-US" sz="124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: 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971601" y="59914"/>
            <a:ext cx="3312118" cy="323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pl-PL" sz="2000" dirty="0">
                <a:solidFill>
                  <a:srgbClr val="FEBF00"/>
                </a:solidFill>
                <a:latin typeface="Lato"/>
                <a:ea typeface="Lato"/>
                <a:cs typeface="Lato"/>
                <a:sym typeface="Lato"/>
              </a:rPr>
              <a:t>Przykłady efektów </a:t>
            </a:r>
            <a:r>
              <a:rPr lang="en-US" sz="2000" dirty="0">
                <a:solidFill>
                  <a:srgbClr val="FEBF00"/>
                </a:solidFill>
                <a:latin typeface="Lato"/>
                <a:ea typeface="Lato"/>
                <a:cs typeface="Lato"/>
                <a:sym typeface="Lato"/>
              </a:rPr>
              <a:t>KPO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818892" y="1649777"/>
            <a:ext cx="2848166" cy="268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0"/>
              </a:lnSpc>
            </a:pP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utworzonych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nowych</a:t>
            </a:r>
            <a:r>
              <a:rPr lang="en-US" sz="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miejsc</a:t>
            </a:r>
            <a:r>
              <a:rPr lang="en-US" sz="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w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żłobkach</a:t>
            </a:r>
            <a:r>
              <a:rPr lang="en-US" sz="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i</a:t>
            </a:r>
            <a:r>
              <a:rPr lang="en-US" sz="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klubach</a:t>
            </a:r>
            <a:r>
              <a:rPr lang="en-US" sz="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dziecięcych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;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wskaźnik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docelowy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- 47 500.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396519" y="735203"/>
            <a:ext cx="638164" cy="179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0"/>
              </a:lnSpc>
            </a:pPr>
            <a:r>
              <a:rPr lang="en-US" sz="1050" b="1" dirty="0">
                <a:solidFill>
                  <a:srgbClr val="FEBF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38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233864" y="1210607"/>
            <a:ext cx="546453" cy="179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0"/>
              </a:lnSpc>
            </a:pPr>
            <a:r>
              <a:rPr lang="en-US" sz="1050" b="1" dirty="0">
                <a:solidFill>
                  <a:srgbClr val="FEBF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351 311 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1301287" y="1741352"/>
            <a:ext cx="999243" cy="179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0"/>
              </a:lnSpc>
            </a:pPr>
            <a:r>
              <a:rPr lang="en-US" sz="1050" b="1" dirty="0">
                <a:solidFill>
                  <a:srgbClr val="FEBF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7 989 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1820451" y="605479"/>
            <a:ext cx="2984849" cy="409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0"/>
              </a:lnSpc>
              <a:spcBef>
                <a:spcPct val="0"/>
              </a:spcBef>
            </a:pP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utworzone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Branżowe</a:t>
            </a:r>
            <a:r>
              <a:rPr lang="en-US" sz="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Centra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Umiejętności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rozwijające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umiejętności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potrzebne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nowoczesnym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rynku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pracy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;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podpisane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umowy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119;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wartość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docelowa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– 120.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1836289" y="1145830"/>
            <a:ext cx="2302597" cy="268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"/>
              </a:lnSpc>
              <a:spcBef>
                <a:spcPct val="0"/>
              </a:spcBef>
            </a:pP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wydanych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bonów</a:t>
            </a:r>
            <a:r>
              <a:rPr lang="en-US" sz="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na</a:t>
            </a:r>
            <a:r>
              <a:rPr lang="en-US" sz="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zakup</a:t>
            </a:r>
            <a:r>
              <a:rPr lang="en-US" sz="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laptopów</a:t>
            </a:r>
            <a:r>
              <a:rPr lang="en-US" sz="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dla</a:t>
            </a:r>
            <a:r>
              <a:rPr lang="en-US" sz="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nauczycieli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;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wskaźnik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docelowy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– 465 000.</a:t>
            </a:r>
          </a:p>
        </p:txBody>
      </p:sp>
      <p:sp>
        <p:nvSpPr>
          <p:cNvPr id="102" name="Freeform 102"/>
          <p:cNvSpPr/>
          <p:nvPr/>
        </p:nvSpPr>
        <p:spPr>
          <a:xfrm rot="2347875">
            <a:off x="7010910" y="721"/>
            <a:ext cx="3657600" cy="681228"/>
          </a:xfrm>
          <a:custGeom>
            <a:avLst/>
            <a:gdLst/>
            <a:ahLst/>
            <a:cxnLst/>
            <a:rect l="l" t="t" r="r" b="b"/>
            <a:pathLst>
              <a:path w="7315200" h="1362456">
                <a:moveTo>
                  <a:pt x="0" y="0"/>
                </a:moveTo>
                <a:lnTo>
                  <a:pt x="7315200" y="0"/>
                </a:lnTo>
                <a:lnTo>
                  <a:pt x="7315200" y="1362456"/>
                </a:lnTo>
                <a:lnTo>
                  <a:pt x="0" y="1362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3" name="TextBox 92">
            <a:extLst>
              <a:ext uri="{FF2B5EF4-FFF2-40B4-BE49-F238E27FC236}">
                <a16:creationId xmlns:a16="http://schemas.microsoft.com/office/drawing/2014/main" id="{D1CC5297-1038-4C31-9007-B716279C24E0}"/>
              </a:ext>
            </a:extLst>
          </p:cNvPr>
          <p:cNvSpPr txBox="1"/>
          <p:nvPr/>
        </p:nvSpPr>
        <p:spPr>
          <a:xfrm>
            <a:off x="7249218" y="1806121"/>
            <a:ext cx="1696061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0"/>
              </a:lnSpc>
              <a:spcBef>
                <a:spcPct val="0"/>
              </a:spcBef>
            </a:pPr>
            <a:r>
              <a:rPr lang="pl-PL" sz="1000" dirty="0">
                <a:solidFill>
                  <a:schemeClr val="bg1"/>
                </a:solidFill>
                <a:ea typeface="Lato"/>
                <a:cs typeface="Lato"/>
                <a:sym typeface="Lato"/>
              </a:rPr>
              <a:t>Utworzono Branżowe Centrum Umiejętności </a:t>
            </a:r>
            <a:r>
              <a:rPr lang="pl-PL" sz="1000" b="0" i="0" dirty="0">
                <a:solidFill>
                  <a:schemeClr val="bg1"/>
                </a:solidFill>
                <a:effectLst/>
              </a:rPr>
              <a:t>Przemysłu Ceramicznego</a:t>
            </a:r>
            <a:endParaRPr lang="en-US" sz="1000" dirty="0">
              <a:solidFill>
                <a:schemeClr val="bg1"/>
              </a:solidFill>
              <a:ea typeface="Lato"/>
              <a:cs typeface="Lato"/>
              <a:sym typeface="Lato"/>
            </a:endParaRPr>
          </a:p>
        </p:txBody>
      </p:sp>
      <p:sp>
        <p:nvSpPr>
          <p:cNvPr id="105" name="TextBox 72">
            <a:extLst>
              <a:ext uri="{FF2B5EF4-FFF2-40B4-BE49-F238E27FC236}">
                <a16:creationId xmlns:a16="http://schemas.microsoft.com/office/drawing/2014/main" id="{6CEDA687-DA1B-49CE-9D0F-22248431CABF}"/>
              </a:ext>
            </a:extLst>
          </p:cNvPr>
          <p:cNvSpPr txBox="1"/>
          <p:nvPr/>
        </p:nvSpPr>
        <p:spPr>
          <a:xfrm>
            <a:off x="6448744" y="-76113"/>
            <a:ext cx="1323127" cy="307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pl-PL" sz="1400" dirty="0">
                <a:solidFill>
                  <a:srgbClr val="FEBF00"/>
                </a:solidFill>
                <a:latin typeface="Lato"/>
                <a:ea typeface="Lato"/>
                <a:cs typeface="Lato"/>
                <a:sym typeface="Lato"/>
              </a:rPr>
              <a:t>W łódzkim</a:t>
            </a:r>
            <a:endParaRPr lang="en-US" sz="1400" dirty="0">
              <a:solidFill>
                <a:srgbClr val="FEB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3DF5DD2-5BA0-416C-A32D-5239D33BF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128" y="1635426"/>
            <a:ext cx="1516350" cy="85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Group 24">
            <a:extLst>
              <a:ext uri="{FF2B5EF4-FFF2-40B4-BE49-F238E27FC236}">
                <a16:creationId xmlns:a16="http://schemas.microsoft.com/office/drawing/2014/main" id="{7B068E15-FFBF-4001-A4BC-EA406312C5AA}"/>
              </a:ext>
            </a:extLst>
          </p:cNvPr>
          <p:cNvGrpSpPr/>
          <p:nvPr/>
        </p:nvGrpSpPr>
        <p:grpSpPr>
          <a:xfrm>
            <a:off x="-8502" y="2335993"/>
            <a:ext cx="1118639" cy="1100059"/>
            <a:chOff x="1" y="0"/>
            <a:chExt cx="652414" cy="641578"/>
          </a:xfrm>
        </p:grpSpPr>
        <p:sp>
          <p:nvSpPr>
            <p:cNvPr id="112" name="Freeform 25">
              <a:extLst>
                <a:ext uri="{FF2B5EF4-FFF2-40B4-BE49-F238E27FC236}">
                  <a16:creationId xmlns:a16="http://schemas.microsoft.com/office/drawing/2014/main" id="{2D175EFB-65AF-481E-A31E-0BA158BA3961}"/>
                </a:ext>
              </a:extLst>
            </p:cNvPr>
            <p:cNvSpPr/>
            <p:nvPr/>
          </p:nvSpPr>
          <p:spPr>
            <a:xfrm>
              <a:off x="1" y="0"/>
              <a:ext cx="652414" cy="64157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9"/>
              <a:stretch>
                <a:fillRect l="-13104" r="-64673"/>
              </a:stretch>
            </a:blipFill>
          </p:spPr>
        </p:sp>
      </p:grpSp>
      <p:grpSp>
        <p:nvGrpSpPr>
          <p:cNvPr id="108" name="Group 5">
            <a:extLst>
              <a:ext uri="{FF2B5EF4-FFF2-40B4-BE49-F238E27FC236}">
                <a16:creationId xmlns:a16="http://schemas.microsoft.com/office/drawing/2014/main" id="{58E60FDB-155F-4A74-A86B-A4AD71A5E754}"/>
              </a:ext>
            </a:extLst>
          </p:cNvPr>
          <p:cNvGrpSpPr/>
          <p:nvPr/>
        </p:nvGrpSpPr>
        <p:grpSpPr>
          <a:xfrm>
            <a:off x="-3734" y="2157931"/>
            <a:ext cx="1836855" cy="187565"/>
            <a:chOff x="0" y="0"/>
            <a:chExt cx="967561" cy="98799"/>
          </a:xfrm>
        </p:grpSpPr>
        <p:sp>
          <p:nvSpPr>
            <p:cNvPr id="109" name="Freeform 6">
              <a:extLst>
                <a:ext uri="{FF2B5EF4-FFF2-40B4-BE49-F238E27FC236}">
                  <a16:creationId xmlns:a16="http://schemas.microsoft.com/office/drawing/2014/main" id="{962A5858-4179-4D3B-AC73-D0212FBD2EB2}"/>
                </a:ext>
              </a:extLst>
            </p:cNvPr>
            <p:cNvSpPr/>
            <p:nvPr/>
          </p:nvSpPr>
          <p:spPr>
            <a:xfrm>
              <a:off x="0" y="0"/>
              <a:ext cx="967561" cy="98799"/>
            </a:xfrm>
            <a:custGeom>
              <a:avLst/>
              <a:gdLst/>
              <a:ahLst/>
              <a:cxnLst/>
              <a:rect l="l" t="t" r="r" b="b"/>
              <a:pathLst>
                <a:path w="967561" h="98799">
                  <a:moveTo>
                    <a:pt x="0" y="0"/>
                  </a:moveTo>
                  <a:lnTo>
                    <a:pt x="967561" y="0"/>
                  </a:lnTo>
                  <a:lnTo>
                    <a:pt x="967561" y="98799"/>
                  </a:lnTo>
                  <a:lnTo>
                    <a:pt x="0" y="98799"/>
                  </a:lnTo>
                  <a:close/>
                </a:path>
              </a:pathLst>
            </a:custGeom>
            <a:solidFill>
              <a:srgbClr val="C01422"/>
            </a:solidFill>
          </p:spPr>
        </p:sp>
        <p:sp>
          <p:nvSpPr>
            <p:cNvPr id="110" name="TextBox 7">
              <a:extLst>
                <a:ext uri="{FF2B5EF4-FFF2-40B4-BE49-F238E27FC236}">
                  <a16:creationId xmlns:a16="http://schemas.microsoft.com/office/drawing/2014/main" id="{6A92A9BB-2A70-430C-A90F-EA3C4C6E7087}"/>
                </a:ext>
              </a:extLst>
            </p:cNvPr>
            <p:cNvSpPr txBox="1"/>
            <p:nvPr/>
          </p:nvSpPr>
          <p:spPr>
            <a:xfrm>
              <a:off x="0" y="-47625"/>
              <a:ext cx="967561" cy="14642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736"/>
                </a:lnSpc>
              </a:pPr>
              <a:endParaRPr sz="705"/>
            </a:p>
          </p:txBody>
        </p:sp>
      </p:grpSp>
      <p:grpSp>
        <p:nvGrpSpPr>
          <p:cNvPr id="116" name="Group 35">
            <a:extLst>
              <a:ext uri="{FF2B5EF4-FFF2-40B4-BE49-F238E27FC236}">
                <a16:creationId xmlns:a16="http://schemas.microsoft.com/office/drawing/2014/main" id="{DBC11589-F357-4F51-9ED0-097F4988D4A4}"/>
              </a:ext>
            </a:extLst>
          </p:cNvPr>
          <p:cNvGrpSpPr/>
          <p:nvPr/>
        </p:nvGrpSpPr>
        <p:grpSpPr>
          <a:xfrm>
            <a:off x="1211323" y="2783885"/>
            <a:ext cx="531432" cy="531432"/>
            <a:chOff x="0" y="0"/>
            <a:chExt cx="812800" cy="812800"/>
          </a:xfrm>
        </p:grpSpPr>
        <p:sp>
          <p:nvSpPr>
            <p:cNvPr id="117" name="Freeform 36">
              <a:extLst>
                <a:ext uri="{FF2B5EF4-FFF2-40B4-BE49-F238E27FC236}">
                  <a16:creationId xmlns:a16="http://schemas.microsoft.com/office/drawing/2014/main" id="{0335AA0C-88CF-4373-8FE6-50C1867ECDB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18" name="TextBox 37">
              <a:extLst>
                <a:ext uri="{FF2B5EF4-FFF2-40B4-BE49-F238E27FC236}">
                  <a16:creationId xmlns:a16="http://schemas.microsoft.com/office/drawing/2014/main" id="{ECA2AA45-F89E-444C-95ED-925D26482A63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736"/>
                </a:lnSpc>
              </a:pPr>
              <a:endParaRPr sz="705"/>
            </a:p>
          </p:txBody>
        </p:sp>
      </p:grpSp>
      <p:grpSp>
        <p:nvGrpSpPr>
          <p:cNvPr id="125" name="Group 56">
            <a:extLst>
              <a:ext uri="{FF2B5EF4-FFF2-40B4-BE49-F238E27FC236}">
                <a16:creationId xmlns:a16="http://schemas.microsoft.com/office/drawing/2014/main" id="{B0287212-C172-432F-AA3F-3800EAA340A1}"/>
              </a:ext>
            </a:extLst>
          </p:cNvPr>
          <p:cNvGrpSpPr/>
          <p:nvPr/>
        </p:nvGrpSpPr>
        <p:grpSpPr>
          <a:xfrm>
            <a:off x="1305676" y="2381643"/>
            <a:ext cx="362938" cy="362166"/>
            <a:chOff x="0" y="0"/>
            <a:chExt cx="812800" cy="812800"/>
          </a:xfrm>
        </p:grpSpPr>
        <p:sp>
          <p:nvSpPr>
            <p:cNvPr id="126" name="Freeform 57">
              <a:extLst>
                <a:ext uri="{FF2B5EF4-FFF2-40B4-BE49-F238E27FC236}">
                  <a16:creationId xmlns:a16="http://schemas.microsoft.com/office/drawing/2014/main" id="{5D2A9970-37E8-4E60-A108-51ECDD5DC60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27" name="TextBox 58">
              <a:extLst>
                <a:ext uri="{FF2B5EF4-FFF2-40B4-BE49-F238E27FC236}">
                  <a16:creationId xmlns:a16="http://schemas.microsoft.com/office/drawing/2014/main" id="{891C3088-0548-4DBA-910B-564D3342B1B7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736"/>
                </a:lnSpc>
              </a:pPr>
              <a:endParaRPr sz="705"/>
            </a:p>
          </p:txBody>
        </p:sp>
      </p:grpSp>
      <p:sp>
        <p:nvSpPr>
          <p:cNvPr id="128" name="TextBox 68">
            <a:extLst>
              <a:ext uri="{FF2B5EF4-FFF2-40B4-BE49-F238E27FC236}">
                <a16:creationId xmlns:a16="http://schemas.microsoft.com/office/drawing/2014/main" id="{02B0EC18-997E-4B51-BABD-F4C8E03E24C7}"/>
              </a:ext>
            </a:extLst>
          </p:cNvPr>
          <p:cNvSpPr txBox="1"/>
          <p:nvPr/>
        </p:nvSpPr>
        <p:spPr>
          <a:xfrm>
            <a:off x="43213" y="2144695"/>
            <a:ext cx="1641316" cy="197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36"/>
              </a:lnSpc>
              <a:spcBef>
                <a:spcPct val="0"/>
              </a:spcBef>
            </a:pPr>
            <a:r>
              <a:rPr lang="en-US" sz="124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Energetyka</a:t>
            </a:r>
            <a:r>
              <a:rPr lang="en-US" sz="124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24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124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24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mobilność</a:t>
            </a:r>
            <a:r>
              <a:rPr lang="en-US" sz="124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:</a:t>
            </a:r>
          </a:p>
        </p:txBody>
      </p:sp>
      <p:sp>
        <p:nvSpPr>
          <p:cNvPr id="130" name="TextBox 86">
            <a:extLst>
              <a:ext uri="{FF2B5EF4-FFF2-40B4-BE49-F238E27FC236}">
                <a16:creationId xmlns:a16="http://schemas.microsoft.com/office/drawing/2014/main" id="{964C1DF3-4A02-40F4-83BB-18CA5E3E449E}"/>
              </a:ext>
            </a:extLst>
          </p:cNvPr>
          <p:cNvSpPr txBox="1"/>
          <p:nvPr/>
        </p:nvSpPr>
        <p:spPr>
          <a:xfrm>
            <a:off x="1235423" y="2954407"/>
            <a:ext cx="870730" cy="179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0"/>
              </a:lnSpc>
            </a:pPr>
            <a:r>
              <a:rPr lang="en-US" sz="1050" b="1" dirty="0">
                <a:solidFill>
                  <a:srgbClr val="FEBF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274 654 </a:t>
            </a:r>
          </a:p>
        </p:txBody>
      </p:sp>
      <p:sp>
        <p:nvSpPr>
          <p:cNvPr id="135" name="TextBox 98">
            <a:extLst>
              <a:ext uri="{FF2B5EF4-FFF2-40B4-BE49-F238E27FC236}">
                <a16:creationId xmlns:a16="http://schemas.microsoft.com/office/drawing/2014/main" id="{DB58B111-CF06-4E07-B26F-CE3E125B6FF4}"/>
              </a:ext>
            </a:extLst>
          </p:cNvPr>
          <p:cNvSpPr txBox="1"/>
          <p:nvPr/>
        </p:nvSpPr>
        <p:spPr>
          <a:xfrm>
            <a:off x="1827469" y="2875448"/>
            <a:ext cx="2311417" cy="268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0"/>
              </a:lnSpc>
              <a:spcBef>
                <a:spcPct val="0"/>
              </a:spcBef>
            </a:pP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przeprowadzonych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termomodernizacji</a:t>
            </a:r>
            <a:r>
              <a:rPr lang="en-US" sz="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domów</a:t>
            </a:r>
            <a:r>
              <a:rPr lang="en-US" sz="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jednorodzinnych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;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wskaźnik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docelowy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– 379 000.</a:t>
            </a:r>
          </a:p>
        </p:txBody>
      </p:sp>
      <p:sp>
        <p:nvSpPr>
          <p:cNvPr id="138" name="TextBox 101">
            <a:extLst>
              <a:ext uri="{FF2B5EF4-FFF2-40B4-BE49-F238E27FC236}">
                <a16:creationId xmlns:a16="http://schemas.microsoft.com/office/drawing/2014/main" id="{957F3073-6E9C-4EBF-8209-1EEE78A298FA}"/>
              </a:ext>
            </a:extLst>
          </p:cNvPr>
          <p:cNvSpPr txBox="1"/>
          <p:nvPr/>
        </p:nvSpPr>
        <p:spPr>
          <a:xfrm>
            <a:off x="1827469" y="2441128"/>
            <a:ext cx="2456249" cy="268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"/>
              </a:lnSpc>
              <a:spcBef>
                <a:spcPct val="0"/>
              </a:spcBef>
            </a:pPr>
            <a:r>
              <a:rPr lang="pl-PL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na dostawę tylu </a:t>
            </a:r>
            <a:r>
              <a:rPr lang="pl-PL" sz="8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nisko i zeroemisyjnych autobusów </a:t>
            </a:r>
            <a:r>
              <a:rPr lang="pl-PL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zostały podpisane umowy</a:t>
            </a:r>
            <a:endParaRPr lang="en-US" sz="8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3209D7AB-EEF3-42F9-BD34-961A3B1DB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092" y="2781312"/>
            <a:ext cx="1522509" cy="101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TextBox 92">
            <a:extLst>
              <a:ext uri="{FF2B5EF4-FFF2-40B4-BE49-F238E27FC236}">
                <a16:creationId xmlns:a16="http://schemas.microsoft.com/office/drawing/2014/main" id="{34253D30-9250-4BEB-9E33-A77BFD29A3F1}"/>
              </a:ext>
            </a:extLst>
          </p:cNvPr>
          <p:cNvSpPr txBox="1"/>
          <p:nvPr/>
        </p:nvSpPr>
        <p:spPr>
          <a:xfrm>
            <a:off x="7245815" y="3016628"/>
            <a:ext cx="169606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0"/>
              </a:lnSpc>
              <a:spcBef>
                <a:spcPct val="0"/>
              </a:spcBef>
            </a:pPr>
            <a:r>
              <a:rPr lang="pl-PL" sz="1000" dirty="0">
                <a:solidFill>
                  <a:schemeClr val="bg1"/>
                </a:solidFill>
                <a:ea typeface="Lato"/>
                <a:cs typeface="Lato"/>
                <a:sym typeface="Lato"/>
              </a:rPr>
              <a:t>Podpisano umowę na dostawę 11 autobusów</a:t>
            </a:r>
            <a:endParaRPr lang="en-US" sz="1000" dirty="0">
              <a:solidFill>
                <a:schemeClr val="bg1"/>
              </a:solidFill>
              <a:ea typeface="Lato"/>
              <a:cs typeface="Lato"/>
              <a:sym typeface="Lato"/>
            </a:endParaRPr>
          </a:p>
        </p:txBody>
      </p:sp>
      <p:sp>
        <p:nvSpPr>
          <p:cNvPr id="141" name="TextBox 88">
            <a:extLst>
              <a:ext uri="{FF2B5EF4-FFF2-40B4-BE49-F238E27FC236}">
                <a16:creationId xmlns:a16="http://schemas.microsoft.com/office/drawing/2014/main" id="{9B9BD2F3-DF25-4CCC-A542-588ED738771D}"/>
              </a:ext>
            </a:extLst>
          </p:cNvPr>
          <p:cNvSpPr txBox="1"/>
          <p:nvPr/>
        </p:nvSpPr>
        <p:spPr>
          <a:xfrm>
            <a:off x="1383001" y="2453765"/>
            <a:ext cx="835813" cy="179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70"/>
              </a:lnSpc>
            </a:pPr>
            <a:r>
              <a:rPr lang="pl-PL" sz="900" b="1" dirty="0">
                <a:solidFill>
                  <a:srgbClr val="FEBF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339</a:t>
            </a:r>
            <a:endParaRPr lang="en-US" sz="900" b="1" dirty="0">
              <a:solidFill>
                <a:srgbClr val="FEBF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42" name="TextBox 68">
            <a:extLst>
              <a:ext uri="{FF2B5EF4-FFF2-40B4-BE49-F238E27FC236}">
                <a16:creationId xmlns:a16="http://schemas.microsoft.com/office/drawing/2014/main" id="{73FBCD77-9906-4EA3-A711-353B0C5E4AEA}"/>
              </a:ext>
            </a:extLst>
          </p:cNvPr>
          <p:cNvSpPr txBox="1"/>
          <p:nvPr/>
        </p:nvSpPr>
        <p:spPr>
          <a:xfrm>
            <a:off x="5399240" y="2574023"/>
            <a:ext cx="1641316" cy="197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36"/>
              </a:lnSpc>
              <a:spcBef>
                <a:spcPct val="0"/>
              </a:spcBef>
            </a:pPr>
            <a:r>
              <a:rPr lang="pl-PL" sz="124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Piotrków Trybunalski</a:t>
            </a:r>
            <a:endParaRPr lang="en-US" sz="124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7" name="Group 5">
            <a:extLst>
              <a:ext uri="{FF2B5EF4-FFF2-40B4-BE49-F238E27FC236}">
                <a16:creationId xmlns:a16="http://schemas.microsoft.com/office/drawing/2014/main" id="{5E23FDA7-DC99-4C95-B249-F3E754817D65}"/>
              </a:ext>
            </a:extLst>
          </p:cNvPr>
          <p:cNvGrpSpPr/>
          <p:nvPr/>
        </p:nvGrpSpPr>
        <p:grpSpPr>
          <a:xfrm>
            <a:off x="5367785" y="1462848"/>
            <a:ext cx="1836855" cy="187565"/>
            <a:chOff x="0" y="0"/>
            <a:chExt cx="967561" cy="98799"/>
          </a:xfrm>
        </p:grpSpPr>
        <p:sp>
          <p:nvSpPr>
            <p:cNvPr id="148" name="Freeform 6">
              <a:extLst>
                <a:ext uri="{FF2B5EF4-FFF2-40B4-BE49-F238E27FC236}">
                  <a16:creationId xmlns:a16="http://schemas.microsoft.com/office/drawing/2014/main" id="{DD359D5F-7C84-4756-954F-AB45D109C25C}"/>
                </a:ext>
              </a:extLst>
            </p:cNvPr>
            <p:cNvSpPr/>
            <p:nvPr/>
          </p:nvSpPr>
          <p:spPr>
            <a:xfrm>
              <a:off x="0" y="0"/>
              <a:ext cx="967561" cy="98799"/>
            </a:xfrm>
            <a:custGeom>
              <a:avLst/>
              <a:gdLst/>
              <a:ahLst/>
              <a:cxnLst/>
              <a:rect l="l" t="t" r="r" b="b"/>
              <a:pathLst>
                <a:path w="967561" h="98799">
                  <a:moveTo>
                    <a:pt x="0" y="0"/>
                  </a:moveTo>
                  <a:lnTo>
                    <a:pt x="967561" y="0"/>
                  </a:lnTo>
                  <a:lnTo>
                    <a:pt x="967561" y="98799"/>
                  </a:lnTo>
                  <a:lnTo>
                    <a:pt x="0" y="98799"/>
                  </a:lnTo>
                  <a:close/>
                </a:path>
              </a:pathLst>
            </a:custGeom>
            <a:solidFill>
              <a:srgbClr val="C01422"/>
            </a:solidFill>
          </p:spPr>
        </p:sp>
        <p:sp>
          <p:nvSpPr>
            <p:cNvPr id="149" name="TextBox 7">
              <a:extLst>
                <a:ext uri="{FF2B5EF4-FFF2-40B4-BE49-F238E27FC236}">
                  <a16:creationId xmlns:a16="http://schemas.microsoft.com/office/drawing/2014/main" id="{5BFC7CB7-FB37-41AD-A3D0-FD5F3FE70D8E}"/>
                </a:ext>
              </a:extLst>
            </p:cNvPr>
            <p:cNvSpPr txBox="1"/>
            <p:nvPr/>
          </p:nvSpPr>
          <p:spPr>
            <a:xfrm>
              <a:off x="0" y="-47625"/>
              <a:ext cx="967561" cy="14642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736"/>
                </a:lnSpc>
              </a:pPr>
              <a:endParaRPr sz="705"/>
            </a:p>
          </p:txBody>
        </p:sp>
      </p:grpSp>
      <p:sp>
        <p:nvSpPr>
          <p:cNvPr id="143" name="TextBox 68">
            <a:extLst>
              <a:ext uri="{FF2B5EF4-FFF2-40B4-BE49-F238E27FC236}">
                <a16:creationId xmlns:a16="http://schemas.microsoft.com/office/drawing/2014/main" id="{857DDDC7-9D06-4716-987A-6583974354D8}"/>
              </a:ext>
            </a:extLst>
          </p:cNvPr>
          <p:cNvSpPr txBox="1"/>
          <p:nvPr/>
        </p:nvSpPr>
        <p:spPr>
          <a:xfrm>
            <a:off x="5389381" y="1458840"/>
            <a:ext cx="1641316" cy="197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36"/>
              </a:lnSpc>
              <a:spcBef>
                <a:spcPct val="0"/>
              </a:spcBef>
            </a:pPr>
            <a:r>
              <a:rPr lang="pl-PL" sz="124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Opoczno</a:t>
            </a:r>
            <a:endParaRPr lang="en-US" sz="124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0" name="TextBox 92">
            <a:extLst>
              <a:ext uri="{FF2B5EF4-FFF2-40B4-BE49-F238E27FC236}">
                <a16:creationId xmlns:a16="http://schemas.microsoft.com/office/drawing/2014/main" id="{201FC2A6-BCD1-4AB5-815C-359830E5836A}"/>
              </a:ext>
            </a:extLst>
          </p:cNvPr>
          <p:cNvSpPr txBox="1"/>
          <p:nvPr/>
        </p:nvSpPr>
        <p:spPr>
          <a:xfrm>
            <a:off x="7258797" y="767207"/>
            <a:ext cx="169606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0"/>
              </a:lnSpc>
              <a:spcBef>
                <a:spcPct val="0"/>
              </a:spcBef>
            </a:pPr>
            <a:r>
              <a:rPr lang="pl-PL" sz="1000" dirty="0">
                <a:solidFill>
                  <a:schemeClr val="bg1"/>
                </a:solidFill>
                <a:ea typeface="Lato"/>
                <a:cs typeface="Lato"/>
                <a:sym typeface="Lato"/>
              </a:rPr>
              <a:t>Utworzono Klubik Dziecięcy „Promyczek” </a:t>
            </a:r>
            <a:endParaRPr lang="en-US" sz="1000" dirty="0">
              <a:solidFill>
                <a:schemeClr val="bg1"/>
              </a:solidFill>
              <a:ea typeface="Lato"/>
              <a:cs typeface="Lato"/>
              <a:sym typeface="Lato"/>
            </a:endParaRP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7482A1D2-807E-4E14-A667-185E13BF3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788" y="433914"/>
            <a:ext cx="1520532" cy="95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2" name="Group 5">
            <a:extLst>
              <a:ext uri="{FF2B5EF4-FFF2-40B4-BE49-F238E27FC236}">
                <a16:creationId xmlns:a16="http://schemas.microsoft.com/office/drawing/2014/main" id="{20DEC393-DEB2-49D2-9EE5-2A36D69A024E}"/>
              </a:ext>
            </a:extLst>
          </p:cNvPr>
          <p:cNvGrpSpPr/>
          <p:nvPr/>
        </p:nvGrpSpPr>
        <p:grpSpPr>
          <a:xfrm>
            <a:off x="5367787" y="254615"/>
            <a:ext cx="1836855" cy="187565"/>
            <a:chOff x="0" y="0"/>
            <a:chExt cx="967561" cy="98799"/>
          </a:xfrm>
        </p:grpSpPr>
        <p:sp>
          <p:nvSpPr>
            <p:cNvPr id="153" name="Freeform 6">
              <a:extLst>
                <a:ext uri="{FF2B5EF4-FFF2-40B4-BE49-F238E27FC236}">
                  <a16:creationId xmlns:a16="http://schemas.microsoft.com/office/drawing/2014/main" id="{10A47CD4-B3C6-42E0-8A9D-68149149E3BE}"/>
                </a:ext>
              </a:extLst>
            </p:cNvPr>
            <p:cNvSpPr/>
            <p:nvPr/>
          </p:nvSpPr>
          <p:spPr>
            <a:xfrm>
              <a:off x="0" y="0"/>
              <a:ext cx="967561" cy="98799"/>
            </a:xfrm>
            <a:custGeom>
              <a:avLst/>
              <a:gdLst/>
              <a:ahLst/>
              <a:cxnLst/>
              <a:rect l="l" t="t" r="r" b="b"/>
              <a:pathLst>
                <a:path w="967561" h="98799">
                  <a:moveTo>
                    <a:pt x="0" y="0"/>
                  </a:moveTo>
                  <a:lnTo>
                    <a:pt x="967561" y="0"/>
                  </a:lnTo>
                  <a:lnTo>
                    <a:pt x="967561" y="98799"/>
                  </a:lnTo>
                  <a:lnTo>
                    <a:pt x="0" y="98799"/>
                  </a:lnTo>
                  <a:close/>
                </a:path>
              </a:pathLst>
            </a:custGeom>
            <a:solidFill>
              <a:srgbClr val="C01422"/>
            </a:solidFill>
          </p:spPr>
        </p:sp>
        <p:sp>
          <p:nvSpPr>
            <p:cNvPr id="154" name="TextBox 7">
              <a:extLst>
                <a:ext uri="{FF2B5EF4-FFF2-40B4-BE49-F238E27FC236}">
                  <a16:creationId xmlns:a16="http://schemas.microsoft.com/office/drawing/2014/main" id="{39910393-BE03-4997-BDCC-85B53EB7B246}"/>
                </a:ext>
              </a:extLst>
            </p:cNvPr>
            <p:cNvSpPr txBox="1"/>
            <p:nvPr/>
          </p:nvSpPr>
          <p:spPr>
            <a:xfrm>
              <a:off x="0" y="-47625"/>
              <a:ext cx="967561" cy="14642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736"/>
                </a:lnSpc>
              </a:pPr>
              <a:endParaRPr sz="705"/>
            </a:p>
          </p:txBody>
        </p:sp>
      </p:grpSp>
      <p:sp>
        <p:nvSpPr>
          <p:cNvPr id="155" name="TextBox 68">
            <a:extLst>
              <a:ext uri="{FF2B5EF4-FFF2-40B4-BE49-F238E27FC236}">
                <a16:creationId xmlns:a16="http://schemas.microsoft.com/office/drawing/2014/main" id="{F1A9EE71-5E0D-4CA9-9A03-6FCCFCB897FD}"/>
              </a:ext>
            </a:extLst>
          </p:cNvPr>
          <p:cNvSpPr txBox="1"/>
          <p:nvPr/>
        </p:nvSpPr>
        <p:spPr>
          <a:xfrm>
            <a:off x="5374657" y="229696"/>
            <a:ext cx="1641316" cy="197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36"/>
              </a:lnSpc>
              <a:spcBef>
                <a:spcPct val="0"/>
              </a:spcBef>
            </a:pPr>
            <a:r>
              <a:rPr lang="pl-PL" sz="124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Rusiec</a:t>
            </a:r>
            <a:endParaRPr lang="en-US" sz="124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56" name="Group 8">
            <a:extLst>
              <a:ext uri="{FF2B5EF4-FFF2-40B4-BE49-F238E27FC236}">
                <a16:creationId xmlns:a16="http://schemas.microsoft.com/office/drawing/2014/main" id="{D941814C-C281-42C4-8F0E-15C29B5BF80C}"/>
              </a:ext>
            </a:extLst>
          </p:cNvPr>
          <p:cNvGrpSpPr/>
          <p:nvPr/>
        </p:nvGrpSpPr>
        <p:grpSpPr>
          <a:xfrm>
            <a:off x="0" y="3552206"/>
            <a:ext cx="2677543" cy="187565"/>
            <a:chOff x="0" y="0"/>
            <a:chExt cx="1410393" cy="98799"/>
          </a:xfrm>
        </p:grpSpPr>
        <p:sp>
          <p:nvSpPr>
            <p:cNvPr id="157" name="Freeform 9">
              <a:extLst>
                <a:ext uri="{FF2B5EF4-FFF2-40B4-BE49-F238E27FC236}">
                  <a16:creationId xmlns:a16="http://schemas.microsoft.com/office/drawing/2014/main" id="{E15985E5-82C2-4802-ACE7-D6F814AE349E}"/>
                </a:ext>
              </a:extLst>
            </p:cNvPr>
            <p:cNvSpPr/>
            <p:nvPr/>
          </p:nvSpPr>
          <p:spPr>
            <a:xfrm>
              <a:off x="0" y="0"/>
              <a:ext cx="1410393" cy="98799"/>
            </a:xfrm>
            <a:custGeom>
              <a:avLst/>
              <a:gdLst/>
              <a:ahLst/>
              <a:cxnLst/>
              <a:rect l="l" t="t" r="r" b="b"/>
              <a:pathLst>
                <a:path w="1410393" h="98799">
                  <a:moveTo>
                    <a:pt x="0" y="0"/>
                  </a:moveTo>
                  <a:lnTo>
                    <a:pt x="1410393" y="0"/>
                  </a:lnTo>
                  <a:lnTo>
                    <a:pt x="1410393" y="98799"/>
                  </a:lnTo>
                  <a:lnTo>
                    <a:pt x="0" y="98799"/>
                  </a:lnTo>
                  <a:close/>
                </a:path>
              </a:pathLst>
            </a:custGeom>
            <a:solidFill>
              <a:srgbClr val="C01422"/>
            </a:solidFill>
          </p:spPr>
        </p:sp>
        <p:sp>
          <p:nvSpPr>
            <p:cNvPr id="158" name="TextBox 10">
              <a:extLst>
                <a:ext uri="{FF2B5EF4-FFF2-40B4-BE49-F238E27FC236}">
                  <a16:creationId xmlns:a16="http://schemas.microsoft.com/office/drawing/2014/main" id="{7C57DC25-B928-43BC-AEDC-1567C3FC88C3}"/>
                </a:ext>
              </a:extLst>
            </p:cNvPr>
            <p:cNvSpPr txBox="1"/>
            <p:nvPr/>
          </p:nvSpPr>
          <p:spPr>
            <a:xfrm>
              <a:off x="0" y="-47625"/>
              <a:ext cx="1410393" cy="14642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736"/>
                </a:lnSpc>
              </a:pPr>
              <a:endParaRPr sz="705"/>
            </a:p>
          </p:txBody>
        </p:sp>
      </p:grpSp>
      <p:grpSp>
        <p:nvGrpSpPr>
          <p:cNvPr id="159" name="Group 22">
            <a:extLst>
              <a:ext uri="{FF2B5EF4-FFF2-40B4-BE49-F238E27FC236}">
                <a16:creationId xmlns:a16="http://schemas.microsoft.com/office/drawing/2014/main" id="{5B4EE3FF-13C9-47E9-98BA-A5B706DCC9A5}"/>
              </a:ext>
            </a:extLst>
          </p:cNvPr>
          <p:cNvGrpSpPr/>
          <p:nvPr/>
        </p:nvGrpSpPr>
        <p:grpSpPr>
          <a:xfrm>
            <a:off x="0" y="3739770"/>
            <a:ext cx="1119880" cy="1119880"/>
            <a:chOff x="0" y="0"/>
            <a:chExt cx="812800" cy="812800"/>
          </a:xfrm>
        </p:grpSpPr>
        <p:sp>
          <p:nvSpPr>
            <p:cNvPr id="160" name="Freeform 23">
              <a:extLst>
                <a:ext uri="{FF2B5EF4-FFF2-40B4-BE49-F238E27FC236}">
                  <a16:creationId xmlns:a16="http://schemas.microsoft.com/office/drawing/2014/main" id="{0F57D583-34FB-4AE2-860D-0ED546A9C7E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2"/>
              <a:stretch>
                <a:fillRect l="-25046" r="-25046"/>
              </a:stretch>
            </a:blipFill>
          </p:spPr>
        </p:sp>
      </p:grpSp>
      <p:grpSp>
        <p:nvGrpSpPr>
          <p:cNvPr id="161" name="Group 47">
            <a:extLst>
              <a:ext uri="{FF2B5EF4-FFF2-40B4-BE49-F238E27FC236}">
                <a16:creationId xmlns:a16="http://schemas.microsoft.com/office/drawing/2014/main" id="{9A6432FC-8939-43EF-A4A9-B77B1583CCEA}"/>
              </a:ext>
            </a:extLst>
          </p:cNvPr>
          <p:cNvGrpSpPr/>
          <p:nvPr/>
        </p:nvGrpSpPr>
        <p:grpSpPr>
          <a:xfrm>
            <a:off x="1233140" y="4149731"/>
            <a:ext cx="435261" cy="435261"/>
            <a:chOff x="0" y="0"/>
            <a:chExt cx="812800" cy="812800"/>
          </a:xfrm>
        </p:grpSpPr>
        <p:sp>
          <p:nvSpPr>
            <p:cNvPr id="162" name="Freeform 48">
              <a:extLst>
                <a:ext uri="{FF2B5EF4-FFF2-40B4-BE49-F238E27FC236}">
                  <a16:creationId xmlns:a16="http://schemas.microsoft.com/office/drawing/2014/main" id="{A69F2E32-0619-4937-BB02-031C04866EF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63" name="TextBox 49">
              <a:extLst>
                <a:ext uri="{FF2B5EF4-FFF2-40B4-BE49-F238E27FC236}">
                  <a16:creationId xmlns:a16="http://schemas.microsoft.com/office/drawing/2014/main" id="{36A45EB6-D91E-4F7F-9497-3706AAAE0CE3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736"/>
                </a:lnSpc>
              </a:pPr>
              <a:endParaRPr sz="705"/>
            </a:p>
          </p:txBody>
        </p:sp>
      </p:grpSp>
      <p:grpSp>
        <p:nvGrpSpPr>
          <p:cNvPr id="164" name="Group 50">
            <a:extLst>
              <a:ext uri="{FF2B5EF4-FFF2-40B4-BE49-F238E27FC236}">
                <a16:creationId xmlns:a16="http://schemas.microsoft.com/office/drawing/2014/main" id="{83579342-C094-41C7-93F6-988ECD8A38B7}"/>
              </a:ext>
            </a:extLst>
          </p:cNvPr>
          <p:cNvGrpSpPr/>
          <p:nvPr/>
        </p:nvGrpSpPr>
        <p:grpSpPr>
          <a:xfrm>
            <a:off x="1279112" y="3768764"/>
            <a:ext cx="353878" cy="353878"/>
            <a:chOff x="0" y="0"/>
            <a:chExt cx="812800" cy="812800"/>
          </a:xfrm>
        </p:grpSpPr>
        <p:sp>
          <p:nvSpPr>
            <p:cNvPr id="165" name="Freeform 51">
              <a:extLst>
                <a:ext uri="{FF2B5EF4-FFF2-40B4-BE49-F238E27FC236}">
                  <a16:creationId xmlns:a16="http://schemas.microsoft.com/office/drawing/2014/main" id="{9FA6B3A3-29DA-4FA4-B2F6-0C4497E48A8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66" name="TextBox 52">
              <a:extLst>
                <a:ext uri="{FF2B5EF4-FFF2-40B4-BE49-F238E27FC236}">
                  <a16:creationId xmlns:a16="http://schemas.microsoft.com/office/drawing/2014/main" id="{B6D6D671-40A2-481D-A304-1533805BA8C7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736"/>
                </a:lnSpc>
              </a:pPr>
              <a:endParaRPr sz="705"/>
            </a:p>
          </p:txBody>
        </p:sp>
      </p:grpSp>
      <p:grpSp>
        <p:nvGrpSpPr>
          <p:cNvPr id="167" name="Group 59">
            <a:extLst>
              <a:ext uri="{FF2B5EF4-FFF2-40B4-BE49-F238E27FC236}">
                <a16:creationId xmlns:a16="http://schemas.microsoft.com/office/drawing/2014/main" id="{70DB6BDD-8CBA-4C66-A217-BBE94FC10441}"/>
              </a:ext>
            </a:extLst>
          </p:cNvPr>
          <p:cNvGrpSpPr/>
          <p:nvPr/>
        </p:nvGrpSpPr>
        <p:grpSpPr>
          <a:xfrm>
            <a:off x="1317168" y="4557681"/>
            <a:ext cx="259399" cy="259399"/>
            <a:chOff x="0" y="0"/>
            <a:chExt cx="812800" cy="812800"/>
          </a:xfrm>
        </p:grpSpPr>
        <p:sp>
          <p:nvSpPr>
            <p:cNvPr id="168" name="Freeform 60">
              <a:extLst>
                <a:ext uri="{FF2B5EF4-FFF2-40B4-BE49-F238E27FC236}">
                  <a16:creationId xmlns:a16="http://schemas.microsoft.com/office/drawing/2014/main" id="{C6FE2C38-D773-4082-ACBC-79A4CE13BA6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69" name="TextBox 61">
              <a:extLst>
                <a:ext uri="{FF2B5EF4-FFF2-40B4-BE49-F238E27FC236}">
                  <a16:creationId xmlns:a16="http://schemas.microsoft.com/office/drawing/2014/main" id="{9BB62A14-126B-4100-A07A-9DF7CA9B1404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736"/>
                </a:lnSpc>
              </a:pPr>
              <a:endParaRPr sz="705"/>
            </a:p>
          </p:txBody>
        </p:sp>
      </p:grpSp>
      <p:sp>
        <p:nvSpPr>
          <p:cNvPr id="170" name="TextBox 69">
            <a:extLst>
              <a:ext uri="{FF2B5EF4-FFF2-40B4-BE49-F238E27FC236}">
                <a16:creationId xmlns:a16="http://schemas.microsoft.com/office/drawing/2014/main" id="{8E50DB02-7457-4370-83CA-0D0CC220C1FB}"/>
              </a:ext>
            </a:extLst>
          </p:cNvPr>
          <p:cNvSpPr txBox="1"/>
          <p:nvPr/>
        </p:nvSpPr>
        <p:spPr>
          <a:xfrm>
            <a:off x="50977" y="3528393"/>
            <a:ext cx="2529313" cy="197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36"/>
              </a:lnSpc>
              <a:spcBef>
                <a:spcPct val="0"/>
              </a:spcBef>
            </a:pPr>
            <a:r>
              <a:rPr lang="en-US" sz="124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Bezpieczne i ekologiczne rolnictwo: </a:t>
            </a:r>
          </a:p>
        </p:txBody>
      </p:sp>
      <p:sp>
        <p:nvSpPr>
          <p:cNvPr id="171" name="TextBox 74">
            <a:extLst>
              <a:ext uri="{FF2B5EF4-FFF2-40B4-BE49-F238E27FC236}">
                <a16:creationId xmlns:a16="http://schemas.microsoft.com/office/drawing/2014/main" id="{17465E0C-4123-47C5-BDD9-8B12C2460166}"/>
              </a:ext>
            </a:extLst>
          </p:cNvPr>
          <p:cNvSpPr txBox="1"/>
          <p:nvPr/>
        </p:nvSpPr>
        <p:spPr>
          <a:xfrm>
            <a:off x="1812571" y="4546306"/>
            <a:ext cx="3263485" cy="268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0"/>
              </a:lnSpc>
            </a:pP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umów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modernizację</a:t>
            </a:r>
            <a:r>
              <a:rPr lang="en-US" sz="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infrastruktury</a:t>
            </a:r>
            <a:r>
              <a:rPr lang="en-US" sz="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badawczej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działającej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rzecz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bezpiecznej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gleby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wód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żywności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;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wskaźnik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docelowy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– 48.</a:t>
            </a:r>
          </a:p>
        </p:txBody>
      </p:sp>
      <p:sp>
        <p:nvSpPr>
          <p:cNvPr id="172" name="TextBox 82">
            <a:extLst>
              <a:ext uri="{FF2B5EF4-FFF2-40B4-BE49-F238E27FC236}">
                <a16:creationId xmlns:a16="http://schemas.microsoft.com/office/drawing/2014/main" id="{363A682C-4133-42AE-85D3-1957A73AF78B}"/>
              </a:ext>
            </a:extLst>
          </p:cNvPr>
          <p:cNvSpPr txBox="1"/>
          <p:nvPr/>
        </p:nvSpPr>
        <p:spPr>
          <a:xfrm>
            <a:off x="1368827" y="4592316"/>
            <a:ext cx="340227" cy="179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0"/>
              </a:lnSpc>
            </a:pPr>
            <a:r>
              <a:rPr lang="en-US" sz="1050" b="1" dirty="0">
                <a:solidFill>
                  <a:srgbClr val="FEBF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35 </a:t>
            </a:r>
          </a:p>
        </p:txBody>
      </p:sp>
      <p:sp>
        <p:nvSpPr>
          <p:cNvPr id="173" name="TextBox 83">
            <a:extLst>
              <a:ext uri="{FF2B5EF4-FFF2-40B4-BE49-F238E27FC236}">
                <a16:creationId xmlns:a16="http://schemas.microsoft.com/office/drawing/2014/main" id="{575C2467-0BDA-414C-885B-44091F5634FC}"/>
              </a:ext>
            </a:extLst>
          </p:cNvPr>
          <p:cNvSpPr txBox="1"/>
          <p:nvPr/>
        </p:nvSpPr>
        <p:spPr>
          <a:xfrm>
            <a:off x="1242167" y="4260179"/>
            <a:ext cx="671925" cy="179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0"/>
              </a:lnSpc>
            </a:pPr>
            <a:r>
              <a:rPr lang="en-US" sz="1000" b="1" dirty="0">
                <a:solidFill>
                  <a:srgbClr val="FEBF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44 649 </a:t>
            </a:r>
          </a:p>
        </p:txBody>
      </p:sp>
      <p:sp>
        <p:nvSpPr>
          <p:cNvPr id="174" name="TextBox 84">
            <a:extLst>
              <a:ext uri="{FF2B5EF4-FFF2-40B4-BE49-F238E27FC236}">
                <a16:creationId xmlns:a16="http://schemas.microsoft.com/office/drawing/2014/main" id="{028F81EA-A6FF-4C42-9AED-BAA136F42104}"/>
              </a:ext>
            </a:extLst>
          </p:cNvPr>
          <p:cNvSpPr txBox="1"/>
          <p:nvPr/>
        </p:nvSpPr>
        <p:spPr>
          <a:xfrm>
            <a:off x="1338771" y="3858777"/>
            <a:ext cx="1192033" cy="179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0"/>
              </a:lnSpc>
            </a:pPr>
            <a:r>
              <a:rPr lang="en-US" sz="1050" b="1" dirty="0">
                <a:solidFill>
                  <a:srgbClr val="FEBF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215</a:t>
            </a:r>
          </a:p>
        </p:txBody>
      </p:sp>
      <p:sp>
        <p:nvSpPr>
          <p:cNvPr id="175" name="TextBox 95">
            <a:extLst>
              <a:ext uri="{FF2B5EF4-FFF2-40B4-BE49-F238E27FC236}">
                <a16:creationId xmlns:a16="http://schemas.microsoft.com/office/drawing/2014/main" id="{7BC37740-1247-470F-8DE4-D147D7CF5E8C}"/>
              </a:ext>
            </a:extLst>
          </p:cNvPr>
          <p:cNvSpPr txBox="1"/>
          <p:nvPr/>
        </p:nvSpPr>
        <p:spPr>
          <a:xfrm>
            <a:off x="1816847" y="3834908"/>
            <a:ext cx="3117648" cy="268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"/>
              </a:lnSpc>
              <a:spcBef>
                <a:spcPct val="0"/>
              </a:spcBef>
            </a:pP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przedsiębiorstw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z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sektora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rolno-spożywczego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zmodernizowało</a:t>
            </a:r>
            <a:r>
              <a:rPr lang="en-US" sz="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infrastrukturę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;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wskaźnik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docelowy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- 830.</a:t>
            </a:r>
          </a:p>
        </p:txBody>
      </p:sp>
      <p:sp>
        <p:nvSpPr>
          <p:cNvPr id="176" name="TextBox 96">
            <a:extLst>
              <a:ext uri="{FF2B5EF4-FFF2-40B4-BE49-F238E27FC236}">
                <a16:creationId xmlns:a16="http://schemas.microsoft.com/office/drawing/2014/main" id="{D822F0D7-577D-4269-8D59-43347BEACF03}"/>
              </a:ext>
            </a:extLst>
          </p:cNvPr>
          <p:cNvSpPr txBox="1"/>
          <p:nvPr/>
        </p:nvSpPr>
        <p:spPr>
          <a:xfrm>
            <a:off x="1807495" y="4220245"/>
            <a:ext cx="3104066" cy="268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"/>
              </a:lnSpc>
              <a:spcBef>
                <a:spcPct val="0"/>
              </a:spcBef>
            </a:pP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rolników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rybaków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zrealizowało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projekty</a:t>
            </a:r>
            <a:r>
              <a:rPr lang="en-US" sz="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modernizacji</a:t>
            </a:r>
            <a:r>
              <a:rPr lang="en-US" sz="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infrastruktury</a:t>
            </a:r>
            <a:r>
              <a:rPr lang="en-US" sz="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i</a:t>
            </a:r>
            <a:r>
              <a:rPr lang="en-US" sz="8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wyposażenia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;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wskaźnik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docelowy</a:t>
            </a:r>
            <a:r>
              <a:rPr lang="en-US" sz="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- 42 641.</a:t>
            </a:r>
          </a:p>
        </p:txBody>
      </p:sp>
      <p:pic>
        <p:nvPicPr>
          <p:cNvPr id="2060" name="Picture 12" descr="Nowoczesny sprzęt laboratoryjny (fot. MRiRW)">
            <a:extLst>
              <a:ext uri="{FF2B5EF4-FFF2-40B4-BE49-F238E27FC236}">
                <a16:creationId xmlns:a16="http://schemas.microsoft.com/office/drawing/2014/main" id="{A2C3E929-72BF-4F1C-B8C6-A726BE952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786" y="3958688"/>
            <a:ext cx="1512160" cy="101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8" name="Group 5">
            <a:extLst>
              <a:ext uri="{FF2B5EF4-FFF2-40B4-BE49-F238E27FC236}">
                <a16:creationId xmlns:a16="http://schemas.microsoft.com/office/drawing/2014/main" id="{B96B6CB4-2064-43CD-9F82-DE35AA5D7201}"/>
              </a:ext>
            </a:extLst>
          </p:cNvPr>
          <p:cNvGrpSpPr/>
          <p:nvPr/>
        </p:nvGrpSpPr>
        <p:grpSpPr>
          <a:xfrm>
            <a:off x="5367786" y="3854223"/>
            <a:ext cx="1836855" cy="187565"/>
            <a:chOff x="0" y="0"/>
            <a:chExt cx="967561" cy="98799"/>
          </a:xfrm>
        </p:grpSpPr>
        <p:sp>
          <p:nvSpPr>
            <p:cNvPr id="179" name="Freeform 6">
              <a:extLst>
                <a:ext uri="{FF2B5EF4-FFF2-40B4-BE49-F238E27FC236}">
                  <a16:creationId xmlns:a16="http://schemas.microsoft.com/office/drawing/2014/main" id="{232112B8-313C-4911-B314-A958F56475CD}"/>
                </a:ext>
              </a:extLst>
            </p:cNvPr>
            <p:cNvSpPr/>
            <p:nvPr/>
          </p:nvSpPr>
          <p:spPr>
            <a:xfrm>
              <a:off x="0" y="0"/>
              <a:ext cx="967561" cy="98799"/>
            </a:xfrm>
            <a:custGeom>
              <a:avLst/>
              <a:gdLst/>
              <a:ahLst/>
              <a:cxnLst/>
              <a:rect l="l" t="t" r="r" b="b"/>
              <a:pathLst>
                <a:path w="967561" h="98799">
                  <a:moveTo>
                    <a:pt x="0" y="0"/>
                  </a:moveTo>
                  <a:lnTo>
                    <a:pt x="967561" y="0"/>
                  </a:lnTo>
                  <a:lnTo>
                    <a:pt x="967561" y="98799"/>
                  </a:lnTo>
                  <a:lnTo>
                    <a:pt x="0" y="98799"/>
                  </a:lnTo>
                  <a:close/>
                </a:path>
              </a:pathLst>
            </a:custGeom>
            <a:solidFill>
              <a:srgbClr val="C01422"/>
            </a:solidFill>
          </p:spPr>
        </p:sp>
        <p:sp>
          <p:nvSpPr>
            <p:cNvPr id="180" name="TextBox 7">
              <a:extLst>
                <a:ext uri="{FF2B5EF4-FFF2-40B4-BE49-F238E27FC236}">
                  <a16:creationId xmlns:a16="http://schemas.microsoft.com/office/drawing/2014/main" id="{686D6E12-49B3-47BB-B962-0C4C6E325E46}"/>
                </a:ext>
              </a:extLst>
            </p:cNvPr>
            <p:cNvSpPr txBox="1"/>
            <p:nvPr/>
          </p:nvSpPr>
          <p:spPr>
            <a:xfrm>
              <a:off x="0" y="-47625"/>
              <a:ext cx="967561" cy="14642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736"/>
                </a:lnSpc>
              </a:pPr>
              <a:endParaRPr sz="705"/>
            </a:p>
          </p:txBody>
        </p:sp>
      </p:grpSp>
      <p:sp>
        <p:nvSpPr>
          <p:cNvPr id="181" name="TextBox 68">
            <a:extLst>
              <a:ext uri="{FF2B5EF4-FFF2-40B4-BE49-F238E27FC236}">
                <a16:creationId xmlns:a16="http://schemas.microsoft.com/office/drawing/2014/main" id="{3EDDC6DE-570A-4020-BCB7-CF604CA87C21}"/>
              </a:ext>
            </a:extLst>
          </p:cNvPr>
          <p:cNvSpPr txBox="1"/>
          <p:nvPr/>
        </p:nvSpPr>
        <p:spPr>
          <a:xfrm>
            <a:off x="5399240" y="3834908"/>
            <a:ext cx="1641316" cy="197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36"/>
              </a:lnSpc>
              <a:spcBef>
                <a:spcPct val="0"/>
              </a:spcBef>
            </a:pPr>
            <a:r>
              <a:rPr lang="pl-PL" sz="124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Skierniewice</a:t>
            </a:r>
            <a:endParaRPr lang="en-US" sz="124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2" name="TextBox 92">
            <a:extLst>
              <a:ext uri="{FF2B5EF4-FFF2-40B4-BE49-F238E27FC236}">
                <a16:creationId xmlns:a16="http://schemas.microsoft.com/office/drawing/2014/main" id="{A3BCB22A-FD0D-4838-A8B5-4082CB09DD6F}"/>
              </a:ext>
            </a:extLst>
          </p:cNvPr>
          <p:cNvSpPr txBox="1"/>
          <p:nvPr/>
        </p:nvSpPr>
        <p:spPr>
          <a:xfrm>
            <a:off x="7245815" y="4262057"/>
            <a:ext cx="1696061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0"/>
              </a:lnSpc>
              <a:spcBef>
                <a:spcPct val="0"/>
              </a:spcBef>
            </a:pPr>
            <a:r>
              <a:rPr lang="pl-PL" sz="1000" dirty="0">
                <a:solidFill>
                  <a:schemeClr val="bg1"/>
                </a:solidFill>
                <a:ea typeface="Lato"/>
                <a:cs typeface="Lato"/>
                <a:sym typeface="Lato"/>
              </a:rPr>
              <a:t>Utworzono kompleks zielonych laboratoriów w Instytucie Ogrodnictwa – Państwowym Instytucie Badawczym</a:t>
            </a:r>
            <a:endParaRPr lang="en-US" sz="1000" dirty="0">
              <a:solidFill>
                <a:schemeClr val="bg1"/>
              </a:solidFill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729110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91" y="612236"/>
            <a:ext cx="7867441" cy="1028561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008000"/>
                </a:solidFill>
              </a:rPr>
              <a:t>Środki finansowe dla Jednostek Samorządu Terytorialnego </a:t>
            </a:r>
            <a:br>
              <a:rPr lang="pl-PL" dirty="0">
                <a:solidFill>
                  <a:srgbClr val="008000"/>
                </a:solidFill>
              </a:rPr>
            </a:br>
            <a:r>
              <a:rPr lang="pl-PL" dirty="0">
                <a:solidFill>
                  <a:srgbClr val="008000"/>
                </a:solidFill>
              </a:rPr>
              <a:t>w programie </a:t>
            </a:r>
            <a:br>
              <a:rPr lang="pl-PL" dirty="0">
                <a:solidFill>
                  <a:srgbClr val="008000"/>
                </a:solidFill>
              </a:rPr>
            </a:br>
            <a:r>
              <a:rPr lang="pl-PL" dirty="0">
                <a:solidFill>
                  <a:srgbClr val="008000"/>
                </a:solidFill>
              </a:rPr>
              <a:t>Fundusze Europejskie na Infrastrukturę, Klimat, Środowisko 2021-2027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1B640E6-8796-43CB-8980-44AC9BBC8DC3}"/>
              </a:ext>
            </a:extLst>
          </p:cNvPr>
          <p:cNvSpPr txBox="1"/>
          <p:nvPr/>
        </p:nvSpPr>
        <p:spPr>
          <a:xfrm>
            <a:off x="755576" y="1995686"/>
            <a:ext cx="653364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008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212 umów o dofinansowanie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których beneficjentami są </a:t>
            </a: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jednostki samorządu terytorialnego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całkowita ich wartość wynosi </a:t>
            </a:r>
            <a:r>
              <a:rPr lang="pl-PL" sz="1800" b="1" dirty="0">
                <a:solidFill>
                  <a:srgbClr val="008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22,5 mld zł</a:t>
            </a:r>
            <a:endParaRPr lang="pl-PL" sz="1800" b="1" dirty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ofinansowanie UE wynosi </a:t>
            </a:r>
            <a:r>
              <a:rPr lang="pl-PL" sz="1800" b="1" dirty="0">
                <a:solidFill>
                  <a:srgbClr val="008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15,5 mld zł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b="1" dirty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 harmonogramie naborów przewidziane jest </a:t>
            </a:r>
            <a:r>
              <a:rPr lang="pl-PL" sz="1800" b="1" dirty="0">
                <a:solidFill>
                  <a:srgbClr val="008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9 naborów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 których udział mogą brać jednostki samorządu terytorialnego. </a:t>
            </a: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Nabory te dedykowane są beneficjentom z całego kraju.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Łączna wartość środków przewidzianych do rozdysponowanie </a:t>
            </a: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 tych naborach to </a:t>
            </a:r>
            <a:r>
              <a:rPr lang="pl-PL" sz="1800" b="1" dirty="0">
                <a:solidFill>
                  <a:srgbClr val="008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ponad 3,2 mld zł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pl-PL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44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612237"/>
            <a:ext cx="8424936" cy="734818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008000"/>
                </a:solidFill>
              </a:rPr>
              <a:t>Na co wsparcie dla samorządów z programu Fundusze Europejskie na Infrastrukturę, Klimat, Środowisko 2021-2027?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F558100-ACAE-4D81-8C67-086775BA98B2}"/>
              </a:ext>
            </a:extLst>
          </p:cNvPr>
          <p:cNvGraphicFramePr/>
          <p:nvPr/>
        </p:nvGraphicFramePr>
        <p:xfrm>
          <a:off x="323528" y="1563638"/>
          <a:ext cx="7080448" cy="3256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59916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612237"/>
            <a:ext cx="8424936" cy="734818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008000"/>
                </a:solidFill>
              </a:rPr>
              <a:t>Na co wsparcie dla samorządów z programu Fundusze Europejskie na Infrastrukturę, Klimat, Środowisko 2021-2027?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F558100-ACAE-4D81-8C67-086775BA98B2}"/>
              </a:ext>
            </a:extLst>
          </p:cNvPr>
          <p:cNvGraphicFramePr/>
          <p:nvPr/>
        </p:nvGraphicFramePr>
        <p:xfrm>
          <a:off x="323528" y="1563638"/>
          <a:ext cx="7080448" cy="3256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5966877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1367</TotalTime>
  <Words>5462</Words>
  <Application>Microsoft Office PowerPoint</Application>
  <PresentationFormat>Pokaz na ekranie (16:9)</PresentationFormat>
  <Paragraphs>517</Paragraphs>
  <Slides>25</Slides>
  <Notes>17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7" baseType="lpstr">
      <vt:lpstr>Arial</vt:lpstr>
      <vt:lpstr>Calibri</vt:lpstr>
      <vt:lpstr>Courier New</vt:lpstr>
      <vt:lpstr>Lato</vt:lpstr>
      <vt:lpstr>Lato Bold</vt:lpstr>
      <vt:lpstr>Open Sans</vt:lpstr>
      <vt:lpstr>Open Sans Bold</vt:lpstr>
      <vt:lpstr>Poppins Bold</vt:lpstr>
      <vt:lpstr>Symbol</vt:lpstr>
      <vt:lpstr>Times New Roman</vt:lpstr>
      <vt:lpstr>Wingdings</vt:lpstr>
      <vt:lpstr>Motyw pakietu Office</vt:lpstr>
      <vt:lpstr>Prezentacja programu PowerPoint</vt:lpstr>
      <vt:lpstr>KPO – podstawowe informacje </vt:lpstr>
      <vt:lpstr>Prezentacja programu PowerPoint</vt:lpstr>
      <vt:lpstr>Fundusz Bezpieczeństwa i Obronności </vt:lpstr>
      <vt:lpstr>Prezentacja programu PowerPoint</vt:lpstr>
      <vt:lpstr>Prezentacja programu PowerPoint</vt:lpstr>
      <vt:lpstr>Środki finansowe dla Jednostek Samorządu Terytorialnego  w programie  Fundusze Europejskie na Infrastrukturę, Klimat, Środowisko 2021-2027</vt:lpstr>
      <vt:lpstr>Na co wsparcie dla samorządów z programu Fundusze Europejskie na Infrastrukturę, Klimat, Środowisko 2021-2027?</vt:lpstr>
      <vt:lpstr>Na co wsparcie dla samorządów z programu Fundusze Europejskie na Infrastrukturę, Klimat, Środowisko 2021-2027?</vt:lpstr>
      <vt:lpstr>Trwające nabory wniosków kierowane  do jednostek samorządu terytorialnego</vt:lpstr>
      <vt:lpstr>Planowane nabory wniosków kierowane  do jednostek samorządu terytorialnego</vt:lpstr>
      <vt:lpstr>Planowane nabory wniosków kierowane  do jednostek samorządu terytorialnego</vt:lpstr>
      <vt:lpstr>Planowane nabory wniosków dotyczące odbudowy po powodzi  kierowane do jednostek samorządu terytorialnego</vt:lpstr>
      <vt:lpstr>Planowane nabory wniosków kierowane  do jednostek samorządu terytorialnego</vt:lpstr>
      <vt:lpstr>Planowane nabory wniosków kierowane  do jednostek samorządu terytorialnego</vt:lpstr>
      <vt:lpstr>Plan Społeczno-Klimatyczny</vt:lpstr>
      <vt:lpstr>Środki finansowe w programie regionalnym –  Fundusze Europejskie dla Łódzkiego 2021-2027</vt:lpstr>
      <vt:lpstr>Polityka terytorialna w programie regionalnym –  Fundusze Europejskie dla Łódzkiego 2021-2027 </vt:lpstr>
      <vt:lpstr>Dane o wdrażaniu środków  Programu Fundusze Europejskie dla Łódzkiego 2021-2027  – stan na 20.07.2025 r.</vt:lpstr>
      <vt:lpstr>Dane o wdrażaniu środków  Programu Fundusze Europejskie dla Łódzkiego 2021-2027  – stan na 20.07.2025 r.</vt:lpstr>
      <vt:lpstr>Dane o planowanych i trwających naborach wniosków o dofinansowanie   Programu Fundusze Europejskie dla Łódzkiego 2021-2027  </vt:lpstr>
      <vt:lpstr>Przykłady naborów wniosków o dofinansowanie kierowanych do jednostek samorządu terytorialnego</vt:lpstr>
      <vt:lpstr>Przykłady naborów wniosków o dofinansowanie kierowanych do jednostek samorządu terytorialnego</vt:lpstr>
      <vt:lpstr>Przykłady naborów wniosków o dofinansowanie kierowanych do jednostek samorządu terytorialnego</vt:lpstr>
      <vt:lpstr>Przykłady naborów wniosków o dofinansowanie kierowanych do jednostek samorządu terytorialnego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Zderska Anna</cp:lastModifiedBy>
  <cp:revision>151</cp:revision>
  <dcterms:created xsi:type="dcterms:W3CDTF">2022-06-22T09:40:44Z</dcterms:created>
  <dcterms:modified xsi:type="dcterms:W3CDTF">2025-07-28T11:40:24Z</dcterms:modified>
</cp:coreProperties>
</file>