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16"/>
  </p:handout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4" r:id="rId9"/>
    <p:sldId id="265" r:id="rId10"/>
    <p:sldId id="266" r:id="rId11"/>
    <p:sldId id="267" r:id="rId12"/>
    <p:sldId id="271" r:id="rId13"/>
    <p:sldId id="272" r:id="rId14"/>
    <p:sldId id="270" r:id="rId15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B5F"/>
    <a:srgbClr val="186D29"/>
    <a:srgbClr val="DFE8EF"/>
    <a:srgbClr val="AFDABB"/>
    <a:srgbClr val="628FC6"/>
    <a:srgbClr val="F05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5"/>
    <p:restoredTop sz="96327"/>
  </p:normalViewPr>
  <p:slideViewPr>
    <p:cSldViewPr snapToGrid="0">
      <p:cViewPr varScale="1">
        <p:scale>
          <a:sx n="43" d="100"/>
          <a:sy n="43" d="100"/>
        </p:scale>
        <p:origin x="100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90" d="100"/>
          <a:sy n="190" d="100"/>
        </p:scale>
        <p:origin x="49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2DABA38-853B-81EB-2396-44FF499B5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D154F36-45EF-A774-CA27-AA616B0F3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816EC-10BD-7647-B542-D8C48DC10726}" type="datetimeFigureOut">
              <a:rPr lang="pl-PL" smtClean="0"/>
              <a:t>2023-06-26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708A39-5130-FA3D-78B5-C5EAAA14E0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A5F652-73A3-5641-DA31-99BCCA3700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1357-7919-0943-A96D-82CCD9E1FB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35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E95955F-849A-79E2-5D5A-171FF896D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902"/>
            <a:ext cx="24382396" cy="137150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966ED7F-B1EF-60D5-7877-092648F760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460C60AC-60C9-0494-3683-859458A257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802" y="466151"/>
            <a:ext cx="9111306" cy="42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16256399" y="0"/>
            <a:ext cx="81264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2140E6-69FF-6128-2BDD-EC0BF401F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28E9F2F-3C54-1147-AA42-430ED4B207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7305" y="4559183"/>
            <a:ext cx="14631195" cy="82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7CF26CA-C051-F0DF-EC38-A2F7CD037E3D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C5A2AF6-C07C-6F86-7F98-403A4CABB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A63779-2504-6A81-8C34-E026430ED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812" y="6413998"/>
            <a:ext cx="8164332" cy="45832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3D567E-6B4F-F71E-2EAE-29414BEE3C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5812" y="914898"/>
            <a:ext cx="8165993" cy="45842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D02B345-8E1F-16D6-C77E-AD420B5944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5155" y="5017721"/>
            <a:ext cx="13842245" cy="77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1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16256399" y="0"/>
            <a:ext cx="81264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2140E6-69FF-6128-2BDD-EC0BF401F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C44B3D3-1EFF-E1B3-5AEF-88152C667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808" y="2298700"/>
            <a:ext cx="11369057" cy="104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2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16256399" y="0"/>
            <a:ext cx="81264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2140E6-69FF-6128-2BDD-EC0BF401F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7B6F574-218C-98A1-F6A1-F57B8E849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5606" y="3213100"/>
            <a:ext cx="13018294" cy="95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1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10553700" y="0"/>
            <a:ext cx="13829111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2140E6-69FF-6128-2BDD-EC0BF401F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75E28576-3540-0869-25B1-69DE0380AF9C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E720C49-5555-40FC-A8EF-AE6D091D3408}"/>
              </a:ext>
            </a:extLst>
          </p:cNvPr>
          <p:cNvSpPr/>
          <p:nvPr userDrawn="1"/>
        </p:nvSpPr>
        <p:spPr>
          <a:xfrm>
            <a:off x="17881600" y="-1433"/>
            <a:ext cx="65008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6A5FDE-5355-63DB-B305-1F3F70A62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A1747E8-9A21-6A36-90DA-67E0697C0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28013" y="2764866"/>
            <a:ext cx="8933345" cy="100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5B1AAE71-5904-F911-49F1-80513220188B}"/>
              </a:ext>
            </a:extLst>
          </p:cNvPr>
          <p:cNvSpPr/>
          <p:nvPr userDrawn="1"/>
        </p:nvSpPr>
        <p:spPr>
          <a:xfrm>
            <a:off x="0" y="0"/>
            <a:ext cx="24399075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44DA5A-6065-0CC4-45C9-308CAA624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7176068-2CE5-B0BD-B840-07EC33CC5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815" y="-3606"/>
            <a:ext cx="8160691" cy="137155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FE14588-AC0F-A848-016A-2A36E6B40F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7845" y="130724"/>
            <a:ext cx="8538086" cy="30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2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D9AB133-71E9-B6DB-9F40-56BF61133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47"/>
            <a:ext cx="24383207" cy="1371555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1A95C44-A144-FEEF-187F-D85172071B0B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E1BD9BC-9CF1-6365-8E8F-066EAD0D762A}"/>
              </a:ext>
            </a:extLst>
          </p:cNvPr>
          <p:cNvSpPr/>
          <p:nvPr userDrawn="1"/>
        </p:nvSpPr>
        <p:spPr>
          <a:xfrm>
            <a:off x="16256000" y="0"/>
            <a:ext cx="81264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35F9E09-6AC9-EED8-A499-9BF962FC1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38007F-4D15-4F18-52B7-123A127D8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8926" y="2298700"/>
            <a:ext cx="13808780" cy="1048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4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7CF26CA-C051-F0DF-EC38-A2F7CD037E3D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6A4E673-FC4E-0981-F98E-7BA298F354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800" y="5027563"/>
            <a:ext cx="14616906" cy="82312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17CC2B-CCAA-2785-568C-AE6A5B0E12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006" y="457199"/>
            <a:ext cx="13805694" cy="77887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5A2AF6-C07C-6F86-7F98-403A4CABB4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16256399" y="0"/>
            <a:ext cx="8126412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9004208-6CC9-DA47-070B-B2EA55636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2906" y="2298699"/>
            <a:ext cx="13005476" cy="104882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2140E6-69FF-6128-2BDD-EC0BF401F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9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9D14079-9A20-4B1F-E9BC-BCFD704DD428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9FBA844-1611-D4D8-2DCD-A496E94BE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706" y="2254250"/>
            <a:ext cx="20296118" cy="105346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38C7F31-A570-2582-888F-524EA2C583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52929" y="244800"/>
            <a:ext cx="4132271" cy="1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9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46A80E5-C9C3-138A-C1B0-AE94948D9A57}"/>
              </a:ext>
            </a:extLst>
          </p:cNvPr>
          <p:cNvSpPr/>
          <p:nvPr userDrawn="1"/>
        </p:nvSpPr>
        <p:spPr>
          <a:xfrm>
            <a:off x="0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0AD1C90-B2D3-FEA2-088E-E11928E291B1}"/>
              </a:ext>
            </a:extLst>
          </p:cNvPr>
          <p:cNvSpPr/>
          <p:nvPr userDrawn="1"/>
        </p:nvSpPr>
        <p:spPr>
          <a:xfrm>
            <a:off x="0" y="0"/>
            <a:ext cx="16256000" cy="13716000"/>
          </a:xfrm>
          <a:prstGeom prst="rect">
            <a:avLst/>
          </a:prstGeom>
          <a:solidFill>
            <a:srgbClr val="628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0D6948-06F6-507A-4943-3BFE32C61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52929" y="247340"/>
            <a:ext cx="4132271" cy="13401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50EA58-7D70-BB7D-E408-111DF4E2CD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1856" y="4132458"/>
            <a:ext cx="13799344" cy="77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4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017990B-661D-F3E2-6F73-25BED1B78344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rgbClr val="DFE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61873D6-00BD-5A43-2D1B-761898256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52929" y="260040"/>
            <a:ext cx="4132271" cy="13401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2576A25-8858-96BB-45D4-517F3E3427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7326" y="9146809"/>
            <a:ext cx="6504088" cy="409921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5F103AE-E3D1-3E62-96CC-EDE2AAEBB8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67113" y="2292678"/>
            <a:ext cx="7289600" cy="41004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761421B-FFDD-AFB2-C7D8-316756E88E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67113" y="9146809"/>
            <a:ext cx="7289600" cy="41004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6CA6173-B94F-DBB2-39AB-257A379624D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3206" y="9146810"/>
            <a:ext cx="7287494" cy="409921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473C20E-38CE-233A-7C39-5B8687C1845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657" y="686980"/>
            <a:ext cx="14633285" cy="77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1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59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4" r:id="rId1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C6D3547-160E-BA08-9A22-5F3289C06344}"/>
              </a:ext>
            </a:extLst>
          </p:cNvPr>
          <p:cNvSpPr txBox="1"/>
          <p:nvPr/>
        </p:nvSpPr>
        <p:spPr>
          <a:xfrm>
            <a:off x="1956952" y="3231646"/>
            <a:ext cx="12908123" cy="599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Ponad 71 mln zł</a:t>
            </a:r>
          </a:p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na budownictwo socjalne</a:t>
            </a:r>
          </a:p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dla Śląska</a:t>
            </a:r>
            <a:endParaRPr lang="pl-PL" sz="10000" dirty="0">
              <a:solidFill>
                <a:schemeClr val="bg1"/>
              </a:solidFill>
              <a:effectLst>
                <a:outerShdw blurRad="76200" algn="tl" rotWithShape="0">
                  <a:prstClr val="black">
                    <a:alpha val="25000"/>
                  </a:prstClr>
                </a:outerShdw>
              </a:effectLst>
              <a:latin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5C5A486-C20A-3A40-9D69-64EEBC1A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11" y="3744420"/>
            <a:ext cx="25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8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DF5EA9D-3DD8-C1E7-9981-F17DBFE5331C}"/>
              </a:ext>
            </a:extLst>
          </p:cNvPr>
          <p:cNvSpPr txBox="1"/>
          <p:nvPr/>
        </p:nvSpPr>
        <p:spPr>
          <a:xfrm>
            <a:off x="733011" y="759405"/>
            <a:ext cx="153705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 budynek w Sosnowcu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Mjr. Henryka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Hubala-Dobrzańskiego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7F435D-A9DF-52EC-6535-18F5DD7A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1" y="5025227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EEA36F-C96E-548A-A410-944F5F61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1" y="7770189"/>
            <a:ext cx="2286000" cy="228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5F8AA2-7C44-B2CD-9276-32D79C65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1" y="10515150"/>
            <a:ext cx="2286000" cy="228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E77EC1E-0CF3-11F9-C975-1C359A1C6874}"/>
              </a:ext>
            </a:extLst>
          </p:cNvPr>
          <p:cNvSpPr txBox="1"/>
          <p:nvPr/>
        </p:nvSpPr>
        <p:spPr>
          <a:xfrm>
            <a:off x="3556311" y="52873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94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mieszkania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C739C4-D9C6-69BB-7727-FF1116DEA998}"/>
              </a:ext>
            </a:extLst>
          </p:cNvPr>
          <p:cNvSpPr txBox="1"/>
          <p:nvPr/>
        </p:nvSpPr>
        <p:spPr>
          <a:xfrm>
            <a:off x="3556311" y="80305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13,8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3FC2B38-7C13-8C6B-5FF5-80795B4F753D}"/>
              </a:ext>
            </a:extLst>
          </p:cNvPr>
          <p:cNvSpPr txBox="1"/>
          <p:nvPr/>
        </p:nvSpPr>
        <p:spPr>
          <a:xfrm>
            <a:off x="3556311" y="1077464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44,3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1125401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AF9905A-080E-09D4-9C08-674EF751190A}"/>
              </a:ext>
            </a:extLst>
          </p:cNvPr>
          <p:cNvSpPr txBox="1"/>
          <p:nvPr/>
        </p:nvSpPr>
        <p:spPr>
          <a:xfrm>
            <a:off x="9689307" y="2467742"/>
            <a:ext cx="111640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pl-PL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Wizualizacje budynku w Sosnowcu</a:t>
            </a:r>
          </a:p>
        </p:txBody>
      </p:sp>
    </p:spTree>
    <p:extLst>
      <p:ext uri="{BB962C8B-B14F-4D97-AF65-F5344CB8AC3E}">
        <p14:creationId xmlns:p14="http://schemas.microsoft.com/office/powerpoint/2010/main" val="37792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5995656-535B-30C3-EACB-E398A8A72A84}"/>
              </a:ext>
            </a:extLst>
          </p:cNvPr>
          <p:cNvSpPr txBox="1"/>
          <p:nvPr/>
        </p:nvSpPr>
        <p:spPr>
          <a:xfrm>
            <a:off x="733011" y="759405"/>
            <a:ext cx="98333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 budynek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Czeladzi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21 listopada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822C06-6B16-826E-C8FC-7F01DE6B0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1" y="5025227"/>
            <a:ext cx="2286000" cy="228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A6D805-A4C9-4BB6-7FED-259289BA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1" y="7770189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3CC1FAA-63A4-FB46-8278-9010EF778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1" y="10515150"/>
            <a:ext cx="2286000" cy="228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296751-7093-1D30-E92A-E5CF941D5FF3}"/>
              </a:ext>
            </a:extLst>
          </p:cNvPr>
          <p:cNvSpPr txBox="1"/>
          <p:nvPr/>
        </p:nvSpPr>
        <p:spPr>
          <a:xfrm>
            <a:off x="3556311" y="52873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74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mieszkania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AC6CB60-BEFD-6F71-3EA6-0F579A53F262}"/>
              </a:ext>
            </a:extLst>
          </p:cNvPr>
          <p:cNvSpPr txBox="1"/>
          <p:nvPr/>
        </p:nvSpPr>
        <p:spPr>
          <a:xfrm>
            <a:off x="3556311" y="80305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7,4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C5925C-FD15-ECCD-5BEE-41F20607C6B5}"/>
              </a:ext>
            </a:extLst>
          </p:cNvPr>
          <p:cNvSpPr txBox="1"/>
          <p:nvPr/>
        </p:nvSpPr>
        <p:spPr>
          <a:xfrm>
            <a:off x="3556311" y="1077464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23,8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348216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C0F35C5-4987-9216-08DF-B33A2CE42305}"/>
              </a:ext>
            </a:extLst>
          </p:cNvPr>
          <p:cNvSpPr txBox="1"/>
          <p:nvPr/>
        </p:nvSpPr>
        <p:spPr>
          <a:xfrm>
            <a:off x="733011" y="759405"/>
            <a:ext cx="126527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 budynek w Knurowie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Antoniego Słoniny</a:t>
            </a:r>
          </a:p>
          <a:p>
            <a:pPr>
              <a:lnSpc>
                <a:spcPts val="8000"/>
              </a:lnSpc>
            </a:pPr>
            <a:endParaRPr lang="pl-PL" sz="7000" b="1" dirty="0">
              <a:solidFill>
                <a:srgbClr val="292B5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9C6A714-C213-3CC6-99CC-CF5164454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1" y="5025227"/>
            <a:ext cx="2286000" cy="228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0D7729-A010-2C45-129C-506E6AAA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1" y="7770189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AEC865-4D30-5A36-C0AE-8EF5E82FC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1" y="10515150"/>
            <a:ext cx="2286000" cy="228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9809321-0F6E-F6F5-C34D-BE8F0F5DE90E}"/>
              </a:ext>
            </a:extLst>
          </p:cNvPr>
          <p:cNvSpPr txBox="1"/>
          <p:nvPr/>
        </p:nvSpPr>
        <p:spPr>
          <a:xfrm>
            <a:off x="3556311" y="52873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43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mieszkania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B8CFB9-F635-E4B0-7716-30B1EA0532DD}"/>
              </a:ext>
            </a:extLst>
          </p:cNvPr>
          <p:cNvSpPr txBox="1"/>
          <p:nvPr/>
        </p:nvSpPr>
        <p:spPr>
          <a:xfrm>
            <a:off x="3556311" y="80305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6,8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B8A9A5D-6AD7-BEE5-C3E6-9CC261994519}"/>
              </a:ext>
            </a:extLst>
          </p:cNvPr>
          <p:cNvSpPr txBox="1"/>
          <p:nvPr/>
        </p:nvSpPr>
        <p:spPr>
          <a:xfrm>
            <a:off x="3556311" y="1077464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22,8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272342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C6D3547-160E-BA08-9A22-5F3289C06344}"/>
              </a:ext>
            </a:extLst>
          </p:cNvPr>
          <p:cNvSpPr txBox="1"/>
          <p:nvPr/>
        </p:nvSpPr>
        <p:spPr>
          <a:xfrm>
            <a:off x="1956952" y="3231646"/>
            <a:ext cx="12908123" cy="599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Ponad 71 mln zł</a:t>
            </a:r>
          </a:p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na budownictwo socjalne</a:t>
            </a:r>
          </a:p>
          <a:p>
            <a:pPr>
              <a:lnSpc>
                <a:spcPts val="11500"/>
              </a:lnSpc>
            </a:pPr>
            <a:r>
              <a:rPr lang="pl-PL" sz="10000" b="1" dirty="0">
                <a:solidFill>
                  <a:schemeClr val="bg1"/>
                </a:solidFill>
                <a:effectLst>
                  <a:outerShdw blurRad="76200" algn="tl" rotWithShape="0">
                    <a:prstClr val="black">
                      <a:alpha val="25000"/>
                    </a:prstClr>
                  </a:outerShdw>
                </a:effectLst>
                <a:latin typeface="Lato" panose="020F0502020204030203" pitchFamily="34" charset="0"/>
              </a:rPr>
              <a:t>dla Śląska</a:t>
            </a:r>
            <a:endParaRPr lang="pl-PL" sz="10000" dirty="0">
              <a:solidFill>
                <a:schemeClr val="bg1"/>
              </a:solidFill>
              <a:effectLst>
                <a:outerShdw blurRad="76200" algn="tl" rotWithShape="0">
                  <a:prstClr val="black">
                    <a:alpha val="25000"/>
                  </a:prstClr>
                </a:outerShdw>
              </a:effectLst>
              <a:latin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5C5A486-C20A-3A40-9D69-64EEBC1A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11" y="3744420"/>
            <a:ext cx="25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1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2A4F766-C775-1667-0ED6-1CAD3971A11A}"/>
              </a:ext>
            </a:extLst>
          </p:cNvPr>
          <p:cNvSpPr txBox="1"/>
          <p:nvPr/>
        </p:nvSpPr>
        <p:spPr>
          <a:xfrm>
            <a:off x="722832" y="760169"/>
            <a:ext cx="16269768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Główne założenia rządowego programu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F4179D-BD84-BAD7-0B06-DAA8FDA5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2" y="2755900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6B9960-2D4F-97D3-5F9A-F37AFF81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2" y="5490633"/>
            <a:ext cx="2286000" cy="228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3E4B15D-0F5A-0B01-A4B9-F61F6DA2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32" y="8225366"/>
            <a:ext cx="2286000" cy="2286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E19AA7-340E-0CA8-D36A-8E0DF796E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32" y="10960100"/>
            <a:ext cx="2286000" cy="2286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4DB74F0-09C0-E817-5329-4115E91C9206}"/>
              </a:ext>
            </a:extLst>
          </p:cNvPr>
          <p:cNvSpPr txBox="1"/>
          <p:nvPr/>
        </p:nvSpPr>
        <p:spPr>
          <a:xfrm>
            <a:off x="3569010" y="3237052"/>
            <a:ext cx="10164711" cy="13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nawet do </a:t>
            </a:r>
            <a:r>
              <a:rPr lang="pl-PL" sz="5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80</a:t>
            </a:r>
            <a:r>
              <a:rPr lang="pl-PL" sz="4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% </a:t>
            </a: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bezzwrotna dopłata</a:t>
            </a:r>
            <a:endParaRPr lang="pl-PL" sz="4000" b="1" dirty="0">
              <a:solidFill>
                <a:srgbClr val="186D2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(w przypadku TBS-ów i SIM-ów do 35%)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DDB4848-1DC3-8C90-8859-B31B8909E8CE}"/>
              </a:ext>
            </a:extLst>
          </p:cNvPr>
          <p:cNvSpPr txBox="1"/>
          <p:nvPr/>
        </p:nvSpPr>
        <p:spPr>
          <a:xfrm>
            <a:off x="3569010" y="5971785"/>
            <a:ext cx="10164711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możliwość zwiększenia wsparcia w trakcie realizacji inwestycji – nawet o </a:t>
            </a:r>
            <a:r>
              <a:rPr lang="pl-PL" sz="5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</a:t>
            </a:r>
            <a:r>
              <a:rPr lang="pl-PL" sz="4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%</a:t>
            </a:r>
            <a:endParaRPr lang="pl-PL" sz="4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5CBA881-E3A9-A894-FF87-3196788D89A1}"/>
              </a:ext>
            </a:extLst>
          </p:cNvPr>
          <p:cNvSpPr txBox="1"/>
          <p:nvPr/>
        </p:nvSpPr>
        <p:spPr>
          <a:xfrm>
            <a:off x="3569010" y="8706518"/>
            <a:ext cx="10164711" cy="13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pieniądze z dotacji</a:t>
            </a:r>
          </a:p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 rozpoczęciem budowy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944277-913E-0098-B7A8-9D4A46679B62}"/>
              </a:ext>
            </a:extLst>
          </p:cNvPr>
          <p:cNvSpPr txBox="1"/>
          <p:nvPr/>
        </p:nvSpPr>
        <p:spPr>
          <a:xfrm>
            <a:off x="3569010" y="11441252"/>
            <a:ext cx="10164711" cy="132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8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1,65</a:t>
            </a:r>
            <a:r>
              <a:rPr lang="pl-PL" sz="6000" b="1" dirty="0">
                <a:solidFill>
                  <a:srgbClr val="186D2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mld zł</a:t>
            </a:r>
          </a:p>
          <a:p>
            <a:pPr>
              <a:lnSpc>
                <a:spcPts val="5000"/>
              </a:lnSpc>
            </a:pPr>
            <a:r>
              <a:rPr lang="pl-PL" sz="40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budżet na 2023 r.</a:t>
            </a:r>
          </a:p>
        </p:txBody>
      </p:sp>
    </p:spTree>
    <p:extLst>
      <p:ext uri="{BB962C8B-B14F-4D97-AF65-F5344CB8AC3E}">
        <p14:creationId xmlns:p14="http://schemas.microsoft.com/office/powerpoint/2010/main" val="136967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AAD3CBA-1693-09A8-2AFA-DA8BB8831544}"/>
              </a:ext>
            </a:extLst>
          </p:cNvPr>
          <p:cNvSpPr txBox="1"/>
          <p:nvPr/>
        </p:nvSpPr>
        <p:spPr>
          <a:xfrm>
            <a:off x="733011" y="759405"/>
            <a:ext cx="90078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 budynek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Katowicach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Kossutha 7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6A3935-B498-E0D3-BCA4-21EBAAEB6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1" y="5025227"/>
            <a:ext cx="2286000" cy="228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E02D4DB-15DA-B5D1-7BF2-60585523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1" y="7770189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E161B8A-653B-A2B5-122C-DFAE8B1A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1" y="10515150"/>
            <a:ext cx="2286000" cy="228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9818153-F463-D542-76BE-B81D9F8DFAC9}"/>
              </a:ext>
            </a:extLst>
          </p:cNvPr>
          <p:cNvSpPr txBox="1"/>
          <p:nvPr/>
        </p:nvSpPr>
        <p:spPr>
          <a:xfrm>
            <a:off x="3556311" y="52873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75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nowych mieszkań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1ABDEC-CE9D-BC77-AD93-AD4ADD99A75B}"/>
              </a:ext>
            </a:extLst>
          </p:cNvPr>
          <p:cNvSpPr txBox="1"/>
          <p:nvPr/>
        </p:nvSpPr>
        <p:spPr>
          <a:xfrm>
            <a:off x="3556311" y="80305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12,9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D4610F-5BDE-1787-BB3D-EBBB5B8F6B37}"/>
              </a:ext>
            </a:extLst>
          </p:cNvPr>
          <p:cNvSpPr txBox="1"/>
          <p:nvPr/>
        </p:nvSpPr>
        <p:spPr>
          <a:xfrm>
            <a:off x="3556311" y="1077464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39,4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366543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AD16192-CB16-ACB6-CAD4-22978194CEA9}"/>
              </a:ext>
            </a:extLst>
          </p:cNvPr>
          <p:cNvSpPr txBox="1"/>
          <p:nvPr/>
        </p:nvSpPr>
        <p:spPr>
          <a:xfrm>
            <a:off x="723106" y="765942"/>
            <a:ext cx="181617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pl-PL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Wizualizacje budynku w Katowicach przy ul. Kossutha</a:t>
            </a:r>
          </a:p>
        </p:txBody>
      </p:sp>
    </p:spTree>
    <p:extLst>
      <p:ext uri="{BB962C8B-B14F-4D97-AF65-F5344CB8AC3E}">
        <p14:creationId xmlns:p14="http://schemas.microsoft.com/office/powerpoint/2010/main" val="42081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B5A2DF3-3BFE-D7D2-7F0D-B70A0680475F}"/>
              </a:ext>
            </a:extLst>
          </p:cNvPr>
          <p:cNvSpPr txBox="1"/>
          <p:nvPr/>
        </p:nvSpPr>
        <p:spPr>
          <a:xfrm>
            <a:off x="8852553" y="3511313"/>
            <a:ext cx="13143847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Dotychczas zrealizowany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budżet programu na 2023 rok: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D8FF094-0A48-44EF-55D8-234F9E67AC47}"/>
              </a:ext>
            </a:extLst>
          </p:cNvPr>
          <p:cNvSpPr txBox="1"/>
          <p:nvPr/>
        </p:nvSpPr>
        <p:spPr>
          <a:xfrm>
            <a:off x="12101911" y="6806642"/>
            <a:ext cx="5014323" cy="1945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4000"/>
              </a:spcAft>
            </a:pP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rozdysponowano</a:t>
            </a:r>
          </a:p>
          <a:p>
            <a:pPr>
              <a:lnSpc>
                <a:spcPts val="5000"/>
              </a:lnSpc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ok. 1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mld zł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D1D9BA5-0A90-C889-E3EB-79A1FD4891A0}"/>
              </a:ext>
            </a:extLst>
          </p:cNvPr>
          <p:cNvSpPr txBox="1"/>
          <p:nvPr/>
        </p:nvSpPr>
        <p:spPr>
          <a:xfrm>
            <a:off x="12101911" y="9613117"/>
            <a:ext cx="11126389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powstanie 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4 888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nowych lub całkowicie wyremontowanych mieszkań oraz:</a:t>
            </a:r>
          </a:p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	</a:t>
            </a:r>
            <a:r>
              <a:rPr lang="pl-PL" sz="5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167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miejsc w schroniskach dla bezdomnych</a:t>
            </a:r>
          </a:p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	</a:t>
            </a:r>
            <a:r>
              <a:rPr lang="pl-PL" sz="5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100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miejsc w noclegowniach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9719BB-586C-2EF6-65C1-3EA45C283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706" y="6410903"/>
            <a:ext cx="2743200" cy="27432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6D9661E-3F69-BB0A-4717-9D2F4A528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706" y="960041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89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AC4777E-43EB-2148-989F-FE006932F284}"/>
              </a:ext>
            </a:extLst>
          </p:cNvPr>
          <p:cNvSpPr txBox="1"/>
          <p:nvPr/>
        </p:nvSpPr>
        <p:spPr>
          <a:xfrm>
            <a:off x="733011" y="759405"/>
            <a:ext cx="90078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budynki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Katowicach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Kosmicznej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60F72A6-4894-BBAA-2CBF-43D521B6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1" y="5025227"/>
            <a:ext cx="2286000" cy="2286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C96A8DE-FB87-2583-0799-250ABCEB8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1" y="7770189"/>
            <a:ext cx="2286000" cy="2286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A143E8F-F8A9-5FB0-4BF6-486330887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1" y="10515150"/>
            <a:ext cx="2286000" cy="2286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4D57CA4-174B-CD21-706C-34F6FA6967CA}"/>
              </a:ext>
            </a:extLst>
          </p:cNvPr>
          <p:cNvSpPr txBox="1"/>
          <p:nvPr/>
        </p:nvSpPr>
        <p:spPr>
          <a:xfrm>
            <a:off x="3556311" y="52873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111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nowych mieszkań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71CB72E-519E-C066-FDEE-A6CD61A187FD}"/>
              </a:ext>
            </a:extLst>
          </p:cNvPr>
          <p:cNvSpPr txBox="1"/>
          <p:nvPr/>
        </p:nvSpPr>
        <p:spPr>
          <a:xfrm>
            <a:off x="3556311" y="803051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21,6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6E0617E-129B-B13F-CEC5-041843B0C5BE}"/>
              </a:ext>
            </a:extLst>
          </p:cNvPr>
          <p:cNvSpPr txBox="1"/>
          <p:nvPr/>
        </p:nvSpPr>
        <p:spPr>
          <a:xfrm>
            <a:off x="3556311" y="1077464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61,8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1660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435A894-01AF-9A06-F634-24B9A6D94176}"/>
              </a:ext>
            </a:extLst>
          </p:cNvPr>
          <p:cNvSpPr txBox="1"/>
          <p:nvPr/>
        </p:nvSpPr>
        <p:spPr>
          <a:xfrm>
            <a:off x="723107" y="9478142"/>
            <a:ext cx="823039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pl-PL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Wizualizacje budynków</a:t>
            </a:r>
          </a:p>
          <a:p>
            <a:pPr>
              <a:lnSpc>
                <a:spcPts val="6000"/>
              </a:lnSpc>
            </a:pPr>
            <a:r>
              <a:rPr lang="pl-PL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Katowicach</a:t>
            </a:r>
          </a:p>
          <a:p>
            <a:pPr>
              <a:lnSpc>
                <a:spcPts val="6000"/>
              </a:lnSpc>
            </a:pPr>
            <a:r>
              <a:rPr lang="pl-PL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 ul. Kosmicznej</a:t>
            </a:r>
          </a:p>
        </p:txBody>
      </p:sp>
    </p:spTree>
    <p:extLst>
      <p:ext uri="{BB962C8B-B14F-4D97-AF65-F5344CB8AC3E}">
        <p14:creationId xmlns:p14="http://schemas.microsoft.com/office/powerpoint/2010/main" val="4130783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AE9F00B-5416-E2D3-71D5-0E58C70778D9}"/>
              </a:ext>
            </a:extLst>
          </p:cNvPr>
          <p:cNvSpPr txBox="1"/>
          <p:nvPr/>
        </p:nvSpPr>
        <p:spPr>
          <a:xfrm>
            <a:off x="733013" y="754431"/>
            <a:ext cx="15522989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 budynek w Jaworznie</a:t>
            </a:r>
          </a:p>
          <a:p>
            <a:pPr>
              <a:lnSpc>
                <a:spcPts val="80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 ul. Insurekcji Kościuszkowskiej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1FE2AB-1063-006C-543E-221047BE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3" y="4111277"/>
            <a:ext cx="2286000" cy="2286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3E0EDE-5CEF-639F-5E19-4293A8B5F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3" y="6856239"/>
            <a:ext cx="2286000" cy="228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F3A640-7D9B-0D29-6097-17C76578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3" y="9601200"/>
            <a:ext cx="2286000" cy="2286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ACD4AC4-182A-3D18-081A-4E475D0997F0}"/>
              </a:ext>
            </a:extLst>
          </p:cNvPr>
          <p:cNvSpPr txBox="1"/>
          <p:nvPr/>
        </p:nvSpPr>
        <p:spPr>
          <a:xfrm>
            <a:off x="3556313" y="437336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100</a:t>
            </a:r>
            <a:endParaRPr lang="pl-PL" sz="6000" b="1" dirty="0">
              <a:solidFill>
                <a:srgbClr val="292B5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nowych mieszkań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wynajem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0E05CB6-DD4A-3332-1A68-CAF360F4A106}"/>
              </a:ext>
            </a:extLst>
          </p:cNvPr>
          <p:cNvSpPr txBox="1"/>
          <p:nvPr/>
        </p:nvSpPr>
        <p:spPr>
          <a:xfrm>
            <a:off x="3556313" y="7116569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8,9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kwota wsparcia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państwa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7F2C47E-4FDD-3322-22EC-15202F4897F5}"/>
              </a:ext>
            </a:extLst>
          </p:cNvPr>
          <p:cNvSpPr txBox="1"/>
          <p:nvPr/>
        </p:nvSpPr>
        <p:spPr>
          <a:xfrm>
            <a:off x="3556313" y="9860697"/>
            <a:ext cx="4584390" cy="1960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Aft>
                <a:spcPts val="600"/>
              </a:spcAft>
            </a:pPr>
            <a:r>
              <a:rPr lang="pl-PL" sz="8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35,5</a:t>
            </a:r>
            <a:r>
              <a:rPr lang="pl-PL" sz="6000" b="1" dirty="0">
                <a:solidFill>
                  <a:srgbClr val="292B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całkowity koszt</a:t>
            </a:r>
          </a:p>
          <a:p>
            <a:pPr>
              <a:lnSpc>
                <a:spcPts val="4800"/>
              </a:lnSpc>
            </a:pPr>
            <a:r>
              <a:rPr lang="pl-PL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inwestycji</a:t>
            </a:r>
          </a:p>
        </p:txBody>
      </p:sp>
    </p:spTree>
    <p:extLst>
      <p:ext uri="{BB962C8B-B14F-4D97-AF65-F5344CB8AC3E}">
        <p14:creationId xmlns:p14="http://schemas.microsoft.com/office/powerpoint/2010/main" val="343963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51234DF-7CE3-4469-5F0E-8DBB10A18057}"/>
              </a:ext>
            </a:extLst>
          </p:cNvPr>
          <p:cNvSpPr txBox="1"/>
          <p:nvPr/>
        </p:nvSpPr>
        <p:spPr>
          <a:xfrm>
            <a:off x="16179007" y="6887342"/>
            <a:ext cx="69476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pl-PL" sz="50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Wizualizacja budynków w Jaworznie</a:t>
            </a:r>
          </a:p>
        </p:txBody>
      </p:sp>
    </p:spTree>
    <p:extLst>
      <p:ext uri="{BB962C8B-B14F-4D97-AF65-F5344CB8AC3E}">
        <p14:creationId xmlns:p14="http://schemas.microsoft.com/office/powerpoint/2010/main" val="30474035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549</TotalTime>
  <Words>282</Words>
  <Application>Microsoft Office PowerPoint</Application>
  <PresentationFormat>Niestandardowy</PresentationFormat>
  <Paragraphs>97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Lato</vt:lpstr>
      <vt:lpstr>Lato Black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Majtczak Maciej</dc:creator>
  <cp:lastModifiedBy>Adamkiewicz Anna</cp:lastModifiedBy>
  <cp:revision>49</cp:revision>
  <dcterms:created xsi:type="dcterms:W3CDTF">2023-05-16T07:43:50Z</dcterms:created>
  <dcterms:modified xsi:type="dcterms:W3CDTF">2023-06-26T14:32:46Z</dcterms:modified>
</cp:coreProperties>
</file>