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336" r:id="rId4"/>
    <p:sldId id="307" r:id="rId5"/>
    <p:sldId id="360" r:id="rId6"/>
    <p:sldId id="309" r:id="rId7"/>
    <p:sldId id="311" r:id="rId8"/>
    <p:sldId id="335" r:id="rId9"/>
    <p:sldId id="334" r:id="rId10"/>
    <p:sldId id="361" r:id="rId11"/>
    <p:sldId id="313" r:id="rId12"/>
    <p:sldId id="317" r:id="rId13"/>
    <p:sldId id="315" r:id="rId14"/>
    <p:sldId id="316" r:id="rId15"/>
    <p:sldId id="337" r:id="rId16"/>
    <p:sldId id="320" r:id="rId17"/>
    <p:sldId id="322" r:id="rId18"/>
    <p:sldId id="325" r:id="rId19"/>
    <p:sldId id="326" r:id="rId20"/>
    <p:sldId id="327" r:id="rId21"/>
    <p:sldId id="362" r:id="rId22"/>
    <p:sldId id="332" r:id="rId23"/>
    <p:sldId id="333" r:id="rId24"/>
    <p:sldId id="266" r:id="rId25"/>
    <p:sldId id="282" r:id="rId26"/>
    <p:sldId id="302" r:id="rId27"/>
    <p:sldId id="306" r:id="rId28"/>
    <p:sldId id="304" r:id="rId29"/>
    <p:sldId id="303" r:id="rId30"/>
    <p:sldId id="289" r:id="rId31"/>
    <p:sldId id="308" r:id="rId32"/>
    <p:sldId id="350" r:id="rId33"/>
    <p:sldId id="338" r:id="rId34"/>
    <p:sldId id="351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54" r:id="rId44"/>
    <p:sldId id="359" r:id="rId45"/>
    <p:sldId id="355" r:id="rId46"/>
    <p:sldId id="356" r:id="rId47"/>
    <p:sldId id="331" r:id="rId48"/>
  </p:sldIdLst>
  <p:sldSz cx="18288000" cy="10287000"/>
  <p:notesSz cx="6858000" cy="9144000"/>
  <p:embeddedFontLst>
    <p:embeddedFont>
      <p:font typeface="Arial Unicode MS" panose="020B0604020202020204" pitchFamily="34" charset="-128"/>
      <p:regular r:id="rId50"/>
    </p:embeddedFont>
    <p:embeddedFont>
      <p:font typeface="Arimo Bold" panose="020B0604020202020204" charset="0"/>
      <p:regular r:id="rId51"/>
    </p:embeddedFon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Lato Bold" panose="020F0502020204030203" charset="0"/>
      <p:regular r:id="rId56"/>
      <p:bold r:id="rId57"/>
    </p:embeddedFont>
    <p:embeddedFont>
      <p:font typeface="Montserrat" panose="00000500000000000000" pitchFamily="2" charset="-18"/>
      <p:regular r:id="rId58"/>
      <p:bold r:id="rId59"/>
      <p:italic r:id="rId60"/>
      <p:boldItalic r:id="rId61"/>
    </p:embeddedFont>
    <p:embeddedFont>
      <p:font typeface="Montserrat Thin" panose="00000300000000000000" pitchFamily="2" charset="-18"/>
      <p:regular r:id="rId62"/>
      <p:italic r:id="rId63"/>
    </p:embeddedFont>
    <p:embeddedFont>
      <p:font typeface="TT Rounds Condensed" panose="020B0604020202020204" charset="-18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D0D0D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4622" autoAdjust="0"/>
  </p:normalViewPr>
  <p:slideViewPr>
    <p:cSldViewPr>
      <p:cViewPr varScale="1">
        <p:scale>
          <a:sx n="53" d="100"/>
          <a:sy n="53" d="100"/>
        </p:scale>
        <p:origin x="95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FB620-F7C0-4407-9352-9BF8F103FA3F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88CF8-585A-4A66-BD5B-C69F1C988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7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88CF8-585A-4A66-BD5B-C69F1C988E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5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1147055"/>
            <a:ext cx="6785226" cy="216024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2700"/>
              </a:spcBef>
              <a:buNone/>
              <a:defRPr sz="3600" b="1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243092" y="1147055"/>
            <a:ext cx="6785226" cy="216024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2700"/>
              </a:spcBef>
              <a:buNone/>
              <a:defRPr sz="3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739344"/>
            <a:ext cx="6785226" cy="4915266"/>
          </a:xfrm>
        </p:spPr>
        <p:txBody>
          <a:bodyPr>
            <a:noAutofit/>
          </a:bodyPr>
          <a:lstStyle>
            <a:lvl1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243092" y="3739344"/>
            <a:ext cx="6785226" cy="4915266"/>
          </a:xfrm>
        </p:spPr>
        <p:txBody>
          <a:bodyPr>
            <a:noAutofit/>
          </a:bodyPr>
          <a:lstStyle>
            <a:lvl1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25" t="4905" r="15531"/>
          <a:stretch/>
        </p:blipFill>
        <p:spPr>
          <a:xfrm>
            <a:off x="-37020" y="8407151"/>
            <a:ext cx="18325020" cy="212731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7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14760624" y="0"/>
            <a:ext cx="352737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10312"/>
            <a:ext cx="12531216" cy="1988345"/>
          </a:xfrm>
        </p:spPr>
        <p:txBody>
          <a:bodyPr anchor="b">
            <a:normAutofit/>
          </a:bodyPr>
          <a:lstStyle>
            <a:lvl1pPr>
              <a:defRPr sz="6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" y="4001061"/>
            <a:ext cx="12531216" cy="49441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>
            <a:off x="14760624" y="1440180"/>
            <a:ext cx="3527376" cy="81610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6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1" y="0"/>
            <a:ext cx="8774174" cy="10287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6155" y="4161902"/>
            <a:ext cx="9653117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6154" y="8167836"/>
            <a:ext cx="6591762" cy="9797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0084" y="8173643"/>
            <a:ext cx="6591762" cy="97393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EA7F2D-23EE-47AD-5B7F-A6503D926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64480" y="931033"/>
            <a:ext cx="3957924" cy="12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6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7384571"/>
            <a:ext cx="18288000" cy="294350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6566571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12151826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1043100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11904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364127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11904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2364127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7384571"/>
            <a:ext cx="18288000" cy="2943506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12151826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1043099" y="2443199"/>
            <a:ext cx="16249133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948038"/>
            <a:ext cx="15773400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15768636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1" y="0"/>
            <a:ext cx="8774174" cy="10287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5220" y="4161902"/>
            <a:ext cx="13716000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18" y="6870138"/>
            <a:ext cx="9653118" cy="227743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964072" y="4309898"/>
            <a:ext cx="239591" cy="680942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2609315-3A4D-00E9-9D01-7F5F14793A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64480" y="931033"/>
            <a:ext cx="3957924" cy="12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9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5220" y="2164659"/>
            <a:ext cx="13716000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8833" y="4706190"/>
            <a:ext cx="8039264" cy="227743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968835" y="2312656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DBFC9F-E5D7-11CD-9E95-D97ACB37B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1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968835" y="3864247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6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7987" y="3864246"/>
            <a:ext cx="14262386" cy="2129439"/>
          </a:xfrm>
        </p:spPr>
        <p:txBody>
          <a:bodyPr anchor="t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193" y="1453503"/>
            <a:ext cx="14959179" cy="1280421"/>
          </a:xfrm>
        </p:spPr>
        <p:txBody>
          <a:bodyPr anchor="b">
            <a:normAutofit/>
          </a:bodyPr>
          <a:lstStyle>
            <a:lvl1pPr marL="0" indent="0" algn="l">
              <a:buNone/>
              <a:defRPr sz="27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E7FAEE-6144-F08A-094F-4598DB871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3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06" t="15108" r="-213" b="40647"/>
          <a:stretch/>
        </p:blipFill>
        <p:spPr>
          <a:xfrm>
            <a:off x="1" y="0"/>
            <a:ext cx="8831180" cy="59195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5220" y="4161902"/>
            <a:ext cx="13716000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18" y="6870138"/>
            <a:ext cx="9653118" cy="227743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968835" y="4309898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6664CA19-8AE1-DFF9-4726-4A0CAB3F2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64480" y="931033"/>
            <a:ext cx="3957924" cy="12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5220" y="2164659"/>
            <a:ext cx="13716000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8833" y="4706190"/>
            <a:ext cx="8039264" cy="227743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968835" y="2312656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43D589-A9D4-0DBD-307A-FA79088B8C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5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7987" y="3864246"/>
            <a:ext cx="14262386" cy="2129439"/>
          </a:xfrm>
        </p:spPr>
        <p:txBody>
          <a:bodyPr anchor="t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193" y="1453503"/>
            <a:ext cx="14959179" cy="1280421"/>
          </a:xfrm>
        </p:spPr>
        <p:txBody>
          <a:bodyPr anchor="b">
            <a:normAutofit/>
          </a:bodyPr>
          <a:lstStyle>
            <a:lvl1pPr marL="0" indent="0" algn="l">
              <a:buNone/>
              <a:defRPr sz="27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968835" y="3864247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1EB985-CB2F-DA7E-8678-92AA0BA8B9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5220" y="2164659"/>
            <a:ext cx="13716000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8833" y="4706190"/>
            <a:ext cx="8039264" cy="227743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968835" y="2312656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381473-3267-2CDC-0286-765493323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9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7987" y="3864246"/>
            <a:ext cx="14262386" cy="2129439"/>
          </a:xfrm>
        </p:spPr>
        <p:txBody>
          <a:bodyPr anchor="t">
            <a:normAutofit/>
          </a:bodyPr>
          <a:lstStyle>
            <a:lvl1pPr algn="l">
              <a:defRPr sz="54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193" y="1453503"/>
            <a:ext cx="14959179" cy="1280421"/>
          </a:xfrm>
        </p:spPr>
        <p:txBody>
          <a:bodyPr anchor="b">
            <a:normAutofit/>
          </a:bodyPr>
          <a:lstStyle>
            <a:lvl1pPr marL="0" indent="0" algn="l">
              <a:buNone/>
              <a:defRPr sz="27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968835" y="3864247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C5C8E1-86FE-EB0B-8125-B8F5A73DB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6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5220" y="2164659"/>
            <a:ext cx="13716000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8833" y="4706190"/>
            <a:ext cx="8039264" cy="227743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968835" y="2312656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09F700-552D-B69D-C6E0-65539FC30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 userDrawn="1"/>
        </p:nvGrpSpPr>
        <p:grpSpPr>
          <a:xfrm>
            <a:off x="1968835" y="3864247"/>
            <a:ext cx="239591" cy="680942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7987" y="3864246"/>
            <a:ext cx="14262386" cy="2129439"/>
          </a:xfrm>
        </p:spPr>
        <p:txBody>
          <a:bodyPr anchor="t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193" y="1453503"/>
            <a:ext cx="14959179" cy="1280421"/>
          </a:xfrm>
        </p:spPr>
        <p:txBody>
          <a:bodyPr anchor="b">
            <a:normAutofit/>
          </a:bodyPr>
          <a:lstStyle>
            <a:lvl1pPr marL="0" indent="0" algn="l">
              <a:buNone/>
              <a:defRPr sz="27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408384-0BE5-12B0-CD68-A9AC62143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5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5220" y="2164659"/>
            <a:ext cx="13716000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8833" y="4706190"/>
            <a:ext cx="8039264" cy="227743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4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 userDrawn="1"/>
        </p:nvGrpSpPr>
        <p:grpSpPr>
          <a:xfrm>
            <a:off x="1968835" y="2312656"/>
            <a:ext cx="239591" cy="680942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A06488D-7450-A46F-4BFA-4CA94452E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8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7397282"/>
            <a:ext cx="18288000" cy="2943504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7987" y="3864246"/>
            <a:ext cx="14262386" cy="2129439"/>
          </a:xfrm>
        </p:spPr>
        <p:txBody>
          <a:bodyPr anchor="t">
            <a:normAutofit/>
          </a:bodyPr>
          <a:lstStyle>
            <a:lvl1pPr algn="l">
              <a:defRPr sz="54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193" y="1453503"/>
            <a:ext cx="14959179" cy="1280421"/>
          </a:xfrm>
        </p:spPr>
        <p:txBody>
          <a:bodyPr anchor="b">
            <a:normAutofit/>
          </a:bodyPr>
          <a:lstStyle>
            <a:lvl1pPr marL="0" indent="0" algn="l">
              <a:buNone/>
              <a:defRPr sz="27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 userDrawn="1"/>
        </p:nvGrpSpPr>
        <p:grpSpPr>
          <a:xfrm>
            <a:off x="1968835" y="3864247"/>
            <a:ext cx="239591" cy="680942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700" dirty="0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C876CCD-5CF6-6E92-DD79-9715E6E491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7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7397282"/>
            <a:ext cx="18288000" cy="294350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6566571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12151826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995768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11904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11904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2364127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364127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D786E8-83D0-0D14-FEA5-31A3007D2D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7397282"/>
            <a:ext cx="18288000" cy="2943506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995767" y="2443199"/>
            <a:ext cx="16357145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15773400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948038"/>
            <a:ext cx="15773400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12CE1-D167-5487-0A7E-21E881FE6F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7397282"/>
            <a:ext cx="18288000" cy="2943504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6566571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12151826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1043100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11904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11904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2364127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364127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CE644D-5514-25F9-3B61-F4EADF9F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6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7397282"/>
            <a:ext cx="18288000" cy="2943504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6566571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12151826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1043099" y="2443199"/>
            <a:ext cx="16249133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15768636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948038"/>
            <a:ext cx="15768636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3499F-DB68-E591-85AA-FCA37819EA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7384571"/>
            <a:ext cx="18288000" cy="294350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6566571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12151826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1043100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11904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364127" y="3948038"/>
            <a:ext cx="4664192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11904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2364127" y="2521745"/>
            <a:ext cx="4664192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1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4993481"/>
            <a:ext cx="18288000" cy="529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7384571"/>
            <a:ext cx="18288000" cy="2943506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12151826" y="2443199"/>
            <a:ext cx="5140407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1043099" y="2443199"/>
            <a:ext cx="16249133" cy="57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948038"/>
            <a:ext cx="15773400" cy="3895764"/>
          </a:xfrm>
        </p:spPr>
        <p:txBody>
          <a:bodyPr>
            <a:noAutofit/>
          </a:bodyPr>
          <a:lstStyle>
            <a:lvl1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1pPr>
            <a:lvl2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2pPr>
            <a:lvl3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3pPr>
            <a:lvl4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4pPr>
            <a:lvl5pPr>
              <a:lnSpc>
                <a:spcPts val="2460"/>
              </a:lnSpc>
              <a:spcBef>
                <a:spcPts val="900"/>
              </a:spcBef>
              <a:spcAft>
                <a:spcPts val="0"/>
              </a:spcAft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15768636" cy="123586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2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3605734"/>
            <a:ext cx="6785226" cy="96268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4758846"/>
            <a:ext cx="6785226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147055"/>
            <a:ext cx="6787608" cy="2160242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243092" y="3605734"/>
            <a:ext cx="6785226" cy="96268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243092" y="4758846"/>
            <a:ext cx="6785226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4A254-851E-1742-00A9-B5B4A3871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7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8660" y="2336006"/>
            <a:ext cx="13070681" cy="561498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42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3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3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092" r="52286" b="12092"/>
          <a:stretch/>
        </p:blipFill>
        <p:spPr>
          <a:xfrm>
            <a:off x="-30325" y="0"/>
            <a:ext cx="6474026" cy="10287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269119C-744B-CE14-F6F3-98C35185A3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8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8660" y="2336006"/>
            <a:ext cx="13070681" cy="561498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42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3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3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B4EF2F-8DA0-CA04-78B8-32FCF87260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10764180" y="0"/>
            <a:ext cx="752382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875059" y="1341833"/>
            <a:ext cx="8155641" cy="7603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10312"/>
            <a:ext cx="6787608" cy="1988345"/>
          </a:xfrm>
        </p:spPr>
        <p:txBody>
          <a:bodyPr anchor="b">
            <a:normAutofit/>
          </a:bodyPr>
          <a:lstStyle>
            <a:lvl1pPr>
              <a:defRPr sz="6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" y="4001061"/>
            <a:ext cx="6787608" cy="49441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1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AA5E78-3B30-46A8-62DA-F6639F447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1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0" y="1"/>
            <a:ext cx="8875059" cy="35415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736080" y="1341779"/>
            <a:ext cx="7294620" cy="7603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147055"/>
            <a:ext cx="6787608" cy="2160242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3220" y="4063380"/>
            <a:ext cx="6751839" cy="16201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2100">
                <a:latin typeface="Lato" panose="020F0502020204030203" pitchFamily="34" charset="-18"/>
              </a:defRPr>
            </a:lvl1pPr>
            <a:lvl2pPr algn="l">
              <a:buFontTx/>
              <a:buNone/>
              <a:defRPr sz="2400"/>
            </a:lvl2pPr>
            <a:lvl3pPr algn="l">
              <a:buFontTx/>
              <a:buNone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123220" y="5902145"/>
            <a:ext cx="6751839" cy="16201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2100">
                <a:latin typeface="Lato" panose="020F0502020204030203" pitchFamily="34" charset="-18"/>
              </a:defRPr>
            </a:lvl1pPr>
            <a:lvl2pPr algn="l">
              <a:buFontTx/>
              <a:buNone/>
              <a:defRPr sz="2400"/>
            </a:lvl2pPr>
            <a:lvl3pPr algn="l">
              <a:buFontTx/>
              <a:buNone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123220" y="7735788"/>
            <a:ext cx="6751839" cy="16201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2100">
                <a:latin typeface="Lato" panose="020F0502020204030203" pitchFamily="34" charset="-18"/>
              </a:defRPr>
            </a:lvl1pPr>
            <a:lvl2pPr algn="l">
              <a:buFontTx/>
              <a:buNone/>
              <a:defRPr sz="2400"/>
            </a:lvl2pPr>
            <a:lvl3pPr algn="l">
              <a:buFontTx/>
              <a:buNone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9144000" y="7478004"/>
            <a:ext cx="8964996" cy="280899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045291-1221-5C7C-B22C-B21B74C84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3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3605734"/>
            <a:ext cx="6785226" cy="96268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4758846"/>
            <a:ext cx="6785226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147055"/>
            <a:ext cx="6787608" cy="2160242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243092" y="3605734"/>
            <a:ext cx="6785226" cy="96268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243092" y="4758846"/>
            <a:ext cx="6785226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01" r="36543" b="7109"/>
          <a:stretch/>
        </p:blipFill>
        <p:spPr>
          <a:xfrm>
            <a:off x="11760101" y="1440180"/>
            <a:ext cx="6527900" cy="81153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06C9CE8-55FB-6737-3638-FBCDD9D741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2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-21459"/>
            <a:ext cx="18288000" cy="43994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6566571" y="3179645"/>
            <a:ext cx="5140407" cy="520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12151826" y="3179645"/>
            <a:ext cx="5140407" cy="520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1043100" y="3179645"/>
            <a:ext cx="5140407" cy="520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016906"/>
            <a:ext cx="15773400" cy="1235868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3415307"/>
            <a:ext cx="4664192" cy="962687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4568420"/>
            <a:ext cx="4664192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8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8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8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11904" y="3415307"/>
            <a:ext cx="4664192" cy="962687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11904" y="4568420"/>
            <a:ext cx="4664192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8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8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8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2364127" y="3415307"/>
            <a:ext cx="4664192" cy="962687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364127" y="4568420"/>
            <a:ext cx="4664192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8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8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8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8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A24B91-1091-2EF7-6745-AECAE2E24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9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8660" y="2336006"/>
            <a:ext cx="13070681" cy="561498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algn="ctr">
              <a:defRPr sz="4200" b="1" i="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 algn="ctr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 algn="ctr">
              <a:defRPr sz="3000" b="1" i="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 algn="ctr">
              <a:defRPr sz="3000" b="1" i="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9C5146-5825-3B7B-060A-373B1CD3D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8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1147055"/>
            <a:ext cx="6785226" cy="216024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2700"/>
              </a:spcBef>
              <a:buNone/>
              <a:defRPr sz="3600" b="1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243092" y="1147055"/>
            <a:ext cx="6785226" cy="216024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2700"/>
              </a:spcBef>
              <a:buNone/>
              <a:defRPr sz="3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739344"/>
            <a:ext cx="6785226" cy="4915266"/>
          </a:xfrm>
        </p:spPr>
        <p:txBody>
          <a:bodyPr>
            <a:noAutofit/>
          </a:bodyPr>
          <a:lstStyle>
            <a:lvl1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tx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243092" y="3739344"/>
            <a:ext cx="6785226" cy="4915266"/>
          </a:xfrm>
        </p:spPr>
        <p:txBody>
          <a:bodyPr>
            <a:noAutofit/>
          </a:bodyPr>
          <a:lstStyle>
            <a:lvl1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ts val="2670"/>
              </a:lnSpc>
              <a:spcBef>
                <a:spcPts val="900"/>
              </a:spcBef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25" t="4905" r="15531"/>
          <a:stretch/>
        </p:blipFill>
        <p:spPr>
          <a:xfrm>
            <a:off x="-37020" y="8407151"/>
            <a:ext cx="18325020" cy="212731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0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1"/>
            <a:ext cx="18288000" cy="4575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1255069"/>
            <a:ext cx="7442696" cy="2484278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9" y="5345906"/>
            <a:ext cx="7442697" cy="3361991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957295" y="1341833"/>
            <a:ext cx="7073405" cy="7603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9144000" y="7478004"/>
            <a:ext cx="8964996" cy="280899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E87ADC-F438-B220-DE6C-3687A4A93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8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14760624" y="0"/>
            <a:ext cx="352737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10312"/>
            <a:ext cx="12531216" cy="1988345"/>
          </a:xfrm>
        </p:spPr>
        <p:txBody>
          <a:bodyPr anchor="b">
            <a:normAutofit/>
          </a:bodyPr>
          <a:lstStyle>
            <a:lvl1pPr>
              <a:defRPr sz="6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" y="4001061"/>
            <a:ext cx="12531216" cy="49441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>
            <a:off x="14760624" y="1440180"/>
            <a:ext cx="3527376" cy="81610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7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8660" y="2336006"/>
            <a:ext cx="13070681" cy="561498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42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3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3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CF6F1-DE47-573F-756B-BEB8AEE4A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79" t="30992" r="7119" b="44740"/>
          <a:stretch/>
        </p:blipFill>
        <p:spPr>
          <a:xfrm>
            <a:off x="7446653" y="-257099"/>
            <a:ext cx="6843224" cy="2903229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3605734"/>
            <a:ext cx="6785226" cy="96268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4758846"/>
            <a:ext cx="6785226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147055"/>
            <a:ext cx="6787608" cy="2160242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243092" y="3605734"/>
            <a:ext cx="6785226" cy="96268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243092" y="4758846"/>
            <a:ext cx="6785226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E0803-0EB8-C1F9-B514-12E13E0B76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6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1"/>
            <a:ext cx="18288000" cy="45759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255069"/>
            <a:ext cx="15773400" cy="2484278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9" y="5345906"/>
            <a:ext cx="7442697" cy="3361991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88003" y="5345906"/>
            <a:ext cx="7442697" cy="3361991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1A3AC0-8C6C-891E-F43C-1CFFD745F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9305" y="447242"/>
            <a:ext cx="2072802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0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0" t="30992" r="6956" b="44740"/>
          <a:stretch/>
        </p:blipFill>
        <p:spPr>
          <a:xfrm>
            <a:off x="7128792" y="-1"/>
            <a:ext cx="8073108" cy="3415307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3605734"/>
            <a:ext cx="6785226" cy="96268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4758846"/>
            <a:ext cx="6785226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147055"/>
            <a:ext cx="6787608" cy="2160242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243092" y="3605734"/>
            <a:ext cx="6785226" cy="96268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Lato" panose="020F0502020204030203" pitchFamily="34" charset="-18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243092" y="4758846"/>
            <a:ext cx="6785226" cy="38957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61EAED-3A6D-744B-7F31-AE88BFC554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0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14760624" y="0"/>
            <a:ext cx="3527376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10312"/>
            <a:ext cx="12531216" cy="1988345"/>
          </a:xfrm>
        </p:spPr>
        <p:txBody>
          <a:bodyPr anchor="b">
            <a:normAutofit/>
          </a:bodyPr>
          <a:lstStyle>
            <a:lvl1pPr>
              <a:defRPr sz="6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" y="4001061"/>
            <a:ext cx="12531216" cy="49441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723" t="13601" r="10987" b="7066"/>
          <a:stretch/>
        </p:blipFill>
        <p:spPr>
          <a:xfrm>
            <a:off x="14760624" y="1440180"/>
            <a:ext cx="3527376" cy="81610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05C911-ED23-A819-B41A-C36DB87D3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9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10312"/>
            <a:ext cx="15555552" cy="1988345"/>
          </a:xfrm>
        </p:spPr>
        <p:txBody>
          <a:bodyPr anchor="b">
            <a:normAutofit/>
          </a:bodyPr>
          <a:lstStyle>
            <a:lvl1pPr>
              <a:defRPr sz="6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" y="4001061"/>
            <a:ext cx="15555552" cy="49441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767" t="21233" r="412" b="46828"/>
          <a:stretch/>
        </p:blipFill>
        <p:spPr>
          <a:xfrm>
            <a:off x="12649452" y="1795129"/>
            <a:ext cx="5687616" cy="37986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A45DAA-801A-8C74-D438-9FD9E633E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7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10312"/>
            <a:ext cx="15555552" cy="1988345"/>
          </a:xfrm>
        </p:spPr>
        <p:txBody>
          <a:bodyPr anchor="b">
            <a:normAutofit/>
          </a:bodyPr>
          <a:lstStyle>
            <a:lvl1pPr>
              <a:defRPr sz="6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" y="4001061"/>
            <a:ext cx="15555552" cy="49441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6699C-795C-51D2-7E6D-F6689FE37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810312"/>
            <a:ext cx="10803024" cy="1988345"/>
          </a:xfrm>
        </p:spPr>
        <p:txBody>
          <a:bodyPr anchor="b">
            <a:normAutofit/>
          </a:bodyPr>
          <a:lstStyle>
            <a:lvl1pPr>
              <a:defRPr sz="6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7300" y="4001061"/>
            <a:ext cx="10803024" cy="494410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823" t="20512" r="245" b="13070"/>
          <a:stretch/>
        </p:blipFill>
        <p:spPr>
          <a:xfrm>
            <a:off x="12492372" y="1579105"/>
            <a:ext cx="5795628" cy="786673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B2F08-5722-D6FC-C946-C536F4D1A1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4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20171"/>
            <a:ext cx="7732059" cy="102668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059" y="1810312"/>
            <a:ext cx="8155641" cy="1988345"/>
          </a:xfrm>
        </p:spPr>
        <p:txBody>
          <a:bodyPr anchor="b">
            <a:normAutofit/>
          </a:bodyPr>
          <a:lstStyle>
            <a:lvl1pPr>
              <a:defRPr sz="6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75059" y="4001062"/>
            <a:ext cx="8155641" cy="46713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1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21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21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21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21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7" t="14583" r="35531" b="63452"/>
          <a:stretch/>
        </p:blipFill>
        <p:spPr>
          <a:xfrm>
            <a:off x="2231232" y="-473124"/>
            <a:ext cx="8964996" cy="309127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7A1E79-F906-FFF7-3E2B-A6EAFCBCB3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19304" y="447241"/>
            <a:ext cx="2072804" cy="6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7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1" y="0"/>
            <a:ext cx="8774174" cy="10287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6155" y="4161902"/>
            <a:ext cx="9653117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6154" y="8167836"/>
            <a:ext cx="6591762" cy="9797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0084" y="8173643"/>
            <a:ext cx="6591762" cy="97393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15D316-715C-0B1D-91F6-892EB353E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64480" y="931033"/>
            <a:ext cx="3957924" cy="12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1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7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1" y="0"/>
            <a:ext cx="8774174" cy="10287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6155" y="4161902"/>
            <a:ext cx="9653117" cy="2277435"/>
          </a:xfrm>
        </p:spPr>
        <p:txBody>
          <a:bodyPr anchor="t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6154" y="8167836"/>
            <a:ext cx="6591762" cy="9797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0084" y="8173643"/>
            <a:ext cx="6591762" cy="97393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EA7F2D-23EE-47AD-5B7F-A6503D926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64480" y="931033"/>
            <a:ext cx="3957924" cy="12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6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1582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i="0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100000"/>
        </a:lnSpc>
        <a:spcBef>
          <a:spcPts val="900"/>
        </a:spcBef>
        <a:spcAft>
          <a:spcPts val="1500"/>
        </a:spcAft>
        <a:buFontTx/>
        <a:buNone/>
        <a:defRPr sz="42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685800" indent="0" algn="l" defTabSz="1371600" rtl="0" eaLnBrk="1" latinLnBrk="0" hangingPunct="1">
        <a:lnSpc>
          <a:spcPct val="90000"/>
        </a:lnSpc>
        <a:spcBef>
          <a:spcPts val="750"/>
        </a:spcBef>
        <a:buFontTx/>
        <a:buNone/>
        <a:defRPr sz="3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371600" indent="0" algn="l" defTabSz="1371600" rtl="0" eaLnBrk="1" latinLnBrk="0" hangingPunct="1">
        <a:lnSpc>
          <a:spcPct val="90000"/>
        </a:lnSpc>
        <a:spcBef>
          <a:spcPts val="750"/>
        </a:spcBef>
        <a:buFontTx/>
        <a:buNone/>
        <a:defRPr sz="3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057400" indent="0" algn="l" defTabSz="1371600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743200" indent="0" algn="l" defTabSz="1371600" rtl="0" eaLnBrk="1" latinLnBrk="0" hangingPunct="1">
        <a:lnSpc>
          <a:spcPct val="90000"/>
        </a:lnSpc>
        <a:spcBef>
          <a:spcPts val="750"/>
        </a:spcBef>
        <a:buFontTx/>
        <a:buNone/>
        <a:defRPr sz="27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od.cst2021.gov.pl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1038" y="764727"/>
            <a:ext cx="1892311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8887838" y="653580"/>
            <a:ext cx="0" cy="241789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0" y="1427211"/>
            <a:ext cx="8305800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65"/>
              </a:lnSpc>
            </a:pPr>
            <a:r>
              <a:rPr lang="en-US" sz="9471" dirty="0" err="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Konferencja</a:t>
            </a:r>
            <a:r>
              <a:rPr lang="en-US" sz="9471" dirty="0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ctr">
              <a:lnSpc>
                <a:spcPts val="6001"/>
              </a:lnSpc>
            </a:pPr>
            <a:r>
              <a:rPr lang="en-US" sz="5001" dirty="0" err="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dotycząca</a:t>
            </a:r>
            <a:r>
              <a:rPr lang="en-US" sz="5001" dirty="0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1" dirty="0" err="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wdrażania</a:t>
            </a:r>
            <a:r>
              <a:rPr lang="en-US" sz="5001" dirty="0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1" dirty="0" err="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reformy</a:t>
            </a:r>
            <a:r>
              <a:rPr lang="en-US" sz="5001" dirty="0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1" dirty="0" err="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planowania</a:t>
            </a:r>
            <a:r>
              <a:rPr lang="en-US" sz="5001" dirty="0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 Przestrzennego</a:t>
            </a:r>
            <a:endParaRPr lang="pl-PL" sz="5001" dirty="0">
              <a:solidFill>
                <a:srgbClr val="C01422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6001"/>
              </a:lnSpc>
            </a:pPr>
            <a:endParaRPr lang="en-US" sz="5001" dirty="0">
              <a:solidFill>
                <a:srgbClr val="C01422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91037" y="5576955"/>
            <a:ext cx="9978035" cy="658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581"/>
              </a:lnSpc>
            </a:pPr>
            <a:r>
              <a:rPr lang="pl-PL" sz="4400" b="1" dirty="0">
                <a:latin typeface="Lato Bold"/>
                <a:ea typeface="Lato Bold"/>
                <a:cs typeface="Lato Bold"/>
                <a:sym typeface="Lato Bold"/>
              </a:rPr>
              <a:t>INWESTYCJA A1.3.1 W RAMACH KPO</a:t>
            </a:r>
            <a:endParaRPr lang="en-US" sz="4400" b="1" dirty="0"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4480729" y="9662096"/>
            <a:ext cx="28716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17330460" y="744753"/>
            <a:ext cx="0" cy="8917343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 flipV="1">
            <a:off x="16263002" y="754728"/>
            <a:ext cx="1067205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9" name="AutoShape 9"/>
          <p:cNvSpPr/>
          <p:nvPr/>
        </p:nvSpPr>
        <p:spPr>
          <a:xfrm>
            <a:off x="14480729" y="9518435"/>
            <a:ext cx="0" cy="262057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9427062" y="496908"/>
            <a:ext cx="6551970" cy="563522"/>
          </a:xfrm>
          <a:custGeom>
            <a:avLst/>
            <a:gdLst/>
            <a:ahLst/>
            <a:cxnLst/>
            <a:rect l="l" t="t" r="r" b="b"/>
            <a:pathLst>
              <a:path w="6551970" h="563522">
                <a:moveTo>
                  <a:pt x="0" y="0"/>
                </a:moveTo>
                <a:lnTo>
                  <a:pt x="6551970" y="0"/>
                </a:lnTo>
                <a:lnTo>
                  <a:pt x="6551970" y="563522"/>
                </a:lnTo>
                <a:lnTo>
                  <a:pt x="0" y="56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1273011" y="7500295"/>
            <a:ext cx="6418833" cy="2262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3"/>
              </a:lnSpc>
            </a:pPr>
            <a:r>
              <a:rPr lang="pl-PL" sz="2549" dirty="0">
                <a:latin typeface="Lato Bold"/>
                <a:ea typeface="Lato Bold"/>
                <a:cs typeface="Lato Bold"/>
                <a:sym typeface="Lato Bold"/>
              </a:rPr>
              <a:t>Justyna Baczewska </a:t>
            </a:r>
            <a:br>
              <a:rPr lang="pl-PL" sz="2549" dirty="0">
                <a:latin typeface="Lato Bold"/>
                <a:ea typeface="Lato Bold"/>
                <a:cs typeface="Lato Bold"/>
                <a:sym typeface="Lato Bold"/>
              </a:rPr>
            </a:br>
            <a:r>
              <a:rPr lang="pl-PL" sz="2549" dirty="0">
                <a:latin typeface="Lato"/>
                <a:ea typeface="Lato"/>
                <a:cs typeface="Lato"/>
                <a:sym typeface="Lato"/>
              </a:rPr>
              <a:t>Wydział Projektów</a:t>
            </a:r>
          </a:p>
          <a:p>
            <a:pPr>
              <a:lnSpc>
                <a:spcPts val="3603"/>
              </a:lnSpc>
            </a:pP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Departament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Planowania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Przestrzennego</a:t>
            </a:r>
            <a:endParaRPr lang="en-US" sz="2549" dirty="0"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ts val="3603"/>
              </a:lnSpc>
            </a:pP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Ministerstwo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Rozwoju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Tech</a:t>
            </a:r>
            <a:r>
              <a:rPr lang="pl-PL" sz="2549" dirty="0">
                <a:latin typeface="Lato"/>
                <a:ea typeface="Lato"/>
                <a:cs typeface="Lato"/>
                <a:sym typeface="Lato"/>
              </a:rPr>
              <a:t>n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ologii</a:t>
            </a:r>
            <a:endParaRPr lang="en-US" sz="2549" dirty="0"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ts val="3603"/>
              </a:lnSpc>
            </a:pPr>
            <a:endParaRPr lang="en-US" sz="25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Obraz 12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D4D1D856-C75A-90D9-98C9-ACF86F93F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93"/>
          <a:stretch/>
        </p:blipFill>
        <p:spPr>
          <a:xfrm>
            <a:off x="-24581" y="0"/>
            <a:ext cx="6418833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70D7C-EE4B-D4DA-903E-860346938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154" y="4161902"/>
            <a:ext cx="13612542" cy="2277435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PROCEDURA NABORU 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80704CB-05C8-C935-2198-6754D5ABB4E3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9810CA89-13EE-5507-6AA5-E1468E549E4C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71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BA8314-D6E3-1AF9-84EC-0AD86B6BA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223" y="1638300"/>
            <a:ext cx="15295777" cy="7505989"/>
          </a:xfrm>
        </p:spPr>
        <p:txBody>
          <a:bodyPr/>
          <a:lstStyle/>
          <a:p>
            <a:pPr marL="428625" indent="-428625" algn="just">
              <a:lnSpc>
                <a:spcPct val="100000"/>
              </a:lnSpc>
              <a:buClr>
                <a:srgbClr val="282B5E"/>
              </a:buClr>
              <a:buFont typeface="Wingdings" panose="05000000000000000000" pitchFamily="2" charset="2"/>
              <a:buChar char="Ø"/>
              <a:defRPr/>
            </a:pPr>
            <a:r>
              <a:rPr lang="pl-PL" sz="3600" spc="-1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Instytucja odpowiedzialna za realizację Inwestycji podała do publicznej wiadomości, informacje o naborze wniosków, w tym na swojej stronie internetowej.</a:t>
            </a:r>
          </a:p>
          <a:p>
            <a:pPr marL="428625" indent="-428625">
              <a:lnSpc>
                <a:spcPct val="100000"/>
              </a:lnSpc>
              <a:buClr>
                <a:srgbClr val="282B5E"/>
              </a:buClr>
              <a:buFont typeface="Wingdings" panose="05000000000000000000" pitchFamily="2" charset="2"/>
              <a:buChar char="Ø"/>
              <a:defRPr/>
            </a:pPr>
            <a:r>
              <a:rPr lang="pl-PL" sz="3600" spc="-11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Ogłoszenie o Naborze określa w szczególności:</a:t>
            </a:r>
          </a:p>
          <a:p>
            <a:pPr marL="1143000" lvl="1" indent="-742950">
              <a:lnSpc>
                <a:spcPct val="100000"/>
              </a:lnSpc>
              <a:buClr>
                <a:srgbClr val="282B5E"/>
              </a:buClr>
              <a:buFont typeface="+mj-lt"/>
              <a:buAutoNum type="arabicPeriod"/>
              <a:defRPr/>
            </a:pPr>
            <a:r>
              <a:rPr lang="pl-PL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termin składania Wniosków;</a:t>
            </a:r>
          </a:p>
          <a:p>
            <a:pPr marL="1143000" lvl="1" indent="-742950">
              <a:lnSpc>
                <a:spcPct val="100000"/>
              </a:lnSpc>
              <a:spcAft>
                <a:spcPts val="1200"/>
              </a:spcAft>
              <a:buClr>
                <a:srgbClr val="282B5E"/>
              </a:buClr>
              <a:buFont typeface="+mj-lt"/>
              <a:buAutoNum type="arabicPeriod"/>
              <a:defRPr/>
            </a:pPr>
            <a:r>
              <a:rPr lang="pl-PL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alokację przeznaczoną na Nabór.</a:t>
            </a:r>
          </a:p>
          <a:p>
            <a:pPr marL="428625" indent="-428625">
              <a:lnSpc>
                <a:spcPct val="100000"/>
              </a:lnSpc>
              <a:buClr>
                <a:srgbClr val="282B5E"/>
              </a:buClr>
              <a:buFont typeface="Wingdings" panose="05000000000000000000" pitchFamily="2" charset="2"/>
              <a:buChar char="Ø"/>
              <a:defRPr/>
            </a:pPr>
            <a:r>
              <a:rPr lang="pl-PL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Wniosek składany jest </a:t>
            </a:r>
            <a:r>
              <a:rPr lang="pl-PL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jedynie</a:t>
            </a:r>
            <a:r>
              <a:rPr lang="pl-PL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 pośrednictwem formularza</a:t>
            </a:r>
            <a:r>
              <a:rPr lang="pl-PL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aplikacji WOD2021. </a:t>
            </a:r>
            <a:r>
              <a:rPr lang="pl-PL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Sposób wypełnienia informacji w formularzu w aplikacji WOD2021 został określony w Instrukcji CST2021</a:t>
            </a:r>
            <a:r>
              <a:rPr lang="pl-PL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udostępnionej na stronie </a:t>
            </a:r>
            <a:r>
              <a:rPr lang="pl-PL" sz="36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instrukcje.cst2021.gov.pl </a:t>
            </a:r>
            <a:endParaRPr lang="pl-PL" sz="3600" spc="-113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7FD03D3-9452-9AC6-0E7B-4FB681C329D1}"/>
              </a:ext>
            </a:extLst>
          </p:cNvPr>
          <p:cNvGrpSpPr/>
          <p:nvPr/>
        </p:nvGrpSpPr>
        <p:grpSpPr>
          <a:xfrm>
            <a:off x="16383000" y="0"/>
            <a:ext cx="1186374" cy="1164200"/>
            <a:chOff x="0" y="0"/>
            <a:chExt cx="1581832" cy="1552266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FAAA751-F593-7DDF-2282-3F5E0E8773EF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B335C7B3-C5B2-90EE-4799-20EE27808A1F}"/>
              </a:ext>
            </a:extLst>
          </p:cNvPr>
          <p:cNvSpPr txBox="1"/>
          <p:nvPr/>
        </p:nvSpPr>
        <p:spPr>
          <a:xfrm>
            <a:off x="167257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</a:t>
            </a: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4FD1A12-6C66-0509-D1BF-D7FACD4ABD18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AB1908E8-18FD-1ACD-3415-268CCA4C1BF7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31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7F757F-309B-5F03-7CD7-72B6A3C8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503755"/>
            <a:ext cx="12531216" cy="1234478"/>
          </a:xfrm>
        </p:spPr>
        <p:txBody>
          <a:bodyPr>
            <a:noAutofit/>
          </a:bodyPr>
          <a:lstStyle/>
          <a:p>
            <a:r>
              <a:rPr lang="pl-PL" sz="4200" dirty="0"/>
              <a:t>Wniosek o dofinansowanie powinien zawierać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17EF02-DC44-C169-2527-43C9D4926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2653762"/>
            <a:ext cx="16442833" cy="7335153"/>
          </a:xfrm>
        </p:spPr>
        <p:txBody>
          <a:bodyPr>
            <a:normAutofit/>
          </a:bodyPr>
          <a:lstStyle/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dirty="0"/>
              <a:t>Kod TERYT gminy;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dirty="0"/>
              <a:t>Nazwę gminy;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dirty="0"/>
              <a:t>Adres urzędu gminy;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dirty="0"/>
              <a:t>Numer i datę uchwały;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dirty="0"/>
              <a:t>Wnioskowaną kwotę netto (bez VAT); 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dirty="0"/>
              <a:t>Odnośnik do dziennika urzędowego </a:t>
            </a:r>
            <a:br>
              <a:rPr lang="pl-PL" sz="3200" dirty="0"/>
            </a:br>
            <a:r>
              <a:rPr lang="pl-PL" sz="3200" dirty="0"/>
              <a:t>województwa, w którym opublikowano plan ogólny gminy/ miejscowy plan zagospodarowania przestrzennego/ gminny program rewitalizacji;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pl-PL" sz="3200" dirty="0"/>
              <a:t>Potwierdzenie wydatków netto (bez VAT) i brutto udokumentowane przedstawieniem zawartych umów lub wyliczeniem kosztów własnych;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pl-PL" sz="3200" dirty="0"/>
              <a:t>Oświadczenie o braku podwójnego finansowania w rozumieniu ustawy art.14la pkt.7 ustawy;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endParaRPr lang="pl-PL" sz="2800" dirty="0"/>
          </a:p>
        </p:txBody>
      </p:sp>
      <p:pic>
        <p:nvPicPr>
          <p:cNvPr id="9" name="Obraz 8" descr="Obraz zawierający trawa, lotnicze, Fotografia lotnicza, krajobraz&#10;&#10;Opis wygenerowany automatycznie">
            <a:extLst>
              <a:ext uri="{FF2B5EF4-FFF2-40B4-BE49-F238E27FC236}">
                <a16:creationId xmlns:a16="http://schemas.microsoft.com/office/drawing/2014/main" id="{3F9DA1FA-3B5B-BE1D-BC42-C2B896950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2099727"/>
            <a:ext cx="8640960" cy="3645774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E00389D1-64A4-AEA8-52DA-7763770C8950}"/>
              </a:ext>
            </a:extLst>
          </p:cNvPr>
          <p:cNvGrpSpPr/>
          <p:nvPr/>
        </p:nvGrpSpPr>
        <p:grpSpPr>
          <a:xfrm>
            <a:off x="16840200" y="0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168FC34-C327-4BE0-36E1-35687225336C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42F5C01-5CEC-8C1B-A6D2-52B3375B5FB5}"/>
              </a:ext>
            </a:extLst>
          </p:cNvPr>
          <p:cNvSpPr txBox="1"/>
          <p:nvPr/>
        </p:nvSpPr>
        <p:spPr>
          <a:xfrm>
            <a:off x="171829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601F3BC2-65AB-3A42-BDE8-AC8833C80971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2FF41BC-C804-78FB-F229-712DB354D1A4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77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475330-6CBC-E093-7632-1E5A65BDA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47900"/>
            <a:ext cx="16773073" cy="8866001"/>
          </a:xfrm>
        </p:spPr>
        <p:txBody>
          <a:bodyPr>
            <a:noAutofit/>
          </a:bodyPr>
          <a:lstStyle/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dirty="0"/>
              <a:t>Raport z konsultacji społecznych; 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dirty="0"/>
              <a:t>Oświadczenie o zgodności planu ogólnego gminy z zasadą zrównoważonego rozwoju;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pl-PL" sz="3200" dirty="0"/>
              <a:t>Wskazanie na sposób realizacji zasady długotrwałego wpływu Przedsięwzięcia na wydajność i odporność gospodarki;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pl-PL" sz="3200" b="1" dirty="0"/>
              <a:t>Wniosek należy sporządzić zgodnie ze wzorem stanowiącym </a:t>
            </a:r>
            <a:r>
              <a:rPr lang="pl-PL" sz="3200" b="1" i="1" u="sng" dirty="0"/>
              <a:t>Załącznik nr 3</a:t>
            </a:r>
            <a:r>
              <a:rPr lang="pl-PL" sz="3200" b="1" i="1" dirty="0"/>
              <a:t> </a:t>
            </a:r>
            <a:r>
              <a:rPr lang="pl-PL" sz="3200" b="1" dirty="0"/>
              <a:t>do Regulaminu;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pl-PL" sz="3200" b="1" dirty="0"/>
              <a:t>Załączniki do Wniosku mogą mieć postać skanów dokumentów wykonanych </a:t>
            </a:r>
            <a:br>
              <a:rPr lang="pl-PL" sz="3200" b="1" dirty="0"/>
            </a:br>
            <a:r>
              <a:rPr lang="pl-PL" sz="3200" b="1" dirty="0"/>
              <a:t>z oryginałów;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pl-PL" sz="3200" dirty="0"/>
              <a:t>Oświadczenia oraz dane zawarte we Wniosku oraz załącznikach składane są pod rygorem odpowiedzialności karnej;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pl-PL" sz="3200" b="1" dirty="0"/>
              <a:t>Wnioskodawca może wycofać zgłoszony Wniosek;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pl-PL" sz="3200" dirty="0"/>
              <a:t>Powyższa forma składania Wniosków obowiązuje także przy składaniu każdej poprawionej wersji Wniosku. 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A50C57F2-A655-3125-5042-9E16FFB143B5}"/>
              </a:ext>
            </a:extLst>
          </p:cNvPr>
          <p:cNvGrpSpPr/>
          <p:nvPr/>
        </p:nvGrpSpPr>
        <p:grpSpPr>
          <a:xfrm>
            <a:off x="16840200" y="0"/>
            <a:ext cx="1186374" cy="1164200"/>
            <a:chOff x="0" y="0"/>
            <a:chExt cx="1581832" cy="1552266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0DDBA37-4201-899B-D1EF-509CE354B619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1AC99813-2B34-F036-00D6-E6D93EDD5425}"/>
              </a:ext>
            </a:extLst>
          </p:cNvPr>
          <p:cNvSpPr txBox="1"/>
          <p:nvPr/>
        </p:nvSpPr>
        <p:spPr>
          <a:xfrm>
            <a:off x="171829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5CBACA3-E2D6-343B-C67D-47ECEBEF1E0C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7EF6FBE2-D686-AAD8-36EF-D5F849E7343F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F5CAA06C-CE56-58CE-3A3F-D0FCD3CB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503755"/>
            <a:ext cx="12531216" cy="1234478"/>
          </a:xfrm>
        </p:spPr>
        <p:txBody>
          <a:bodyPr>
            <a:noAutofit/>
          </a:bodyPr>
          <a:lstStyle/>
          <a:p>
            <a:r>
              <a:rPr lang="pl-PL" sz="4200" dirty="0"/>
              <a:t>Wniosek o dofinansowanie powinien zawierać cd.</a:t>
            </a:r>
          </a:p>
        </p:txBody>
      </p:sp>
    </p:spTree>
    <p:extLst>
      <p:ext uri="{BB962C8B-B14F-4D97-AF65-F5344CB8AC3E}">
        <p14:creationId xmlns:p14="http://schemas.microsoft.com/office/powerpoint/2010/main" val="261575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705DAC7-E657-9416-043D-1733AA0F5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58" y="2095500"/>
            <a:ext cx="13538142" cy="5638800"/>
          </a:xfrm>
        </p:spPr>
        <p:txBody>
          <a:bodyPr>
            <a:noAutofit/>
          </a:bodyPr>
          <a:lstStyle/>
          <a:p>
            <a:r>
              <a:rPr lang="pl-PL" sz="6000" b="1" dirty="0">
                <a:latin typeface="Lato" panose="020F0502020204030203" pitchFamily="34" charset="-18"/>
              </a:rPr>
              <a:t>OCENA SPEŁNIENIA KRYTERIÓW:</a:t>
            </a:r>
            <a:br>
              <a:rPr lang="pl-PL" sz="6000" b="1" dirty="0">
                <a:latin typeface="Lato" panose="020F0502020204030203" pitchFamily="34" charset="-18"/>
              </a:rPr>
            </a:br>
            <a:br>
              <a:rPr lang="pl-PL" sz="6000" b="1" dirty="0">
                <a:latin typeface="Lato" panose="020F0502020204030203" pitchFamily="34" charset="-18"/>
              </a:rPr>
            </a:br>
            <a:r>
              <a:rPr lang="pl-PL" sz="6000" b="1" dirty="0">
                <a:latin typeface="Lato" panose="020F0502020204030203" pitchFamily="34" charset="-18"/>
              </a:rPr>
              <a:t>- FORMALNYCH</a:t>
            </a:r>
            <a:br>
              <a:rPr lang="pl-PL" sz="6000" b="1" dirty="0">
                <a:latin typeface="Lato" panose="020F0502020204030203" pitchFamily="34" charset="-18"/>
              </a:rPr>
            </a:br>
            <a:r>
              <a:rPr lang="pl-PL" sz="6000" b="1" dirty="0">
                <a:latin typeface="Lato" panose="020F0502020204030203" pitchFamily="34" charset="-18"/>
              </a:rPr>
              <a:t>- HORYZONTALNYCH </a:t>
            </a:r>
            <a:br>
              <a:rPr lang="pl-PL" sz="6000" b="1" dirty="0">
                <a:latin typeface="Lato" panose="020F0502020204030203" pitchFamily="34" charset="-18"/>
              </a:rPr>
            </a:br>
            <a:r>
              <a:rPr lang="pl-PL" sz="6000" b="1" dirty="0">
                <a:latin typeface="Lato" panose="020F0502020204030203" pitchFamily="34" charset="-18"/>
              </a:rPr>
              <a:t>- SZCZEGÓŁOWYCH </a:t>
            </a:r>
            <a:br>
              <a:rPr lang="pl-PL" sz="6000" b="1" dirty="0">
                <a:latin typeface="Lato" panose="020F0502020204030203" pitchFamily="34" charset="-18"/>
              </a:rPr>
            </a:br>
            <a:br>
              <a:rPr lang="pl-PL" sz="6000" b="1" dirty="0">
                <a:latin typeface="Lato" panose="020F0502020204030203" pitchFamily="34" charset="-18"/>
              </a:rPr>
            </a:br>
            <a:r>
              <a:rPr lang="pl-PL" sz="6000" b="1" dirty="0">
                <a:latin typeface="Lato" panose="020F0502020204030203" pitchFamily="34" charset="-18"/>
              </a:rPr>
              <a:t>WYBORU PRZEDSIĘWZIĘĆ </a:t>
            </a:r>
            <a:br>
              <a:rPr lang="pl-PL" sz="6000" b="1" dirty="0">
                <a:latin typeface="Lato" panose="020F0502020204030203" pitchFamily="34" charset="-18"/>
              </a:rPr>
            </a:br>
            <a:r>
              <a:rPr lang="pl-PL" sz="6000" b="1" dirty="0">
                <a:latin typeface="Lato" panose="020F0502020204030203" pitchFamily="34" charset="-18"/>
              </a:rPr>
              <a:t>DO OBJĘCIA WSPARCIEM</a:t>
            </a:r>
          </a:p>
        </p:txBody>
      </p:sp>
    </p:spTree>
    <p:extLst>
      <p:ext uri="{BB962C8B-B14F-4D97-AF65-F5344CB8AC3E}">
        <p14:creationId xmlns:p14="http://schemas.microsoft.com/office/powerpoint/2010/main" val="158507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8045EC-7D8D-F381-D6E5-1E740E5B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02" y="921582"/>
            <a:ext cx="15773400" cy="1235868"/>
          </a:xfrm>
        </p:spPr>
        <p:txBody>
          <a:bodyPr>
            <a:normAutofit/>
          </a:bodyPr>
          <a:lstStyle/>
          <a:p>
            <a:r>
              <a:rPr lang="pl-PL" sz="3600" dirty="0"/>
              <a:t>       </a:t>
            </a:r>
            <a:r>
              <a:rPr lang="pl-PL" sz="3600" dirty="0">
                <a:solidFill>
                  <a:schemeClr val="tx1"/>
                </a:solidFill>
              </a:rPr>
              <a:t>WERYFIKACJA KRYTERIÓW FORMALNYCH i HORYZONTALNYCH WE WNIOSKU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2559ED-59BE-38E6-2327-7868BA5C5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2387958"/>
            <a:ext cx="16525056" cy="7207968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00"/>
              <a:buNone/>
            </a:pPr>
            <a:r>
              <a:rPr lang="pl-PL" sz="2800" u="none" strike="noStrike" spc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</a:t>
            </a:r>
            <a:r>
              <a:rPr lang="pl-PL" sz="2800" b="1" u="none" strike="noStrike" spc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kryteriów formalnych </a:t>
            </a:r>
            <a:r>
              <a:rPr lang="pl-PL" sz="2800" u="none" strike="noStrike" spc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Wniosku o dofinansowanie zalicza się:</a:t>
            </a:r>
            <a:endParaRPr lang="pl-PL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Char char="Ø"/>
            </a:pPr>
            <a:r>
              <a:rPr lang="pl-PL" sz="2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złożenie Wniosku o dofinansowanie w terminie określonym w Regulaminie;</a:t>
            </a:r>
            <a:endParaRPr lang="pl-PL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Char char="Ø"/>
            </a:pPr>
            <a:r>
              <a:rPr lang="pl-PL" sz="2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sporządzenie Wniosku o dofinansowanie zgodnie ze wzorem obowiązującym w Naborze;</a:t>
            </a:r>
          </a:p>
          <a:p>
            <a:pPr lvl="1" algn="just">
              <a:lnSpc>
                <a:spcPct val="100000"/>
              </a:lnSpc>
              <a:spcBef>
                <a:spcPts val="5"/>
              </a:spcBef>
              <a:buSzPts val="1200"/>
              <a:buFont typeface="Arial" panose="020B0604020202020204" pitchFamily="34" charset="0"/>
              <a:buChar char="•"/>
              <a:tabLst>
                <a:tab pos="905510" algn="l"/>
              </a:tabLst>
            </a:pPr>
            <a:r>
              <a:rPr lang="pl-PL" sz="2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wypełnienie Wniosku o dofinansowanie w języku polskim;</a:t>
            </a:r>
          </a:p>
          <a:p>
            <a:pPr lvl="1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  <a:tabLst>
                <a:tab pos="905510" algn="l"/>
              </a:tabLst>
            </a:pPr>
            <a:r>
              <a:rPr lang="pl-PL" sz="2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kompletność Wniosku o dofinansowanie wraz z załącznikami;</a:t>
            </a:r>
          </a:p>
          <a:p>
            <a:pPr lvl="1" algn="just">
              <a:lnSpc>
                <a:spcPct val="100000"/>
              </a:lnSpc>
              <a:spcBef>
                <a:spcPts val="5"/>
              </a:spcBef>
              <a:buSzPts val="1200"/>
              <a:buFont typeface="Arial" panose="020B0604020202020204" pitchFamily="34" charset="0"/>
              <a:buChar char="•"/>
              <a:tabLst>
                <a:tab pos="905510" algn="l"/>
              </a:tabLst>
            </a:pPr>
            <a:r>
              <a:rPr lang="pl-PL" sz="2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złożenie Wniosku o dofinansowanie przez uprawnioną osobę.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</a:t>
            </a:r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kryteriów horyzontalnych</a:t>
            </a:r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Wniosku o dofinansowanie zalicza się m.in.: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8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Zgodność z ramami czasowymi planu rozwojowego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8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Zgodność z planem rozwojowym</a:t>
            </a:r>
            <a:endParaRPr lang="pl-PL" sz="2800" kern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28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 </a:t>
            </a:r>
            <a:r>
              <a:rPr lang="pl-PL" sz="2800" kern="0" spc="-5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podwójnego </a:t>
            </a:r>
            <a:r>
              <a:rPr lang="pl-PL" sz="2800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finansowania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sz="2800" kern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2800" b="1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Pełna lista kryteriów horyzontalnych znajduję się w załączniku nr 1 do regulaminu konkursu.</a:t>
            </a:r>
            <a:endParaRPr lang="pl-PL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770B004-7E94-EF67-7D22-FDA685444465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 sz="2800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4E8DA78C-2BDF-5A38-D2BC-962847BC3A62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 sz="280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EDA7A162-7485-792E-1707-D4D46EAD2A8B}"/>
              </a:ext>
            </a:extLst>
          </p:cNvPr>
          <p:cNvGrpSpPr/>
          <p:nvPr/>
        </p:nvGrpSpPr>
        <p:grpSpPr>
          <a:xfrm>
            <a:off x="16790051" y="0"/>
            <a:ext cx="1186374" cy="1164200"/>
            <a:chOff x="0" y="0"/>
            <a:chExt cx="1581832" cy="155226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F6A14F2-AC4D-3DD0-9E97-A2A8FBEA9B8D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sz="2800" dirty="0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607F3064-D59A-41A9-66D0-E934C82187DD}"/>
              </a:ext>
            </a:extLst>
          </p:cNvPr>
          <p:cNvSpPr txBox="1"/>
          <p:nvPr/>
        </p:nvSpPr>
        <p:spPr>
          <a:xfrm>
            <a:off x="17221200" y="281570"/>
            <a:ext cx="50957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28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13</a:t>
            </a:r>
            <a:endParaRPr lang="en-US" sz="28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7746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01DBF2-108E-E093-18A1-61741991F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8" y="833004"/>
            <a:ext cx="16855372" cy="7510896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pl-PL" sz="2000" b="1" dirty="0"/>
              <a:t>WERYFIKACJA KRYTERIÓW SZCZEGÓŁOWYCH WE WNIOSKU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pl-PL" sz="18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wysokość wnioskowanej kwoty Wsparcia z KPO (czy nie jest wyższa niż wynika to z algorytmu określonego w § 5 ust. 3 pkt 1);</a:t>
            </a:r>
            <a:endParaRPr lang="pl-PL" sz="18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dostępność środków z puli dedykowanej dla zadania polegającego na opracowaniu planów ogólnych gminy;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endParaRPr lang="pl-PL" sz="2000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lang="pl-PL" sz="20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Dla PLANÓW OGÓLNYCH GMINY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termin uchwalenia i ogłoszenia planu ogólnego gminy (czy nie przekracza 30 czerwca 2026 r.);</a:t>
            </a:r>
            <a:endParaRPr lang="pl-PL" sz="2000" b="1" kern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685" marR="276225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Dla MIEJSCOWYCH PLANÓW ZAGOSPODROWANIA PRZESTRZENNEGO</a:t>
            </a:r>
          </a:p>
          <a:p>
            <a:pPr marL="362585" marR="276225" algn="just">
              <a:lnSpc>
                <a:spcPct val="150000"/>
              </a:lnSpc>
              <a:spcAft>
                <a:spcPts val="0"/>
              </a:spcAft>
            </a:pP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data uchwały o przystąpieniu do sporządzania lub zmiany miejscowego planu</a:t>
            </a:r>
            <a:r>
              <a:rPr lang="pl-PL" sz="20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zagospodarowania przestrzennego (czy uchwała intencyjna</a:t>
            </a:r>
            <a:r>
              <a:rPr lang="pl-PL" sz="20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została podjęta od dnia 24 grudnia 2021 r.);</a:t>
            </a:r>
            <a:endParaRPr lang="pl-PL" sz="2000" b="1" kern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62585" marR="276225" algn="just">
              <a:lnSpc>
                <a:spcPct val="150000"/>
              </a:lnSpc>
              <a:spcAft>
                <a:spcPts val="0"/>
              </a:spcAft>
            </a:pP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zastosowanie art. 67 ust. 3 pkt 1 ustawy z dnia 7 lipca 2023 r. o zmianie ustawy o planowaniu i zagospodarowaniu przestrzennym oraz niektórych innych ustaw</a:t>
            </a:r>
            <a:r>
              <a:rPr lang="pl-PL" sz="20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(Dz.U. z 2023 r. poz. 1688);</a:t>
            </a:r>
          </a:p>
          <a:p>
            <a:pPr marL="19685" marR="276225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l-PL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Dla GMINNYCH PROGRAMÓW REWITALIZACJI</a:t>
            </a:r>
          </a:p>
          <a:p>
            <a:pPr marL="305435" marR="276225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opis sposobu realizacji dokumentów strategicznych gminy</a:t>
            </a:r>
            <a:r>
              <a:rPr lang="pl-PL" sz="20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 gminnym programie rewitalizacji;</a:t>
            </a:r>
            <a:endParaRPr lang="pl-PL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05435" marR="276225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opis sposobu zapewnienia udziału interesariuszy w procesie rewitalizacji, w tym w ramach Komitetu Rewitalizacji</a:t>
            </a:r>
            <a:r>
              <a:rPr lang="pl-PL" sz="20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</a:t>
            </a:r>
            <a:r>
              <a:rPr lang="pl-PL" sz="20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gminnym programie rewitalizacji;</a:t>
            </a:r>
            <a:endParaRPr lang="pl-PL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05435" marR="276225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b="0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wskazanie sposobu realizacji gminnego programu rewitalizacji w zakresie planowania i zagospodarowania przestrzennego poprzez wskazanie zakresu niezbędnych zmian w planie ogólnym gminy, a w przypadku uchwalenia gminnego programu rewitalizacji przed dniem wejścia w życie planu ogólnego gminy w danej gminie poprzez wskazanie zakresu niezbędnych zmian w studium uwarunkowań i kierunków zagospodarowania przestrzennego gmin.</a:t>
            </a:r>
          </a:p>
          <a:p>
            <a:pPr marL="0" indent="0" algn="just">
              <a:buNone/>
              <a:defRPr/>
            </a:pPr>
            <a:r>
              <a:rPr lang="pl-PL" sz="2000" b="1" spc="-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Ocena Wniosku </a:t>
            </a:r>
            <a:r>
              <a:rPr lang="pl-PL" sz="2000" spc="-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zostanie przeprowadzona </a:t>
            </a:r>
            <a:r>
              <a:rPr lang="pl-PL" sz="2000" b="1" spc="-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60 dni </a:t>
            </a:r>
            <a:r>
              <a:rPr lang="pl-PL" sz="2000" spc="-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 złożenia. Termin ten w uzasadnionych przypadkach może zostać wydłużony, </a:t>
            </a:r>
            <a:r>
              <a:rPr lang="pl-PL" sz="2000" b="1" spc="-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dłużej jednak niż do 90</a:t>
            </a:r>
            <a:r>
              <a:rPr lang="pl-PL" sz="2000" b="1" spc="-17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000" b="1" spc="-2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dni.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DA90AD4-6F22-0F10-B467-A3DA370B4458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05141409-9F75-7057-6912-BE9AF84A6BE1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6EB3A98-D4B2-33C8-8686-E9BAF2B81340}"/>
              </a:ext>
            </a:extLst>
          </p:cNvPr>
          <p:cNvGrpSpPr/>
          <p:nvPr/>
        </p:nvGrpSpPr>
        <p:grpSpPr>
          <a:xfrm>
            <a:off x="16840200" y="0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AB2EEDE-6958-FEBD-DB7F-946A914298AD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5D18EAF-B0A5-8E27-0357-0855023E1C35}"/>
              </a:ext>
            </a:extLst>
          </p:cNvPr>
          <p:cNvSpPr txBox="1"/>
          <p:nvPr/>
        </p:nvSpPr>
        <p:spPr>
          <a:xfrm>
            <a:off x="171829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6434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32466-74C0-F47B-7CE1-DD773A989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9189" y="3238500"/>
            <a:ext cx="14189621" cy="3348372"/>
          </a:xfrm>
        </p:spPr>
        <p:txBody>
          <a:bodyPr>
            <a:noAutofit/>
          </a:bodyPr>
          <a:lstStyle/>
          <a:p>
            <a:r>
              <a:rPr lang="pl-PL" sz="8000" dirty="0"/>
              <a:t>WYBÓR PRZEDSIĘWZIĘCIA </a:t>
            </a:r>
            <a:br>
              <a:rPr lang="pl-PL" sz="8000" dirty="0"/>
            </a:br>
            <a:r>
              <a:rPr lang="pl-PL" sz="8000" dirty="0"/>
              <a:t>DO OBJĘCIA WSPARCIEM </a:t>
            </a:r>
            <a:br>
              <a:rPr lang="pl-PL" sz="8000" dirty="0"/>
            </a:br>
            <a:r>
              <a:rPr lang="pl-PL" sz="8000" dirty="0"/>
              <a:t>ORAZ INFORMACJA </a:t>
            </a:r>
            <a:br>
              <a:rPr lang="pl-PL" sz="8000" dirty="0"/>
            </a:br>
            <a:r>
              <a:rPr lang="pl-PL" sz="8000" dirty="0"/>
              <a:t>O WYNIKU OCENY 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CB28137-3F55-7268-E435-B9C42EE22282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02C92E89-499A-8669-E712-331D772FC8F3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78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07BBFE-8505-889E-6888-8AF0BBC57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31" y="1866900"/>
            <a:ext cx="16140369" cy="8208912"/>
          </a:xfrm>
        </p:spPr>
        <p:txBody>
          <a:bodyPr>
            <a:noAutofit/>
          </a:bodyPr>
          <a:lstStyle/>
          <a:p>
            <a:pPr marL="428625" marR="103823" indent="-428625" algn="just">
              <a:buSzPts val="1200"/>
              <a:buFont typeface="Wingdings" panose="05000000000000000000" pitchFamily="2" charset="2"/>
              <a:buChar char="Ø"/>
              <a:tabLst>
                <a:tab pos="673418" algn="l"/>
              </a:tabLst>
            </a:pPr>
            <a:r>
              <a:rPr lang="pl-PL" sz="3200" b="1" spc="-8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Wnioski ocenia się </a:t>
            </a:r>
            <a:r>
              <a:rPr lang="pl-PL" sz="3200" b="1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zgodnie z kolejnością ich złożenia, do wyczerpania alokacji przeznaczonej na dany nabór.</a:t>
            </a:r>
          </a:p>
          <a:p>
            <a:pPr marL="428625" marR="103823" indent="-428625" algn="just">
              <a:buSzPts val="1200"/>
              <a:buFont typeface="Wingdings" panose="05000000000000000000" pitchFamily="2" charset="2"/>
              <a:buChar char="Ø"/>
              <a:tabLst>
                <a:tab pos="673418" algn="l"/>
              </a:tabLst>
            </a:pP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Pozytywna ocena Wniosku skutkuje wyborem Przedsięwzięcia do objęcia wsparciem. </a:t>
            </a:r>
          </a:p>
          <a:p>
            <a:pPr marL="428625" marR="103823" indent="-428625" algn="just">
              <a:buSzPts val="1200"/>
              <a:buFont typeface="Wingdings" panose="05000000000000000000" pitchFamily="2" charset="2"/>
              <a:buChar char="Ø"/>
              <a:tabLst>
                <a:tab pos="673418" algn="l"/>
              </a:tabLst>
            </a:pPr>
            <a:r>
              <a:rPr lang="pl-PL" sz="3200" b="1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oceny pozytywnej 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Wnioskodawca, którego Przedsięwzięcie zostało wybrane do objęcia wsparciem otrzymuje informację o spełnieniu kryteriów oceny oraz proponowanym terminie podpisania Umowy. </a:t>
            </a:r>
          </a:p>
          <a:p>
            <a:pPr marL="428625" marR="103823" indent="-428625" algn="just">
              <a:buSzPts val="1200"/>
              <a:buFont typeface="Wingdings" panose="05000000000000000000" pitchFamily="2" charset="2"/>
              <a:buChar char="Ø"/>
              <a:tabLst>
                <a:tab pos="673418" algn="l"/>
              </a:tabLst>
            </a:pPr>
            <a:r>
              <a:rPr lang="pl-PL" sz="3200" b="1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oceny negatywnej 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Wnioskodawca, którego Przedsięwzięcie nie zostało wybrane do objęcia wsparciem otrzymuje informację o wyniku oceny wraz z uzasadnieniem oraz wskazaniem wszystkich okoliczności, które przesądziły o negatywnym wyniku oceny spełnienia</a:t>
            </a:r>
            <a:r>
              <a:rPr lang="pl-PL" sz="3200" spc="-8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danego</a:t>
            </a:r>
            <a:r>
              <a:rPr lang="pl-PL" sz="3200" spc="-7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kryterium oraz pouczeniem</a:t>
            </a:r>
            <a:r>
              <a:rPr lang="pl-PL" sz="3200" spc="-8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pl-PL" sz="3200" spc="-1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możliwości</a:t>
            </a:r>
            <a:r>
              <a:rPr lang="pl-PL" sz="3200" spc="-9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wniesienia wniosku o ponowną ocenę Przedsięwzięcia.</a:t>
            </a:r>
          </a:p>
          <a:p>
            <a:pPr marL="428625" marR="103823" indent="-428625" algn="just">
              <a:buSzPts val="1200"/>
              <a:buFont typeface="Wingdings" panose="05000000000000000000" pitchFamily="2" charset="2"/>
              <a:buChar char="Ø"/>
              <a:tabLst>
                <a:tab pos="673418" algn="l"/>
              </a:tabLst>
            </a:pP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przypadku, gdy na jakimkolwiek etapie postępowania w zakresie ponownej oceny Przedsięwzięcia wyczerpana zostanie alokacja przeznaczona na dany nabór IOI pozostawia wniosek bez rozpatrzenia informując Wnioskodawcę o możliwości wniesienia skargi do sądu administracyjnego. </a:t>
            </a:r>
          </a:p>
          <a:p>
            <a:pPr marL="428625" marR="103823" indent="-428625" algn="just">
              <a:buSzPts val="1200"/>
              <a:buFont typeface="Wingdings" panose="05000000000000000000" pitchFamily="2" charset="2"/>
              <a:buChar char="Ø"/>
              <a:tabLst>
                <a:tab pos="673418" algn="l"/>
              </a:tabLst>
            </a:pPr>
            <a:endParaRPr lang="pl-PL" spc="-38" dirty="0">
              <a:solidFill>
                <a:srgbClr val="002060"/>
              </a:solidFill>
              <a:latin typeface="Montserrat" pitchFamily="2" charset="-18"/>
              <a:ea typeface="Arial" panose="020B06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DD00B0E-19A2-5F20-4F22-D60D08090486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3EAFAE2F-AC66-56B0-168D-F72E2D65AF1A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D9C4C15-139F-CD84-BE2C-D3F403060DBE}"/>
              </a:ext>
            </a:extLst>
          </p:cNvPr>
          <p:cNvGrpSpPr/>
          <p:nvPr/>
        </p:nvGrpSpPr>
        <p:grpSpPr>
          <a:xfrm>
            <a:off x="16840200" y="0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5FB71E7-5268-F388-1B43-71839878CAB4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ADBC3D79-48B1-A9A3-0470-034FE4163A99}"/>
              </a:ext>
            </a:extLst>
          </p:cNvPr>
          <p:cNvSpPr txBox="1"/>
          <p:nvPr/>
        </p:nvSpPr>
        <p:spPr>
          <a:xfrm>
            <a:off x="171829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1624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05BA52-501F-BC84-94E4-D7ED5DD7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08" y="845066"/>
            <a:ext cx="15773400" cy="1235868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chemeClr val="tx1"/>
                </a:solidFill>
              </a:rPr>
              <a:t>               LISTY OCENIANYCH PRZEDSIĘWZIĘĆ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01C5E3-9F7D-E025-514C-5387D513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94520"/>
            <a:ext cx="16378535" cy="6802913"/>
          </a:xfrm>
        </p:spPr>
        <p:txBody>
          <a:bodyPr/>
          <a:lstStyle/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pl-PL" sz="3200" b="1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Instytucja odpowiedzialna za Inwestycję o</a:t>
            </a:r>
            <a:r>
              <a:rPr lang="pl-PL" sz="3200" b="1" spc="-83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publikuje</a:t>
            </a:r>
            <a:r>
              <a:rPr lang="pl-PL" sz="3200" b="1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swojej stronie internetowej:</a:t>
            </a:r>
          </a:p>
          <a:p>
            <a:pPr marL="514350" marR="113348" indent="-514350" algn="just">
              <a:lnSpc>
                <a:spcPct val="145000"/>
              </a:lnSpc>
              <a:buSzPts val="1200"/>
              <a:buFont typeface="+mj-lt"/>
              <a:buAutoNum type="arabicParenR"/>
              <a:tabLst>
                <a:tab pos="1183958" algn="l"/>
                <a:tab pos="1184910" algn="l"/>
              </a:tabLst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listę Przedsięwzięć </a:t>
            </a: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wybranych do objęcia wsparciem</a:t>
            </a: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514350" marR="113348" indent="-514350" algn="just">
              <a:lnSpc>
                <a:spcPct val="145000"/>
              </a:lnSpc>
              <a:buSzPts val="1200"/>
              <a:buFont typeface="+mj-lt"/>
              <a:buAutoNum type="arabicParenR"/>
              <a:tabLst>
                <a:tab pos="1183958" algn="l"/>
                <a:tab pos="1184910" algn="l"/>
              </a:tabLst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listę Przedsięwzięć</a:t>
            </a: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które uzyskały ocenę negatywną;</a:t>
            </a:r>
            <a:endParaRPr lang="pl-PL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marR="113348" indent="-514350" algn="just">
              <a:lnSpc>
                <a:spcPct val="145000"/>
              </a:lnSpc>
              <a:buSzPts val="1200"/>
              <a:buFont typeface="+mj-lt"/>
              <a:buAutoNum type="arabicParenR"/>
              <a:tabLst>
                <a:tab pos="1183958" algn="l"/>
                <a:tab pos="1184910" algn="l"/>
              </a:tabLst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listę Przedsięwzięć, </a:t>
            </a: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które uzyskały ocenę negatywną ze względu na wyczerpanie alokacji </a:t>
            </a: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przeznaczonej na dany nabór. </a:t>
            </a:r>
            <a:endParaRPr lang="pl-PL" sz="3200" b="1" spc="-38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3200" b="1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Listy, o których mowa będą aktualizowane na bieżąco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Aktualizacja obejmuje w szczególności uzupełnienie listy o kolejne oceniane Przedsięwzięcia oraz wynik ponownej oceny Przedsięwzięcia.</a:t>
            </a:r>
          </a:p>
          <a:p>
            <a:pPr marL="257175" indent="-257175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3200" b="1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Lista Przedsięwzięć wybranych do objęcia wsparciem zawiera co najmniej następujące</a:t>
            </a:r>
            <a:r>
              <a:rPr lang="pl-PL" sz="3200" b="1" spc="-1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 b="1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informacje</a:t>
            </a:r>
            <a:r>
              <a:rPr lang="pl-PL" sz="3200" spc="-38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identyfikator Wniosku, numer i nazwę Inwestycji, nazwę Wnioskodawcy, tytuł wniosku o dofinansowanie, numer wniosku o dofinansowanie, kwotę dofinansowania, rodzaj Przedsięwzięcia.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E644D82-8BA3-AC40-6044-FC1771882337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A41181A6-326D-D2CC-C0DD-DF47C92B0665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7C4FAA-52C6-86CE-991A-D721CD357442}"/>
              </a:ext>
            </a:extLst>
          </p:cNvPr>
          <p:cNvGrpSpPr/>
          <p:nvPr/>
        </p:nvGrpSpPr>
        <p:grpSpPr>
          <a:xfrm>
            <a:off x="16840200" y="0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D51A42-DC59-C7D1-AA44-695128B20036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107E2D-123F-4D58-991F-39B519F305A7}"/>
              </a:ext>
            </a:extLst>
          </p:cNvPr>
          <p:cNvSpPr txBox="1"/>
          <p:nvPr/>
        </p:nvSpPr>
        <p:spPr>
          <a:xfrm>
            <a:off x="171829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2773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AB45AA9-87FB-AC84-4342-6315BBF2D707}"/>
              </a:ext>
            </a:extLst>
          </p:cNvPr>
          <p:cNvSpPr txBox="1">
            <a:spLocks/>
          </p:cNvSpPr>
          <p:nvPr/>
        </p:nvSpPr>
        <p:spPr>
          <a:xfrm>
            <a:off x="1371600" y="723900"/>
            <a:ext cx="14325600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j-ea"/>
                <a:cs typeface="+mj-cs"/>
              </a:rPr>
              <a:t>Działania inwestycji A1.3.1 realizowane</a:t>
            </a:r>
            <a:r>
              <a:rPr lang="pl-PL" sz="4400" dirty="0"/>
              <a:t> </a:t>
            </a: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j-ea"/>
                <a:cs typeface="+mj-cs"/>
              </a:rPr>
              <a:t>będą poprzez: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191515"/>
              </a:solidFill>
              <a:effectLst/>
              <a:uLnTx/>
              <a:uFillTx/>
              <a:latin typeface="Lato" panose="020F0502020204030203" pitchFamily="34" charset="-18"/>
              <a:ea typeface="+mj-ea"/>
              <a:cs typeface="+mj-cs"/>
            </a:endParaRP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F54B2179-BBD9-11B9-2EB1-2E7B47A46E9C}"/>
              </a:ext>
            </a:extLst>
          </p:cNvPr>
          <p:cNvSpPr txBox="1">
            <a:spLocks/>
          </p:cNvSpPr>
          <p:nvPr/>
        </p:nvSpPr>
        <p:spPr>
          <a:xfrm>
            <a:off x="1066800" y="3353702"/>
            <a:ext cx="4286556" cy="62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Realizacja 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konkursu dla podmiotów szkoleniowych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- szkolenia dla </a:t>
            </a:r>
            <a:r>
              <a:rPr kumimoji="0" lang="pl-PL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pracowników samorządowych i planistów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zaangażowanych w opracowywanie dokumentów planowania przestrzennego</a:t>
            </a:r>
          </a:p>
          <a:p>
            <a:pPr marL="171450" marR="0" lvl="0" indent="-171450" algn="l" defTabSz="914400" rtl="0" eaLnBrk="1" fontAlgn="auto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l-PL" sz="1300" b="0" i="0" u="none" strike="noStrike" kern="1200" cap="none" spc="0" normalizeH="0" baseline="0" noProof="0" dirty="0">
              <a:ln>
                <a:noFill/>
              </a:ln>
              <a:solidFill>
                <a:srgbClr val="191515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00" b="0" i="0" u="none" strike="noStrike" kern="1200" cap="none" spc="0" normalizeH="0" baseline="0" noProof="0" dirty="0">
              <a:ln>
                <a:noFill/>
              </a:ln>
              <a:solidFill>
                <a:srgbClr val="191515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3C83E8FA-FF75-5958-15F7-ED67DBD413F0}"/>
              </a:ext>
            </a:extLst>
          </p:cNvPr>
          <p:cNvSpPr txBox="1">
            <a:spLocks/>
          </p:cNvSpPr>
          <p:nvPr/>
        </p:nvSpPr>
        <p:spPr>
          <a:xfrm>
            <a:off x="6038374" y="3342496"/>
            <a:ext cx="5848826" cy="6329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Realizacja 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konkursu dla gmin </a:t>
            </a:r>
            <a:br>
              <a:rPr kumimoji="0" lang="pl-PL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</a:b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w zakresie wdrożenia reformy planowania i zagospodarowania przestrzennego w gminie poprzez </a:t>
            </a:r>
            <a:r>
              <a:rPr kumimoji="0" lang="pl-PL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uchwalenie i ogłoszenie planu ogólnego gminy i miejscowego planu zagospodarowania przestrzennego oraz uchwalenie gminnego programu rewitalizacji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00" b="0" i="0" u="none" strike="noStrike" kern="1200" cap="none" spc="0" normalizeH="0" baseline="0" noProof="0" dirty="0">
              <a:ln>
                <a:noFill/>
              </a:ln>
              <a:solidFill>
                <a:srgbClr val="191515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</p:txBody>
      </p:sp>
      <p:sp>
        <p:nvSpPr>
          <p:cNvPr id="12" name="Symbol zastępczy zawartości 4">
            <a:extLst>
              <a:ext uri="{FF2B5EF4-FFF2-40B4-BE49-F238E27FC236}">
                <a16:creationId xmlns:a16="http://schemas.microsoft.com/office/drawing/2014/main" id="{512CD450-CC87-77C9-3CC0-900CFCE2D875}"/>
              </a:ext>
            </a:extLst>
          </p:cNvPr>
          <p:cNvSpPr txBox="1">
            <a:spLocks/>
          </p:cNvSpPr>
          <p:nvPr/>
        </p:nvSpPr>
        <p:spPr>
          <a:xfrm>
            <a:off x="12572218" y="3353702"/>
            <a:ext cx="4648201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Przygotowanie </a:t>
            </a:r>
            <a:r>
              <a:rPr kumimoji="0" lang="pl-PL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seminariów internetowych, konferencji 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poświęconych wdrożeniu ustawy</a:t>
            </a:r>
          </a:p>
        </p:txBody>
      </p:sp>
      <p:sp>
        <p:nvSpPr>
          <p:cNvPr id="13" name="Symbol zastępczy tekstu 5">
            <a:extLst>
              <a:ext uri="{FF2B5EF4-FFF2-40B4-BE49-F238E27FC236}">
                <a16:creationId xmlns:a16="http://schemas.microsoft.com/office/drawing/2014/main" id="{45C09906-61CF-540E-0717-815C2C2A7C4E}"/>
              </a:ext>
            </a:extLst>
          </p:cNvPr>
          <p:cNvSpPr txBox="1">
            <a:spLocks/>
          </p:cNvSpPr>
          <p:nvPr/>
        </p:nvSpPr>
        <p:spPr>
          <a:xfrm>
            <a:off x="929385" y="2195006"/>
            <a:ext cx="476946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SZKOLENIA DLA PLANISTÓW</a:t>
            </a:r>
          </a:p>
        </p:txBody>
      </p:sp>
      <p:sp>
        <p:nvSpPr>
          <p:cNvPr id="14" name="Symbol zastępczy tekstu 6">
            <a:extLst>
              <a:ext uri="{FF2B5EF4-FFF2-40B4-BE49-F238E27FC236}">
                <a16:creationId xmlns:a16="http://schemas.microsoft.com/office/drawing/2014/main" id="{7D625DB8-EF4D-9F72-C0EB-C242180C60DE}"/>
              </a:ext>
            </a:extLst>
          </p:cNvPr>
          <p:cNvSpPr txBox="1">
            <a:spLocks/>
          </p:cNvSpPr>
          <p:nvPr/>
        </p:nvSpPr>
        <p:spPr>
          <a:xfrm>
            <a:off x="7371544" y="2154822"/>
            <a:ext cx="3109461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WSPARCIE DLA GMIN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2D30E8F1-170D-FA70-F407-AC3594771037}"/>
              </a:ext>
            </a:extLst>
          </p:cNvPr>
          <p:cNvSpPr txBox="1">
            <a:spLocks/>
          </p:cNvSpPr>
          <p:nvPr/>
        </p:nvSpPr>
        <p:spPr>
          <a:xfrm>
            <a:off x="12572218" y="1463806"/>
            <a:ext cx="4424433" cy="16193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rgbClr val="191515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MATERIAŁY EDUKACYJNE </a:t>
            </a:r>
          </a:p>
        </p:txBody>
      </p:sp>
      <p:sp>
        <p:nvSpPr>
          <p:cNvPr id="16" name="AutoShape 2"/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7" name="AutoShape 3"/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18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19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0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3204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B88182-E338-CFAF-6247-07302E210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2552700"/>
            <a:ext cx="14621669" cy="4329971"/>
          </a:xfrm>
        </p:spPr>
        <p:txBody>
          <a:bodyPr>
            <a:normAutofit/>
          </a:bodyPr>
          <a:lstStyle/>
          <a:p>
            <a:r>
              <a:rPr lang="pl-PL" sz="6000" dirty="0"/>
              <a:t>PROCEDURA ZAWIERANIA UMOWY O OBJĘCIE WSPARCIEM 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FC0036B-326D-D4A4-EF32-F33799AF5F5B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E80479CA-9E2C-5952-0DE8-F29DAA3EAAA1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27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004F69-9E76-F263-47C7-089BFD1E4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051" y="941977"/>
            <a:ext cx="15695747" cy="8738027"/>
          </a:xfrm>
        </p:spPr>
        <p:txBody>
          <a:bodyPr>
            <a:noAutofit/>
          </a:bodyPr>
          <a:lstStyle/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pl-PL" sz="2900" b="1" dirty="0"/>
              <a:t>Umowa o wsparcie Przedsięwzięcia może zostać zawarta, jeżeli na dzień jej zawarcia Przedsięwzięcie spełnia wszystkie określone w Regulaminie wymogi.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pl-PL" sz="2900" b="1" dirty="0"/>
              <a:t>W przypadku niedostarczenia lub niezgodności dokumentów ze złożonymi oświadczeniami, nie dochodzi do podpisania Umowy.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pl-PL" sz="2900" dirty="0"/>
              <a:t>Wnioskodawca wraz z pismem informującym o przyznaniu wsparcia </a:t>
            </a:r>
            <a:r>
              <a:rPr lang="pl-PL" sz="2900" b="1" dirty="0"/>
              <a:t>otrzymuje pisemną informację, zawierającą wykaz dokumentów, niezbędnych do uzyskania/przygotowania i dostarczenia do Instytucji odpowiedzialnej za Inwestycję  w celu sporządzenia i zawarcia </a:t>
            </a:r>
          </a:p>
          <a:p>
            <a:pPr marL="0" indent="0" algn="just">
              <a:buNone/>
            </a:pPr>
            <a:r>
              <a:rPr lang="pl-PL" sz="2900" b="1" dirty="0"/>
              <a:t>Umowy,</a:t>
            </a:r>
            <a:r>
              <a:rPr lang="pl-PL" sz="2900" dirty="0"/>
              <a:t> w tym :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2900" b="1" dirty="0"/>
              <a:t>harmonogramu płatności</a:t>
            </a:r>
            <a:r>
              <a:rPr lang="pl-PL" sz="2900" dirty="0"/>
              <a:t>;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2900" b="1" dirty="0"/>
              <a:t>oświadczenie/informacji z banku o posiadaniu przez Wnioskodawcę rachunku bankowego</a:t>
            </a:r>
            <a:r>
              <a:rPr lang="pl-PL" sz="2900" dirty="0"/>
              <a:t>;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2900" b="1" dirty="0"/>
              <a:t>oświadczenia o kwalifikowalności podatku VAT</a:t>
            </a:r>
            <a:r>
              <a:rPr lang="pl-PL" sz="2900" dirty="0"/>
              <a:t>;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2900" b="1" dirty="0"/>
              <a:t>wniosku o dodanie osoby uprawnionej zarządzającej Projektem po stronie Wnioskodawcy;</a:t>
            </a:r>
            <a:endParaRPr lang="pl-PL" sz="2900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2900" b="1" dirty="0"/>
              <a:t>oświadczenia o zapoznaniu się z obowiązkami informacyjnymi i promocyjnymi KPO;</a:t>
            </a:r>
            <a:endParaRPr lang="pl-PL" sz="2900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sz="2900" b="1" dirty="0"/>
              <a:t>oryginału lub kopii dokumentu poświadczającego umocowanie osoby upoważnionej do reprezentowania Wnioskodawcy, również w przypadku udzielonego pełnomocnictwa</a:t>
            </a:r>
            <a:r>
              <a:rPr lang="pl-PL" sz="2900" dirty="0"/>
              <a:t>.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A52B65C-71FB-E83D-EB77-D928A57DD3C1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4C80498A-03ED-8406-36E5-CBC2C5FB8C41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2C3E232-1AF3-9050-034D-8D96AE818917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0BD5532-D816-7C11-E43B-14E79F1BCD88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AF16055-376B-5D77-F015-CCA628990E91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2283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42C7A7-12B1-471D-73F7-67125A2F8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2775" y="783899"/>
            <a:ext cx="16340138" cy="7219121"/>
          </a:xfrm>
        </p:spPr>
        <p:txBody>
          <a:bodyPr/>
          <a:lstStyle/>
          <a:p>
            <a:pPr marL="428625" indent="-428625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dirty="0">
              <a:solidFill>
                <a:srgbClr val="002060"/>
              </a:solidFill>
            </a:endParaRPr>
          </a:p>
          <a:p>
            <a:pPr marL="257175" indent="-257175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3200" dirty="0"/>
              <a:t>Wnioskodawca może zostać wezwany  do złożenia innych dokumentów, niż wymienione powyżej, jeśli są one niezbędne do przygotowania lub zawarcia Umowy.  W przypadku niedostarczenia lub niezgodności dokumentów ze złożonymi oświadczeniami, Umowa nie jest zawierana.</a:t>
            </a:r>
            <a:endParaRPr lang="pl-PL" sz="3200" b="1" dirty="0"/>
          </a:p>
          <a:p>
            <a:pPr marL="257175" indent="-257175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3200" b="1" dirty="0"/>
              <a:t>Umowa jest zawierana nie później niż 60 dni od poinformowania Wnioskodawcy przez Instytucję odpowiedzialną za Inwestycję o wyborze Przedsięwzięcia</a:t>
            </a:r>
            <a:r>
              <a:rPr lang="pl-PL" sz="3200" dirty="0"/>
              <a:t>. </a:t>
            </a:r>
          </a:p>
          <a:p>
            <a:pPr marL="257175" indent="-257175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3200" dirty="0"/>
              <a:t>Termin ten, w uzasadnionych przypadkach może zostać wydłużony za zgodą Instytucji odpowiedzialnej za Inwestycję maksymalnie do </a:t>
            </a:r>
            <a:r>
              <a:rPr lang="pl-PL" sz="3200" b="1" dirty="0"/>
              <a:t>90 dni</a:t>
            </a:r>
            <a:r>
              <a:rPr lang="pl-PL" sz="320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pl-PL" sz="3200" b="1" dirty="0"/>
              <a:t>Jeśli Wnioskodawca nie podpisał Umowy z przyczyn leżących po jego stronie w ciągu 60 dni od dnia otrzymania informacji o pozytywnym zakończeniu ostatecznej oceny Wniosku, Wniosek nie podlega dalszemu rozpatrywaniu.</a:t>
            </a:r>
            <a:endParaRPr lang="pl-PL" sz="3200" dirty="0"/>
          </a:p>
          <a:p>
            <a:pPr marL="257175" indent="-257175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3200" b="1" dirty="0"/>
              <a:t>Zawarta Umowa jest podstawą do wypłacenia środków. W przypadku </a:t>
            </a:r>
            <a:r>
              <a:rPr lang="pl-PL" sz="3200" b="1" dirty="0">
                <a:solidFill>
                  <a:srgbClr val="FF0000"/>
                </a:solidFill>
              </a:rPr>
              <a:t>gdy Wniosek dotyczy GPR bądź MPZP również poinformowaniu o uchwaleniu i ogłoszeniu planu ogólnego gminy.</a:t>
            </a:r>
            <a:endParaRPr lang="pl-PL" sz="3200" dirty="0">
              <a:solidFill>
                <a:srgbClr val="FF0000"/>
              </a:solidFill>
            </a:endParaRPr>
          </a:p>
          <a:p>
            <a:pPr marL="257175" indent="-257175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sz="3200" dirty="0"/>
              <a:t>Lista Przedsięwzięć, w ramach których zawarto Umowy jest umieszczana na stronie internetowej Instytucji odpowiedzialnej za Inwestycję.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A4F946B-6988-CD88-C9F5-C6ADC896023B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108A7D7E-A8ED-44F9-5A4B-4D0B11F3BF9F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90D86AF-2588-25F0-0612-F890434DAEAE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BD553F0-ECD7-1A26-4E75-297CC92C2AF2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0851222-54ED-E399-F717-E42A869A2FC3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0349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597CC0-52EF-CA48-BBB7-5B6FE147D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831" y="4387415"/>
            <a:ext cx="8995169" cy="5023281"/>
          </a:xfrm>
        </p:spPr>
        <p:txBody>
          <a:bodyPr/>
          <a:lstStyle/>
          <a:p>
            <a:pPr marL="428625" indent="-428625" algn="just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2800" dirty="0"/>
              <a:t>Nabór przedsięwzięć w zakresie przeprowadzenia szkoleń </a:t>
            </a:r>
            <a:r>
              <a:rPr lang="pl-PL" sz="2800" b="1" u="sng" dirty="0"/>
              <a:t>dla pracowników samorządowych i planistów </a:t>
            </a:r>
            <a:r>
              <a:rPr lang="pl-PL" sz="2800" b="1" dirty="0"/>
              <a:t>zaangażowanych w opracowywanie dokumentów planowania przestrzennego</a:t>
            </a:r>
            <a:r>
              <a:rPr lang="pl-PL" sz="2800" dirty="0"/>
              <a:t>. </a:t>
            </a:r>
          </a:p>
          <a:p>
            <a:pPr marL="428625" indent="-428625" algn="just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2800" dirty="0"/>
              <a:t>Konkurs podzielony jest na </a:t>
            </a:r>
            <a:r>
              <a:rPr lang="pl-PL" sz="2800" b="1" dirty="0"/>
              <a:t>16 części określonych terytorialnie według województw.</a:t>
            </a:r>
          </a:p>
          <a:p>
            <a:pPr>
              <a:buClr>
                <a:schemeClr val="accent2"/>
              </a:buClr>
            </a:pPr>
            <a:endParaRPr lang="pl-PL" sz="2800" b="1" dirty="0">
              <a:solidFill>
                <a:srgbClr val="C00000"/>
              </a:solidFill>
            </a:endParaRPr>
          </a:p>
          <a:p>
            <a:pPr>
              <a:buClr>
                <a:schemeClr val="accent2"/>
              </a:buClr>
            </a:pPr>
            <a:r>
              <a:rPr lang="pl-PL" sz="2800" b="1" dirty="0">
                <a:solidFill>
                  <a:srgbClr val="C00000"/>
                </a:solidFill>
              </a:rPr>
              <a:t>Konsultacje publiczne dokumentacji konkursowej odbyły się w okresie: 16 - 30.01.2024 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B03ABC0-002E-AA4C-9963-E2A5691462D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0440145" y="2508968"/>
            <a:ext cx="6786044" cy="1361912"/>
          </a:xfrm>
        </p:spPr>
        <p:txBody>
          <a:bodyPr/>
          <a:lstStyle/>
          <a:p>
            <a:r>
              <a:rPr lang="pl-PL" sz="3600" dirty="0"/>
              <a:t>Termin naboru – </a:t>
            </a:r>
          </a:p>
          <a:p>
            <a:r>
              <a:rPr lang="pl-PL" sz="3600" b="1" dirty="0">
                <a:solidFill>
                  <a:srgbClr val="C00000"/>
                </a:solidFill>
              </a:rPr>
              <a:t>20.06.2024 r. -  22.07.2024r.</a:t>
            </a:r>
          </a:p>
          <a:p>
            <a:endParaRPr lang="pl-PL" sz="36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178A6C1-BB8A-D4E8-F18F-6CBC79DBBD41}"/>
              </a:ext>
            </a:extLst>
          </p:cNvPr>
          <p:cNvSpPr txBox="1"/>
          <p:nvPr/>
        </p:nvSpPr>
        <p:spPr>
          <a:xfrm>
            <a:off x="611051" y="1147057"/>
            <a:ext cx="820891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pl-PL" sz="4200" b="1" dirty="0">
                <a:latin typeface="Montserrat" pitchFamily="2" charset="0"/>
              </a:rPr>
              <a:t>KONKURS DLA PODMIOTÓW SZKOLENIOWYCH</a:t>
            </a:r>
            <a:br>
              <a:rPr lang="pl-PL" sz="4200" b="1" dirty="0">
                <a:latin typeface="Montserrat" pitchFamily="2" charset="0"/>
              </a:rPr>
            </a:br>
            <a:r>
              <a:rPr lang="pl-PL" sz="4200" b="1" dirty="0">
                <a:latin typeface="Montserrat" pitchFamily="2" charset="0"/>
              </a:rPr>
              <a:t>NA REALIZACJĘ SZKOLEŃ </a:t>
            </a:r>
          </a:p>
        </p:txBody>
      </p:sp>
      <p:pic>
        <p:nvPicPr>
          <p:cNvPr id="9" name="Obraz 8" descr="Obraz zawierający Sztuka dziecięca, zima&#10;&#10;Opis wygenerowany automatycznie">
            <a:extLst>
              <a:ext uri="{FF2B5EF4-FFF2-40B4-BE49-F238E27FC236}">
                <a16:creationId xmlns:a16="http://schemas.microsoft.com/office/drawing/2014/main" id="{CEBAF06C-289B-ED41-FF44-B311D7B84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558" y="4387416"/>
            <a:ext cx="8704085" cy="3672408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EEBAF88-930C-22EC-6156-75E373BC20E0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F52B4ED-C586-28CA-2433-0D9D406314E0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620B3BAE-7434-8282-0937-BA7B1E55CC99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3870DDF-375C-FCFF-A6EA-EE15D24E09C3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7B2BD89C-9351-77CE-3207-1B3C163F8E57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4907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77EEA-3D5B-CB40-8AE2-0255E091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89" y="1132894"/>
            <a:ext cx="13717523" cy="1212251"/>
          </a:xfrm>
        </p:spPr>
        <p:txBody>
          <a:bodyPr>
            <a:noAutofit/>
          </a:bodyPr>
          <a:lstStyle/>
          <a:p>
            <a:r>
              <a:rPr lang="pl-PL" sz="4200" dirty="0"/>
              <a:t>Założenia konkursu na realizację szkoleń (1/5)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3581" y="2552700"/>
            <a:ext cx="16463890" cy="68566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b="1" dirty="0"/>
              <a:t>Założenia ogólne przedsięwzięć: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O dofinansowanie mogą ubiegać </a:t>
            </a:r>
            <a:r>
              <a:rPr lang="pl-PL" sz="3200" b="1" dirty="0"/>
              <a:t>się podmioty spełniające kryteria konkursu;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l-PL" sz="3200" dirty="0"/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Podmiot wnioskujący w ramach konkursu może ubiegać się o wsparcie przedsięwzięcia </a:t>
            </a:r>
            <a:r>
              <a:rPr lang="pl-PL" sz="3200" b="1" dirty="0"/>
              <a:t>dla jednego lub wielu województw</a:t>
            </a:r>
            <a:r>
              <a:rPr lang="pl-PL" sz="3200" dirty="0"/>
              <a:t>;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Przyjęty podział zakłada </a:t>
            </a:r>
            <a:r>
              <a:rPr lang="pl-PL" sz="3200" b="1" dirty="0"/>
              <a:t>proporcjonalne rozlokowanie środków i uczestników </a:t>
            </a:r>
            <a:r>
              <a:rPr lang="pl-PL" sz="3200" dirty="0"/>
              <a:t>do przeszkolenia w poszczególnych województwach w stosunku do ogólnej populacji i liczby gmin w danym województwie;</a:t>
            </a:r>
          </a:p>
          <a:p>
            <a:endParaRPr lang="pl-PL" sz="3200" b="1" dirty="0"/>
          </a:p>
          <a:p>
            <a:r>
              <a:rPr lang="pl-PL" sz="3200" b="1" dirty="0"/>
              <a:t>Uczestnikami szkoleń mogą być: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b="1" dirty="0"/>
              <a:t>pracownicy jednostek samorządu terytorialnego </a:t>
            </a:r>
            <a:r>
              <a:rPr lang="pl-PL" sz="3200" dirty="0"/>
              <a:t>zaangażowani w opracowywanie dokumentów planowania przestrzennego;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b="1" dirty="0"/>
              <a:t>osoby spełniające warunki zapisane w art. 5 ustawy o planowaniu i zagospodarowaniu przestrzennym.</a:t>
            </a:r>
            <a:endParaRPr lang="pl-PL" sz="3200" dirty="0"/>
          </a:p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endParaRPr lang="pl-PL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25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671B56D-F3E1-02C0-104D-33363795C300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3F02C00F-D6D5-E101-23E9-847F6BF338F9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56D3A8-D1A7-0007-10B8-156820568A23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8D93EA3-7AC3-886D-0A90-C0B8FC7469AF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561064-D0BE-9A21-8BF6-4E4CF9897CB1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9780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5B64F9C5-7C0F-8506-F2F9-2F737339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89" y="1206539"/>
            <a:ext cx="13717523" cy="1212251"/>
          </a:xfrm>
        </p:spPr>
        <p:txBody>
          <a:bodyPr>
            <a:noAutofit/>
          </a:bodyPr>
          <a:lstStyle/>
          <a:p>
            <a:r>
              <a:rPr lang="pl-PL" sz="4200" dirty="0"/>
              <a:t>Założenia konkursu na realizację szkoleń (2/5)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790" y="2659224"/>
            <a:ext cx="16260810" cy="614187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3200" b="1" dirty="0"/>
              <a:t>Założenia organizacyjne szkolenia:</a:t>
            </a: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Każdy uczestnik powinien wziąć udział w </a:t>
            </a:r>
            <a:r>
              <a:rPr lang="pl-PL" sz="3200" b="1" dirty="0"/>
              <a:t>64-godzinnym szkoleniu</a:t>
            </a:r>
            <a:r>
              <a:rPr lang="pl-PL" sz="3200" dirty="0"/>
              <a:t>, które składa się z 10 modułów. Szkolenie podzielane zostało na </a:t>
            </a:r>
            <a:r>
              <a:rPr lang="pl-PL" sz="3200" b="1" dirty="0"/>
              <a:t>część teoretyczną </a:t>
            </a:r>
            <a:r>
              <a:rPr lang="pl-PL" sz="3200" dirty="0"/>
              <a:t>i część </a:t>
            </a:r>
            <a:r>
              <a:rPr lang="pl-PL" sz="3200" b="1" dirty="0"/>
              <a:t>praktyczną</a:t>
            </a:r>
            <a:r>
              <a:rPr lang="pl-PL" sz="3200" dirty="0"/>
              <a:t>;  </a:t>
            </a: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Szkolenia będą zakończone </a:t>
            </a:r>
            <a:r>
              <a:rPr lang="pl-PL" sz="3200" b="1" dirty="0"/>
              <a:t>testem podsumowującym</a:t>
            </a:r>
            <a:r>
              <a:rPr lang="pl-PL" sz="3200" dirty="0"/>
              <a:t>; </a:t>
            </a: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Dla każdego </a:t>
            </a:r>
            <a:r>
              <a:rPr lang="pl-PL" sz="3200" b="1" dirty="0"/>
              <a:t>województwa została wskazana minimalna liczba osób do przeszkolenia</a:t>
            </a:r>
            <a:r>
              <a:rPr lang="pl-PL" sz="3200" dirty="0"/>
              <a:t>;</a:t>
            </a: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Szkolenia mogą być prowadzone jedynie przez osoby </a:t>
            </a:r>
            <a:r>
              <a:rPr lang="pl-PL" sz="3200" b="1" dirty="0"/>
              <a:t>posiadające odpowiednie doświadczenie</a:t>
            </a:r>
            <a:r>
              <a:rPr lang="pl-PL" sz="3200" dirty="0"/>
              <a:t>. Minimalny zakres wymaganego doświadczenia określono w dokumentacji konkursowej; </a:t>
            </a: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Podmiot realizujący przedsięwzięcie powinien posiadać </a:t>
            </a:r>
            <a:r>
              <a:rPr lang="pl-PL" sz="3200" b="1" dirty="0"/>
              <a:t>doświadczenie </a:t>
            </a:r>
            <a:r>
              <a:rPr lang="pl-PL" sz="3200" dirty="0"/>
              <a:t>do realizacji tego rodzaju szkoleń/kursów </a:t>
            </a:r>
            <a:r>
              <a:rPr lang="pl-PL" sz="3200" b="1" dirty="0"/>
              <a:t>oraz odpowiednie warunki lokalowe i techniczne.</a:t>
            </a:r>
            <a:endParaRPr lang="pl-PL" sz="3200" dirty="0"/>
          </a:p>
          <a:p>
            <a:pPr algn="just">
              <a:lnSpc>
                <a:spcPct val="150000"/>
              </a:lnSpc>
            </a:pPr>
            <a:endParaRPr lang="pl-PL" sz="2100" dirty="0">
              <a:solidFill>
                <a:schemeClr val="accent5"/>
              </a:solidFill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lphaLcParenR"/>
            </a:pPr>
            <a:endParaRPr lang="pl-PL" sz="2100" dirty="0">
              <a:solidFill>
                <a:schemeClr val="accent5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009BB31-9FEB-747D-A363-76E8C23AB99D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70B1838A-670F-F695-84FD-884174E30934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7D8D5E4-8B4F-4612-A751-5EF94C34A03E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BC04E2F-9DBE-BB6F-EF69-5F36A6F37A86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DC52E27-62FE-783C-733E-21D6A48B06D5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8081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028" y="2798574"/>
            <a:ext cx="17130972" cy="6696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b="1" dirty="0"/>
              <a:t>Finansowanie:</a:t>
            </a: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Okres ponoszenia wydatków kwalifikowalnych - od dnia podpisania umowy </a:t>
            </a:r>
            <a:r>
              <a:rPr lang="pl-PL" sz="3200" b="1" dirty="0"/>
              <a:t>do dnia 28.02.2026 </a:t>
            </a:r>
            <a:r>
              <a:rPr lang="pl-PL" sz="3200" dirty="0"/>
              <a:t>r.</a:t>
            </a: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Łączny budżet przewidziany na konkurs - </a:t>
            </a:r>
            <a:r>
              <a:rPr lang="pl-PL" sz="3200" b="1" dirty="0"/>
              <a:t>17 113 741,00 zł;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Maksymalny </a:t>
            </a:r>
            <a:r>
              <a:rPr lang="pl-PL" sz="3200" b="1" dirty="0"/>
              <a:t>poziom dofinansowania UE wynosi 100% </a:t>
            </a:r>
            <a:r>
              <a:rPr lang="pl-PL" sz="3200" dirty="0"/>
              <a:t>kwoty wydatków kwalifikowanych;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3200" dirty="0"/>
              <a:t>Podatek od towarów i usług </a:t>
            </a:r>
            <a:r>
              <a:rPr lang="pl-PL" sz="3200" b="1" dirty="0"/>
              <a:t>VAT jest wydatkiem niekwalifikowalnym</a:t>
            </a:r>
            <a:r>
              <a:rPr lang="pl-PL" sz="3200" dirty="0"/>
              <a:t>, </a:t>
            </a:r>
            <a:br>
              <a:rPr lang="pl-PL" sz="3200" dirty="0"/>
            </a:br>
            <a:r>
              <a:rPr lang="pl-PL" sz="3200" dirty="0"/>
              <a:t>w związku z tym jest wyłączony z dofinansowania; </a:t>
            </a:r>
          </a:p>
          <a:p>
            <a:pPr algn="just">
              <a:lnSpc>
                <a:spcPct val="150000"/>
              </a:lnSpc>
            </a:pPr>
            <a:r>
              <a:rPr lang="pl-PL" sz="3200" b="1" dirty="0"/>
              <a:t>Koszty kwalifikowalne m.in: 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pl-PL" sz="3200" dirty="0"/>
              <a:t>wydatki osobowe (prowadzący zajęcia), catering, koszty sali konferencyjnej/szkoleniowej i wyposażenia technicznego sali, materiałów szkoleniowych, koszt noclegu i dojazdu.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lphaLcParenR"/>
            </a:pPr>
            <a:endParaRPr lang="pl-PL" sz="2100" dirty="0">
              <a:solidFill>
                <a:schemeClr val="accent5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9532B80-D42B-BAE2-14A2-F6F609C2DC31}"/>
              </a:ext>
            </a:extLst>
          </p:cNvPr>
          <p:cNvSpPr txBox="1">
            <a:spLocks/>
          </p:cNvSpPr>
          <p:nvPr/>
        </p:nvSpPr>
        <p:spPr>
          <a:xfrm>
            <a:off x="886571" y="1212358"/>
            <a:ext cx="13717523" cy="121225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defTabSz="1371600"/>
            <a:r>
              <a:rPr lang="pl-PL" sz="4200" dirty="0"/>
              <a:t>Założenia konkursu na realizację szkoleń (3/5)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6AD9ED8-7D23-7DA9-E1EB-ECA914FE7B83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04EEC028-CFB8-0224-6220-05EFC717251A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A461159-7A2C-6433-0615-9B8391506A01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0D26DC-8014-4FD1-F14F-F836B3321BDB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AFBC57-1737-31C4-DCB9-5952B7148F3C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1469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447" y="2675723"/>
            <a:ext cx="15364753" cy="71877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dirty="0"/>
              <a:t>Zakres szkolenia: </a:t>
            </a:r>
          </a:p>
          <a:p>
            <a:pPr marL="0" indent="0">
              <a:buNone/>
            </a:pPr>
            <a:r>
              <a:rPr lang="pl-PL" sz="2800" dirty="0"/>
              <a:t>Szkolenie podzielane zostało na </a:t>
            </a:r>
            <a:r>
              <a:rPr lang="pl-PL" sz="2800" b="1" dirty="0"/>
              <a:t>część teoretyczną: </a:t>
            </a:r>
          </a:p>
          <a:p>
            <a:pPr marL="0" indent="0">
              <a:buNone/>
            </a:pPr>
            <a:r>
              <a:rPr lang="pl-PL" sz="2800" dirty="0"/>
              <a:t>1.1 Kierunki nowelizacji ustawy o planowaniu i zagospodarowaniu przestrzennym</a:t>
            </a:r>
            <a:br>
              <a:rPr lang="pl-PL" sz="2800" dirty="0"/>
            </a:br>
            <a:r>
              <a:rPr lang="pl-PL" sz="2800" dirty="0"/>
              <a:t>1.2 Cyfryzacja planowania przestrzennego </a:t>
            </a:r>
            <a:br>
              <a:rPr lang="pl-PL" sz="2800" dirty="0"/>
            </a:br>
            <a:r>
              <a:rPr lang="pl-PL" sz="2800" dirty="0"/>
              <a:t>1.3 Integracja planowania przestrzennego z planowaniem strategicznym – planowanie zintegrowane</a:t>
            </a:r>
            <a:br>
              <a:rPr lang="pl-PL" sz="2800" dirty="0"/>
            </a:br>
            <a:endParaRPr lang="pl-PL" sz="2800" dirty="0"/>
          </a:p>
          <a:p>
            <a:pPr marL="0" indent="0">
              <a:lnSpc>
                <a:spcPct val="115000"/>
              </a:lnSpc>
              <a:buNone/>
            </a:pPr>
            <a:r>
              <a:rPr lang="pl-PL" sz="2800" b="1" dirty="0"/>
              <a:t>Część praktyczną</a:t>
            </a:r>
            <a:r>
              <a:rPr lang="pl-PL" sz="2800" dirty="0"/>
              <a:t>:</a:t>
            </a:r>
          </a:p>
          <a:p>
            <a:pPr>
              <a:lnSpc>
                <a:spcPct val="115000"/>
              </a:lnSpc>
            </a:pPr>
            <a:r>
              <a:rPr lang="pl-PL" sz="2800" dirty="0"/>
              <a:t>2.1  Projektowanie urbanistyczne w kontekście nowych narzędzi systemu planowania</a:t>
            </a:r>
            <a:br>
              <a:rPr lang="pl-PL" sz="2800" dirty="0"/>
            </a:br>
            <a:r>
              <a:rPr lang="pl-PL" sz="2800" dirty="0"/>
              <a:t>2.2 Technika legislacyjna w planowaniu przestrzennym</a:t>
            </a:r>
            <a:br>
              <a:rPr lang="pl-PL" sz="2800" dirty="0"/>
            </a:br>
            <a:r>
              <a:rPr lang="pl-PL" sz="2800" dirty="0"/>
              <a:t>2.3 Plan ogólny gminy</a:t>
            </a:r>
            <a:br>
              <a:rPr lang="pl-PL" sz="2800" dirty="0"/>
            </a:br>
            <a:r>
              <a:rPr lang="pl-PL" sz="2800" dirty="0"/>
              <a:t>2.4 Zintegrowany plan inwestycyjny </a:t>
            </a:r>
            <a:br>
              <a:rPr lang="pl-PL" sz="2800" dirty="0"/>
            </a:br>
            <a:r>
              <a:rPr lang="pl-PL" sz="2800" dirty="0"/>
              <a:t>2.5 Partycypacja społeczna w planowaniu przestrzennym</a:t>
            </a:r>
            <a:br>
              <a:rPr lang="pl-PL" sz="2800" dirty="0"/>
            </a:br>
            <a:r>
              <a:rPr lang="pl-PL" sz="2800" dirty="0"/>
              <a:t>2.6 Formułowanie polityki przestrzennej w strategii rozwoju gminy</a:t>
            </a:r>
            <a:br>
              <a:rPr lang="pl-PL" sz="2800" dirty="0"/>
            </a:br>
            <a:r>
              <a:rPr lang="pl-PL" sz="2800" dirty="0"/>
              <a:t>2.7 Cyfryzacja planowania przestrzennego</a:t>
            </a:r>
          </a:p>
          <a:p>
            <a:pPr>
              <a:lnSpc>
                <a:spcPct val="115000"/>
              </a:lnSpc>
            </a:pPr>
            <a:endParaRPr lang="pl-PL" sz="2600" dirty="0">
              <a:solidFill>
                <a:schemeClr val="accent5"/>
              </a:solidFill>
            </a:endParaRP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pl-PL" sz="2600" dirty="0">
              <a:solidFill>
                <a:schemeClr val="accent5"/>
              </a:solidFill>
            </a:endParaRP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pl-PL" sz="2100" dirty="0">
              <a:solidFill>
                <a:schemeClr val="accent5"/>
              </a:solidFill>
            </a:endParaRPr>
          </a:p>
          <a:p>
            <a:pPr algn="just">
              <a:lnSpc>
                <a:spcPct val="150000"/>
              </a:lnSpc>
            </a:pPr>
            <a:endParaRPr lang="pl-PL" sz="2100" dirty="0">
              <a:solidFill>
                <a:schemeClr val="accent5"/>
              </a:solidFill>
            </a:endParaRPr>
          </a:p>
          <a:p>
            <a:pPr marL="514350" indent="-514350" algn="just">
              <a:lnSpc>
                <a:spcPct val="150000"/>
              </a:lnSpc>
              <a:buFont typeface="+mj-lt"/>
              <a:buAutoNum type="alphaLcParenR"/>
            </a:pPr>
            <a:endParaRPr lang="pl-PL" sz="2100" dirty="0">
              <a:solidFill>
                <a:schemeClr val="accent5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32E40386-A40A-B947-828E-1182294CEE3F}"/>
              </a:ext>
            </a:extLst>
          </p:cNvPr>
          <p:cNvSpPr txBox="1">
            <a:spLocks/>
          </p:cNvSpPr>
          <p:nvPr/>
        </p:nvSpPr>
        <p:spPr>
          <a:xfrm>
            <a:off x="713447" y="1215332"/>
            <a:ext cx="13717523" cy="121225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defTabSz="1371600"/>
            <a:r>
              <a:rPr lang="pl-PL" sz="4200" dirty="0"/>
              <a:t>Założenia konkursu na realizację szkoleń (4/5)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C5B4F1A-B206-F8B7-7E80-11E352269EEF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DE082BB3-FCDB-8CA6-6E3D-2E0C9B4F448F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4EDFFDA-0074-41BE-C212-F082D91A4CE0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B65482-51EC-3D56-A43C-3B2B888B4991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4DA015C-E942-25A5-B674-110C73379630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234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357" y="2659224"/>
            <a:ext cx="15477422" cy="48464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dirty="0"/>
              <a:t>Wskaźnik rezultatu: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2800" b="1" dirty="0"/>
              <a:t>liczba pracowników samorządowych i planistów zaangażowanych w opracowywanie dokumentów planistycznych, którzy ukończyli szkolenie dotyczące znowelizowanej ustawy o planowaniu i zagospodarowaniu przestrzennym</a:t>
            </a:r>
            <a:r>
              <a:rPr lang="pl-PL" sz="2800" dirty="0"/>
              <a:t> – </a:t>
            </a:r>
            <a:r>
              <a:rPr lang="pl-PL" sz="2800" b="1" dirty="0"/>
              <a:t>min. 1 700 os</a:t>
            </a:r>
            <a:r>
              <a:rPr lang="pl-PL" sz="2800" dirty="0"/>
              <a:t>.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pl-PL" sz="2100" dirty="0">
              <a:solidFill>
                <a:schemeClr val="accent5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07825AA-0856-BEED-4831-3A194CE7853C}"/>
              </a:ext>
            </a:extLst>
          </p:cNvPr>
          <p:cNvSpPr txBox="1">
            <a:spLocks/>
          </p:cNvSpPr>
          <p:nvPr/>
        </p:nvSpPr>
        <p:spPr>
          <a:xfrm>
            <a:off x="1163689" y="1215332"/>
            <a:ext cx="13717523" cy="121225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defTabSz="1371600"/>
            <a:r>
              <a:rPr lang="pl-PL" sz="4200" dirty="0"/>
              <a:t>Założenia konkursu na realizację szkoleń (5/5) </a:t>
            </a:r>
          </a:p>
        </p:txBody>
      </p:sp>
      <p:pic>
        <p:nvPicPr>
          <p:cNvPr id="8" name="Obraz 7" descr="Obraz zawierający tekst, mapa, materiały biurowe, Sztuka dziecięca&#10;&#10;Opis wygenerowany automatycznie">
            <a:extLst>
              <a:ext uri="{FF2B5EF4-FFF2-40B4-BE49-F238E27FC236}">
                <a16:creationId xmlns:a16="http://schemas.microsoft.com/office/drawing/2014/main" id="{F3649936-0E68-DDCD-585E-116F542B0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221" y="5331037"/>
            <a:ext cx="10655363" cy="4495688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E76B98E0-90B8-DC0D-85E6-99CF5E005F3C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38AC18DB-AC28-C860-793C-5F58DC40C635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03406D-96A4-9548-1EEB-8CC3EA2A1BAA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551AADD-999B-11AD-9683-D0E2D3F7522D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00CC27D6-294F-A861-1E98-AEB4AD6EB4B4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4113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E33AF4B8-1F88-55BB-2F98-659F430F4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4000500"/>
            <a:ext cx="13716000" cy="302247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8900" dirty="0"/>
              <a:t>System teleinformatyczny </a:t>
            </a:r>
            <a:br>
              <a:rPr lang="pl-PL" sz="8900" dirty="0"/>
            </a:br>
            <a:r>
              <a:rPr lang="pl-PL" sz="8900" dirty="0"/>
              <a:t>CST 2021 – WOD (Wnioski o dofinansowanie)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9353A7D-E15E-1660-CF35-2C3FE3A20709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A3933296-0843-61BA-371E-708049D4FB2A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50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597CC0-52EF-CA48-BBB7-5B6FE147D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52" y="2659224"/>
            <a:ext cx="8713048" cy="6696744"/>
          </a:xfrm>
        </p:spPr>
        <p:txBody>
          <a:bodyPr/>
          <a:lstStyle/>
          <a:p>
            <a:pPr algn="just">
              <a:buClr>
                <a:schemeClr val="accent2"/>
              </a:buClr>
            </a:pPr>
            <a:r>
              <a:rPr lang="pl-PL" sz="3200" dirty="0"/>
              <a:t>Nabór przedsięwzięć w zakresie wdrożenia reformy planowania i zagospodarowania przestrzennego w gminie poprzez sporządzenie, uchwalenie i ogłoszenie:</a:t>
            </a:r>
          </a:p>
          <a:p>
            <a:pPr algn="just">
              <a:buClr>
                <a:schemeClr val="accent2"/>
              </a:buClr>
            </a:pPr>
            <a:r>
              <a:rPr lang="pl-PL" sz="3200" b="1" dirty="0"/>
              <a:t>planu ogólnego gminy</a:t>
            </a:r>
            <a:r>
              <a:rPr lang="pl-PL" sz="3200" dirty="0"/>
              <a:t>,</a:t>
            </a:r>
          </a:p>
          <a:p>
            <a:pPr algn="just">
              <a:buClr>
                <a:schemeClr val="accent2"/>
              </a:buClr>
            </a:pPr>
            <a:r>
              <a:rPr lang="pl-PL" sz="3200" b="1" dirty="0"/>
              <a:t>miejscowego planu zagospodarowania przestrzennego</a:t>
            </a:r>
            <a:r>
              <a:rPr lang="pl-PL" sz="3200" dirty="0"/>
              <a:t>,</a:t>
            </a:r>
          </a:p>
          <a:p>
            <a:pPr algn="just">
              <a:buClr>
                <a:schemeClr val="accent2"/>
              </a:buClr>
            </a:pPr>
            <a:r>
              <a:rPr lang="pl-PL" sz="3200" dirty="0"/>
              <a:t>oraz sporządzenie i uchwalenie</a:t>
            </a:r>
          </a:p>
          <a:p>
            <a:pPr marL="0" indent="0" algn="just">
              <a:buClr>
                <a:schemeClr val="accent2"/>
              </a:buClr>
              <a:buNone/>
            </a:pPr>
            <a:r>
              <a:rPr lang="pl-PL" sz="3200" b="1" dirty="0"/>
              <a:t>    gminnego programu rewitalizacji</a:t>
            </a:r>
            <a:r>
              <a:rPr lang="pl-PL" sz="3200" dirty="0"/>
              <a:t>.</a:t>
            </a:r>
          </a:p>
          <a:p>
            <a:pPr>
              <a:buClr>
                <a:schemeClr val="accent2"/>
              </a:buClr>
            </a:pPr>
            <a:r>
              <a:rPr lang="pl-PL" sz="3200" b="1" dirty="0"/>
              <a:t>Strategie rozwoju gminy zostały wyłączone z refundacji </a:t>
            </a:r>
          </a:p>
          <a:p>
            <a:pPr>
              <a:buClr>
                <a:schemeClr val="accent2"/>
              </a:buClr>
            </a:pPr>
            <a:r>
              <a:rPr lang="pl-PL" sz="3200" b="1" dirty="0">
                <a:solidFill>
                  <a:srgbClr val="FF0000"/>
                </a:solidFill>
              </a:rPr>
              <a:t>Konsultacje publiczne odbyły się w okresie: </a:t>
            </a:r>
            <a:br>
              <a:rPr lang="pl-PL" sz="3200" b="1" dirty="0">
                <a:solidFill>
                  <a:srgbClr val="FF0000"/>
                </a:solidFill>
              </a:rPr>
            </a:br>
            <a:r>
              <a:rPr lang="pl-PL" sz="3200" b="1" dirty="0">
                <a:solidFill>
                  <a:srgbClr val="FF0000"/>
                </a:solidFill>
              </a:rPr>
              <a:t>08.02.2024 r. do 22.02.2024 r.  </a:t>
            </a:r>
          </a:p>
          <a:p>
            <a:pPr>
              <a:buClr>
                <a:schemeClr val="accent2"/>
              </a:buClr>
            </a:pPr>
            <a:endParaRPr lang="pl-PL" sz="2400" b="1" dirty="0">
              <a:solidFill>
                <a:srgbClr val="002060"/>
              </a:solidFill>
            </a:endParaRPr>
          </a:p>
          <a:p>
            <a:pPr marL="428625" indent="-428625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B03ABC0-002E-AA4C-9963-E2A5691462D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1566581"/>
            <a:ext cx="8313780" cy="24968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3600" b="1" dirty="0"/>
              <a:t>Nabór prowadzony będzie w trybie ciągłym</a:t>
            </a:r>
          </a:p>
          <a:p>
            <a:pPr algn="ctr">
              <a:lnSpc>
                <a:spcPct val="100000"/>
              </a:lnSpc>
            </a:pPr>
            <a:r>
              <a:rPr lang="pl-PL" sz="3600" b="1" dirty="0"/>
              <a:t> </a:t>
            </a:r>
            <a:r>
              <a:rPr lang="pl-PL" sz="4400" b="1" dirty="0">
                <a:solidFill>
                  <a:srgbClr val="FF0000"/>
                </a:solidFill>
              </a:rPr>
              <a:t>21.05.2024 r. – 30.06.2026 r. </a:t>
            </a:r>
            <a:endParaRPr lang="pl-PL" sz="3600" b="1" dirty="0">
              <a:solidFill>
                <a:srgbClr val="FF0000"/>
              </a:solidFill>
            </a:endParaRPr>
          </a:p>
          <a:p>
            <a:endParaRPr lang="pl-PL" sz="24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178A6C1-BB8A-D4E8-F18F-6CBC79DBBD41}"/>
              </a:ext>
            </a:extLst>
          </p:cNvPr>
          <p:cNvSpPr txBox="1"/>
          <p:nvPr/>
        </p:nvSpPr>
        <p:spPr>
          <a:xfrm>
            <a:off x="5091981" y="1199152"/>
            <a:ext cx="70207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WSPARCIE DLA GMIN</a:t>
            </a:r>
          </a:p>
        </p:txBody>
      </p:sp>
      <p:pic>
        <p:nvPicPr>
          <p:cNvPr id="20" name="Obraz 19" descr="Obraz zawierający zabawka, kreskówka, Materiały biurowe, w pomieszczeniu&#10;&#10;Opis wygenerowany automatycznie">
            <a:extLst>
              <a:ext uri="{FF2B5EF4-FFF2-40B4-BE49-F238E27FC236}">
                <a16:creationId xmlns:a16="http://schemas.microsoft.com/office/drawing/2014/main" id="{1C197E31-F4EC-644C-553F-7ED94A2E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8" y="4459676"/>
            <a:ext cx="8428560" cy="3556160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E37B769F-896C-88FF-5D4C-7E96E66F37F8}"/>
              </a:ext>
            </a:extLst>
          </p:cNvPr>
          <p:cNvGrpSpPr/>
          <p:nvPr/>
        </p:nvGrpSpPr>
        <p:grpSpPr>
          <a:xfrm>
            <a:off x="16687800" y="-24814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E1EDA7D-5872-757F-39ED-9440771546B2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475A77-3F16-B6A4-5493-2ED7CF382CF4}"/>
              </a:ext>
            </a:extLst>
          </p:cNvPr>
          <p:cNvSpPr txBox="1"/>
          <p:nvPr/>
        </p:nvSpPr>
        <p:spPr>
          <a:xfrm>
            <a:off x="17030557" y="256756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E27E612-596F-09B9-9DFA-E4D396790EF2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8AF1192B-3D7D-7A55-A803-96DEF1841F92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404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744" y="2119164"/>
            <a:ext cx="13717521" cy="7452828"/>
          </a:xfrm>
        </p:spPr>
        <p:txBody>
          <a:bodyPr>
            <a:noAutofit/>
          </a:bodyPr>
          <a:lstStyle/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pl-PL" sz="2100" dirty="0">
              <a:solidFill>
                <a:schemeClr val="accent5"/>
              </a:solidFill>
            </a:endParaRPr>
          </a:p>
          <a:p>
            <a:pPr indent="0" algn="just">
              <a:lnSpc>
                <a:spcPct val="107000"/>
              </a:lnSpc>
              <a:spcAft>
                <a:spcPts val="1200"/>
              </a:spcAft>
              <a:buNone/>
            </a:pPr>
            <a:r>
              <a:rPr lang="pl-PL" sz="2700" dirty="0">
                <a:latin typeface="Lato" panose="020F050202020403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pl-PL" sz="2250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1871327" y="881315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– WOD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2AFA57F-7B65-3835-D23E-2F3266DF6F04}"/>
              </a:ext>
            </a:extLst>
          </p:cNvPr>
          <p:cNvSpPr txBox="1">
            <a:spLocks/>
          </p:cNvSpPr>
          <p:nvPr/>
        </p:nvSpPr>
        <p:spPr>
          <a:xfrm>
            <a:off x="1327872" y="4414251"/>
            <a:ext cx="15131328" cy="24836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 defTabSz="1371600">
              <a:spcBef>
                <a:spcPts val="9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określony w ustawie o zasadach prowadzenia polityki rozwoju - system obsługujący nabór wniosków.</a:t>
            </a:r>
          </a:p>
          <a:p>
            <a:pPr marL="514350" indent="-514350" algn="just" defTabSz="1371600">
              <a:spcBef>
                <a:spcPts val="9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Aplikacja WOD – aplikacja wnioski o dofinansowanie jest elementem Centralnego Sytemu Teleinformatycznego 2021. </a:t>
            </a:r>
          </a:p>
          <a:p>
            <a:pPr marL="514350" indent="-514350" defTabSz="1371600">
              <a:spcBef>
                <a:spcPts val="9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Rejestracja do aplikacji WOD odbywa się przez stronę: </a:t>
            </a: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https://wod.cst2021.gov.pl</a:t>
            </a:r>
            <a:endParaRPr lang="pl-PL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 defTabSz="1371600">
              <a:spcBef>
                <a:spcPts val="9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Szczegółowa instrukcja funkcjonowania systemu https://instrukcje.cst2021.gov.pl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61AF6C4-1D38-3D5D-01B8-5FA2180F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294" y="2137925"/>
            <a:ext cx="3780420" cy="208587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A0845626-D280-D89C-A587-CAD72B3F55FF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D50AD909-3B0C-F37D-303A-2E2724B3948B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FC72BE9-F820-E8A8-D0CA-62FD9031FFAD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2269C43-486F-09D4-520C-D75A9FECEA81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809111B-D213-3157-648B-9FF2EB7939F8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1810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2555268" y="1181859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B650171-FD4A-E2D8-CF59-1FB1B781292F}"/>
              </a:ext>
            </a:extLst>
          </p:cNvPr>
          <p:cNvSpPr txBox="1"/>
          <p:nvPr/>
        </p:nvSpPr>
        <p:spPr>
          <a:xfrm>
            <a:off x="1524000" y="5889842"/>
            <a:ext cx="15321913" cy="39549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Kluczowe czynności realizowane w systemie CST2021 </a:t>
            </a:r>
          </a:p>
          <a:p>
            <a:pPr defTabSz="1371600"/>
            <a:endParaRPr lang="pl-PL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Składanie wniosku o dofinansowanie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Wzywanie wnioskodawcy do uzupełnienia lub poprawy wniosku 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Informowanie o wyniku oceny wniosku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Rejestracja zawartych umów (IOI)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Składanie wniosku o płatność  (OOW)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pl-PL" sz="2700" dirty="0">
              <a:solidFill>
                <a:srgbClr val="282B5E"/>
              </a:solidFill>
              <a:latin typeface="Montserrat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DB41709-F09E-E7E2-03DD-DB9393727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235" y="2419124"/>
            <a:ext cx="3179678" cy="17544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7EB8DD3-FD12-108E-1268-7E71E0034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581" y="4173533"/>
            <a:ext cx="4544990" cy="1450529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7219051-F92D-2792-7609-667EB29D57F5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92596E42-D3C3-BB0F-A679-E0D201DAF368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6B3D9-80F7-E1CD-DAAD-A83EF18EBD55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F6D4293-C5A6-8735-C4AE-CF6AC78DBBEC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3F63FF04-079A-9CD0-CC4A-6944D9A9A16B}"/>
              </a:ext>
            </a:extLst>
          </p:cNvPr>
          <p:cNvSpPr txBox="1"/>
          <p:nvPr/>
        </p:nvSpPr>
        <p:spPr>
          <a:xfrm>
            <a:off x="17221199" y="390544"/>
            <a:ext cx="55972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0251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2409083" y="994325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0B9FDBA-6F7C-A3ED-E855-0B873973CC29}"/>
              </a:ext>
            </a:extLst>
          </p:cNvPr>
          <p:cNvSpPr txBox="1"/>
          <p:nvPr/>
        </p:nvSpPr>
        <p:spPr>
          <a:xfrm>
            <a:off x="2367578" y="1734433"/>
            <a:ext cx="110463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1 – rejestracja w systemie CST 2021 – Aplikacji WOD</a:t>
            </a:r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5C04985B-4511-96EA-5328-BFC409487338}"/>
              </a:ext>
            </a:extLst>
          </p:cNvPr>
          <p:cNvSpPr/>
          <p:nvPr/>
        </p:nvSpPr>
        <p:spPr>
          <a:xfrm>
            <a:off x="7330768" y="4200855"/>
            <a:ext cx="986915" cy="3240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BEC1068-53AA-7DC4-6F79-052461F1AE61}"/>
              </a:ext>
            </a:extLst>
          </p:cNvPr>
          <p:cNvSpPr txBox="1"/>
          <p:nvPr/>
        </p:nvSpPr>
        <p:spPr>
          <a:xfrm>
            <a:off x="2736003" y="3568697"/>
            <a:ext cx="4321797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Rejestracja w systemie </a:t>
            </a: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CST 2021 – Aplikacji WOD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8B1E4CA-9B2A-3086-08D9-765617D00436}"/>
              </a:ext>
            </a:extLst>
          </p:cNvPr>
          <p:cNvSpPr txBox="1"/>
          <p:nvPr/>
        </p:nvSpPr>
        <p:spPr>
          <a:xfrm>
            <a:off x="66691" y="7230660"/>
            <a:ext cx="4321797" cy="13388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1.2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Rejestracja użytkownika </a:t>
            </a: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 systemie CST 2021 Aplikacji WOD</a:t>
            </a:r>
          </a:p>
        </p:txBody>
      </p:sp>
      <p:sp>
        <p:nvSpPr>
          <p:cNvPr id="24" name="Strzałka: w prawo 23">
            <a:extLst>
              <a:ext uri="{FF2B5EF4-FFF2-40B4-BE49-F238E27FC236}">
                <a16:creationId xmlns:a16="http://schemas.microsoft.com/office/drawing/2014/main" id="{20880AAF-35B1-79F5-3156-CAE8ABF562F6}"/>
              </a:ext>
            </a:extLst>
          </p:cNvPr>
          <p:cNvSpPr/>
          <p:nvPr/>
        </p:nvSpPr>
        <p:spPr>
          <a:xfrm>
            <a:off x="4445266" y="7738056"/>
            <a:ext cx="986915" cy="3240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444CEA0-5E2C-0555-8E27-B8ADA4F6CE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89109" y="2311661"/>
            <a:ext cx="7880715" cy="396885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8860394-A37F-B10C-DEC5-1788A2295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959" y="6255293"/>
            <a:ext cx="4321797" cy="4024880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11E4B652-78F3-E79E-0E19-8303D26DA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074" y="6373045"/>
            <a:ext cx="4061151" cy="3789374"/>
          </a:xfrm>
          <a:prstGeom prst="rect">
            <a:avLst/>
          </a:prstGeom>
        </p:spPr>
      </p:pic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AEB9FA7A-F3E7-4133-B661-42F658822F86}"/>
              </a:ext>
            </a:extLst>
          </p:cNvPr>
          <p:cNvSpPr/>
          <p:nvPr/>
        </p:nvSpPr>
        <p:spPr>
          <a:xfrm>
            <a:off x="9415499" y="7804638"/>
            <a:ext cx="986915" cy="3240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FDD7060-8D59-315D-39B3-826EC9C475B3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3BC6962D-C1E6-22AD-2A49-73CF40F48191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C13AB361-58FD-3527-ABC1-7F5F8855D5CA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ABA6A8E-FD6D-5759-DF4A-82011F4CD226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7">
            <a:extLst>
              <a:ext uri="{FF2B5EF4-FFF2-40B4-BE49-F238E27FC236}">
                <a16:creationId xmlns:a16="http://schemas.microsoft.com/office/drawing/2014/main" id="{BC6AB0AB-11E6-C3D9-04C9-A99E398BB39A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5628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2015208" y="1359384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0B9FDBA-6F7C-A3ED-E855-0B873973CC29}"/>
              </a:ext>
            </a:extLst>
          </p:cNvPr>
          <p:cNvSpPr txBox="1"/>
          <p:nvPr/>
        </p:nvSpPr>
        <p:spPr>
          <a:xfrm>
            <a:off x="3252682" y="2395425"/>
            <a:ext cx="7492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2 – logowanie w systemie CST 2021 -</a:t>
            </a:r>
            <a:b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Aplikacji WOD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BF3814A-D784-D27A-8C34-76CF09625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445" y="4329212"/>
            <a:ext cx="878980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2E711E1-120F-D3F8-AB2D-8E2EDD445FA2}"/>
              </a:ext>
            </a:extLst>
          </p:cNvPr>
          <p:cNvSpPr txBox="1"/>
          <p:nvPr/>
        </p:nvSpPr>
        <p:spPr>
          <a:xfrm>
            <a:off x="282224" y="5564728"/>
            <a:ext cx="4321797" cy="175432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2.1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Logowanie w systemie </a:t>
            </a: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CST 2021 – WOD przy wykorzystaniu danych rejestracji</a:t>
            </a:r>
          </a:p>
        </p:txBody>
      </p:sp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E799A8A4-FC32-E552-3D63-434922191457}"/>
              </a:ext>
            </a:extLst>
          </p:cNvPr>
          <p:cNvSpPr/>
          <p:nvPr/>
        </p:nvSpPr>
        <p:spPr>
          <a:xfrm>
            <a:off x="4700397" y="6302957"/>
            <a:ext cx="1179669" cy="3240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F1C730B1-A3FA-7F81-A6BC-25EEB3DC79C8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A4804592-7AA4-B55A-C677-0FF86DF5695F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BFC47238-0A40-1EE2-EA4D-BDE821857C4C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03F43C7-1922-FD6D-9930-D59DE08CD321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14F708FD-9D37-73D6-00CF-5100869B14C9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348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1865286" y="741359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F87940C-AD13-5022-821E-CD46A7FCAAAA}"/>
              </a:ext>
            </a:extLst>
          </p:cNvPr>
          <p:cNvSpPr txBox="1"/>
          <p:nvPr/>
        </p:nvSpPr>
        <p:spPr>
          <a:xfrm>
            <a:off x="1684160" y="8423274"/>
            <a:ext cx="5145863" cy="5078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3.3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 </a:t>
            </a: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wybranej organizacji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84D9E0-1D23-872A-06BD-49D944933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73" y="2109753"/>
            <a:ext cx="6574191" cy="188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1218BA7-DC9F-8673-495B-E2D0E40E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441" y="4149621"/>
            <a:ext cx="6280503" cy="3351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A71894A-5606-A0A9-23F5-5B9076CD2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271" y="7659075"/>
            <a:ext cx="6280503" cy="2518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6D459908-8D35-CC95-8723-9ABD2112C4CF}"/>
              </a:ext>
            </a:extLst>
          </p:cNvPr>
          <p:cNvSpPr/>
          <p:nvPr/>
        </p:nvSpPr>
        <p:spPr>
          <a:xfrm>
            <a:off x="6136345" y="3050501"/>
            <a:ext cx="668966" cy="2706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56DF150-70DF-4F87-E05D-0A5A93A9CB75}"/>
              </a:ext>
            </a:extLst>
          </p:cNvPr>
          <p:cNvSpPr txBox="1"/>
          <p:nvPr/>
        </p:nvSpPr>
        <p:spPr>
          <a:xfrm>
            <a:off x="643632" y="2565752"/>
            <a:ext cx="5145861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3.1 Wybór organizacji-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 organizacji   </a:t>
            </a: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CE9AED3B-F0AB-B5F8-8A50-3F7D7FF34C1B}"/>
              </a:ext>
            </a:extLst>
          </p:cNvPr>
          <p:cNvSpPr/>
          <p:nvPr/>
        </p:nvSpPr>
        <p:spPr>
          <a:xfrm>
            <a:off x="6623124" y="5488129"/>
            <a:ext cx="657303" cy="2706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C2F47A5-F867-2B5C-19A9-81F5A6E7E616}"/>
              </a:ext>
            </a:extLst>
          </p:cNvPr>
          <p:cNvSpPr txBox="1"/>
          <p:nvPr/>
        </p:nvSpPr>
        <p:spPr>
          <a:xfrm>
            <a:off x="1324965" y="5222456"/>
            <a:ext cx="5145861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3.2 Wybór organizacji –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Podmiot Krajowy  </a:t>
            </a:r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FCB6AA12-65B2-4864-0109-FB5B4EA0CDCB}"/>
              </a:ext>
            </a:extLst>
          </p:cNvPr>
          <p:cNvSpPr/>
          <p:nvPr/>
        </p:nvSpPr>
        <p:spPr>
          <a:xfrm>
            <a:off x="7516173" y="8647592"/>
            <a:ext cx="662946" cy="2706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86683DF-16F1-1D4F-1B19-4DC45E564101}"/>
              </a:ext>
            </a:extLst>
          </p:cNvPr>
          <p:cNvSpPr txBox="1"/>
          <p:nvPr/>
        </p:nvSpPr>
        <p:spPr>
          <a:xfrm>
            <a:off x="1583160" y="1508600"/>
            <a:ext cx="11881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3 – Tworzenie organizacji w systemie CST 2021 – Aplikacji WOD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ACE8532-990D-E50A-48BB-38460EBFCC8C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F7B413F7-19DF-0B31-C5F4-2E38998D4E53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D666E12D-CBCB-9466-766F-44365F4928BB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3DB9936-0E74-E687-7527-4A65ABB84A0E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6AF9E307-66DD-CABB-7AF8-05336104631E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8237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2059551" y="1040133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F87940C-AD13-5022-821E-CD46A7FCAAAA}"/>
              </a:ext>
            </a:extLst>
          </p:cNvPr>
          <p:cNvSpPr txBox="1"/>
          <p:nvPr/>
        </p:nvSpPr>
        <p:spPr>
          <a:xfrm>
            <a:off x="198542" y="2929613"/>
            <a:ext cx="5940660" cy="424731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Dane adresowe organizacji: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pl-PL" sz="27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 Wnioskodawcy –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Wspólnoty samorządowe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pl-PL" sz="27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 własności –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Jednostki samorządu terytorialnego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pl-PL" sz="27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Wielkość przedsiębiorstwa –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dotyczy 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849C31F-BF50-173A-73A7-6CDEA23E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41" y="2821601"/>
            <a:ext cx="9410589" cy="86123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3D72D20-6C3E-0D08-8835-A38C11C6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853" y="3989345"/>
            <a:ext cx="3780420" cy="614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0D7B3DA-023F-EBEA-0969-B491E9255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429" y="4001212"/>
            <a:ext cx="4586288" cy="535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9683DF6-5441-7CC9-AAE5-0680FE76C232}"/>
              </a:ext>
            </a:extLst>
          </p:cNvPr>
          <p:cNvSpPr txBox="1"/>
          <p:nvPr/>
        </p:nvSpPr>
        <p:spPr>
          <a:xfrm>
            <a:off x="1160205" y="2006076"/>
            <a:ext cx="134647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4 – Wskazanie danych organizacji  w systemie CST 2021 - Aplikacji WOD</a:t>
            </a:r>
          </a:p>
        </p:txBody>
      </p:sp>
      <p:sp>
        <p:nvSpPr>
          <p:cNvPr id="20" name="Strzałka: w prawo 19">
            <a:extLst>
              <a:ext uri="{FF2B5EF4-FFF2-40B4-BE49-F238E27FC236}">
                <a16:creationId xmlns:a16="http://schemas.microsoft.com/office/drawing/2014/main" id="{C111BDED-4D7E-B16F-6D19-30D197B964B8}"/>
              </a:ext>
            </a:extLst>
          </p:cNvPr>
          <p:cNvSpPr/>
          <p:nvPr/>
        </p:nvSpPr>
        <p:spPr>
          <a:xfrm>
            <a:off x="6213228" y="4563336"/>
            <a:ext cx="648072" cy="5539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4BD9AF7-4BD1-BADB-7507-1B519E7CD352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12E70644-DD8C-2DEC-B4FC-D441351F4168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E02F3C9C-84FA-A052-B1C6-422EB3976BAC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DFA7E10-3E41-1760-C9A0-F4B5A5676159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4F668005-4852-834A-37F5-58698E2171CC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7813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2157396" y="1406868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F87940C-AD13-5022-821E-CD46A7FCAAAA}"/>
              </a:ext>
            </a:extLst>
          </p:cNvPr>
          <p:cNvSpPr txBox="1"/>
          <p:nvPr/>
        </p:nvSpPr>
        <p:spPr>
          <a:xfrm>
            <a:off x="299577" y="5871173"/>
            <a:ext cx="5292588" cy="21698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5.1 Po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zakończonym procesie </a:t>
            </a: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tworzenia organizacji jest ona dostępna w zakładce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lista organizacji </a:t>
            </a:r>
          </a:p>
          <a:p>
            <a:pPr defTabSz="1371600"/>
            <a:endParaRPr lang="pl-PL" sz="2700" dirty="0">
              <a:solidFill>
                <a:srgbClr val="282B5E"/>
              </a:solidFill>
              <a:latin typeface="Montserrat" pitchFamily="2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849C31F-BF50-173A-73A7-6CDEA23E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55" y="3312117"/>
            <a:ext cx="9410589" cy="8612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D778B11-D9FA-C340-3A8C-E31A3A25E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736" y="4165382"/>
            <a:ext cx="2971800" cy="67151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6870B9-D6F8-A026-D889-E2E877520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657" y="5037506"/>
            <a:ext cx="8316752" cy="4725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1831F06B-49D3-AEB6-EB3F-5A1453DD7B3C}"/>
              </a:ext>
            </a:extLst>
          </p:cNvPr>
          <p:cNvSpPr/>
          <p:nvPr/>
        </p:nvSpPr>
        <p:spPr>
          <a:xfrm>
            <a:off x="5695622" y="6547121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52C103-EA38-F4E1-D0E9-CFADBEAD53B3}"/>
              </a:ext>
            </a:extLst>
          </p:cNvPr>
          <p:cNvSpPr txBox="1"/>
          <p:nvPr/>
        </p:nvSpPr>
        <p:spPr>
          <a:xfrm>
            <a:off x="767781" y="2188464"/>
            <a:ext cx="13609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5 – Zakończenie procesu tworzenia organizacji w systemie CST 2021 – Aplikacji WOD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D48996F-4A1C-062A-2BF7-1B11DFEA8B91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C87EB147-FB74-9C3E-CF25-4EA651319957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F5A0244-E699-A4C3-587D-7CE5C1AD3FF8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ACF3CD8-0F7F-6DBB-29ED-8D8CBBC75D86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7">
            <a:extLst>
              <a:ext uri="{FF2B5EF4-FFF2-40B4-BE49-F238E27FC236}">
                <a16:creationId xmlns:a16="http://schemas.microsoft.com/office/drawing/2014/main" id="{FA7E3210-343D-2BAE-4B3C-7170DA0E0B83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756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2123220" y="1314320"/>
            <a:ext cx="10830282" cy="696833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</a:t>
            </a:r>
            <a:r>
              <a:rPr lang="pl-PL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Teleinformatyczny CST 2021 - WOD</a:t>
            </a:r>
            <a:endParaRPr lang="pl-PL" sz="4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91B4061-B346-34FD-65AD-2F37ED169225}"/>
              </a:ext>
            </a:extLst>
          </p:cNvPr>
          <p:cNvSpPr txBox="1"/>
          <p:nvPr/>
        </p:nvSpPr>
        <p:spPr>
          <a:xfrm>
            <a:off x="1164296" y="6604868"/>
            <a:ext cx="7167329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6.1. W zakładce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lista naborów </a:t>
            </a: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należy dokonać wyboru właściwego wniosku o dofinansowanie</a:t>
            </a:r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C2B69DA1-7582-D190-A51F-4751977AF6B3}"/>
              </a:ext>
            </a:extLst>
          </p:cNvPr>
          <p:cNvSpPr/>
          <p:nvPr/>
        </p:nvSpPr>
        <p:spPr>
          <a:xfrm>
            <a:off x="8765958" y="7027335"/>
            <a:ext cx="756084" cy="540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Obraz 10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D9F2337F-7234-82AB-293A-A38BA39D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637" y="2495705"/>
            <a:ext cx="4104459" cy="7511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6B3DD3C-B446-5AA5-1C4F-62481E4EB7D0}"/>
              </a:ext>
            </a:extLst>
          </p:cNvPr>
          <p:cNvSpPr txBox="1"/>
          <p:nvPr/>
        </p:nvSpPr>
        <p:spPr>
          <a:xfrm>
            <a:off x="935088" y="1899110"/>
            <a:ext cx="136095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6 – Wybór właściwego naboru w systemie CST 2021 – Aplikacji WOD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BF8CD53-C48F-57E1-B6CB-702836D17AEF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1022183-3B58-6FA5-F466-9DFEE6677AC9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DBEF832-66D9-B37C-2EFA-07E3BA2431E6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A870B60-5CE2-A570-04DB-6F63F2A34DC0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184EEFA8-5988-5EDB-3989-0A31D9D74053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0949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2054673" y="1139825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91B4061-B346-34FD-65AD-2F37ED169225}"/>
              </a:ext>
            </a:extLst>
          </p:cNvPr>
          <p:cNvSpPr txBox="1"/>
          <p:nvPr/>
        </p:nvSpPr>
        <p:spPr>
          <a:xfrm>
            <a:off x="264600" y="4022696"/>
            <a:ext cx="4993503" cy="466281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6.2 Dokonanie wyboru wniosku o dofinansowanie w ramach działanie A1.3.1  Wdrożenie reformy planowania i zagospodarowania przestrzennego </a:t>
            </a:r>
          </a:p>
          <a:p>
            <a:pPr defTabSz="1371600"/>
            <a:endParaRPr lang="pl-PL" sz="27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nr Naboru w aplikacji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WOD2021: KPOD.01.06-IP.05-002/24</a:t>
            </a:r>
          </a:p>
          <a:p>
            <a:pPr defTabSz="1371600"/>
            <a:endParaRPr lang="pl-PL" sz="2700" dirty="0">
              <a:solidFill>
                <a:srgbClr val="282B5E"/>
              </a:solidFill>
              <a:latin typeface="Montserrat" pitchFamily="2" charset="0"/>
            </a:endParaRPr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C2B69DA1-7582-D190-A51F-4751977AF6B3}"/>
              </a:ext>
            </a:extLst>
          </p:cNvPr>
          <p:cNvSpPr/>
          <p:nvPr/>
        </p:nvSpPr>
        <p:spPr>
          <a:xfrm>
            <a:off x="7901862" y="5602599"/>
            <a:ext cx="756084" cy="540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30F79F-C148-7405-BB0F-8AD05CEA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712" y="3819422"/>
            <a:ext cx="11486292" cy="555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45AF42DC-4045-4075-440C-6172DBA0087A}"/>
              </a:ext>
            </a:extLst>
          </p:cNvPr>
          <p:cNvSpPr/>
          <p:nvPr/>
        </p:nvSpPr>
        <p:spPr>
          <a:xfrm>
            <a:off x="5328995" y="6549218"/>
            <a:ext cx="1032149" cy="4989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192F868-A24A-2AA3-EB6C-6BCD6566199C}"/>
              </a:ext>
            </a:extLst>
          </p:cNvPr>
          <p:cNvSpPr txBox="1"/>
          <p:nvPr/>
        </p:nvSpPr>
        <p:spPr>
          <a:xfrm>
            <a:off x="764114" y="2037218"/>
            <a:ext cx="136095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6 – Wybór właściwego naboru w systemie CST 2021 – Aplikacji WOD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FCDFB1E-96A3-BDC9-C07A-9B0024527443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3795718-5931-F589-7103-E19EC0E8AC07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35DA3220-7518-F79C-11FE-AE6D64F54B33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16305D0-D701-174A-476F-ECC6377AD4DF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0D60292-73E0-716B-5695-EA936C0088A8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5849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1846131" y="1171608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91B4061-B346-34FD-65AD-2F37ED169225}"/>
              </a:ext>
            </a:extLst>
          </p:cNvPr>
          <p:cNvSpPr txBox="1"/>
          <p:nvPr/>
        </p:nvSpPr>
        <p:spPr>
          <a:xfrm>
            <a:off x="669581" y="3888452"/>
            <a:ext cx="4283460" cy="175432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7.1 Po wyborze właściwego wniosku należy wybrać opcje</a:t>
            </a:r>
          </a:p>
          <a:p>
            <a:pPr defTabSz="1371600"/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Utwórz wniosek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91D288-1463-67B9-9629-8C6F6B344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361596"/>
            <a:ext cx="10199560" cy="4753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1402DFFC-F0CB-4059-CF86-85EC0197C57D}"/>
              </a:ext>
            </a:extLst>
          </p:cNvPr>
          <p:cNvSpPr/>
          <p:nvPr/>
        </p:nvSpPr>
        <p:spPr>
          <a:xfrm>
            <a:off x="5037648" y="4572675"/>
            <a:ext cx="5508612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2595DBF-50BF-CBF5-0385-56EC24F4B290}"/>
              </a:ext>
            </a:extLst>
          </p:cNvPr>
          <p:cNvSpPr txBox="1"/>
          <p:nvPr/>
        </p:nvSpPr>
        <p:spPr>
          <a:xfrm>
            <a:off x="702603" y="2196365"/>
            <a:ext cx="136095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7 – Tworzenie wniosku w systemie CST 2021 – Aplikacji WOD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0B5DF1B-6A8E-93C0-7072-947212011C6C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C0E2912-561A-8BFA-8F32-1FB36D5B0963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2E0396B-AC08-F1CB-35A0-640919D3565B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911914F-FD46-CC84-4963-9EF96182D087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7">
            <a:extLst>
              <a:ext uri="{FF2B5EF4-FFF2-40B4-BE49-F238E27FC236}">
                <a16:creationId xmlns:a16="http://schemas.microsoft.com/office/drawing/2014/main" id="{1FF094D2-6BB3-FA46-E92E-DE2FB9D17C4A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358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77EEA-3D5B-CB40-8AE2-0255E091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2219"/>
            <a:ext cx="13717523" cy="1212251"/>
          </a:xfrm>
        </p:spPr>
        <p:txBody>
          <a:bodyPr>
            <a:noAutofit/>
          </a:bodyPr>
          <a:lstStyle/>
          <a:p>
            <a:r>
              <a:rPr lang="pl-PL" sz="4800" dirty="0"/>
              <a:t>Założenia konkursu dla gmin (1/3)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095500"/>
            <a:ext cx="15658957" cy="7452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dirty="0"/>
              <a:t>Założenia ogólne przedsięwzięć: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2800" dirty="0"/>
              <a:t>Inwestycja ukierunkowana jest na wsparcie gmin w sporządzeniu planów ogólnych, przy czym celem jest, aby </a:t>
            </a:r>
            <a:r>
              <a:rPr lang="pl-PL" sz="2800" b="1" dirty="0"/>
              <a:t>min. 80% gmin w Polsce </a:t>
            </a:r>
            <a:r>
              <a:rPr lang="pl-PL" sz="2800" dirty="0"/>
              <a:t>przyjęło plany ogólne;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2800" dirty="0"/>
              <a:t>O dofinansowanie mogą ubiegać się </a:t>
            </a:r>
            <a:r>
              <a:rPr lang="pl-PL" sz="2800" b="1" dirty="0"/>
              <a:t>wszystkie gminy w Polsce</a:t>
            </a:r>
            <a:r>
              <a:rPr lang="pl-PL" sz="2800" dirty="0"/>
              <a:t>;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2800" dirty="0"/>
              <a:t>Dofinansowanie obejmuje </a:t>
            </a:r>
            <a:r>
              <a:rPr lang="pl-PL" sz="2800" b="1" dirty="0"/>
              <a:t>sporządzenie, uchwalenie i ogłoszenie</a:t>
            </a:r>
            <a:r>
              <a:rPr lang="pl-PL" sz="2800" dirty="0"/>
              <a:t> przez gminy zgodnie ze znowelizowaną ustawą o planowaniu i zagospodarowaniu przestrzennym </a:t>
            </a:r>
            <a:r>
              <a:rPr lang="pl-PL" sz="2800" b="1" dirty="0"/>
              <a:t>planu ogólnego gminy i miejscowych planów zagospodarowania przestrzennego oraz sporządzenie i uchwalenie gminnego programu rewitalizacji;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2800" dirty="0"/>
              <a:t>Przez uchwalenie/ogłoszenie dokumentów planowania przestrzennego rozumie się także uchwalenie/ogłoszenie ich zmian </a:t>
            </a:r>
            <a:r>
              <a:rPr lang="pl-PL" sz="2800" b="1" dirty="0"/>
              <a:t>w oparciu o znowelizowaną ustawę o planowaniu </a:t>
            </a:r>
            <a:br>
              <a:rPr lang="pl-PL" sz="2800" b="1" dirty="0"/>
            </a:br>
            <a:r>
              <a:rPr lang="pl-PL" sz="2800" b="1" dirty="0"/>
              <a:t>i zagospodarowaniu przestrzennym</a:t>
            </a:r>
            <a:r>
              <a:rPr lang="pl-PL" sz="2800" dirty="0"/>
              <a:t>;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sz="2800" dirty="0"/>
              <a:t>Gmina może ubiegać się o refundację kosztów związanych z opracowaniem poszczególnych dokumentów planowania przestrzennego </a:t>
            </a:r>
            <a:r>
              <a:rPr lang="pl-PL" sz="2800" b="1" dirty="0"/>
              <a:t>odrębnie</a:t>
            </a:r>
            <a:r>
              <a:rPr lang="pl-PL" sz="2800" dirty="0"/>
              <a:t>. W przypadku miejscowych planów zagospodarowania przestrzennego, gmina może ubiegać się o dofinansowanie na </a:t>
            </a:r>
            <a:r>
              <a:rPr lang="pl-PL" sz="2800" b="1" dirty="0"/>
              <a:t>jeden lub więcej</a:t>
            </a:r>
            <a:r>
              <a:rPr lang="pl-PL" sz="2800" dirty="0"/>
              <a:t> planów, przy czym może składać je w formie </a:t>
            </a:r>
            <a:r>
              <a:rPr lang="pl-PL" sz="2800" b="1" dirty="0"/>
              <a:t>jednego Wniosku o dofinansowanie lub wielu</a:t>
            </a:r>
            <a:r>
              <a:rPr lang="pl-PL" sz="2800" dirty="0"/>
              <a:t>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5B00E0CA-1304-A235-9C33-ACDF70F1157E}"/>
              </a:ext>
            </a:extLst>
          </p:cNvPr>
          <p:cNvGrpSpPr/>
          <p:nvPr/>
        </p:nvGrpSpPr>
        <p:grpSpPr>
          <a:xfrm>
            <a:off x="16573357" y="-24814"/>
            <a:ext cx="1186374" cy="1164200"/>
            <a:chOff x="0" y="0"/>
            <a:chExt cx="1581832" cy="1552266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86FBC21-621A-AA8A-FAD8-2BC481B22F56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7A5C9828-2663-171D-B5DB-01797798B9A4}"/>
              </a:ext>
            </a:extLst>
          </p:cNvPr>
          <p:cNvSpPr txBox="1"/>
          <p:nvPr/>
        </p:nvSpPr>
        <p:spPr>
          <a:xfrm>
            <a:off x="16916114" y="256756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7CE9148-5369-FA07-0D4C-702FAF839569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2377687-680E-3D62-18EA-482D20EA8677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718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1809267" y="897527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E93A38-F27F-208B-7CFD-8AF1A77B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707" y="2657936"/>
            <a:ext cx="8672480" cy="3546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369ACF34-9883-954C-25D1-CD8F952E385D}"/>
              </a:ext>
            </a:extLst>
          </p:cNvPr>
          <p:cNvSpPr/>
          <p:nvPr/>
        </p:nvSpPr>
        <p:spPr>
          <a:xfrm>
            <a:off x="4640193" y="4199003"/>
            <a:ext cx="1216071" cy="4847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ECBC5E6-D267-2FFC-49D9-8DBB9B882BED}"/>
              </a:ext>
            </a:extLst>
          </p:cNvPr>
          <p:cNvSpPr txBox="1"/>
          <p:nvPr/>
        </p:nvSpPr>
        <p:spPr>
          <a:xfrm>
            <a:off x="291291" y="3564026"/>
            <a:ext cx="4283460" cy="13388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7.1 Należy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Określić  tytułu projektu </a:t>
            </a: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np.: Plan Ogólny (Nazwa Gminy</a:t>
            </a:r>
            <a:r>
              <a:rPr lang="pl-PL" sz="2700" dirty="0">
                <a:latin typeface="Montserrat" pitchFamily="2" charset="0"/>
              </a:rPr>
              <a:t>)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0CA59F7-1BA3-22F6-70DF-971277584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705" y="7522145"/>
            <a:ext cx="8672480" cy="2333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70C4D3C0-DCB3-C996-B253-5803A60A524C}"/>
              </a:ext>
            </a:extLst>
          </p:cNvPr>
          <p:cNvSpPr/>
          <p:nvPr/>
        </p:nvSpPr>
        <p:spPr>
          <a:xfrm>
            <a:off x="4574752" y="8456361"/>
            <a:ext cx="1206803" cy="4847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2E5E7A8-8BD3-079B-6950-11E9CA7D1D94}"/>
              </a:ext>
            </a:extLst>
          </p:cNvPr>
          <p:cNvSpPr txBox="1"/>
          <p:nvPr/>
        </p:nvSpPr>
        <p:spPr>
          <a:xfrm>
            <a:off x="270398" y="7418574"/>
            <a:ext cx="4283460" cy="175432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7.2 Po utworzeniu wniosku pojawia się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komunikat </a:t>
            </a:r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pomyślnym </a:t>
            </a:r>
            <a:r>
              <a:rPr lang="pl-PL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zakończeniu tworzenia wniosku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1D66AE3-DAEA-CB8C-AB2E-368E4C707F83}"/>
              </a:ext>
            </a:extLst>
          </p:cNvPr>
          <p:cNvSpPr txBox="1"/>
          <p:nvPr/>
        </p:nvSpPr>
        <p:spPr>
          <a:xfrm>
            <a:off x="665739" y="1779820"/>
            <a:ext cx="136095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7 – Tworzenie wniosku w systemie CST 2021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316DD1C-56A7-4992-FA2F-52F16B0BAEF4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FFD5F703-06F6-C972-7C12-12FED22DDC02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1E33BC-F0C6-70BA-93CF-6178EC1E0DEC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55ED96-C969-2BAF-DCDD-F8C9B16CC89A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98C91A37-E403-978F-2ABB-18FF91EE2CDB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1193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25171CF7-45D9-E9FE-F59F-3B91A08CD7FF}"/>
              </a:ext>
            </a:extLst>
          </p:cNvPr>
          <p:cNvSpPr txBox="1">
            <a:spLocks/>
          </p:cNvSpPr>
          <p:nvPr/>
        </p:nvSpPr>
        <p:spPr>
          <a:xfrm>
            <a:off x="1799184" y="518852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E7E789F-0C02-C761-06EC-D29E0979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98" y="2487000"/>
            <a:ext cx="11989332" cy="3460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0468CC2F-DF57-3E9E-5A75-D6D749E53AFC}"/>
              </a:ext>
            </a:extLst>
          </p:cNvPr>
          <p:cNvSpPr/>
          <p:nvPr/>
        </p:nvSpPr>
        <p:spPr>
          <a:xfrm>
            <a:off x="4875542" y="2584085"/>
            <a:ext cx="3024336" cy="540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FC33948-793A-F568-349F-20425F109014}"/>
              </a:ext>
            </a:extLst>
          </p:cNvPr>
          <p:cNvSpPr txBox="1"/>
          <p:nvPr/>
        </p:nvSpPr>
        <p:spPr>
          <a:xfrm>
            <a:off x="245231" y="2180135"/>
            <a:ext cx="4522298" cy="13388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8.1 Poprzez  opcje </a:t>
            </a:r>
            <a:r>
              <a:rPr lang="pl-PL" sz="2700" b="1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Edytuj Sekcje </a:t>
            </a:r>
            <a:r>
              <a:rPr lang="pl-PL" sz="27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należy </a:t>
            </a:r>
            <a:r>
              <a:rPr lang="pl-PL" sz="2700" b="1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wypełnić </a:t>
            </a:r>
            <a:r>
              <a:rPr lang="pl-PL" sz="27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poszczególne </a:t>
            </a:r>
            <a:r>
              <a:rPr lang="pl-PL" sz="2700" b="1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  wniosku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EA4912B-4039-F89E-FDD8-3E9DAC4C91A5}"/>
              </a:ext>
            </a:extLst>
          </p:cNvPr>
          <p:cNvSpPr txBox="1"/>
          <p:nvPr/>
        </p:nvSpPr>
        <p:spPr>
          <a:xfrm>
            <a:off x="241176" y="3999168"/>
            <a:ext cx="4536919" cy="595547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8.2 Poszczególne pola wniosku wymagające wypełnienia: </a:t>
            </a:r>
          </a:p>
          <a:p>
            <a:pPr defTabSz="1371600"/>
            <a:endParaRPr lang="pl-PL" sz="2700" dirty="0">
              <a:solidFill>
                <a:srgbClr val="282B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Informacje o projekcie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Wnioskodawca i realizatorzy 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Wskaźnik projektu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Zadania 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Budżet projektu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Podsumowanie budżetu 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Źródła finansowania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Analiza ryzyka 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Dodatkowe informacje 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Oświadczenia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Załączniki </a:t>
            </a:r>
          </a:p>
          <a:p>
            <a:pPr marL="514350" indent="-514350" defTabSz="1371600">
              <a:buFontTx/>
              <a:buAutoNum type="arabicPeriod"/>
            </a:pPr>
            <a:r>
              <a:rPr lang="pl-PL" sz="21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Informacje o wniosku o dofinansowanie  </a:t>
            </a:r>
            <a:endParaRPr lang="pl-PL" sz="2700" dirty="0">
              <a:solidFill>
                <a:srgbClr val="282B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C0B2D635-87D1-B46B-92E3-10E8734FA540}"/>
              </a:ext>
            </a:extLst>
          </p:cNvPr>
          <p:cNvSpPr/>
          <p:nvPr/>
        </p:nvSpPr>
        <p:spPr>
          <a:xfrm>
            <a:off x="4890246" y="4101600"/>
            <a:ext cx="1667973" cy="5128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B17BA5C9-9FBD-E34D-497B-AA67B4441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233" y="8176724"/>
            <a:ext cx="8167754" cy="1547081"/>
          </a:xfrm>
          <a:prstGeom prst="rect">
            <a:avLst/>
          </a:prstGeom>
        </p:spPr>
      </p:pic>
      <p:sp>
        <p:nvSpPr>
          <p:cNvPr id="49" name="Strzałka: w prawo 48">
            <a:extLst>
              <a:ext uri="{FF2B5EF4-FFF2-40B4-BE49-F238E27FC236}">
                <a16:creationId xmlns:a16="http://schemas.microsoft.com/office/drawing/2014/main" id="{084AF7F9-7716-A1A4-889E-18173B6985CE}"/>
              </a:ext>
            </a:extLst>
          </p:cNvPr>
          <p:cNvSpPr/>
          <p:nvPr/>
        </p:nvSpPr>
        <p:spPr>
          <a:xfrm>
            <a:off x="9848233" y="8309361"/>
            <a:ext cx="6510008" cy="540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l-PL" sz="27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714C5A7F-4B28-8234-C13D-7290E08316F9}"/>
              </a:ext>
            </a:extLst>
          </p:cNvPr>
          <p:cNvSpPr txBox="1"/>
          <p:nvPr/>
        </p:nvSpPr>
        <p:spPr>
          <a:xfrm>
            <a:off x="5541485" y="7500117"/>
            <a:ext cx="4194597" cy="21698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371600"/>
            <a:r>
              <a:rPr lang="pl-PL" sz="27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8.3 Po zakończeniu wypełniania wniosku  poprzez opcje Prześlij Wniosek dokonywane jest jego przekazanie 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5E2AB09E-CBF6-8B6F-764D-36A7706AFDEC}"/>
              </a:ext>
            </a:extLst>
          </p:cNvPr>
          <p:cNvSpPr txBox="1"/>
          <p:nvPr/>
        </p:nvSpPr>
        <p:spPr>
          <a:xfrm>
            <a:off x="1043100" y="1300226"/>
            <a:ext cx="136095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l-PL" sz="27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Etap 8 – wypełnianie wniosku o dofinansowanie w systemie CST 2021 – Aplikacji WOD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182FD7D-E0C8-DB45-6696-DF5A41752840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6D114A1-3665-8293-D107-F7238B91A1B6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362E968-E5FB-0317-6DED-F8B848049FFE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C5E28AF-C75C-D8B2-C395-B5276C7E632F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A16F53EB-2A09-DF7E-9012-91446B29BB0F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9629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E0511F-9348-F2C8-DAF0-D0BC58E5693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09600" y="2799282"/>
            <a:ext cx="16764000" cy="65987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0"/>
              </a:spcAft>
              <a:buAutoNum type="alphaUcPeriod"/>
            </a:pPr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Informacje o projekcie</a:t>
            </a:r>
          </a:p>
          <a:p>
            <a:pPr marL="428625" indent="-4286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8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A1. Projekt</a:t>
            </a:r>
          </a:p>
          <a:p>
            <a:pPr>
              <a:spcAft>
                <a:spcPts val="0"/>
              </a:spcAft>
            </a:pPr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Tytuł projektu:</a:t>
            </a:r>
          </a:p>
          <a:p>
            <a:pPr>
              <a:spcAft>
                <a:spcPts val="0"/>
              </a:spcAft>
            </a:pPr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czego dotyczy wniosek o dofinansowanie (plan ogólny, program rewitalizacji, miejscowy plan zagospodarowania przestrzennego) </a:t>
            </a:r>
          </a:p>
          <a:p>
            <a:pPr>
              <a:spcAft>
                <a:spcPts val="0"/>
              </a:spcAft>
            </a:pPr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Opis Projektu</a:t>
            </a:r>
          </a:p>
          <a:p>
            <a:pPr algn="just">
              <a:spcAft>
                <a:spcPts val="0"/>
              </a:spcAft>
            </a:pPr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Zwięzły syntetyczny opis dotyczący danego dokumentu planowania przestrzennego (kiedy uchwalony, numer uchwały, czego dotyczy) wszystkie elementy składające się na przygotowanie dokumentu, cały przebieg procedury. </a:t>
            </a:r>
          </a:p>
          <a:p>
            <a:pPr algn="just">
              <a:spcAft>
                <a:spcPts val="0"/>
              </a:spcAft>
            </a:pPr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GPR należy wskazać odesłanie do konkretnych stron dokumentu, w którym znajdują się obligatoryjne elementy, takie jak: opis sposobu realizacji dokumentów strategicznych gminy, opis sposobu zapewnienia udziału interesariuszy w procesie rewitalizacji, wskazanie sposobu realizacji gminnego programu rewitalizacji (…) Paragraf 5 ust 5 Regulaminu Naboru. </a:t>
            </a:r>
          </a:p>
          <a:p>
            <a:pPr>
              <a:spcAft>
                <a:spcPts val="0"/>
              </a:spcAft>
            </a:pPr>
            <a:endParaRPr lang="pl-PL" sz="2100" dirty="0">
              <a:solidFill>
                <a:schemeClr val="accent5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C4B68EA-B6F6-368A-A374-41D4341D590E}"/>
              </a:ext>
            </a:extLst>
          </p:cNvPr>
          <p:cNvSpPr txBox="1">
            <a:spLocks/>
          </p:cNvSpPr>
          <p:nvPr/>
        </p:nvSpPr>
        <p:spPr>
          <a:xfrm>
            <a:off x="1907197" y="686889"/>
            <a:ext cx="11098433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2AB74C2-9EA5-1E76-5845-6CD6C9AC8C2D}"/>
              </a:ext>
            </a:extLst>
          </p:cNvPr>
          <p:cNvSpPr txBox="1">
            <a:spLocks/>
          </p:cNvSpPr>
          <p:nvPr/>
        </p:nvSpPr>
        <p:spPr>
          <a:xfrm>
            <a:off x="1617945" y="1202010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 wniosku w systemie CST 2021 – Aplikacji WOD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1FAEFCF-E897-9508-62F9-B67A697B2BCF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E4DDE33-C6F4-A069-6241-AA67350CD331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BAFD0B8-250A-9301-886B-236A0C186B69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715641B-AD47-088D-DA1C-957B7D9579A2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4EE33E04-26F8-04A6-E911-332A12764C84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3273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95F693C2-AB8F-C206-97CE-A6B132E04CC3}"/>
              </a:ext>
            </a:extLst>
          </p:cNvPr>
          <p:cNvSpPr txBox="1"/>
          <p:nvPr/>
        </p:nvSpPr>
        <p:spPr>
          <a:xfrm>
            <a:off x="596811" y="3127098"/>
            <a:ext cx="17005389" cy="6155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 defTabSz="1371600">
              <a:spcBef>
                <a:spcPts val="900"/>
              </a:spcBef>
              <a:buFontTx/>
              <a:buAutoNum type="alphaUcPeriod"/>
              <a:defRPr/>
            </a:pPr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Informacje o projekcie</a:t>
            </a:r>
          </a:p>
          <a:p>
            <a:pPr marL="428625" indent="-428625" defTabSz="13716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pl-PL" sz="28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A1. Projekt cd</a:t>
            </a:r>
          </a:p>
          <a:p>
            <a:pPr defTabSz="1371600">
              <a:spcBef>
                <a:spcPts val="900"/>
              </a:spcBef>
            </a:pPr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rozpoczęcia/data zakończenia projektu   </a:t>
            </a:r>
          </a:p>
          <a:p>
            <a:pPr defTabSz="1371600"/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Moment rozpoczęcia pracy nad dokumentem planistycznym nie wcześniej niż 1 luty 2020 r. nie później niż 30 czerwiec 2026 r.  </a:t>
            </a:r>
          </a:p>
          <a:p>
            <a:pPr defTabSz="1371600">
              <a:spcBef>
                <a:spcPts val="900"/>
              </a:spcBef>
            </a:pPr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Grupa docelowe </a:t>
            </a:r>
          </a:p>
          <a:p>
            <a:pPr defTabSz="1371600"/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wszystkich, których dotyczy realizowany projekt m.in. mieszkańcy, JST, wszystkie podmioty realizujące zadania publiczne, społeczne, przedsiębiorcy, jak również osoby prowadzące aktywność zawodową.</a:t>
            </a:r>
          </a:p>
          <a:p>
            <a:pPr defTabSz="1371600"/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Obszar  realizacji projektu</a:t>
            </a:r>
          </a:p>
          <a:p>
            <a:pPr defTabSz="1371600"/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Region którego dotyczy dokument planowania przestrzennego</a:t>
            </a:r>
          </a:p>
          <a:p>
            <a:pPr defTabSz="1371600">
              <a:spcBef>
                <a:spcPts val="900"/>
              </a:spcBef>
            </a:pPr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Miejsce Realizacji </a:t>
            </a:r>
          </a:p>
          <a:p>
            <a:pPr defTabSz="1371600"/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obszaru Gminy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03B744B-9629-1155-9D01-7B9F46601FFD}"/>
              </a:ext>
            </a:extLst>
          </p:cNvPr>
          <p:cNvSpPr txBox="1">
            <a:spLocks/>
          </p:cNvSpPr>
          <p:nvPr/>
        </p:nvSpPr>
        <p:spPr>
          <a:xfrm>
            <a:off x="1617946" y="897186"/>
            <a:ext cx="11098433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41A3179-2B7B-3FFB-BDDB-AF4BD66E9CF5}"/>
              </a:ext>
            </a:extLst>
          </p:cNvPr>
          <p:cNvSpPr txBox="1">
            <a:spLocks/>
          </p:cNvSpPr>
          <p:nvPr/>
        </p:nvSpPr>
        <p:spPr>
          <a:xfrm>
            <a:off x="1617945" y="1632629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 wniosku w systemie CST 2021 – Aplikacji WOD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D3DD5E0-0F8E-BC8D-5A57-236BAF47F0EE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057164A-CFA8-DBE3-D8DC-3DB1E45273A7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7A18820F-222A-D1CD-EF6F-4698D8E1DC0D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8D0B2F9-BB91-D10F-3A2E-88E96010E889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0EF8F8F5-F29F-00EC-920C-AECEFC0B4849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4842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E0511F-9348-F2C8-DAF0-D0BC58E5693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312464" y="2336679"/>
            <a:ext cx="17468457" cy="702961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B. Wnioskodawca i realizatorzy </a:t>
            </a:r>
          </a:p>
          <a:p>
            <a:pPr>
              <a:spcAft>
                <a:spcPts val="0"/>
              </a:spcAft>
            </a:pPr>
            <a:r>
              <a:rPr lang="pl-PL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wszystkich danych JST oraz osoby do kontaktu</a:t>
            </a:r>
          </a:p>
          <a:p>
            <a:pPr>
              <a:spcAft>
                <a:spcPts val="0"/>
              </a:spcAft>
            </a:pPr>
            <a:r>
              <a:rPr lang="pl-PL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C. Wskaźnik projektu</a:t>
            </a:r>
          </a:p>
          <a:p>
            <a:pPr marL="428625" indent="-4286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3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C1. Wskaźnik produktu </a:t>
            </a:r>
            <a:r>
              <a:rPr lang="pl-PL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nie dotyczy </a:t>
            </a:r>
          </a:p>
          <a:p>
            <a:pPr marL="428625" indent="-4286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3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C2. Wskaźnik rezultatu </a:t>
            </a:r>
          </a:p>
          <a:p>
            <a:pPr>
              <a:spcAft>
                <a:spcPts val="0"/>
              </a:spcAft>
            </a:pPr>
            <a:r>
              <a:rPr lang="pl-PL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Liczba dokumentów planowania przestrzennego znajdujących się we wniosku o dofinansowanie (odrębny wniosek na POG,GPR oraz jeden wniosek na kilka MPZP) </a:t>
            </a:r>
          </a:p>
          <a:p>
            <a:pPr>
              <a:spcAft>
                <a:spcPts val="0"/>
              </a:spcAft>
            </a:pPr>
            <a:r>
              <a:rPr lang="pl-PL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D. Zadania  </a:t>
            </a:r>
          </a:p>
          <a:p>
            <a:pPr>
              <a:spcAft>
                <a:spcPts val="0"/>
              </a:spcAft>
            </a:pPr>
            <a:r>
              <a:rPr lang="pl-PL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Opisanie wszystkich podejmowanych działań i czynności, które generowały wydatki związane z przygotowaniem danego dokumentu planowania przestrzennego, które mają odzwierciedlenie w pkt E. </a:t>
            </a:r>
          </a:p>
          <a:p>
            <a:pPr>
              <a:spcAft>
                <a:spcPts val="0"/>
              </a:spcAft>
            </a:pPr>
            <a:r>
              <a:rPr lang="pl-PL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Budżet Projektu</a:t>
            </a:r>
          </a:p>
          <a:p>
            <a:pPr algn="just">
              <a:spcAft>
                <a:spcPts val="0"/>
              </a:spcAft>
            </a:pPr>
            <a:r>
              <a:rPr lang="pl-PL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wydatków na opisane zadania w pkt. D zgodnie z fakturami/innymi dokumentami księgowymi  </a:t>
            </a:r>
          </a:p>
          <a:p>
            <a:pPr algn="just">
              <a:spcAft>
                <a:spcPts val="0"/>
              </a:spcAft>
            </a:pPr>
            <a:r>
              <a:rPr lang="pl-PL" sz="2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F. Podsumowanie budżetu</a:t>
            </a:r>
          </a:p>
          <a:p>
            <a:pPr marL="428625" indent="-42862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3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F1. Podsumowanie budżetu</a:t>
            </a:r>
          </a:p>
          <a:p>
            <a:pPr algn="just">
              <a:spcAft>
                <a:spcPts val="0"/>
              </a:spcAft>
            </a:pPr>
            <a:r>
              <a:rPr lang="pl-PL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wydatków ogółem (wszystkie koszty poniesione na realizację przedsięwzięcia) </a:t>
            </a:r>
          </a:p>
          <a:p>
            <a:pPr algn="just">
              <a:spcAft>
                <a:spcPts val="0"/>
              </a:spcAft>
            </a:pPr>
            <a:r>
              <a:rPr lang="pl-PL" sz="2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wydatków kwalifikowanych/dofinansowanie (wskazanie wszystkich wydatków niezbędnych do realizacji przedsięwzięcia bez VAT) Uwaga - Kwota może ulec zmianie po weryfikacji wydatków w złożonym wniosku o płatność.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5031C2-7C70-3D28-CFB4-3721112AC6B0}"/>
              </a:ext>
            </a:extLst>
          </p:cNvPr>
          <p:cNvSpPr txBox="1">
            <a:spLocks/>
          </p:cNvSpPr>
          <p:nvPr/>
        </p:nvSpPr>
        <p:spPr>
          <a:xfrm>
            <a:off x="2108591" y="930209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C6E0B5DF-B37F-E0EE-A5CC-1A115FE043E4}"/>
              </a:ext>
            </a:extLst>
          </p:cNvPr>
          <p:cNvSpPr txBox="1">
            <a:spLocks/>
          </p:cNvSpPr>
          <p:nvPr/>
        </p:nvSpPr>
        <p:spPr>
          <a:xfrm>
            <a:off x="2000895" y="1544630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27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 wniosku w systemie CST 2021 – Aplikacji WOD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437650AD-BFA7-0EF2-230C-E06F879DCB94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46FD5DEA-971B-CD3B-08B6-44062C6B826E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1B970403-F7A6-91E0-D41A-B2C01D5ECF7E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D2430CB6-2494-71F8-1D27-CCA55C3CFB0D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EBA28C14-6A1B-1D82-6EFA-E61F12540574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0855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E0511F-9348-F2C8-DAF0-D0BC58E5693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79003" y="2119739"/>
            <a:ext cx="17847535" cy="799231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G. Źródło finansowania </a:t>
            </a:r>
          </a:p>
          <a:p>
            <a:pPr algn="just">
              <a:spcAft>
                <a:spcPts val="0"/>
              </a:spcAft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wydatków ogółem (wszystkie koszty poniesione na realizację przedsięwzięcia) </a:t>
            </a:r>
          </a:p>
          <a:p>
            <a:pPr algn="just">
              <a:spcAft>
                <a:spcPts val="0"/>
              </a:spcAft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Wskazanie wydatków kwalifikowanych/dofinansowanie</a:t>
            </a:r>
          </a:p>
          <a:p>
            <a:pPr>
              <a:spcAft>
                <a:spcPts val="0"/>
              </a:spcAft>
            </a:pP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H. Analiza ryzyka</a:t>
            </a:r>
          </a:p>
          <a:p>
            <a:pPr>
              <a:spcAft>
                <a:spcPts val="0"/>
              </a:spcAft>
            </a:pPr>
            <a:r>
              <a:rPr lang="pl-PL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H.1 potencjał do realizacji projektu </a:t>
            </a:r>
          </a:p>
          <a:p>
            <a:pPr>
              <a:spcAft>
                <a:spcPts val="0"/>
              </a:spcAft>
            </a:pPr>
            <a:r>
              <a:rPr lang="pl-PL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H.2 Analiza ryzyka w projekcie  - 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dotyczy</a:t>
            </a:r>
          </a:p>
          <a:p>
            <a:pPr algn="just">
              <a:spcAft>
                <a:spcPts val="0"/>
              </a:spcAft>
            </a:pP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I. Dodatkowe informacje</a:t>
            </a:r>
          </a:p>
          <a:p>
            <a:pPr algn="just">
              <a:spcAft>
                <a:spcPts val="0"/>
              </a:spcAft>
            </a:pP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J. Oświadczenia</a:t>
            </a:r>
          </a:p>
          <a:p>
            <a:pPr algn="just">
              <a:spcAft>
                <a:spcPts val="0"/>
              </a:spcAft>
            </a:pP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K. Załączniki: </a:t>
            </a:r>
          </a:p>
          <a:p>
            <a:pPr algn="just">
              <a:spcAft>
                <a:spcPts val="0"/>
              </a:spcAft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Załączniki do wniosku: </a:t>
            </a:r>
          </a:p>
          <a:p>
            <a:pPr marL="428625" indent="-428625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 Ogólny Gminy (jeżeli dotyczy)</a:t>
            </a:r>
          </a:p>
          <a:p>
            <a:pPr marL="428625" indent="-428625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Miejscowy Plan Zagospodarowania Przestrzennego (jeżeli dotyczy)</a:t>
            </a:r>
          </a:p>
          <a:p>
            <a:pPr marL="428625" indent="-4286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Gminny Program Rewitalizacji (jeżeli dotyczy) - Składanie uchwały w sprawie przyjęcia Gminnego Programu Rewitalizacji wraz z dołączonym dokumentem </a:t>
            </a:r>
          </a:p>
          <a:p>
            <a:pPr marL="428625" indent="-428625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Raport z konsultacji społecznych (obligatoryjnie)</a:t>
            </a:r>
          </a:p>
          <a:p>
            <a:pPr marL="428625" indent="-428625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Kopia dokumentu potwierdzającego umocowanie przedstawicieli Gminy do złożenia Wniosku do dofinansowania (obligatoryjnie)</a:t>
            </a:r>
          </a:p>
          <a:p>
            <a:pPr marL="428625" indent="-428625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Upoważnienie do reprezentowania Wnioskodawcy (jeżeli dotyczy). W momencie, w którym wniosek w systemie CST 2021 zostaje złożony przez pracownika JST zachodzi konieczność dołączenia stosownego pełnomocnictwa do dokonywania tej czynności.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DCC003C-9A2A-0092-8451-3368676EB23D}"/>
              </a:ext>
            </a:extLst>
          </p:cNvPr>
          <p:cNvSpPr txBox="1">
            <a:spLocks/>
          </p:cNvSpPr>
          <p:nvPr/>
        </p:nvSpPr>
        <p:spPr>
          <a:xfrm>
            <a:off x="1857410" y="827883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4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Teleinformatyczny CST 2021 - WOD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48D3A0B8-9C32-4DC0-CBF7-43B3023CF418}"/>
              </a:ext>
            </a:extLst>
          </p:cNvPr>
          <p:cNvSpPr txBox="1">
            <a:spLocks/>
          </p:cNvSpPr>
          <p:nvPr/>
        </p:nvSpPr>
        <p:spPr>
          <a:xfrm>
            <a:off x="2009361" y="1258502"/>
            <a:ext cx="10830282" cy="86123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 defTabSz="1371600"/>
            <a:r>
              <a:rPr lang="pl-PL" sz="2700" dirty="0">
                <a:solidFill>
                  <a:srgbClr val="282B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 wniosku w systemie CST 2021 – Aplikacji WOD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AE90BCBF-C94D-828A-1424-3F495A7DFA7F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939F5F86-6AD0-AE41-CFB5-0D38868ACA79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0A35E48D-219B-E23D-A0D6-FCDC07F20310}"/>
              </a:ext>
            </a:extLst>
          </p:cNvPr>
          <p:cNvGrpSpPr/>
          <p:nvPr/>
        </p:nvGrpSpPr>
        <p:grpSpPr>
          <a:xfrm>
            <a:off x="16840200" y="108974"/>
            <a:ext cx="1186374" cy="1164200"/>
            <a:chOff x="0" y="0"/>
            <a:chExt cx="1581832" cy="1552266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803BB78-ED03-081E-3021-5A3A7DAA1B8F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53FA656C-50F8-5445-2E21-51D883460E63}"/>
              </a:ext>
            </a:extLst>
          </p:cNvPr>
          <p:cNvSpPr txBox="1"/>
          <p:nvPr/>
        </p:nvSpPr>
        <p:spPr>
          <a:xfrm>
            <a:off x="17182957" y="390544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8777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1038" y="764727"/>
            <a:ext cx="1892311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8887838" y="653580"/>
            <a:ext cx="0" cy="241789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570603" y="3778807"/>
            <a:ext cx="1140842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5"/>
              </a:lnSpc>
            </a:pPr>
            <a:r>
              <a:rPr lang="en-US" sz="6571" dirty="0" err="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Dziękuję</a:t>
            </a:r>
            <a:r>
              <a:rPr lang="en-US" sz="6571" dirty="0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 za </a:t>
            </a:r>
            <a:r>
              <a:rPr lang="en-US" sz="6571" dirty="0" err="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uwagę</a:t>
            </a:r>
            <a:r>
              <a:rPr lang="en-US" sz="6571" dirty="0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</a:p>
        </p:txBody>
      </p:sp>
      <p:sp>
        <p:nvSpPr>
          <p:cNvPr id="5" name="AutoShape 5"/>
          <p:cNvSpPr/>
          <p:nvPr/>
        </p:nvSpPr>
        <p:spPr>
          <a:xfrm>
            <a:off x="14480729" y="9662096"/>
            <a:ext cx="28716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17330460" y="744753"/>
            <a:ext cx="0" cy="8917343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 flipV="1">
            <a:off x="16263002" y="754728"/>
            <a:ext cx="1067205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>
            <a:off x="14480729" y="9518435"/>
            <a:ext cx="0" cy="262057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427062" y="496908"/>
            <a:ext cx="6551970" cy="563522"/>
          </a:xfrm>
          <a:custGeom>
            <a:avLst/>
            <a:gdLst/>
            <a:ahLst/>
            <a:cxnLst/>
            <a:rect l="l" t="t" r="r" b="b"/>
            <a:pathLst>
              <a:path w="6551970" h="563522">
                <a:moveTo>
                  <a:pt x="0" y="0"/>
                </a:moveTo>
                <a:lnTo>
                  <a:pt x="6551970" y="0"/>
                </a:lnTo>
                <a:lnTo>
                  <a:pt x="6551970" y="563522"/>
                </a:lnTo>
                <a:lnTo>
                  <a:pt x="0" y="56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8763000" y="7056285"/>
            <a:ext cx="8132442" cy="226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3"/>
              </a:lnSpc>
            </a:pPr>
            <a:r>
              <a:rPr lang="en-US" sz="2549" dirty="0">
                <a:latin typeface="Lato Bold"/>
                <a:ea typeface="Lato Bold"/>
                <a:cs typeface="Lato Bold"/>
                <a:sym typeface="Lato Bold"/>
              </a:rPr>
              <a:t>Justyna Baczewska</a:t>
            </a:r>
          </a:p>
          <a:p>
            <a:pPr algn="r">
              <a:lnSpc>
                <a:spcPts val="3603"/>
              </a:lnSpc>
            </a:pPr>
            <a:r>
              <a:rPr lang="pl-PL" sz="2549" dirty="0">
                <a:latin typeface="Lato"/>
                <a:ea typeface="Lato"/>
                <a:cs typeface="Lato"/>
                <a:sym typeface="Lato"/>
              </a:rPr>
              <a:t>Wydział Projektów </a:t>
            </a:r>
            <a:r>
              <a:rPr lang="de-DE" sz="2549" dirty="0">
                <a:latin typeface="Lato"/>
                <a:ea typeface="Lato"/>
                <a:cs typeface="Lato"/>
                <a:sym typeface="Lato"/>
              </a:rPr>
              <a:t>tel. 22 323 41 54</a:t>
            </a:r>
            <a:endParaRPr lang="en-US" sz="2549" dirty="0">
              <a:latin typeface="Lato"/>
              <a:ea typeface="Lato"/>
              <a:cs typeface="Lato"/>
              <a:sym typeface="Lato"/>
            </a:endParaRPr>
          </a:p>
          <a:p>
            <a:pPr algn="r">
              <a:lnSpc>
                <a:spcPts val="3603"/>
              </a:lnSpc>
            </a:pP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Departament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Planowania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Przestrzennego</a:t>
            </a:r>
            <a:endParaRPr lang="en-US" sz="2549" dirty="0">
              <a:latin typeface="Lato"/>
              <a:ea typeface="Lato"/>
              <a:cs typeface="Lato"/>
              <a:sym typeface="Lato"/>
            </a:endParaRPr>
          </a:p>
          <a:p>
            <a:pPr algn="r">
              <a:lnSpc>
                <a:spcPts val="3603"/>
              </a:lnSpc>
            </a:pP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Ministerstwo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Rozwoju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549" dirty="0">
                <a:latin typeface="Lato"/>
                <a:ea typeface="Lato"/>
                <a:cs typeface="Lato"/>
                <a:sym typeface="Lato"/>
              </a:rPr>
              <a:t> Tech</a:t>
            </a:r>
            <a:r>
              <a:rPr lang="pl-PL" sz="2549" dirty="0">
                <a:latin typeface="Lato"/>
                <a:ea typeface="Lato"/>
                <a:cs typeface="Lato"/>
                <a:sym typeface="Lato"/>
              </a:rPr>
              <a:t>n</a:t>
            </a:r>
            <a:r>
              <a:rPr lang="en-US" sz="2549" dirty="0" err="1">
                <a:latin typeface="Lato"/>
                <a:ea typeface="Lato"/>
                <a:cs typeface="Lato"/>
                <a:sym typeface="Lato"/>
              </a:rPr>
              <a:t>ologii</a:t>
            </a:r>
            <a:endParaRPr lang="en-US" sz="2549" dirty="0">
              <a:latin typeface="Lato"/>
              <a:ea typeface="Lato"/>
              <a:cs typeface="Lato"/>
              <a:sym typeface="Lato"/>
            </a:endParaRPr>
          </a:p>
          <a:p>
            <a:pPr algn="r">
              <a:lnSpc>
                <a:spcPts val="3603"/>
              </a:lnSpc>
            </a:pPr>
            <a:endParaRPr lang="en-US" sz="25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77EEA-3D5B-CB40-8AE2-0255E091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18678"/>
            <a:ext cx="13717523" cy="802770"/>
          </a:xfrm>
        </p:spPr>
        <p:txBody>
          <a:bodyPr>
            <a:noAutofit/>
          </a:bodyPr>
          <a:lstStyle/>
          <a:p>
            <a:r>
              <a:rPr lang="pl-PL" sz="4800" dirty="0"/>
              <a:t>Założenia konkursu dla gmin (2/3)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1949052"/>
            <a:ext cx="16304079" cy="8100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FINANSOWANIE </a:t>
            </a:r>
          </a:p>
          <a:p>
            <a:pPr marL="428625" indent="-428625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dirty="0"/>
              <a:t>Okres ponoszenia wydatków kwalifikowalnych - </a:t>
            </a:r>
            <a:r>
              <a:rPr lang="pl-PL" b="1" dirty="0"/>
              <a:t>od 01.02.2020 r. do dnia 30.06.2026 r.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dirty="0"/>
              <a:t>Łączny budżet przewidziany na konkurs wynosi </a:t>
            </a:r>
            <a:r>
              <a:rPr lang="pl-PL" b="1" dirty="0"/>
              <a:t>871 290 tys. PLN </a:t>
            </a:r>
            <a:r>
              <a:rPr lang="pl-PL" dirty="0"/>
              <a:t>(tj. 194 402 tys. EUR) ze środków KPO i jest podzielony w następujący sposób:</a:t>
            </a:r>
          </a:p>
          <a:p>
            <a:pPr marL="1114425" lvl="1" indent="-428625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l-PL" b="1" dirty="0"/>
              <a:t>457 779 tys. PLN </a:t>
            </a:r>
            <a:r>
              <a:rPr lang="pl-PL" dirty="0"/>
              <a:t>(tj. 102 140 tys. EUR) - wsparcie dla gmin poprzez dofinansowanie na sporządzenie, uchwalenia i ogłoszenia </a:t>
            </a:r>
            <a:r>
              <a:rPr lang="pl-PL" b="1" dirty="0"/>
              <a:t>planów ogólnych gminy</a:t>
            </a:r>
            <a:r>
              <a:rPr lang="pl-PL" dirty="0"/>
              <a:t>; </a:t>
            </a:r>
          </a:p>
          <a:p>
            <a:pPr marL="1114425" lvl="1" indent="-428625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l-PL" b="1" dirty="0"/>
              <a:t>94 070 tys. PLN </a:t>
            </a:r>
            <a:r>
              <a:rPr lang="pl-PL" dirty="0"/>
              <a:t>(tj. 20 988 tys. EUR) - wsparcie dla gmin poprzez dofinansowanie sporządzenie i uchwalenia </a:t>
            </a:r>
            <a:r>
              <a:rPr lang="pl-PL" b="1" dirty="0"/>
              <a:t>gminnych programów rewitalizacji</a:t>
            </a:r>
            <a:r>
              <a:rPr lang="pl-PL" dirty="0"/>
              <a:t>; </a:t>
            </a:r>
          </a:p>
          <a:p>
            <a:pPr marL="1114425" lvl="1" indent="-428625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pl-PL" b="1" dirty="0"/>
              <a:t>319 441 tys. PLN </a:t>
            </a:r>
            <a:r>
              <a:rPr lang="pl-PL" dirty="0"/>
              <a:t>(tj. 71 274 tys. EUR) - wsparcie dla gmin poprzez dofinansowanie na sporządzenie, uchwalenia </a:t>
            </a:r>
            <a:br>
              <a:rPr lang="pl-PL" dirty="0"/>
            </a:br>
            <a:r>
              <a:rPr lang="pl-PL" dirty="0"/>
              <a:t>i ogłoszenia </a:t>
            </a:r>
            <a:r>
              <a:rPr lang="pl-PL" b="1" dirty="0"/>
              <a:t>miejscowych planów zagospodarowania przestrzennego</a:t>
            </a:r>
            <a:r>
              <a:rPr lang="pl-PL" dirty="0"/>
              <a:t>.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b="1" dirty="0"/>
              <a:t>Maksymalny poziom dofinasowania </a:t>
            </a:r>
            <a:r>
              <a:rPr lang="pl-PL" dirty="0"/>
              <a:t>dla każdej gminy obliczony został za pomocą algorytmu lub stawki jednostkowej;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dirty="0"/>
              <a:t>Podatek od towarów i usług </a:t>
            </a:r>
            <a:r>
              <a:rPr lang="pl-PL" b="1" dirty="0"/>
              <a:t>VAT jest wydatkiem niekwalifikowalnym</a:t>
            </a:r>
            <a:r>
              <a:rPr lang="pl-PL" dirty="0"/>
              <a:t>, w związku z tym jest wyłączony </a:t>
            </a:r>
            <a:br>
              <a:rPr lang="pl-PL" dirty="0"/>
            </a:br>
            <a:r>
              <a:rPr lang="pl-PL" dirty="0"/>
              <a:t>z dofinansowania; 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dirty="0"/>
              <a:t>Przedsięwzięcia będą rozliczane na podstawie </a:t>
            </a:r>
            <a:r>
              <a:rPr lang="pl-PL" b="1" dirty="0"/>
              <a:t>faktycznie poniesionych kosztów </a:t>
            </a:r>
            <a:r>
              <a:rPr lang="pl-PL" dirty="0"/>
              <a:t>w wysokości nie większej niż maksymalny poziom dofinansowania;</a:t>
            </a:r>
          </a:p>
          <a:p>
            <a:pPr marL="428625" indent="-428625" algn="just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l-PL" dirty="0"/>
              <a:t>Wsparcie na sporządzenie, uchwalenie i ogłoszenie miejscowego planu zagospodarowaniu przestrzennego oraz sporządzenie i uchwalenie gminnego programu rewitalizacji będzie wypłacane </a:t>
            </a:r>
            <a:r>
              <a:rPr lang="pl-PL" b="1" dirty="0"/>
              <a:t>pod warunkiem uchwalenie </a:t>
            </a:r>
            <a:br>
              <a:rPr lang="pl-PL" b="1" dirty="0"/>
            </a:br>
            <a:r>
              <a:rPr lang="pl-PL" b="1" dirty="0"/>
              <a:t>i ogłoszenia planu ogólnego gminy w terminie do dnia 30 czerwca 2026 r.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pl-PL" sz="2100" dirty="0">
              <a:solidFill>
                <a:schemeClr val="accent5"/>
              </a:solidFill>
            </a:endParaRPr>
          </a:p>
          <a:p>
            <a:pPr marL="685800" algn="just">
              <a:lnSpc>
                <a:spcPct val="107000"/>
              </a:lnSpc>
              <a:spcAft>
                <a:spcPts val="1200"/>
              </a:spcAft>
            </a:pPr>
            <a:endParaRPr lang="pl-PL" sz="2100" dirty="0">
              <a:solidFill>
                <a:schemeClr val="accent5"/>
              </a:solidFill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2010A349-682E-8B1E-1D1D-1F3B89A060D5}"/>
              </a:ext>
            </a:extLst>
          </p:cNvPr>
          <p:cNvGrpSpPr/>
          <p:nvPr/>
        </p:nvGrpSpPr>
        <p:grpSpPr>
          <a:xfrm>
            <a:off x="16687800" y="0"/>
            <a:ext cx="1186374" cy="1164200"/>
            <a:chOff x="0" y="0"/>
            <a:chExt cx="1581832" cy="1552266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6043AB6-3D60-7FBB-BE7E-524D24A5DDCD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D2658CE5-0806-214E-77DB-112EDF2551BC}"/>
              </a:ext>
            </a:extLst>
          </p:cNvPr>
          <p:cNvSpPr txBox="1"/>
          <p:nvPr/>
        </p:nvSpPr>
        <p:spPr>
          <a:xfrm>
            <a:off x="170305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BF4A2EF1-3198-B57B-F0D8-4947E77B4444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4D742281-1434-0AE5-E6B0-4AB111C6E5AA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33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77EEA-3D5B-CB40-8AE2-0255E091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81939"/>
            <a:ext cx="13717523" cy="1212251"/>
          </a:xfrm>
        </p:spPr>
        <p:txBody>
          <a:bodyPr>
            <a:noAutofit/>
          </a:bodyPr>
          <a:lstStyle/>
          <a:p>
            <a:r>
              <a:rPr lang="pl-PL" sz="4400" dirty="0"/>
              <a:t>Założenia konkursu dla gmin (3/3)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2252233"/>
            <a:ext cx="16383000" cy="7452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b="1" dirty="0"/>
              <a:t>Koszty kwalifikowalne zgodnie z załącznikiem 2 do regulaminu konkursu m.in: </a:t>
            </a:r>
          </a:p>
          <a:p>
            <a:pPr marL="0" indent="0">
              <a:buNone/>
            </a:pPr>
            <a:r>
              <a:rPr lang="pl-PL" sz="3200" dirty="0"/>
              <a:t>Koszty niezbędne do sporządzenia i uchwalenia dokumentacji planowania przestrzennego, tj.: </a:t>
            </a:r>
          </a:p>
          <a:p>
            <a:pPr marL="1114425" lvl="1" indent="-42862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200" b="1" dirty="0"/>
              <a:t>opracowania planu ogólnego gminy, miejscowego planu zagospodarowania przestrzennego, gminnego programu rewitalizacji</a:t>
            </a:r>
            <a:r>
              <a:rPr lang="pl-PL" sz="3200" dirty="0"/>
              <a:t>;</a:t>
            </a:r>
          </a:p>
          <a:p>
            <a:pPr marL="1114425" lvl="1" indent="-42862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200" dirty="0"/>
              <a:t>opracowań, tj. </a:t>
            </a:r>
            <a:r>
              <a:rPr lang="pl-PL" sz="3200" b="1" dirty="0" err="1"/>
              <a:t>ekofizjografia</a:t>
            </a:r>
            <a:r>
              <a:rPr lang="pl-PL" sz="3200" b="1" dirty="0"/>
              <a:t>, prognoza oddziaływania na środowisko, ekspertyzy, analizy ekonomiczne, środowiskowe, społeczne</a:t>
            </a:r>
            <a:r>
              <a:rPr lang="pl-PL" sz="3200" dirty="0"/>
              <a:t>, itp.;</a:t>
            </a:r>
          </a:p>
          <a:p>
            <a:pPr marL="1114425" lvl="1" indent="-42862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200" dirty="0"/>
              <a:t>wydatki związane z przeprowadzeniem</a:t>
            </a:r>
            <a:r>
              <a:rPr lang="pl-PL" sz="3200" b="1" dirty="0"/>
              <a:t> konsultacji społecznych;</a:t>
            </a:r>
          </a:p>
          <a:p>
            <a:pPr marL="1114425" lvl="1" indent="-42862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200" dirty="0"/>
              <a:t>zakup </a:t>
            </a:r>
            <a:r>
              <a:rPr lang="pl-PL" sz="3200" b="1" dirty="0"/>
              <a:t>sprzętu komputerowego wraz z niezbędnym oprogramowaniem</a:t>
            </a:r>
            <a:r>
              <a:rPr lang="pl-PL" sz="3200" dirty="0"/>
              <a:t>;</a:t>
            </a:r>
          </a:p>
          <a:p>
            <a:pPr marL="1114425" lvl="1" indent="-42862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3200" dirty="0"/>
              <a:t>wydatki związane z </a:t>
            </a:r>
            <a:r>
              <a:rPr lang="pl-PL" sz="3200" b="1" dirty="0"/>
              <a:t>prowadzeniem przez gminy własnego biura/wydziału/komórki planowania przestrzennego</a:t>
            </a:r>
            <a:r>
              <a:rPr lang="pl-PL" sz="3200" dirty="0"/>
              <a:t>, w tym z wynagrodzeniami dla pracowników tego biura/wydziału/komórki</a:t>
            </a:r>
            <a:r>
              <a:rPr lang="pl-PL" sz="3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pl-PL" sz="2100" dirty="0">
              <a:solidFill>
                <a:schemeClr val="accent5"/>
              </a:solidFill>
            </a:endParaRPr>
          </a:p>
          <a:p>
            <a:pPr marL="685800" algn="just">
              <a:lnSpc>
                <a:spcPct val="107000"/>
              </a:lnSpc>
              <a:spcAft>
                <a:spcPts val="1200"/>
              </a:spcAft>
            </a:pPr>
            <a:endParaRPr lang="pl-PL" sz="2100" dirty="0">
              <a:solidFill>
                <a:schemeClr val="accent5"/>
              </a:solidFill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CF9B4D90-A190-4C47-3B98-71D329B42736}"/>
              </a:ext>
            </a:extLst>
          </p:cNvPr>
          <p:cNvGrpSpPr/>
          <p:nvPr/>
        </p:nvGrpSpPr>
        <p:grpSpPr>
          <a:xfrm>
            <a:off x="16628013" y="-24814"/>
            <a:ext cx="1186374" cy="1164200"/>
            <a:chOff x="0" y="0"/>
            <a:chExt cx="1581832" cy="1552266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F90F24E-7237-08D6-5E7A-D3A179339320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96A85511-84CF-B1D2-C537-C9DE41B660CB}"/>
              </a:ext>
            </a:extLst>
          </p:cNvPr>
          <p:cNvSpPr txBox="1"/>
          <p:nvPr/>
        </p:nvSpPr>
        <p:spPr>
          <a:xfrm>
            <a:off x="16970770" y="256756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9AE3C7A3-7FD7-E8DA-7033-FE807640D828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E62B6F0D-5C79-3E00-FE43-91301397F18C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50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77EEA-3D5B-CB40-8AE2-0255E091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31" y="981236"/>
            <a:ext cx="13717521" cy="1428275"/>
          </a:xfrm>
        </p:spPr>
        <p:txBody>
          <a:bodyPr>
            <a:noAutofit/>
          </a:bodyPr>
          <a:lstStyle/>
          <a:p>
            <a:br>
              <a:rPr lang="pl-PL" sz="4200" dirty="0">
                <a:solidFill>
                  <a:srgbClr val="002060"/>
                </a:solidFill>
              </a:rPr>
            </a:br>
            <a:br>
              <a:rPr lang="pl-PL" sz="4200" dirty="0">
                <a:solidFill>
                  <a:srgbClr val="002060"/>
                </a:solidFill>
              </a:rPr>
            </a:br>
            <a:br>
              <a:rPr lang="pl-PL" sz="4200" dirty="0">
                <a:solidFill>
                  <a:srgbClr val="002060"/>
                </a:solidFill>
              </a:rPr>
            </a:br>
            <a:br>
              <a:rPr lang="pl-PL" sz="4200" dirty="0">
                <a:solidFill>
                  <a:srgbClr val="002060"/>
                </a:solidFill>
              </a:rPr>
            </a:br>
            <a:br>
              <a:rPr lang="pl-PL" sz="4200" dirty="0">
                <a:solidFill>
                  <a:srgbClr val="002060"/>
                </a:solidFill>
              </a:rPr>
            </a:br>
            <a:br>
              <a:rPr lang="pl-PL" sz="4200" dirty="0">
                <a:solidFill>
                  <a:srgbClr val="002060"/>
                </a:solidFill>
              </a:rPr>
            </a:br>
            <a:r>
              <a:rPr lang="pl-PL" sz="4200" dirty="0"/>
              <a:t>Koszty prowadzenia własnego biura/wydziału/komórki</a:t>
            </a:r>
            <a:br>
              <a:rPr lang="pl-PL" sz="4200" dirty="0">
                <a:solidFill>
                  <a:srgbClr val="002060"/>
                </a:solidFill>
              </a:rPr>
            </a:br>
            <a:endParaRPr lang="pl-PL" sz="42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697B3A-3F71-494A-A34F-A6905CE94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4" y="2258497"/>
            <a:ext cx="16268553" cy="745282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i="1" dirty="0">
                <a:ea typeface="Calibri" panose="020F0502020204030204" pitchFamily="34" charset="0"/>
                <a:cs typeface="Arial" panose="020B0604020202020204" pitchFamily="34" charset="0"/>
              </a:rPr>
              <a:t>Koszty  ponoszone przez gminy związane z </a:t>
            </a:r>
            <a:r>
              <a:rPr lang="pl-PL" b="1" i="1" dirty="0">
                <a:ea typeface="Calibri" panose="020F0502020204030204" pitchFamily="34" charset="0"/>
                <a:cs typeface="Arial" panose="020B0604020202020204" pitchFamily="34" charset="0"/>
              </a:rPr>
              <a:t>prowadzeniem własnego biura/wydziału/komórki planowania przestrzennego</a:t>
            </a:r>
            <a:r>
              <a:rPr lang="pl-PL" i="1" dirty="0">
                <a:ea typeface="Calibri" panose="020F0502020204030204" pitchFamily="34" charset="0"/>
                <a:cs typeface="Arial" panose="020B0604020202020204" pitchFamily="34" charset="0"/>
              </a:rPr>
              <a:t>, w tym z </a:t>
            </a:r>
            <a:r>
              <a:rPr lang="pl-PL" b="1" i="1" dirty="0">
                <a:ea typeface="Calibri" panose="020F0502020204030204" pitchFamily="34" charset="0"/>
                <a:cs typeface="Arial" panose="020B0604020202020204" pitchFamily="34" charset="0"/>
              </a:rPr>
              <a:t>wynagrodzeniami dla jego pracowników</a:t>
            </a:r>
            <a:r>
              <a:rPr lang="pl-PL" i="1" dirty="0">
                <a:ea typeface="Calibri" panose="020F0502020204030204" pitchFamily="34" charset="0"/>
                <a:cs typeface="Arial" panose="020B0604020202020204" pitchFamily="34" charset="0"/>
              </a:rPr>
              <a:t>, muszą być wydzielone i odpowiednio opisane/udokumentowane pod kątem realizacji danej umowy. Koszty te powinny dotyczyć kosztów związanych realizacją Przedsięwzięcia a nie zapewnieniem funkcjonowania biur/wydziałów/komórki jako takich;</a:t>
            </a:r>
            <a:endParaRPr lang="en-US" i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i="1" dirty="0">
                <a:ea typeface="Arial Unicode MS" panose="020B0604020202020204" pitchFamily="34" charset="-128"/>
                <a:cs typeface="Arial" panose="020B0604020202020204" pitchFamily="34" charset="0"/>
              </a:rPr>
              <a:t>W przypadku wykonywania zadań przez osobę zatrudnioną częściowo na rzecz Przedsięwzięcia, a częściowo poza nim, konieczne jest ewidencjonowanie wykonywanych zadań i rozliczanie proporcjonalne wynagrodzenia w takiej części, która odpowiada zaangażowaniu danej osoby w realizację Przedsięwzięcia. Możliwe są dwa sposoby rozliczania wynagrodzenia </a:t>
            </a:r>
            <a:br>
              <a:rPr lang="pl-PL" i="1" dirty="0"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pl-PL" i="1" dirty="0">
                <a:ea typeface="Arial Unicode MS" panose="020B0604020202020204" pitchFamily="34" charset="-128"/>
                <a:cs typeface="Arial" panose="020B0604020202020204" pitchFamily="34" charset="0"/>
              </a:rPr>
              <a:t>w takim wypadku:</a:t>
            </a:r>
            <a:endParaRPr lang="en-US" i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lphaLcParenR"/>
            </a:pPr>
            <a:r>
              <a:rPr lang="pl-PL" b="1" i="1" dirty="0">
                <a:ea typeface="Arial Unicode MS" panose="020B0604020202020204" pitchFamily="34" charset="-128"/>
                <a:cs typeface="Arial" panose="020B0604020202020204" pitchFamily="34" charset="0"/>
              </a:rPr>
              <a:t>rozliczanie kosztu wynagrodzenia na podstawie stawki godzinowej i liczby godzin </a:t>
            </a:r>
            <a:r>
              <a:rPr lang="pl-PL" i="1" dirty="0">
                <a:ea typeface="Arial Unicode MS" panose="020B0604020202020204" pitchFamily="34" charset="-128"/>
                <a:cs typeface="Arial" panose="020B0604020202020204" pitchFamily="34" charset="0"/>
              </a:rPr>
              <a:t>przepracowanych na rzecz Przedsięwzięcia wg przejrzystej metodologii, np. na podstawie prowadzonej </a:t>
            </a:r>
            <a:r>
              <a:rPr lang="pl-PL" b="1" i="1" dirty="0">
                <a:ea typeface="Arial Unicode MS" panose="020B0604020202020204" pitchFamily="34" charset="-128"/>
                <a:cs typeface="Arial" panose="020B0604020202020204" pitchFamily="34" charset="0"/>
              </a:rPr>
              <a:t>karty czasu pracy </a:t>
            </a:r>
            <a:r>
              <a:rPr lang="pl-PL" i="1" dirty="0">
                <a:ea typeface="Arial Unicode MS" panose="020B0604020202020204" pitchFamily="34" charset="-128"/>
                <a:cs typeface="Arial" panose="020B0604020202020204" pitchFamily="34" charset="0"/>
              </a:rPr>
              <a:t>w ramach Przedsięwzięcia;</a:t>
            </a:r>
            <a:endParaRPr lang="en-US" i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lphaLcParenR"/>
            </a:pPr>
            <a:r>
              <a:rPr lang="pl-PL" b="1" i="1" dirty="0">
                <a:ea typeface="Arial Unicode MS" panose="020B0604020202020204" pitchFamily="34" charset="-128"/>
                <a:cs typeface="Arial" panose="020B0604020202020204" pitchFamily="34" charset="0"/>
              </a:rPr>
              <a:t>rozliczenie kosztu wynagrodzenia na podstawie % oddelegowania </a:t>
            </a:r>
            <a:r>
              <a:rPr lang="pl-PL" i="1" dirty="0">
                <a:ea typeface="Arial Unicode MS" panose="020B0604020202020204" pitchFamily="34" charset="-128"/>
                <a:cs typeface="Arial" panose="020B0604020202020204" pitchFamily="34" charset="0"/>
              </a:rPr>
              <a:t>do realizacji Przedsięwzięcia, np. przyjmując, że dana osoba 50% swojego czasu pracy poświęca na zadania związane z realizacji Przedsięwzięcia, a 50% na zadania poza nim.</a:t>
            </a:r>
            <a:endParaRPr lang="en-US" i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algn="just">
              <a:lnSpc>
                <a:spcPct val="107000"/>
              </a:lnSpc>
              <a:spcAft>
                <a:spcPts val="1200"/>
              </a:spcAft>
            </a:pPr>
            <a:endParaRPr lang="pl-PL" sz="2100" dirty="0">
              <a:solidFill>
                <a:schemeClr val="accent5"/>
              </a:solidFill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E460CC7-B1E9-E609-74BD-026A0963656B}"/>
              </a:ext>
            </a:extLst>
          </p:cNvPr>
          <p:cNvGrpSpPr/>
          <p:nvPr/>
        </p:nvGrpSpPr>
        <p:grpSpPr>
          <a:xfrm>
            <a:off x="16611600" y="0"/>
            <a:ext cx="1186374" cy="1164200"/>
            <a:chOff x="0" y="0"/>
            <a:chExt cx="1581832" cy="15522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5523C0B-7389-6AE6-F586-6AD98CF41ADE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899B0DF1-4541-359C-B71F-6D65E1E1807C}"/>
              </a:ext>
            </a:extLst>
          </p:cNvPr>
          <p:cNvSpPr txBox="1"/>
          <p:nvPr/>
        </p:nvSpPr>
        <p:spPr>
          <a:xfrm>
            <a:off x="169543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5DD83A4-7F67-5904-8462-D2B114D63E21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80D83BF4-D5BD-28BE-E972-D599BFCC0D12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203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8C5843-709E-EEBC-72A8-1A46AE48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028703"/>
            <a:ext cx="12531216" cy="810942"/>
          </a:xfrm>
        </p:spPr>
        <p:txBody>
          <a:bodyPr>
            <a:normAutofit/>
          </a:bodyPr>
          <a:lstStyle/>
          <a:p>
            <a:r>
              <a:rPr lang="pl-PL" sz="4650" dirty="0">
                <a:ea typeface="Times New Roman" panose="02020603050405020304" pitchFamily="18" charset="0"/>
                <a:cs typeface="Times New Roman" panose="02020603050405020304" pitchFamily="18" charset="0"/>
              </a:rPr>
              <a:t>UDZIELANIE ZAMÓWIEŃ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ED6055-DFD3-8A4D-2F3A-C34FFAB6A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28791"/>
            <a:ext cx="16637921" cy="7416899"/>
          </a:xfrm>
        </p:spPr>
        <p:txBody>
          <a:bodyPr>
            <a:normAutofit fontScale="25000" lnSpcReduction="20000"/>
          </a:bodyPr>
          <a:lstStyle/>
          <a:p>
            <a:pPr marL="514350" indent="-51435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Każda jednostka samorządu terytorialnego musi udzielać zamówień zgodnie z obowiązującymi przepisami dotyczącymi zamówień publicznych oraz dyrektywami dotyczącymi zamówień publicznych - </a:t>
            </a:r>
            <a:r>
              <a:rPr lang="pl-PL" sz="11200" b="1" dirty="0">
                <a:ea typeface="Calibri" panose="020F0502020204030204" pitchFamily="34" charset="0"/>
                <a:cs typeface="Arial" panose="020B0604020202020204" pitchFamily="34" charset="0"/>
              </a:rPr>
              <a:t>zobowiązanie  do stosowania ustawy z dnia 11 września 2019 r. Prawo zamówień publicznych</a:t>
            </a: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, jak również z własnym regulaminem zamówień publicznych.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28625" indent="-428625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1200" b="1" dirty="0">
                <a:ea typeface="Calibri" panose="020F0502020204030204" pitchFamily="34" charset="0"/>
                <a:cs typeface="Arial" panose="020B0604020202020204" pitchFamily="34" charset="0"/>
              </a:rPr>
              <a:t>Podpisywanie umów z wykonawcami </a:t>
            </a: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jest rekomendowane ze względu </a:t>
            </a:r>
            <a:b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na zabezpieczenie interesów gminy. W szczególnych przypadkach można odstąpić od zawarcia umowy </a:t>
            </a:r>
            <a:b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np. z uwagi na niski koszt zamówienia lub zwyczajową praktykę nie zawierania umów w danej dziedzinie. 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28625" indent="-428625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1200" b="1" dirty="0">
                <a:ea typeface="Calibri" panose="020F0502020204030204" pitchFamily="34" charset="0"/>
                <a:cs typeface="Arial" panose="020B0604020202020204" pitchFamily="34" charset="0"/>
              </a:rPr>
              <a:t>Sumowanie wartości zamówień podobnych </a:t>
            </a: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w okresie realizacji Przedsięwzięcia jest obowiązkowe dla gmin zobowiązanych do stosowania ustawy </a:t>
            </a:r>
            <a:r>
              <a:rPr lang="pl-PL" sz="11200" dirty="0" err="1">
                <a:ea typeface="Calibri" panose="020F0502020204030204" pitchFamily="34" charset="0"/>
                <a:cs typeface="Arial" panose="020B0604020202020204" pitchFamily="34" charset="0"/>
              </a:rPr>
              <a:t>Pzp</a:t>
            </a: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. Nie wolno dzielić zamówień w taki sposób, aby unikać stosowania ustawy </a:t>
            </a:r>
            <a:r>
              <a:rPr lang="pl-PL" sz="11200" dirty="0" err="1">
                <a:ea typeface="Calibri" panose="020F0502020204030204" pitchFamily="34" charset="0"/>
                <a:cs typeface="Arial" panose="020B0604020202020204" pitchFamily="34" charset="0"/>
              </a:rPr>
              <a:t>Pzp</a:t>
            </a: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C8B1CC00-F2A5-FC7B-9E82-0F89EADCF52C}"/>
              </a:ext>
            </a:extLst>
          </p:cNvPr>
          <p:cNvGrpSpPr/>
          <p:nvPr/>
        </p:nvGrpSpPr>
        <p:grpSpPr>
          <a:xfrm>
            <a:off x="16535400" y="0"/>
            <a:ext cx="1186339" cy="1164241"/>
            <a:chOff x="0" y="-1"/>
            <a:chExt cx="1581785" cy="155232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739EFD8-A382-44F4-6197-46C3E6D32892}"/>
                </a:ext>
              </a:extLst>
            </p:cNvPr>
            <p:cNvSpPr/>
            <p:nvPr/>
          </p:nvSpPr>
          <p:spPr>
            <a:xfrm>
              <a:off x="0" y="-1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61674ED4-A9BB-C731-8547-C04AC613DE9D}"/>
              </a:ext>
            </a:extLst>
          </p:cNvPr>
          <p:cNvSpPr txBox="1"/>
          <p:nvPr/>
        </p:nvSpPr>
        <p:spPr>
          <a:xfrm>
            <a:off x="168781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192B0B9-C974-DA68-2BBC-654F3813C79F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6B48B031-FC27-F57A-B1EF-A7167BE40DCC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72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8C5843-709E-EEBC-72A8-1A46AE48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869" y="493904"/>
            <a:ext cx="12313368" cy="1095737"/>
          </a:xfrm>
        </p:spPr>
        <p:txBody>
          <a:bodyPr>
            <a:normAutofit/>
          </a:bodyPr>
          <a:lstStyle/>
          <a:p>
            <a:r>
              <a:rPr lang="pl-PL" sz="4650" dirty="0">
                <a:ea typeface="Times New Roman" panose="02020603050405020304" pitchFamily="18" charset="0"/>
                <a:cs typeface="Times New Roman" panose="02020603050405020304" pitchFamily="18" charset="0"/>
              </a:rPr>
              <a:t>DOKUMENTOWANIE WYDATKÓW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ED6055-DFD3-8A4D-2F3A-C34FFAB6A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2039222"/>
            <a:ext cx="16306800" cy="720600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Przedsięwzięcia będą rozliczane na podstawie </a:t>
            </a:r>
            <a:r>
              <a:rPr lang="pl-PL" sz="11200" b="1" dirty="0">
                <a:ea typeface="Calibri" panose="020F0502020204030204" pitchFamily="34" charset="0"/>
                <a:cs typeface="Arial" panose="020B0604020202020204" pitchFamily="34" charset="0"/>
              </a:rPr>
              <a:t>faktycznie poniesionych wydatków w wysokości nie większej niż maksymalny poziom dofinansowania </a:t>
            </a: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na podstawie dokumentów księgowych zawierających (np. zakres, okres realizacji, przedmiot umowy, itp.).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endParaRPr lang="pl-PL" sz="11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l-PL" sz="11200" b="1" dirty="0">
                <a:ea typeface="Calibri" panose="020F0502020204030204" pitchFamily="34" charset="0"/>
                <a:cs typeface="Arial" panose="020B0604020202020204" pitchFamily="34" charset="0"/>
              </a:rPr>
              <a:t>Podstawowy komplet dokumentów wymagany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1200" b="1" dirty="0">
                <a:ea typeface="Calibri" panose="020F0502020204030204" pitchFamily="34" charset="0"/>
                <a:cs typeface="Arial" panose="020B0604020202020204" pitchFamily="34" charset="0"/>
              </a:rPr>
              <a:t>do rozliczenia wydatku obejmuje:</a:t>
            </a:r>
            <a:endParaRPr lang="en-US" sz="11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dowód księgowy (faktura, rachunek),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potwierdzenie dokonania płatności,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umowa, jeśli była zawarta,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protokół odbioru, jeśli był wymagany,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pl-PL" sz="11200" b="1" dirty="0">
                <a:ea typeface="Calibri" panose="020F0502020204030204" pitchFamily="34" charset="0"/>
                <a:cs typeface="Arial" panose="020B0604020202020204" pitchFamily="34" charset="0"/>
              </a:rPr>
              <a:t>uchwała Rady Gminy o przyjęciu gminnego programu rewitalizacji</a:t>
            </a:r>
            <a:r>
              <a:rPr lang="pl-PL" sz="112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pl-PL" sz="11200" b="1" dirty="0">
                <a:ea typeface="Calibri" panose="020F0502020204030204" pitchFamily="34" charset="0"/>
                <a:cs typeface="Arial" panose="020B0604020202020204" pitchFamily="34" charset="0"/>
              </a:rPr>
              <a:t>informacja o opublikowaniu w Dzienniku Urzędowym Województwa planu ogólnego gminy lub miejscowego planu zagospodarowania przestrzennego.</a:t>
            </a:r>
            <a:endParaRPr lang="en-US" sz="11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F69FC8A-FA00-86B3-3427-D960FABE72CC}"/>
              </a:ext>
            </a:extLst>
          </p:cNvPr>
          <p:cNvSpPr txBox="1"/>
          <p:nvPr/>
        </p:nvSpPr>
        <p:spPr>
          <a:xfrm>
            <a:off x="5579604" y="9247957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endParaRPr lang="pl-PL" sz="2700" dirty="0">
              <a:solidFill>
                <a:srgbClr val="191515"/>
              </a:solidFill>
              <a:latin typeface="Montserrat Thin" panose="020F0502020204030204" pitchFamily="2" charset="-18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9C2F5A15-2B4B-8849-DCD6-3E6FF23653B2}"/>
              </a:ext>
            </a:extLst>
          </p:cNvPr>
          <p:cNvSpPr txBox="1">
            <a:spLocks/>
          </p:cNvSpPr>
          <p:nvPr/>
        </p:nvSpPr>
        <p:spPr>
          <a:xfrm>
            <a:off x="3851412" y="2175694"/>
            <a:ext cx="12060324" cy="591545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900"/>
              </a:spcBef>
              <a:spcAft>
                <a:spcPts val="1500"/>
              </a:spcAft>
            </a:pPr>
            <a:endParaRPr lang="en-US" sz="2400" dirty="0">
              <a:solidFill>
                <a:srgbClr val="191515"/>
              </a:solidFill>
            </a:endParaRPr>
          </a:p>
        </p:txBody>
      </p:sp>
      <p:pic>
        <p:nvPicPr>
          <p:cNvPr id="10" name="Obraz 9" descr="Obraz zawierający tekst, w pomieszczeniu, osoba, Materiały biurowe&#10;&#10;Opis wygenerowany automatycznie">
            <a:extLst>
              <a:ext uri="{FF2B5EF4-FFF2-40B4-BE49-F238E27FC236}">
                <a16:creationId xmlns:a16="http://schemas.microsoft.com/office/drawing/2014/main" id="{471E8B3E-6E9C-5BD5-99EC-2C7981F4D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001" y="4274441"/>
            <a:ext cx="7824556" cy="3301320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7BDD3C77-7C94-E833-EE79-1CED06D7A1D8}"/>
              </a:ext>
            </a:extLst>
          </p:cNvPr>
          <p:cNvGrpSpPr/>
          <p:nvPr/>
        </p:nvGrpSpPr>
        <p:grpSpPr>
          <a:xfrm>
            <a:off x="16687800" y="0"/>
            <a:ext cx="1186374" cy="1164200"/>
            <a:chOff x="0" y="0"/>
            <a:chExt cx="1581832" cy="15522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A380DE9-E23C-E630-E9C1-F5EBA1F953C0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4ED42B-5FE8-8332-D6E4-B9BC8FA474A2}"/>
              </a:ext>
            </a:extLst>
          </p:cNvPr>
          <p:cNvSpPr txBox="1"/>
          <p:nvPr/>
        </p:nvSpPr>
        <p:spPr>
          <a:xfrm>
            <a:off x="1703055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6AF22017-3D3B-9E9B-819E-627717736C38}"/>
              </a:ext>
            </a:extLst>
          </p:cNvPr>
          <p:cNvSpPr/>
          <p:nvPr/>
        </p:nvSpPr>
        <p:spPr>
          <a:xfrm>
            <a:off x="0" y="557286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513245D8-489E-F446-8909-B7AB4231903E}"/>
              </a:ext>
            </a:extLst>
          </p:cNvPr>
          <p:cNvSpPr/>
          <p:nvPr/>
        </p:nvSpPr>
        <p:spPr>
          <a:xfrm>
            <a:off x="10169448" y="423497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20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LSK" id="{184D7F73-7FEC-9244-B145-2EBBC464ABFD}" vid="{BC31432A-1D49-A94B-B6BA-6C1C7C3D03AD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3884</Words>
  <Application>Microsoft Office PowerPoint</Application>
  <PresentationFormat>Niestandardowy</PresentationFormat>
  <Paragraphs>372</Paragraphs>
  <Slides>46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46</vt:i4>
      </vt:variant>
    </vt:vector>
  </HeadingPairs>
  <TitlesOfParts>
    <vt:vector size="61" baseType="lpstr">
      <vt:lpstr>Montserrat Thin</vt:lpstr>
      <vt:lpstr>Aptos</vt:lpstr>
      <vt:lpstr>Lato</vt:lpstr>
      <vt:lpstr>Arimo Bold</vt:lpstr>
      <vt:lpstr>Arial Unicode MS</vt:lpstr>
      <vt:lpstr>Arial</vt:lpstr>
      <vt:lpstr>TT Rounds Condensed</vt:lpstr>
      <vt:lpstr>Wingdings</vt:lpstr>
      <vt:lpstr>Symbol</vt:lpstr>
      <vt:lpstr>Times New Roman</vt:lpstr>
      <vt:lpstr>Montserrat</vt:lpstr>
      <vt:lpstr>Calibri</vt:lpstr>
      <vt:lpstr>Lato Bold</vt:lpstr>
      <vt:lpstr>Office Theme</vt:lpstr>
      <vt:lpstr>1_Motyw pakietu Office</vt:lpstr>
      <vt:lpstr>Prezentacja programu PowerPoint</vt:lpstr>
      <vt:lpstr>Prezentacja programu PowerPoint</vt:lpstr>
      <vt:lpstr>Prezentacja programu PowerPoint</vt:lpstr>
      <vt:lpstr>Założenia konkursu dla gmin (1/3) </vt:lpstr>
      <vt:lpstr>Założenia konkursu dla gmin (2/3) </vt:lpstr>
      <vt:lpstr>Założenia konkursu dla gmin (3/3) </vt:lpstr>
      <vt:lpstr>      Koszty prowadzenia własnego biura/wydziału/komórki </vt:lpstr>
      <vt:lpstr>UDZIELANIE ZAMÓWIEŃ</vt:lpstr>
      <vt:lpstr>DOKUMENTOWANIE WYDATKÓW</vt:lpstr>
      <vt:lpstr>PROCEDURA NABORU </vt:lpstr>
      <vt:lpstr>Prezentacja programu PowerPoint</vt:lpstr>
      <vt:lpstr>Wniosek o dofinansowanie powinien zawierać</vt:lpstr>
      <vt:lpstr>Wniosek o dofinansowanie powinien zawierać cd.</vt:lpstr>
      <vt:lpstr>OCENA SPEŁNIENIA KRYTERIÓW:  - FORMALNYCH - HORYZONTALNYCH  - SZCZEGÓŁOWYCH   WYBORU PRZEDSIĘWZIĘĆ  DO OBJĘCIA WSPARCIEM</vt:lpstr>
      <vt:lpstr>       WERYFIKACJA KRYTERIÓW FORMALNYCH i HORYZONTALNYCH WE WNIOSKU </vt:lpstr>
      <vt:lpstr>Prezentacja programu PowerPoint</vt:lpstr>
      <vt:lpstr>WYBÓR PRZEDSIĘWZIĘCIA  DO OBJĘCIA WSPARCIEM  ORAZ INFORMACJA  O WYNIKU OCENY </vt:lpstr>
      <vt:lpstr>Prezentacja programu PowerPoint</vt:lpstr>
      <vt:lpstr>               LISTY OCENIANYCH PRZEDSIĘWZIĘĆ </vt:lpstr>
      <vt:lpstr>PROCEDURA ZAWIERANIA UMOWY O OBJĘCIE WSPARCIEM </vt:lpstr>
      <vt:lpstr>Prezentacja programu PowerPoint</vt:lpstr>
      <vt:lpstr>Prezentacja programu PowerPoint</vt:lpstr>
      <vt:lpstr>Prezentacja programu PowerPoint</vt:lpstr>
      <vt:lpstr>Założenia konkursu na realizację szkoleń (1/5) </vt:lpstr>
      <vt:lpstr>Założenia konkursu na realizację szkoleń (2/5) </vt:lpstr>
      <vt:lpstr>Prezentacja programu PowerPoint</vt:lpstr>
      <vt:lpstr>Prezentacja programu PowerPoint</vt:lpstr>
      <vt:lpstr>Prezentacja programu PowerPoint</vt:lpstr>
      <vt:lpstr>System teleinformatyczny  CST 2021 – WOD (Wnioski o dofinansowanie)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Prezentacja_KPO_Konferencja_MRiT_AM</dc:title>
  <dc:creator>Smolik Karolina</dc:creator>
  <cp:lastModifiedBy>Marchalewicz Justyna</cp:lastModifiedBy>
  <cp:revision>29</cp:revision>
  <dcterms:created xsi:type="dcterms:W3CDTF">2006-08-16T00:00:00Z</dcterms:created>
  <dcterms:modified xsi:type="dcterms:W3CDTF">2024-07-04T05:57:02Z</dcterms:modified>
  <dc:identifier>DAGJzClDjOU</dc:identifier>
</cp:coreProperties>
</file>