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37"/>
  </p:notesMasterIdLst>
  <p:sldIdLst>
    <p:sldId id="335" r:id="rId2"/>
    <p:sldId id="540" r:id="rId3"/>
    <p:sldId id="574" r:id="rId4"/>
    <p:sldId id="573" r:id="rId5"/>
    <p:sldId id="575" r:id="rId6"/>
    <p:sldId id="564" r:id="rId7"/>
    <p:sldId id="578" r:id="rId8"/>
    <p:sldId id="565" r:id="rId9"/>
    <p:sldId id="541" r:id="rId10"/>
    <p:sldId id="566" r:id="rId11"/>
    <p:sldId id="557" r:id="rId12"/>
    <p:sldId id="581" r:id="rId13"/>
    <p:sldId id="558" r:id="rId14"/>
    <p:sldId id="559" r:id="rId15"/>
    <p:sldId id="412" r:id="rId16"/>
    <p:sldId id="576" r:id="rId17"/>
    <p:sldId id="577" r:id="rId18"/>
    <p:sldId id="570" r:id="rId19"/>
    <p:sldId id="582" r:id="rId20"/>
    <p:sldId id="527" r:id="rId21"/>
    <p:sldId id="440" r:id="rId22"/>
    <p:sldId id="567" r:id="rId23"/>
    <p:sldId id="528" r:id="rId24"/>
    <p:sldId id="544" r:id="rId25"/>
    <p:sldId id="546" r:id="rId26"/>
    <p:sldId id="538" r:id="rId27"/>
    <p:sldId id="563" r:id="rId28"/>
    <p:sldId id="547" r:id="rId29"/>
    <p:sldId id="551" r:id="rId30"/>
    <p:sldId id="571" r:id="rId31"/>
    <p:sldId id="579" r:id="rId32"/>
    <p:sldId id="569" r:id="rId33"/>
    <p:sldId id="555" r:id="rId34"/>
    <p:sldId id="580" r:id="rId35"/>
    <p:sldId id="526" r:id="rId36"/>
  </p:sldIdLst>
  <p:sldSz cx="10691813" cy="7559675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9C6C1B-47FD-B90C-90E3-9EC401A2ABD7}" name="Borowska Anna" initials="AB" userId="S::Anna.Borowska@nfosigw.gov.pl::4c8d84b0-05e4-4cc2-a81a-5c60b7ac14e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9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ACA"/>
    <a:srgbClr val="009242"/>
    <a:srgbClr val="007033"/>
    <a:srgbClr val="93C67B"/>
    <a:srgbClr val="8B12B6"/>
    <a:srgbClr val="554B97"/>
    <a:srgbClr val="FFFFFF"/>
    <a:srgbClr val="002073"/>
    <a:srgbClr val="FA8606"/>
    <a:srgbClr val="FD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E87DDF-2B98-4EDD-AAC8-19073A2B7F6E}" v="5" dt="2026-03-03T10:49:41.353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93" autoAdjust="0"/>
    <p:restoredTop sz="86405" autoAdjust="0"/>
  </p:normalViewPr>
  <p:slideViewPr>
    <p:cSldViewPr>
      <p:cViewPr varScale="1">
        <p:scale>
          <a:sx n="65" d="100"/>
          <a:sy n="65" d="100"/>
        </p:scale>
        <p:origin x="1296" y="3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ndrowska Anna" userId="ee8f5585-c78b-4f0a-9d61-62142903d043" providerId="ADAL" clId="{EB99FAEE-1736-46B9-AAAD-A88A0D8DF4FB}"/>
    <pc:docChg chg="custSel modSld">
      <pc:chgData name="Cendrowska Anna" userId="ee8f5585-c78b-4f0a-9d61-62142903d043" providerId="ADAL" clId="{EB99FAEE-1736-46B9-AAAD-A88A0D8DF4FB}" dt="2026-03-03T10:50:27.122" v="18" actId="962"/>
      <pc:docMkLst>
        <pc:docMk/>
      </pc:docMkLst>
      <pc:sldChg chg="modSp mod">
        <pc:chgData name="Cendrowska Anna" userId="ee8f5585-c78b-4f0a-9d61-62142903d043" providerId="ADAL" clId="{EB99FAEE-1736-46B9-AAAD-A88A0D8DF4FB}" dt="2026-03-03T10:49:41.205" v="3" actId="962"/>
        <pc:sldMkLst>
          <pc:docMk/>
          <pc:sldMk cId="1265489757" sldId="412"/>
        </pc:sldMkLst>
        <pc:spChg chg="mod">
          <ac:chgData name="Cendrowska Anna" userId="ee8f5585-c78b-4f0a-9d61-62142903d043" providerId="ADAL" clId="{EB99FAEE-1736-46B9-AAAD-A88A0D8DF4FB}" dt="2026-03-03T10:49:41.199" v="2" actId="962"/>
          <ac:spMkLst>
            <pc:docMk/>
            <pc:sldMk cId="1265489757" sldId="412"/>
            <ac:spMk id="5" creationId="{00000000-0000-0000-0000-000000000000}"/>
          </ac:spMkLst>
        </pc:spChg>
        <pc:spChg chg="mod">
          <ac:chgData name="Cendrowska Anna" userId="ee8f5585-c78b-4f0a-9d61-62142903d043" providerId="ADAL" clId="{EB99FAEE-1736-46B9-AAAD-A88A0D8DF4FB}" dt="2026-03-03T10:49:41.205" v="3" actId="962"/>
          <ac:spMkLst>
            <pc:docMk/>
            <pc:sldMk cId="1265489757" sldId="412"/>
            <ac:spMk id="10" creationId="{00000000-0000-0000-0000-000000000000}"/>
          </ac:spMkLst>
        </pc:spChg>
      </pc:sldChg>
      <pc:sldChg chg="modSp mod">
        <pc:chgData name="Cendrowska Anna" userId="ee8f5585-c78b-4f0a-9d61-62142903d043" providerId="ADAL" clId="{EB99FAEE-1736-46B9-AAAD-A88A0D8DF4FB}" dt="2026-03-03T10:49:41.241" v="6" actId="962"/>
        <pc:sldMkLst>
          <pc:docMk/>
          <pc:sldMk cId="144716077" sldId="440"/>
        </pc:sldMkLst>
        <pc:spChg chg="mod">
          <ac:chgData name="Cendrowska Anna" userId="ee8f5585-c78b-4f0a-9d61-62142903d043" providerId="ADAL" clId="{EB99FAEE-1736-46B9-AAAD-A88A0D8DF4FB}" dt="2026-03-03T10:49:41.235" v="5" actId="962"/>
          <ac:spMkLst>
            <pc:docMk/>
            <pc:sldMk cId="144716077" sldId="440"/>
            <ac:spMk id="9" creationId="{C8EF9C4E-B257-7C5D-F319-107B805D4F1C}"/>
          </ac:spMkLst>
        </pc:spChg>
        <pc:cxnChg chg="mod">
          <ac:chgData name="Cendrowska Anna" userId="ee8f5585-c78b-4f0a-9d61-62142903d043" providerId="ADAL" clId="{EB99FAEE-1736-46B9-AAAD-A88A0D8DF4FB}" dt="2026-03-03T10:49:41.241" v="6" actId="962"/>
          <ac:cxnSpMkLst>
            <pc:docMk/>
            <pc:sldMk cId="144716077" sldId="440"/>
            <ac:cxnSpMk id="10" creationId="{D0064F8A-CC50-8D1A-8A58-433AC33DF30C}"/>
          </ac:cxnSpMkLst>
        </pc:cxnChg>
      </pc:sldChg>
      <pc:sldChg chg="modSp mod">
        <pc:chgData name="Cendrowska Anna" userId="ee8f5585-c78b-4f0a-9d61-62142903d043" providerId="ADAL" clId="{EB99FAEE-1736-46B9-AAAD-A88A0D8DF4FB}" dt="2026-03-03T10:49:41.275" v="10" actId="962"/>
        <pc:sldMkLst>
          <pc:docMk/>
          <pc:sldMk cId="1371794354" sldId="528"/>
        </pc:sldMkLst>
        <pc:spChg chg="mod">
          <ac:chgData name="Cendrowska Anna" userId="ee8f5585-c78b-4f0a-9d61-62142903d043" providerId="ADAL" clId="{EB99FAEE-1736-46B9-AAAD-A88A0D8DF4FB}" dt="2026-03-03T10:49:41.270" v="9" actId="962"/>
          <ac:spMkLst>
            <pc:docMk/>
            <pc:sldMk cId="1371794354" sldId="528"/>
            <ac:spMk id="8" creationId="{80CA713B-DF6B-33B5-E7F2-43E9D356A226}"/>
          </ac:spMkLst>
        </pc:spChg>
        <pc:cxnChg chg="mod">
          <ac:chgData name="Cendrowska Anna" userId="ee8f5585-c78b-4f0a-9d61-62142903d043" providerId="ADAL" clId="{EB99FAEE-1736-46B9-AAAD-A88A0D8DF4FB}" dt="2026-03-03T10:49:41.275" v="10" actId="962"/>
          <ac:cxnSpMkLst>
            <pc:docMk/>
            <pc:sldMk cId="1371794354" sldId="528"/>
            <ac:cxnSpMk id="9" creationId="{0FEEB146-3881-7082-ADF0-D924922AFFAF}"/>
          </ac:cxnSpMkLst>
        </pc:cxnChg>
      </pc:sldChg>
      <pc:sldChg chg="modSp mod">
        <pc:chgData name="Cendrowska Anna" userId="ee8f5585-c78b-4f0a-9d61-62142903d043" providerId="ADAL" clId="{EB99FAEE-1736-46B9-AAAD-A88A0D8DF4FB}" dt="2026-03-03T10:48:40.425" v="1" actId="207"/>
        <pc:sldMkLst>
          <pc:docMk/>
          <pc:sldMk cId="3363975722" sldId="538"/>
        </pc:sldMkLst>
        <pc:graphicFrameChg chg="modGraphic">
          <ac:chgData name="Cendrowska Anna" userId="ee8f5585-c78b-4f0a-9d61-62142903d043" providerId="ADAL" clId="{EB99FAEE-1736-46B9-AAAD-A88A0D8DF4FB}" dt="2026-03-03T10:48:40.425" v="1" actId="207"/>
          <ac:graphicFrameMkLst>
            <pc:docMk/>
            <pc:sldMk cId="3363975722" sldId="538"/>
            <ac:graphicFrameMk id="5" creationId="{D30D6F69-FAB4-0955-9E8F-861890CED571}"/>
          </ac:graphicFrameMkLst>
        </pc:graphicFrameChg>
      </pc:sldChg>
      <pc:sldChg chg="modSp mod">
        <pc:chgData name="Cendrowska Anna" userId="ee8f5585-c78b-4f0a-9d61-62142903d043" providerId="ADAL" clId="{EB99FAEE-1736-46B9-AAAD-A88A0D8DF4FB}" dt="2026-03-03T10:49:41.290" v="11" actId="962"/>
        <pc:sldMkLst>
          <pc:docMk/>
          <pc:sldMk cId="3726327878" sldId="546"/>
        </pc:sldMkLst>
        <pc:spChg chg="mod">
          <ac:chgData name="Cendrowska Anna" userId="ee8f5585-c78b-4f0a-9d61-62142903d043" providerId="ADAL" clId="{EB99FAEE-1736-46B9-AAAD-A88A0D8DF4FB}" dt="2026-03-03T10:49:41.290" v="11" actId="962"/>
          <ac:spMkLst>
            <pc:docMk/>
            <pc:sldMk cId="3726327878" sldId="546"/>
            <ac:spMk id="12" creationId="{D16AEB2B-4098-7095-BF4B-E5EDF3BAD730}"/>
          </ac:spMkLst>
        </pc:spChg>
      </pc:sldChg>
      <pc:sldChg chg="modSp">
        <pc:chgData name="Cendrowska Anna" userId="ee8f5585-c78b-4f0a-9d61-62142903d043" providerId="ADAL" clId="{EB99FAEE-1736-46B9-AAAD-A88A0D8DF4FB}" dt="2026-03-03T10:49:41.342" v="15" actId="962"/>
        <pc:sldMkLst>
          <pc:docMk/>
          <pc:sldMk cId="2308279561" sldId="555"/>
        </pc:sldMkLst>
        <pc:spChg chg="mod">
          <ac:chgData name="Cendrowska Anna" userId="ee8f5585-c78b-4f0a-9d61-62142903d043" providerId="ADAL" clId="{EB99FAEE-1736-46B9-AAAD-A88A0D8DF4FB}" dt="2026-03-03T10:49:41.342" v="15" actId="962"/>
          <ac:spMkLst>
            <pc:docMk/>
            <pc:sldMk cId="2308279561" sldId="555"/>
            <ac:spMk id="3" creationId="{7F5096A4-8EA2-01D6-42FF-935DAE16125B}"/>
          </ac:spMkLst>
        </pc:spChg>
      </pc:sldChg>
      <pc:sldChg chg="modSp mod">
        <pc:chgData name="Cendrowska Anna" userId="ee8f5585-c78b-4f0a-9d61-62142903d043" providerId="ADAL" clId="{EB99FAEE-1736-46B9-AAAD-A88A0D8DF4FB}" dt="2026-03-03T10:49:41.308" v="12" actId="962"/>
        <pc:sldMkLst>
          <pc:docMk/>
          <pc:sldMk cId="2113777462" sldId="563"/>
        </pc:sldMkLst>
        <pc:spChg chg="mod">
          <ac:chgData name="Cendrowska Anna" userId="ee8f5585-c78b-4f0a-9d61-62142903d043" providerId="ADAL" clId="{EB99FAEE-1736-46B9-AAAD-A88A0D8DF4FB}" dt="2026-03-03T10:49:41.308" v="12" actId="962"/>
          <ac:spMkLst>
            <pc:docMk/>
            <pc:sldMk cId="2113777462" sldId="563"/>
            <ac:spMk id="9" creationId="{9BA87381-2A54-DEBA-CE8F-FCDC73BA0B4C}"/>
          </ac:spMkLst>
        </pc:spChg>
      </pc:sldChg>
      <pc:sldChg chg="modSp mod">
        <pc:chgData name="Cendrowska Anna" userId="ee8f5585-c78b-4f0a-9d61-62142903d043" providerId="ADAL" clId="{EB99FAEE-1736-46B9-AAAD-A88A0D8DF4FB}" dt="2026-03-03T10:50:27.122" v="18" actId="962"/>
        <pc:sldMkLst>
          <pc:docMk/>
          <pc:sldMk cId="3277337082" sldId="567"/>
        </pc:sldMkLst>
        <pc:spChg chg="mod">
          <ac:chgData name="Cendrowska Anna" userId="ee8f5585-c78b-4f0a-9d61-62142903d043" providerId="ADAL" clId="{EB99FAEE-1736-46B9-AAAD-A88A0D8DF4FB}" dt="2026-03-03T10:49:41.250" v="7" actId="962"/>
          <ac:spMkLst>
            <pc:docMk/>
            <pc:sldMk cId="3277337082" sldId="567"/>
            <ac:spMk id="8" creationId="{07E9DC12-4B15-F2D7-FB22-41EF1590F55D}"/>
          </ac:spMkLst>
        </pc:spChg>
        <pc:spChg chg="mod">
          <ac:chgData name="Cendrowska Anna" userId="ee8f5585-c78b-4f0a-9d61-62142903d043" providerId="ADAL" clId="{EB99FAEE-1736-46B9-AAAD-A88A0D8DF4FB}" dt="2026-03-03T10:49:41.253" v="8" actId="962"/>
          <ac:spMkLst>
            <pc:docMk/>
            <pc:sldMk cId="3277337082" sldId="567"/>
            <ac:spMk id="15" creationId="{F0CA3C2C-122B-513F-AF2C-1FC1D4AC90C3}"/>
          </ac:spMkLst>
        </pc:spChg>
        <pc:picChg chg="mod">
          <ac:chgData name="Cendrowska Anna" userId="ee8f5585-c78b-4f0a-9d61-62142903d043" providerId="ADAL" clId="{EB99FAEE-1736-46B9-AAAD-A88A0D8DF4FB}" dt="2026-03-03T10:50:27.122" v="18" actId="962"/>
          <ac:picMkLst>
            <pc:docMk/>
            <pc:sldMk cId="3277337082" sldId="567"/>
            <ac:picMk id="14" creationId="{81451803-B4B7-4890-783F-3BAE2E6ED0CC}"/>
          </ac:picMkLst>
        </pc:picChg>
      </pc:sldChg>
      <pc:sldChg chg="modSp">
        <pc:chgData name="Cendrowska Anna" userId="ee8f5585-c78b-4f0a-9d61-62142903d043" providerId="ADAL" clId="{EB99FAEE-1736-46B9-AAAD-A88A0D8DF4FB}" dt="2026-03-03T10:49:41.330" v="14" actId="962"/>
        <pc:sldMkLst>
          <pc:docMk/>
          <pc:sldMk cId="355787729" sldId="569"/>
        </pc:sldMkLst>
        <pc:spChg chg="mod">
          <ac:chgData name="Cendrowska Anna" userId="ee8f5585-c78b-4f0a-9d61-62142903d043" providerId="ADAL" clId="{EB99FAEE-1736-46B9-AAAD-A88A0D8DF4FB}" dt="2026-03-03T10:49:41.330" v="14" actId="962"/>
          <ac:spMkLst>
            <pc:docMk/>
            <pc:sldMk cId="355787729" sldId="569"/>
            <ac:spMk id="3" creationId="{78D55D03-EFBC-7DB3-195C-D48894EE4579}"/>
          </ac:spMkLst>
        </pc:spChg>
      </pc:sldChg>
      <pc:sldChg chg="modSp">
        <pc:chgData name="Cendrowska Anna" userId="ee8f5585-c78b-4f0a-9d61-62142903d043" providerId="ADAL" clId="{EB99FAEE-1736-46B9-AAAD-A88A0D8DF4FB}" dt="2026-03-03T10:49:41.219" v="4" actId="962"/>
        <pc:sldMkLst>
          <pc:docMk/>
          <pc:sldMk cId="550347084" sldId="570"/>
        </pc:sldMkLst>
        <pc:spChg chg="mod">
          <ac:chgData name="Cendrowska Anna" userId="ee8f5585-c78b-4f0a-9d61-62142903d043" providerId="ADAL" clId="{EB99FAEE-1736-46B9-AAAD-A88A0D8DF4FB}" dt="2026-03-03T10:49:41.219" v="4" actId="962"/>
          <ac:spMkLst>
            <pc:docMk/>
            <pc:sldMk cId="550347084" sldId="570"/>
            <ac:spMk id="3" creationId="{5655F7C2-B4C1-C4F7-0533-ECE842B1ED22}"/>
          </ac:spMkLst>
        </pc:spChg>
      </pc:sldChg>
      <pc:sldChg chg="modSp">
        <pc:chgData name="Cendrowska Anna" userId="ee8f5585-c78b-4f0a-9d61-62142903d043" providerId="ADAL" clId="{EB99FAEE-1736-46B9-AAAD-A88A0D8DF4FB}" dt="2026-03-03T10:49:41.320" v="13" actId="962"/>
        <pc:sldMkLst>
          <pc:docMk/>
          <pc:sldMk cId="4100205270" sldId="571"/>
        </pc:sldMkLst>
        <pc:spChg chg="mod">
          <ac:chgData name="Cendrowska Anna" userId="ee8f5585-c78b-4f0a-9d61-62142903d043" providerId="ADAL" clId="{EB99FAEE-1736-46B9-AAAD-A88A0D8DF4FB}" dt="2026-03-03T10:49:41.320" v="13" actId="962"/>
          <ac:spMkLst>
            <pc:docMk/>
            <pc:sldMk cId="4100205270" sldId="571"/>
            <ac:spMk id="3" creationId="{01022E85-414B-ACAE-BB72-58B2FD2C090C}"/>
          </ac:spMkLst>
        </pc:spChg>
      </pc:sldChg>
      <pc:sldChg chg="modSp">
        <pc:chgData name="Cendrowska Anna" userId="ee8f5585-c78b-4f0a-9d61-62142903d043" providerId="ADAL" clId="{EB99FAEE-1736-46B9-AAAD-A88A0D8DF4FB}" dt="2026-03-03T10:49:41.353" v="16" actId="962"/>
        <pc:sldMkLst>
          <pc:docMk/>
          <pc:sldMk cId="2113912370" sldId="580"/>
        </pc:sldMkLst>
        <pc:spChg chg="mod">
          <ac:chgData name="Cendrowska Anna" userId="ee8f5585-c78b-4f0a-9d61-62142903d043" providerId="ADAL" clId="{EB99FAEE-1736-46B9-AAAD-A88A0D8DF4FB}" dt="2026-03-03T10:49:41.353" v="16" actId="962"/>
          <ac:spMkLst>
            <pc:docMk/>
            <pc:sldMk cId="2113912370" sldId="580"/>
            <ac:spMk id="3" creationId="{9435F710-F2B4-A67C-41C8-ADA2D0CBC2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BD582C5-ACA9-CC8D-C41D-073980717C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68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D93768C-B02D-7F18-9C81-BB43B65807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68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2EB538-6020-4ED0-A450-9F2F49113206}" type="datetimeFigureOut">
              <a:rPr lang="pl-PL"/>
              <a:pPr>
                <a:defRPr/>
              </a:pPr>
              <a:t>2026-03-03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FFC6629-C316-4010-5541-56707C89A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1162050"/>
            <a:ext cx="4435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D0ACA120-1CF5-761A-4E21-402E84E04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0CF1FA-2B93-9410-D13E-2E54130A4D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68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5D39FE-5CE1-5B3A-B556-F64301F07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682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F54BB-6727-475F-9FD5-ED33A44F281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97269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>
            <a:extLst>
              <a:ext uri="{FF2B5EF4-FFF2-40B4-BE49-F238E27FC236}">
                <a16:creationId xmlns:a16="http://schemas.microsoft.com/office/drawing/2014/main" id="{BAEE2547-540A-1C34-FE42-74B7256CA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>
            <a:extLst>
              <a:ext uri="{FF2B5EF4-FFF2-40B4-BE49-F238E27FC236}">
                <a16:creationId xmlns:a16="http://schemas.microsoft.com/office/drawing/2014/main" id="{DDF80B94-0AD1-674B-9CD7-B6303076A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z="1100" dirty="0"/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B1643D38-FEB1-BF10-7F1F-D0C9BA790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A1AAAA-A27A-45D8-A6BC-60C8906F3B44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677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9827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D965A-A74F-C0AD-68D0-B7FB03CC4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44B023D-C96E-79B1-4F79-FC05BDE19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67FFD53-757C-9B69-4D1D-B5529C58B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662894-88FD-CF0A-515B-349238F25A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2144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FEE52-6C88-201E-1E07-710ED06E2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1858C46-96D3-73BC-F9DE-59C61E6CD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537D0C7-1D00-ECF0-86FD-0F2C8DBB8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795818-B421-4657-631B-7540A7EB0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50012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35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004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730D38-E5A9-7471-3D54-D6038BF6D7C7}"/>
              </a:ext>
            </a:extLst>
          </p:cNvPr>
          <p:cNvSpPr/>
          <p:nvPr userDrawn="1"/>
        </p:nvSpPr>
        <p:spPr>
          <a:xfrm>
            <a:off x="1027113" y="1973263"/>
            <a:ext cx="8639175" cy="43275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7D55CA3-7F74-5CB7-CE0D-4EE6B5B4DDBB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006C04D2-107A-BCE9-C207-DB50E5B4C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732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970A86B6-99C4-5470-920D-CE74DB059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977419B7-7FF6-E590-F5D9-3364AF12E5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AB949CE0-C342-20F2-6EE5-F75136DEBB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397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C00CCD4E-465C-9EC5-39E6-478597F131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B460CF82-7A62-361F-0E2F-3A88B69147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E59F1ED2-80D3-A4AB-30CC-717E902054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E19FAB3-F003-8736-E7CD-E490AA03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8A6B2964-CF72-417C-92A5-962D14C2EA66}" type="datetime1">
              <a:rPr lang="pl-PL"/>
              <a:pPr>
                <a:defRPr/>
              </a:pPr>
              <a:t>2026-03-03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59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6E2C80A2-9629-695F-723F-E8BE4BCD0B54}"/>
              </a:ext>
            </a:extLst>
          </p:cNvPr>
          <p:cNvSpPr/>
          <p:nvPr userDrawn="1"/>
        </p:nvSpPr>
        <p:spPr>
          <a:xfrm>
            <a:off x="1025525" y="0"/>
            <a:ext cx="1079500" cy="179388"/>
          </a:xfrm>
          <a:prstGeom prst="rect">
            <a:avLst/>
          </a:prstGeom>
          <a:solidFill>
            <a:srgbClr val="3E3EBC"/>
          </a:solidFill>
          <a:ln>
            <a:solidFill>
              <a:srgbClr val="3E3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A8C071A-B719-ECA3-A9BC-3D1C1DFCAD4B}"/>
              </a:ext>
            </a:extLst>
          </p:cNvPr>
          <p:cNvSpPr/>
          <p:nvPr userDrawn="1"/>
        </p:nvSpPr>
        <p:spPr>
          <a:xfrm>
            <a:off x="2105025" y="0"/>
            <a:ext cx="7559675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E31E0A-2CB3-78E2-8774-31A64E5F053E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8" name="Symbol zastępczy numeru slajdu 4">
            <a:extLst>
              <a:ext uri="{FF2B5EF4-FFF2-40B4-BE49-F238E27FC236}">
                <a16:creationId xmlns:a16="http://schemas.microsoft.com/office/drawing/2014/main" id="{4FC1BAB0-3474-D04B-02ED-E2A0408D4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ACD4-1935-4594-B09B-D604099FBD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790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EE699A-F706-7E17-10A2-58E398FBC02C}"/>
              </a:ext>
            </a:extLst>
          </p:cNvPr>
          <p:cNvSpPr/>
          <p:nvPr userDrawn="1"/>
        </p:nvSpPr>
        <p:spPr>
          <a:xfrm>
            <a:off x="1025525" y="0"/>
            <a:ext cx="1079500" cy="179388"/>
          </a:xfrm>
          <a:prstGeom prst="rect">
            <a:avLst/>
          </a:prstGeom>
          <a:solidFill>
            <a:srgbClr val="3E3EBC"/>
          </a:solidFill>
          <a:ln>
            <a:solidFill>
              <a:srgbClr val="3E3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8DD9EDF-CB7F-FF5C-25AA-FC99C843CABB}"/>
              </a:ext>
            </a:extLst>
          </p:cNvPr>
          <p:cNvSpPr/>
          <p:nvPr userDrawn="1"/>
        </p:nvSpPr>
        <p:spPr>
          <a:xfrm>
            <a:off x="2105025" y="0"/>
            <a:ext cx="7559675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AB7ECF7-5F2A-8E43-E254-7C13376942FB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8" name="Symbol zastępczy numeru slajdu 4">
            <a:extLst>
              <a:ext uri="{FF2B5EF4-FFF2-40B4-BE49-F238E27FC236}">
                <a16:creationId xmlns:a16="http://schemas.microsoft.com/office/drawing/2014/main" id="{4C2649F0-26E5-6853-C3EE-9A371F7C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C56F-5EC6-4779-B8AE-9F497CE569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698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3E37C2E-F500-C5C4-5C95-EF85C157471A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1F0E33A-13B1-E7B3-25B6-AB01A5D4489E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0BE43D26-630A-3E41-1D96-9E719EE2F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2D27-7C08-42B2-A660-8D480D28AF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055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226233A-7F78-0743-7F6B-B3BF691AC1C8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9B2FFA07-704C-E982-2705-4DF055D15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51C2-DA85-4B3F-89E1-1C82D2A3FF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66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A82A406C-573A-C610-465C-38169DCFDD13}"/>
              </a:ext>
            </a:extLst>
          </p:cNvPr>
          <p:cNvSpPr/>
          <p:nvPr userDrawn="1"/>
        </p:nvSpPr>
        <p:spPr>
          <a:xfrm>
            <a:off x="2465388" y="4500563"/>
            <a:ext cx="8226425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315CB2AE-2B66-AE8F-4815-9EC616DE0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5005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E477DB40-0FEF-3C81-9CEF-5187356751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1B726731-63E0-A81F-D896-1E09C1C413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>
            <a:extLst>
              <a:ext uri="{FF2B5EF4-FFF2-40B4-BE49-F238E27FC236}">
                <a16:creationId xmlns:a16="http://schemas.microsoft.com/office/drawing/2014/main" id="{8FA6312E-1CC0-9BB3-1E4F-677250C76D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obrazu 10"/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739F1ED-ECE2-D191-9258-C6FE98463726}"/>
              </a:ext>
            </a:extLst>
          </p:cNvPr>
          <p:cNvSpPr/>
          <p:nvPr userDrawn="1"/>
        </p:nvSpPr>
        <p:spPr>
          <a:xfrm>
            <a:off x="1027113" y="1973263"/>
            <a:ext cx="8639175" cy="43275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065CE1F-0983-5DCC-E24D-77F25B68CC5A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C4BDA65C-130D-0D60-CF03-1DADB1F0B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4C85B052-953A-9BCB-8B58-F809AA5DB1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3FAD5608-FF65-DC91-879D-4866ECDF02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397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3CDD25EB-514E-A9AE-C292-DE1F55ED1D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E6F0C523-F2B3-52D1-F411-90D4B466AF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CF400E4D-E34F-EE58-FAED-971EECF222B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5419653-40A8-3651-FE69-AC65DB32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0A5C0BFC-F57E-4854-AD2F-52CCD1599EE5}" type="datetime1">
              <a:rPr lang="pl-PL"/>
              <a:pPr>
                <a:defRPr/>
              </a:pPr>
              <a:t>2026-03-03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369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DEB7DBC-94F2-0B41-A20A-11275D7FD93D}"/>
              </a:ext>
            </a:extLst>
          </p:cNvPr>
          <p:cNvSpPr/>
          <p:nvPr userDrawn="1"/>
        </p:nvSpPr>
        <p:spPr>
          <a:xfrm>
            <a:off x="1025525" y="1982788"/>
            <a:ext cx="8640763" cy="4318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EB7AEFB-0090-A071-EA2C-6B65F0A7E1FF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3666C197-55EB-9ABC-30A1-81A835AC5E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79613"/>
            <a:ext cx="3959225" cy="720725"/>
          </a:xfrm>
          <a:prstGeom prst="rect">
            <a:avLst/>
          </a:prstGeom>
          <a:solidFill>
            <a:srgbClr val="3E3EBC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73A4532A-5772-D0F1-6DD1-06F2078E50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81CAF41E-C15B-4EDF-03E1-31DFB856AB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1FEFF701-4926-852F-FB23-8B77605F63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5C330585-DA52-62F3-83DA-7064684051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0EA20B0F-6411-9B54-FCC1-98C13C4F5C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69F8F5F6-916A-CA74-60C9-68A751F538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>
            <a:extLst>
              <a:ext uri="{FF2B5EF4-FFF2-40B4-BE49-F238E27FC236}">
                <a16:creationId xmlns:a16="http://schemas.microsoft.com/office/drawing/2014/main" id="{C8C6158B-5D62-A78C-494D-A14A365A76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38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9">
            <a:extLst>
              <a:ext uri="{FF2B5EF4-FFF2-40B4-BE49-F238E27FC236}">
                <a16:creationId xmlns:a16="http://schemas.microsoft.com/office/drawing/2014/main" id="{97682056-F133-D32D-D76E-BD0C221E84B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0">
            <a:extLst>
              <a:ext uri="{FF2B5EF4-FFF2-40B4-BE49-F238E27FC236}">
                <a16:creationId xmlns:a16="http://schemas.microsoft.com/office/drawing/2014/main" id="{5EEE5BB7-EB35-B5F6-63F3-451BEC71E23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4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1">
            <a:extLst>
              <a:ext uri="{FF2B5EF4-FFF2-40B4-BE49-F238E27FC236}">
                <a16:creationId xmlns:a16="http://schemas.microsoft.com/office/drawing/2014/main" id="{CBD4D9A4-4773-AE82-C0E5-D2E8AA804A0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9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2">
            <a:extLst>
              <a:ext uri="{FF2B5EF4-FFF2-40B4-BE49-F238E27FC236}">
                <a16:creationId xmlns:a16="http://schemas.microsoft.com/office/drawing/2014/main" id="{05566B2F-329C-CECA-0F9E-06A9CF7D3FE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34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3">
            <a:extLst>
              <a:ext uri="{FF2B5EF4-FFF2-40B4-BE49-F238E27FC236}">
                <a16:creationId xmlns:a16="http://schemas.microsoft.com/office/drawing/2014/main" id="{B94E0A31-970C-D0B2-2865-59DD3EA035E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31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4">
            <a:extLst>
              <a:ext uri="{FF2B5EF4-FFF2-40B4-BE49-F238E27FC236}">
                <a16:creationId xmlns:a16="http://schemas.microsoft.com/office/drawing/2014/main" id="{0B1D8062-2078-F5AF-4E1A-E6807AEC95A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52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5">
            <a:extLst>
              <a:ext uri="{FF2B5EF4-FFF2-40B4-BE49-F238E27FC236}">
                <a16:creationId xmlns:a16="http://schemas.microsoft.com/office/drawing/2014/main" id="{BC55E75C-C8D9-E700-7CE7-4BA5FC84FDE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26">
            <a:extLst>
              <a:ext uri="{FF2B5EF4-FFF2-40B4-BE49-F238E27FC236}">
                <a16:creationId xmlns:a16="http://schemas.microsoft.com/office/drawing/2014/main" id="{1D4F2F74-8710-11CB-383A-EBE0EF7FCB9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0923844-C53D-0DEE-3A07-AE42B974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C30955AA-06E6-4C04-A951-CDEFB0C61620}" type="datetime1">
              <a:rPr lang="pl-PL"/>
              <a:pPr>
                <a:defRPr/>
              </a:pPr>
              <a:t>2026-03-03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608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711244B-4F40-0B97-CE65-6790B8B5D82E}"/>
              </a:ext>
            </a:extLst>
          </p:cNvPr>
          <p:cNvSpPr/>
          <p:nvPr userDrawn="1"/>
        </p:nvSpPr>
        <p:spPr>
          <a:xfrm>
            <a:off x="1025525" y="1982788"/>
            <a:ext cx="8640763" cy="4318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3BE7D14-95B9-BF15-DB72-D2BA92C040B2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E7D8ACD8-BAF2-5C2D-E943-269919EC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6377412B-EB3E-069B-D451-02D9406485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8129BDBD-3525-175E-0E51-F677A1CAC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C1808DC0-571A-1069-664E-C9683FEBD9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8442D7DB-1DC0-791B-2CB9-5021F52514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366017A6-4D80-DF11-23AC-7FA4C3561E8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1AEDEC54-1976-47B1-00C7-7F3FD3F2836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38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>
            <a:extLst>
              <a:ext uri="{FF2B5EF4-FFF2-40B4-BE49-F238E27FC236}">
                <a16:creationId xmlns:a16="http://schemas.microsoft.com/office/drawing/2014/main" id="{50A51F08-0EEB-0B47-E6BD-854E76E48AD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9">
            <a:extLst>
              <a:ext uri="{FF2B5EF4-FFF2-40B4-BE49-F238E27FC236}">
                <a16:creationId xmlns:a16="http://schemas.microsoft.com/office/drawing/2014/main" id="{9F1A7A94-0449-EAFA-A83B-A007548AB81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4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0">
            <a:extLst>
              <a:ext uri="{FF2B5EF4-FFF2-40B4-BE49-F238E27FC236}">
                <a16:creationId xmlns:a16="http://schemas.microsoft.com/office/drawing/2014/main" id="{F348E6CD-5191-DC34-655B-5074431ABAB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9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1">
            <a:extLst>
              <a:ext uri="{FF2B5EF4-FFF2-40B4-BE49-F238E27FC236}">
                <a16:creationId xmlns:a16="http://schemas.microsoft.com/office/drawing/2014/main" id="{360C72B7-5169-5E45-0100-440E68B795A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34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2">
            <a:extLst>
              <a:ext uri="{FF2B5EF4-FFF2-40B4-BE49-F238E27FC236}">
                <a16:creationId xmlns:a16="http://schemas.microsoft.com/office/drawing/2014/main" id="{1C4A0A19-673D-145F-6DFC-40B600258BF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31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3">
            <a:extLst>
              <a:ext uri="{FF2B5EF4-FFF2-40B4-BE49-F238E27FC236}">
                <a16:creationId xmlns:a16="http://schemas.microsoft.com/office/drawing/2014/main" id="{A877BC93-4E60-144A-78AD-D6F9D9D4B5E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52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4">
            <a:extLst>
              <a:ext uri="{FF2B5EF4-FFF2-40B4-BE49-F238E27FC236}">
                <a16:creationId xmlns:a16="http://schemas.microsoft.com/office/drawing/2014/main" id="{4F4873E9-C79E-B261-04BE-CA28065C46E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5">
            <a:extLst>
              <a:ext uri="{FF2B5EF4-FFF2-40B4-BE49-F238E27FC236}">
                <a16:creationId xmlns:a16="http://schemas.microsoft.com/office/drawing/2014/main" id="{FE70FD2E-EA85-554B-1232-3BC065FB7D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F9AE2F3-97CD-D842-8A32-447D365C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FCADBE59-3A8D-4B60-B132-C38BCB58B296}" type="datetime1">
              <a:rPr lang="pl-PL"/>
              <a:pPr>
                <a:defRPr/>
              </a:pPr>
              <a:t>2026-03-03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4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38F80E62-F779-E75A-3EDA-9B9408D9FE1E}"/>
              </a:ext>
            </a:extLst>
          </p:cNvPr>
          <p:cNvSpPr/>
          <p:nvPr userDrawn="1"/>
        </p:nvSpPr>
        <p:spPr>
          <a:xfrm>
            <a:off x="2825750" y="4500563"/>
            <a:ext cx="6840538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2DC8FB52-1049-0B90-AC4A-4E1E63F93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9F58DD2E-7804-923E-46BD-CF8793838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49A5FB3C-3E55-982C-261C-5D59E85CD2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5EFDB916-5D59-5F95-71B4-A6775E636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45005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ymbol zastępczy obrazu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EA56248-3DCF-5D60-E274-18657B84ED3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66063" y="539750"/>
            <a:ext cx="1800225" cy="3667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B22F03D3-40A2-4AD9-B377-A57BF4766CB0}" type="datetime1">
              <a:rPr lang="pl-PL"/>
              <a:pPr>
                <a:defRPr/>
              </a:pPr>
              <a:t>2026-03-03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225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22F9659-3B01-4348-6479-4947BD64F93C}"/>
              </a:ext>
            </a:extLst>
          </p:cNvPr>
          <p:cNvSpPr/>
          <p:nvPr userDrawn="1"/>
        </p:nvSpPr>
        <p:spPr>
          <a:xfrm>
            <a:off x="2825750" y="4500563"/>
            <a:ext cx="6840538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7983F097-BEE9-5A41-A0DB-7F02C8599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49DC1EF5-CF40-A829-92AF-216354CA4B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CA88542B-6973-162C-5C1D-2D1AC1145A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ymbol zastępczy obrazu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A50DA2-8251-5626-1298-E9495E7D081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66063" y="539750"/>
            <a:ext cx="1800225" cy="3667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CF55F772-CAF8-4F5B-A4F7-962CF19BD0E5}" type="datetime1">
              <a:rPr lang="pl-PL"/>
              <a:pPr>
                <a:defRPr/>
              </a:pPr>
              <a:t>2026-03-03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670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C8AB4D1-D460-526B-486B-2EBD71191A67}"/>
              </a:ext>
            </a:extLst>
          </p:cNvPr>
          <p:cNvSpPr/>
          <p:nvPr userDrawn="1"/>
        </p:nvSpPr>
        <p:spPr>
          <a:xfrm>
            <a:off x="2825750" y="4500563"/>
            <a:ext cx="7196138" cy="2159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101D7CB-EEA7-3455-0F03-6165F8CD9F28}"/>
              </a:ext>
            </a:extLst>
          </p:cNvPr>
          <p:cNvSpPr/>
          <p:nvPr userDrawn="1"/>
        </p:nvSpPr>
        <p:spPr>
          <a:xfrm>
            <a:off x="3905250" y="4500563"/>
            <a:ext cx="3600450" cy="358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DA6FE23-B704-FEAB-5BE1-8CC21435C722}"/>
              </a:ext>
            </a:extLst>
          </p:cNvPr>
          <p:cNvSpPr/>
          <p:nvPr userDrawn="1"/>
        </p:nvSpPr>
        <p:spPr>
          <a:xfrm>
            <a:off x="2825750" y="4500563"/>
            <a:ext cx="1079500" cy="358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5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B13A8E0C-031B-8985-8EF3-DB846745240A}"/>
              </a:ext>
            </a:extLst>
          </p:cNvPr>
          <p:cNvSpPr/>
          <p:nvPr userDrawn="1"/>
        </p:nvSpPr>
        <p:spPr>
          <a:xfrm>
            <a:off x="2825750" y="4500563"/>
            <a:ext cx="7196138" cy="215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A6A260E-A839-124D-B089-35E13250A7DA}"/>
              </a:ext>
            </a:extLst>
          </p:cNvPr>
          <p:cNvSpPr/>
          <p:nvPr userDrawn="1"/>
        </p:nvSpPr>
        <p:spPr>
          <a:xfrm>
            <a:off x="3905250" y="4500563"/>
            <a:ext cx="3600450" cy="358775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52803FC-5BFA-9B59-D454-AB3015658CD9}"/>
              </a:ext>
            </a:extLst>
          </p:cNvPr>
          <p:cNvSpPr/>
          <p:nvPr userDrawn="1"/>
        </p:nvSpPr>
        <p:spPr>
          <a:xfrm>
            <a:off x="2825750" y="4500563"/>
            <a:ext cx="1079500" cy="358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3324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256C58C-0B91-7112-00B5-45BA5613D379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numeru slajdu 4">
            <a:extLst>
              <a:ext uri="{FF2B5EF4-FFF2-40B4-BE49-F238E27FC236}">
                <a16:creationId xmlns:a16="http://schemas.microsoft.com/office/drawing/2014/main" id="{ED18D69B-C12C-D036-BE07-68C1F325B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BE7B-80CB-4926-B646-E23E8BCBFE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4004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F838251-A90A-E97D-BC8F-B58CBB8A8B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25525" y="900113"/>
            <a:ext cx="86407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89E6D8-A678-E7D5-D127-C805F2C575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25525" y="1979613"/>
            <a:ext cx="86407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  <a:endParaRPr lang="en-US" alt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16D459C-06A4-70A3-97CA-25CE224F0982}"/>
              </a:ext>
            </a:extLst>
          </p:cNvPr>
          <p:cNvSpPr/>
          <p:nvPr userDrawn="1"/>
        </p:nvSpPr>
        <p:spPr>
          <a:xfrm>
            <a:off x="1025525" y="0"/>
            <a:ext cx="1081088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427F517-131B-CB47-FB7B-08410CF6CFF6}"/>
              </a:ext>
            </a:extLst>
          </p:cNvPr>
          <p:cNvSpPr/>
          <p:nvPr userDrawn="1"/>
        </p:nvSpPr>
        <p:spPr>
          <a:xfrm>
            <a:off x="2106613" y="0"/>
            <a:ext cx="7559675" cy="179388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AE3DA0-9E47-9E1A-3A63-2F550208A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925"/>
            <a:ext cx="1079500" cy="179388"/>
          </a:xfrm>
          <a:prstGeom prst="rect">
            <a:avLst/>
          </a:prstGeom>
          <a:noFill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B6149208-B9E7-43D3-8F68-4BAE28D468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1DCC141-D514-6954-7992-D59F5F8620D3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rgbClr val="93C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1" r:id="rId1"/>
    <p:sldLayoutId id="2147486752" r:id="rId2"/>
    <p:sldLayoutId id="2147486753" r:id="rId3"/>
    <p:sldLayoutId id="2147486754" r:id="rId4"/>
    <p:sldLayoutId id="2147486755" r:id="rId5"/>
    <p:sldLayoutId id="2147486756" r:id="rId6"/>
    <p:sldLayoutId id="2147486757" r:id="rId7"/>
    <p:sldLayoutId id="2147486758" r:id="rId8"/>
    <p:sldLayoutId id="2147486759" r:id="rId9"/>
    <p:sldLayoutId id="2147486760" r:id="rId10"/>
    <p:sldLayoutId id="2147486761" r:id="rId11"/>
    <p:sldLayoutId id="2147486762" r:id="rId12"/>
    <p:sldLayoutId id="2147486763" r:id="rId13"/>
    <p:sldLayoutId id="2147486764" r:id="rId14"/>
  </p:sldLayoutIdLst>
  <p:hf hdr="0" ftr="0"/>
  <p:txStyles>
    <p:titleStyle>
      <a:lvl1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4572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9144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3716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8288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250825" indent="-250825" algn="l" defTabSz="1006475" rtl="0" eaLnBrk="0" fontAlgn="base" hangingPunct="0">
        <a:lnSpc>
          <a:spcPts val="2400"/>
        </a:lnSpc>
        <a:spcBef>
          <a:spcPts val="1100"/>
        </a:spcBef>
        <a:spcAft>
          <a:spcPct val="0"/>
        </a:spcAft>
        <a:buClr>
          <a:schemeClr val="accent1"/>
        </a:buClr>
        <a:buBlip>
          <a:blip r:embed="rId16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650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8888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Blip>
          <a:blip r:embed="rId18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713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6950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gov.pl/web/wody-polskie/krajowy-program-oczyszczania-sciekow-komunalnych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gov.pl/web/wody-polskie/krajowy-program-oczyszczania-sciekow-komunalnych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>
            <a:extLst>
              <a:ext uri="{FF2B5EF4-FFF2-40B4-BE49-F238E27FC236}">
                <a16:creationId xmlns:a16="http://schemas.microsoft.com/office/drawing/2014/main" id="{25C1F810-5A2C-73E7-E2EA-32E6C2F66B7E}"/>
              </a:ext>
            </a:extLst>
          </p:cNvPr>
          <p:cNvSpPr txBox="1">
            <a:spLocks/>
          </p:cNvSpPr>
          <p:nvPr/>
        </p:nvSpPr>
        <p:spPr bwMode="auto">
          <a:xfrm>
            <a:off x="629382" y="5075981"/>
            <a:ext cx="943304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pl-PL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Aspekty technicznie przygotowania i oceny wniosków </a:t>
            </a:r>
            <a:r>
              <a:rPr lang="pl-PL" altLang="pl-PL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dla działania FENX.01.03</a:t>
            </a:r>
            <a:endParaRPr lang="pl-PL" altLang="pl-PL" sz="16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16" name="Tytuł 15">
            <a:extLst>
              <a:ext uri="{FF2B5EF4-FFF2-40B4-BE49-F238E27FC236}">
                <a16:creationId xmlns:a16="http://schemas.microsoft.com/office/drawing/2014/main" id="{787170AE-D786-C4B8-1BF9-CCE382B959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179437"/>
            <a:ext cx="2736205" cy="287436"/>
          </a:xfrm>
        </p:spPr>
        <p:txBody>
          <a:bodyPr/>
          <a:lstStyle/>
          <a:p>
            <a:r>
              <a:rPr lang="pl-PL" sz="1800">
                <a:solidFill>
                  <a:srgbClr val="FFFFFF"/>
                </a:solidFill>
              </a:rPr>
              <a:t>Slajd tytułowy</a:t>
            </a:r>
            <a:endParaRPr lang="pl-PL" sz="1800" dirty="0">
              <a:solidFill>
                <a:srgbClr val="FFFFFF"/>
              </a:solidFill>
            </a:endParaRPr>
          </a:p>
        </p:txBody>
      </p:sp>
      <p:sp>
        <p:nvSpPr>
          <p:cNvPr id="17411" name="Symbol zastępczy numeru slajdu 3" hidden="1">
            <a:extLst>
              <a:ext uri="{FF2B5EF4-FFF2-40B4-BE49-F238E27FC236}">
                <a16:creationId xmlns:a16="http://schemas.microsoft.com/office/drawing/2014/main" id="{8DAD59DD-94E0-2873-3ED3-462EDA8BB8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652ED6-1A5F-41C8-8CF9-EFF1C693D102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</a:t>
            </a:fld>
            <a:endParaRPr lang="pl-PL" alt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13CA0706-8249-3742-85AE-F68EDE7037D0}"/>
              </a:ext>
            </a:extLst>
          </p:cNvPr>
          <p:cNvSpPr txBox="1">
            <a:spLocks/>
          </p:cNvSpPr>
          <p:nvPr/>
        </p:nvSpPr>
        <p:spPr bwMode="auto">
          <a:xfrm>
            <a:off x="629382" y="5940078"/>
            <a:ext cx="9433048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pl-PL" altLang="pl-PL" sz="1400" b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Anna Borowska i Katarzyna Paprocka</a:t>
            </a:r>
          </a:p>
          <a:p>
            <a:pPr algn="ctr" eaLnBrk="1" hangingPunct="1">
              <a:lnSpc>
                <a:spcPts val="3000"/>
              </a:lnSpc>
            </a:pPr>
            <a:r>
              <a:rPr lang="pl-PL" altLang="pl-PL" sz="1400" b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05.03.2026 r.</a:t>
            </a:r>
            <a:endParaRPr lang="pl-PL" altLang="pl-PL" sz="14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0B03E41-BEFE-8873-57E5-B9E5EB0E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308229"/>
            <a:ext cx="10691813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A00C8-5219-F6D2-09F7-E8D50D381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D7C468-BA8F-FDAA-3ADC-86F9C4BD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251445"/>
            <a:ext cx="8640763" cy="1079500"/>
          </a:xfrm>
        </p:spPr>
        <p:txBody>
          <a:bodyPr/>
          <a:lstStyle/>
          <a:p>
            <a:r>
              <a:rPr lang="pl-PL" dirty="0"/>
              <a:t>Zakres podstawowy – OŚ + gospodarka osadowa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996A8-3EDC-A985-FEB9-2E493D2A3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62" y="1043533"/>
            <a:ext cx="9432949" cy="5797003"/>
          </a:xfrm>
        </p:spPr>
        <p:txBody>
          <a:bodyPr/>
          <a:lstStyle/>
          <a:p>
            <a:pPr marL="250825" lvl="2">
              <a:spcBef>
                <a:spcPts val="1100"/>
              </a:spcBef>
              <a:buClr>
                <a:schemeClr val="accent1"/>
              </a:buClr>
              <a:buBlip>
                <a:blip r:embed="rId2"/>
              </a:buBlip>
            </a:pPr>
            <a:r>
              <a:rPr lang="pl-PL" dirty="0"/>
              <a:t>Nie podlegają finansowaniu:</a:t>
            </a:r>
          </a:p>
          <a:p>
            <a:pPr lvl="1"/>
            <a:r>
              <a:rPr lang="pl-PL" dirty="0"/>
              <a:t>elementy instalacji, które nie są niezbędne do prawidłowego prowadzenia procesów przetwarzania osadów ściekowych, w szczególności </a:t>
            </a:r>
            <a:r>
              <a:rPr lang="pl-PL" b="1" dirty="0"/>
              <a:t>instalacje do konfekcjonowania</a:t>
            </a:r>
            <a:r>
              <a:rPr lang="pl-PL" dirty="0"/>
              <a:t> przetworzonych osadów;</a:t>
            </a:r>
          </a:p>
          <a:p>
            <a:pPr lvl="1"/>
            <a:r>
              <a:rPr lang="pl-PL" dirty="0"/>
              <a:t> infrastruktura, której celem jest </a:t>
            </a:r>
            <a:r>
              <a:rPr lang="pl-PL" b="1" dirty="0"/>
              <a:t>przeróbka i zagospodarowanie osadów </a:t>
            </a:r>
            <a:r>
              <a:rPr lang="pl-PL" dirty="0"/>
              <a:t>w celu ich </a:t>
            </a:r>
            <a:r>
              <a:rPr lang="pl-PL" b="1" dirty="0"/>
              <a:t>komercyjnego* wykorzystania </a:t>
            </a:r>
            <a:r>
              <a:rPr lang="pl-PL" dirty="0"/>
              <a:t>(z uwzględnieniem zapisów §6 ust. 5 pkt 3)</a:t>
            </a:r>
          </a:p>
          <a:p>
            <a:pPr marL="717550" lvl="1" indent="0">
              <a:buNone/>
            </a:pPr>
            <a:r>
              <a:rPr lang="pl-PL" sz="1100" dirty="0"/>
              <a:t>*komercyjne wykorzystanie, nie oznacza korzyści finansowych ze sprzedaży własnego osadu, tylko korzyści czerpane dzięki prowadzeniu usługi polegającej na przyjmowaniu i przetwarzaniu osadów z innych oczyszczalni ścieków</a:t>
            </a:r>
          </a:p>
          <a:p>
            <a:pPr lvl="1"/>
            <a:r>
              <a:rPr lang="pl-PL" dirty="0"/>
              <a:t>instalacje służące prowadzeniu przy ich pomocy </a:t>
            </a:r>
            <a:r>
              <a:rPr lang="pl-PL" b="1" dirty="0"/>
              <a:t>usługi</a:t>
            </a:r>
            <a:r>
              <a:rPr lang="pl-PL" dirty="0"/>
              <a:t> polegającej na </a:t>
            </a:r>
            <a:r>
              <a:rPr lang="pl-PL" b="1" dirty="0"/>
              <a:t>przyjmowaniu</a:t>
            </a:r>
            <a:r>
              <a:rPr lang="pl-PL" dirty="0"/>
              <a:t> do przetwarzania </a:t>
            </a:r>
            <a:r>
              <a:rPr lang="pl-PL" b="1" dirty="0"/>
              <a:t>osadów ściekowych z innych oczyszczalni </a:t>
            </a:r>
            <a:r>
              <a:rPr lang="pl-PL" dirty="0"/>
              <a:t>ścieków komunalnych, nie należących do odbiorcy pomocy finansowej. </a:t>
            </a:r>
          </a:p>
          <a:p>
            <a:pPr lvl="1"/>
            <a:r>
              <a:rPr lang="pl-PL" dirty="0"/>
              <a:t>instalacje dedykowane </a:t>
            </a:r>
            <a:r>
              <a:rPr lang="pl-PL" b="1" dirty="0"/>
              <a:t>do odzysku z osadów ściekowych </a:t>
            </a:r>
            <a:r>
              <a:rPr lang="pl-PL" dirty="0"/>
              <a:t>(również ze ścieków) konkretnych substancji, takich jak związki fosforu i azotu. </a:t>
            </a:r>
          </a:p>
          <a:p>
            <a:pPr lvl="1"/>
            <a:r>
              <a:rPr lang="pl-PL" b="1" dirty="0"/>
              <a:t>mobilne środki trwałe </a:t>
            </a:r>
            <a:r>
              <a:rPr lang="pl-PL" dirty="0"/>
              <a:t>do transportu i zagospodarowania osadów ściekowych poza terenem oczyszczalni ścieków.</a:t>
            </a:r>
          </a:p>
          <a:p>
            <a:pPr marL="1008063" lvl="2" indent="0">
              <a:spcBef>
                <a:spcPts val="600"/>
              </a:spcBef>
              <a:buNone/>
            </a:pPr>
            <a:endParaRPr lang="pl-PL" dirty="0"/>
          </a:p>
          <a:p>
            <a:pPr lvl="2">
              <a:spcBef>
                <a:spcPts val="600"/>
              </a:spcBef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A4CBE19-3D7D-D9ED-AF88-15358A1DF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365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C544A-4589-6BCF-8248-26D998B48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10AE86-316B-E2BF-6915-3BA79E96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101" y="359998"/>
            <a:ext cx="8640763" cy="1079500"/>
          </a:xfrm>
        </p:spPr>
        <p:txBody>
          <a:bodyPr/>
          <a:lstStyle/>
          <a:p>
            <a:r>
              <a:rPr lang="pl-PL" dirty="0"/>
              <a:t>Zakres podstawowy – sieć kanalizacji sanitarnej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C568A9-2337-9E45-6DB0-2832F348A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77" y="1043533"/>
            <a:ext cx="9432949" cy="597639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b="1" dirty="0"/>
              <a:t>Budowa zbiorczych systemów kanalizacji sanitarnej </a:t>
            </a:r>
            <a:r>
              <a:rPr lang="pl-PL" dirty="0"/>
              <a:t>na terenie aglomeracji – warunki: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brak spełnienia I warunku dyrektywy ściekowej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wymagany </a:t>
            </a:r>
            <a:r>
              <a:rPr lang="pl-PL" b="1" dirty="0"/>
              <a:t>minimalny jednostkowy wskaźnik rezultatu projektu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sieć ogólnospławna – tylko w sytuacji, gdy w danej aglomeracji jest taki system, konieczność osiągnięcia minimalnego jednostkowego wskaźnika rezultatu projektu 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rozdział kanalizacji ogólnospławnej – koszt niekwalifikowany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przyłącza – koszt niekwalifikowany</a:t>
            </a:r>
          </a:p>
          <a:p>
            <a:pPr>
              <a:spcBef>
                <a:spcPts val="600"/>
              </a:spcBef>
            </a:pPr>
            <a:r>
              <a:rPr lang="pl-PL" b="1" dirty="0"/>
              <a:t>Modernizacja kanalizacji sanitarnej </a:t>
            </a:r>
            <a:r>
              <a:rPr lang="pl-PL" dirty="0"/>
              <a:t>tylko w sytuacji, gdy jest ona </a:t>
            </a:r>
            <a:r>
              <a:rPr lang="pl-PL" b="1" dirty="0"/>
              <a:t>niezbędna dla zrealizowania objętej projektem nowej sieci kanalizacji sanitarnej</a:t>
            </a:r>
            <a:r>
              <a:rPr lang="pl-PL" dirty="0"/>
              <a:t>. </a:t>
            </a:r>
          </a:p>
          <a:p>
            <a:pPr>
              <a:spcBef>
                <a:spcPts val="600"/>
              </a:spcBef>
            </a:pPr>
            <a:r>
              <a:rPr lang="pl-PL" b="1" dirty="0"/>
              <a:t>Nie podlega </a:t>
            </a:r>
            <a:r>
              <a:rPr lang="pl-PL" dirty="0"/>
              <a:t>dofinansowaniu zakup </a:t>
            </a:r>
            <a:r>
              <a:rPr lang="pl-PL" b="1" dirty="0"/>
              <a:t>ruchomych środków trwałych </a:t>
            </a:r>
            <a:r>
              <a:rPr lang="pl-PL" dirty="0"/>
              <a:t>przeznaczonych do </a:t>
            </a:r>
            <a:r>
              <a:rPr lang="pl-PL" b="1" dirty="0"/>
              <a:t>eksploatacji systemów kanalizacyjnych</a:t>
            </a:r>
            <a:r>
              <a:rPr lang="pl-PL" dirty="0"/>
              <a:t>, w tym w szczególności pojazdów specjalistycznych przeznaczonych do monitorowania i czyszczenia sieci oraz pojazdów przeznaczonych do transportu ścieków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3A0222-B10B-0AF2-63A5-7918D543B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1663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561CE-772E-4399-1039-EFEA1935D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9988BC-6A40-3079-DD02-9BFCD696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101" y="359998"/>
            <a:ext cx="8640763" cy="1079500"/>
          </a:xfrm>
        </p:spPr>
        <p:txBody>
          <a:bodyPr/>
          <a:lstStyle/>
          <a:p>
            <a:r>
              <a:rPr lang="pl-PL" dirty="0"/>
              <a:t>Sieć kanalizacji sanitarnej - wymagany minimalny jednostkowy wskaźnik rezultatu projektu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850A48-2CB2-A9C0-756A-D1B3E225F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763613"/>
            <a:ext cx="9432949" cy="5435700"/>
          </a:xfrm>
        </p:spPr>
        <p:txBody>
          <a:bodyPr/>
          <a:lstStyle/>
          <a:p>
            <a:pPr marL="250825" lvl="2">
              <a:spcBef>
                <a:spcPts val="6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pl-PL" sz="1400" dirty="0"/>
              <a:t>Wartość jednostkowego rezultatu projektu należy wyliczyć dla całego wnioskowanego zakresu projektu łącznie</a:t>
            </a:r>
          </a:p>
          <a:p>
            <a:pPr marL="250825" lvl="2">
              <a:spcBef>
                <a:spcPts val="6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pl-PL" sz="1400" dirty="0"/>
              <a:t>Wartości przyjęte do wyliczenia muszą być spójne z wartościami wskaźnika produktu </a:t>
            </a:r>
            <a:r>
              <a:rPr lang="pl-PL" sz="1400" b="1" dirty="0"/>
              <a:t>„Długość wybudowanej sieci kanalizacyjnej” </a:t>
            </a:r>
            <a:r>
              <a:rPr lang="pl-PL" sz="1400" dirty="0"/>
              <a:t>oraz wskaźnika rezultatu </a:t>
            </a:r>
            <a:r>
              <a:rPr lang="pl-PL" sz="1400" b="1" dirty="0"/>
              <a:t>„Ludność podłączona do wybudowanej lub zmodernizowanej zbiorczej kanalizacji sanitarnej”</a:t>
            </a:r>
          </a:p>
          <a:p>
            <a:pPr lvl="0"/>
            <a:r>
              <a:rPr lang="pl-PL" sz="1400" dirty="0"/>
              <a:t>Jeżeli ze względów technicznych dla fragmentów sieci konieczne jest/było </a:t>
            </a:r>
            <a:r>
              <a:rPr lang="pl-PL" sz="1400" b="1" dirty="0"/>
              <a:t>równoległe położenie dwóch przewodów (tłocznego i grawitacyjnego), </a:t>
            </a:r>
            <a:r>
              <a:rPr lang="pl-PL" sz="1400" dirty="0"/>
              <a:t>wówczas do wyliczenia jednostkowego rezultatu projektu dopuszcza się uwzględnienie długości tylko jednego przewodu.</a:t>
            </a:r>
          </a:p>
          <a:p>
            <a:r>
              <a:rPr lang="pl-PL" sz="1400" dirty="0"/>
              <a:t>W przypadku, gdy w wyniku realizacji projektu nastąpi likwidacja oczyszczalni ścieków oraz wybudowanie odcinka przerzutowego celem doprowadzenia ścieków do innej oczyszczalni spełniającej wymogi prawa lub do końcowego punktu zrzutu – </a:t>
            </a:r>
            <a:r>
              <a:rPr lang="pl-PL" sz="1400" b="1" dirty="0"/>
              <a:t>długości</a:t>
            </a:r>
            <a:r>
              <a:rPr lang="pl-PL" sz="1400" dirty="0"/>
              <a:t> wybudowanego </a:t>
            </a:r>
            <a:r>
              <a:rPr lang="pl-PL" sz="1400" b="1" dirty="0"/>
              <a:t>odcinka przerzutowego nie należy wliczać </a:t>
            </a:r>
            <a:r>
              <a:rPr lang="pl-PL" sz="1400" dirty="0"/>
              <a:t>do długości budowanej sieci, uwzględnianej przy wyliczaniu jednostkowego rezultatu projektu.</a:t>
            </a:r>
          </a:p>
          <a:p>
            <a:r>
              <a:rPr lang="pl-PL" sz="1400" dirty="0"/>
              <a:t>Potwierdzenie, że planowana do budowy w ramach projektu sieć kanalizacyjna brana była pod uwagę na etapie wyznaczania aglomeracji tj. została uwzględniona w wyliczeniach wskaźnika koncentracji, który nie może być mniejszy niż 120 (90 dla terenów wskazanych w § 3 ust. 5 ww. rozporządzenia) stałych mieszkańców aglomeracji i osób czasowo przebywających w aglomeracji na 1 km planowanej do budowy sieci kanalizacyjnej.</a:t>
            </a:r>
          </a:p>
          <a:p>
            <a:endParaRPr lang="pl-PL" sz="1400" dirty="0"/>
          </a:p>
          <a:p>
            <a:pPr marL="0" lvl="2" indent="0">
              <a:spcBef>
                <a:spcPts val="600"/>
              </a:spcBef>
              <a:buClr>
                <a:schemeClr val="accent1"/>
              </a:buClr>
              <a:buNone/>
            </a:pPr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E8C2551-5BD1-AC7A-37E3-7E301C2E2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1661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34F31-CD7A-4074-8732-493505201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47F5AE-0B60-522D-7347-8A7FBE7D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49" y="320620"/>
            <a:ext cx="8640763" cy="1079500"/>
          </a:xfrm>
        </p:spPr>
        <p:txBody>
          <a:bodyPr/>
          <a:lstStyle/>
          <a:p>
            <a:r>
              <a:rPr lang="pl-PL" dirty="0"/>
              <a:t>Zakres uzupełniający - warunki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B8AD6A-F64F-D979-A6BA-4D6C20FE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049" y="1400120"/>
            <a:ext cx="9432949" cy="518803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b="1" dirty="0"/>
              <a:t>Zadania uzupełniające</a:t>
            </a:r>
            <a:r>
              <a:rPr lang="pl-PL" dirty="0"/>
              <a:t>, niemające bezpośredniego wpływu na osiągnięcie przez aglomerację zgodności z dyrektywą ściekową - w ograniczonym zakresie rzeczowym oraz finansowym:</a:t>
            </a:r>
          </a:p>
          <a:p>
            <a:pPr lvl="1">
              <a:spcBef>
                <a:spcPts val="600"/>
              </a:spcBef>
            </a:pPr>
            <a:r>
              <a:rPr lang="pl-PL" b="1" dirty="0"/>
              <a:t>do 20% całkowitego kosztu kwalifikowanego projektu</a:t>
            </a:r>
            <a:r>
              <a:rPr lang="pl-PL" dirty="0"/>
              <a:t>) 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wyłącznie w sytuacji, gdy równocześnie zostanie </a:t>
            </a:r>
            <a:r>
              <a:rPr lang="pl-PL" b="1" dirty="0"/>
              <a:t>zapewniona zgodność aglomeracji z wymaganiami dyrektywy ściekowej</a:t>
            </a:r>
            <a:r>
              <a:rPr lang="pl-PL" dirty="0"/>
              <a:t>. </a:t>
            </a:r>
          </a:p>
          <a:p>
            <a:pPr>
              <a:spcBef>
                <a:spcPts val="600"/>
              </a:spcBef>
            </a:pPr>
            <a:r>
              <a:rPr lang="pl-PL" dirty="0"/>
              <a:t>Zapewnienie zgodności aglomeracji z wymaganiami dyrektywy ściekowej:</a:t>
            </a:r>
          </a:p>
          <a:p>
            <a:pPr lvl="1">
              <a:spcBef>
                <a:spcPts val="600"/>
              </a:spcBef>
            </a:pPr>
            <a:r>
              <a:rPr lang="pl-PL" b="1" dirty="0"/>
              <a:t>po zakończeniu projektu </a:t>
            </a:r>
            <a:r>
              <a:rPr lang="pl-PL" dirty="0"/>
              <a:t>-najpóźniej w terminie osiągnięcia wskaźników rezultatu projektu 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w wyniku realizacji projektu, bądź </a:t>
            </a:r>
            <a:r>
              <a:rPr lang="pl-PL" b="1" dirty="0"/>
              <a:t>innych inwestycji zrealizowanych </a:t>
            </a:r>
            <a:r>
              <a:rPr lang="pl-PL" dirty="0"/>
              <a:t>lub </a:t>
            </a:r>
            <a:r>
              <a:rPr lang="pl-PL" b="1" dirty="0"/>
              <a:t>będących w realizacji </a:t>
            </a:r>
            <a:r>
              <a:rPr lang="pl-PL" dirty="0"/>
              <a:t>poza projektem (został wyłoniony wykonawca robót), pod warunkiem, że efekt tych inwestycji nie jest już ujęty w KPOŚK lub Załączniku nr 6.2 do </a:t>
            </a:r>
            <a:r>
              <a:rPr lang="pl-PL" dirty="0" err="1"/>
              <a:t>WoD</a:t>
            </a:r>
            <a:r>
              <a:rPr lang="pl-PL" dirty="0"/>
              <a:t> – „Aktualizacja danych nt. aglomeracji”</a:t>
            </a:r>
          </a:p>
          <a:p>
            <a:pPr lvl="1">
              <a:spcBef>
                <a:spcPts val="600"/>
              </a:spcBef>
            </a:pPr>
            <a:r>
              <a:rPr lang="pl-PL" b="1" dirty="0"/>
              <a:t>całkowite uzyskanie zgodności </a:t>
            </a:r>
            <a:r>
              <a:rPr lang="pl-PL" dirty="0"/>
              <a:t>aglomeracji z dyrektywą ściekową w ramach 3 warunków – opis w załączniku nr 6 do </a:t>
            </a:r>
            <a:r>
              <a:rPr lang="pl-PL" dirty="0" err="1"/>
              <a:t>WoD</a:t>
            </a:r>
            <a:r>
              <a:rPr lang="pl-PL" dirty="0"/>
              <a:t> </a:t>
            </a:r>
          </a:p>
          <a:p>
            <a:pPr>
              <a:spcBef>
                <a:spcPts val="60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endParaRPr lang="pl-PL" dirty="0"/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pl-PL" dirty="0"/>
          </a:p>
          <a:p>
            <a:pPr marL="0" indent="0">
              <a:spcBef>
                <a:spcPts val="600"/>
              </a:spcBef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6A05F1-3F50-F84B-0D25-6B813C486E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7190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46610-72F7-2402-5DA5-D9D7F7A9B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04D029-FBAC-7B8F-5E22-416D49271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49" y="320620"/>
            <a:ext cx="8640763" cy="1079500"/>
          </a:xfrm>
        </p:spPr>
        <p:txBody>
          <a:bodyPr/>
          <a:lstStyle/>
          <a:p>
            <a:r>
              <a:rPr lang="pl-PL" dirty="0"/>
              <a:t>Zakres uzupełniający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3FFB10-046E-0C4F-F55A-33EBA8F77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001" y="1400119"/>
            <a:ext cx="9432949" cy="5980117"/>
          </a:xfrm>
        </p:spPr>
        <p:txBody>
          <a:bodyPr/>
          <a:lstStyle/>
          <a:p>
            <a:pPr>
              <a:lnSpc>
                <a:spcPts val="2160"/>
              </a:lnSpc>
              <a:spcBef>
                <a:spcPts val="600"/>
              </a:spcBef>
            </a:pPr>
            <a:r>
              <a:rPr lang="pl-PL" sz="1400" dirty="0"/>
              <a:t>W ramach limitu </a:t>
            </a:r>
            <a:r>
              <a:rPr lang="pl-PL" sz="1400" b="1" dirty="0"/>
              <a:t>20% kosztów kwalifikowanych </a:t>
            </a:r>
            <a:r>
              <a:rPr lang="pl-PL" sz="1400" dirty="0"/>
              <a:t>dopuszcza się ujęcie w projekcie </a:t>
            </a:r>
            <a:r>
              <a:rPr lang="pl-PL" sz="1400" b="1" dirty="0"/>
              <a:t>zadań uzupełniających </a:t>
            </a:r>
            <a:r>
              <a:rPr lang="pl-PL" sz="1400" dirty="0"/>
              <a:t>związanych z:</a:t>
            </a:r>
          </a:p>
          <a:p>
            <a:pPr marL="533400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1" dirty="0"/>
              <a:t>modernizacją lub rozbudową oczyszczalni ścieków komunalnych</a:t>
            </a:r>
            <a:r>
              <a:rPr lang="pl-PL" sz="1400" dirty="0"/>
              <a:t>, w tym infrastruktury służącej do przeróbki i zagospodarowania osadów ściekowych oraz wykorzystania potencjału ścieków i osadów ściekowych do produkcji energii cieplnej i elektrycznej, w przypadku oczyszczalni, które </a:t>
            </a:r>
            <a:r>
              <a:rPr lang="pl-PL" sz="1400" b="1" dirty="0"/>
              <a:t>spełniają warunki zgodności z dyrektywą</a:t>
            </a:r>
            <a:r>
              <a:rPr lang="pl-PL" sz="1400" dirty="0"/>
              <a:t> ściekową (z wykorzystaniem energooszczędnych urządzeń i technologii stosowanych do zbierania ścieków komunalnych); </a:t>
            </a:r>
          </a:p>
          <a:p>
            <a:pPr marL="533400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/>
              <a:t>ograniczaniem strat wody w sieciach wodociągowych;</a:t>
            </a:r>
          </a:p>
          <a:p>
            <a:pPr marL="533400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/>
              <a:t>zwiększeniem efektywności dostaw wody, rozwojem systemów ujęć, uzdatniania, zaopatrzenia, dostawy wody do spożycia (w tym budową nowych lub modernizacją istniejących sieci wodociągowych, stacji uzdatniania, ujęć wody);</a:t>
            </a:r>
          </a:p>
          <a:p>
            <a:pPr marL="533400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/>
              <a:t>zmniejszeniem zużycia wody, ujęciem jej w obieg zamknięty oraz wtórnym wykorzystaniem wody w podmiotach bezpośrednio realizujących zadania związane z gospodarką wodno‐ściekową; </a:t>
            </a:r>
          </a:p>
          <a:p>
            <a:pPr marL="533400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/>
              <a:t>wdrożeniem inteligentnych systemów zarządzania sieciami wodnokanalizacyjnymi, za wyjątkiem:</a:t>
            </a:r>
            <a:endParaRPr lang="pl-PL" sz="1600" dirty="0"/>
          </a:p>
          <a:p>
            <a:pPr lvl="1">
              <a:spcBef>
                <a:spcPts val="600"/>
              </a:spcBef>
            </a:pPr>
            <a:r>
              <a:rPr lang="pl-PL" sz="1400" dirty="0"/>
              <a:t>sieci kanalizacji deszczowej </a:t>
            </a:r>
          </a:p>
          <a:p>
            <a:pPr lvl="1">
              <a:spcBef>
                <a:spcPts val="600"/>
              </a:spcBef>
            </a:pPr>
            <a:r>
              <a:rPr lang="pl-PL" sz="1400" dirty="0"/>
              <a:t>oprogramowania i urządzeń związanych z działalnością operacyjną przedsiębiorstw wspomagających m.in.: inkasencki pomiar i rozliczanie sprzedaży, obsługę klientów, prowadzenie serwisów informacyjnych, ewidencjonowanie środków trwałych, zarządzanie zasobami ludzkimi. </a:t>
            </a:r>
          </a:p>
          <a:p>
            <a:pPr>
              <a:lnSpc>
                <a:spcPts val="2160"/>
              </a:lnSpc>
              <a:spcBef>
                <a:spcPts val="600"/>
              </a:spcBef>
            </a:pPr>
            <a:endParaRPr lang="pl-PL" dirty="0"/>
          </a:p>
          <a:p>
            <a:pPr>
              <a:lnSpc>
                <a:spcPts val="2160"/>
              </a:lnSpc>
              <a:spcBef>
                <a:spcPts val="600"/>
              </a:spcBef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85530E-009E-61E7-37FE-F20E038202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73962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23453"/>
            <a:ext cx="9071322" cy="576064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uzupełniający – Tabela koncentracji Załącznik nr 6 </a:t>
            </a:r>
            <a:br>
              <a:rPr lang="pl-PL" dirty="0"/>
            </a:b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CB7F53B5-67BA-D2F1-0948-C6831F539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391990"/>
              </p:ext>
            </p:extLst>
          </p:nvPr>
        </p:nvGraphicFramePr>
        <p:xfrm>
          <a:off x="449362" y="862096"/>
          <a:ext cx="7208632" cy="5403398"/>
        </p:xfrm>
        <a:graphic>
          <a:graphicData uri="http://schemas.openxmlformats.org/drawingml/2006/table">
            <a:tbl>
              <a:tblPr firstRow="1" firstCol="1" bandRow="1"/>
              <a:tblGrid>
                <a:gridCol w="727912">
                  <a:extLst>
                    <a:ext uri="{9D8B030D-6E8A-4147-A177-3AD203B41FA5}">
                      <a16:colId xmlns:a16="http://schemas.microsoft.com/office/drawing/2014/main" val="14302217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3224174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71617677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876407163"/>
                    </a:ext>
                  </a:extLst>
                </a:gridCol>
                <a:gridCol w="1217238">
                  <a:extLst>
                    <a:ext uri="{9D8B030D-6E8A-4147-A177-3AD203B41FA5}">
                      <a16:colId xmlns:a16="http://schemas.microsoft.com/office/drawing/2014/main" val="895767971"/>
                    </a:ext>
                  </a:extLst>
                </a:gridCol>
                <a:gridCol w="1303042">
                  <a:extLst>
                    <a:ext uri="{9D8B030D-6E8A-4147-A177-3AD203B41FA5}">
                      <a16:colId xmlns:a16="http://schemas.microsoft.com/office/drawing/2014/main" val="2642223876"/>
                    </a:ext>
                  </a:extLst>
                </a:gridCol>
              </a:tblGrid>
              <a:tr h="3689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Numer i nazwa zadania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Koszty kwalifikowane związane z gospodarką ściekową</a:t>
                      </a:r>
                      <a:endParaRPr lang="pl-PL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Koszty kwalifikowane związane z zaopatrzeniem w wodę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Zakres uzupełniający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 ile występuje w projekcie – zakres dopuszczony w ramach 20% kosztów kwalifikowanych)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Koszty kwalifikowane łącznie dla zakresu uzupełniającego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 ile występuje w projekcie – zakres dopuszczony w ramach 20% kosztów kwalifikowanych)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(suma kolumna 3+kolumna 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Koszty kwalifikowane łącznie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(kolumna 2 + kolumna 5)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753250"/>
                  </a:ext>
                </a:extLst>
              </a:tr>
              <a:tr h="170254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Zakres podstawowy - przyczyniający się do zapewnienia zgodności aglomeracji z wymogami dyrektywy ściekowej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Zakres uzupełniający (o ile występuje w projekcie – zakres dopuszczony w ramach 20% kosztów kwalifikowanych)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928252"/>
                  </a:ext>
                </a:extLst>
              </a:tr>
              <a:tr h="35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l-PL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l-PL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797578"/>
                  </a:ext>
                </a:extLst>
              </a:tr>
              <a:tr h="357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Zadanie 1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025402"/>
                  </a:ext>
                </a:extLst>
              </a:tr>
              <a:tr h="357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Zadanie 2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221362"/>
                  </a:ext>
                </a:extLst>
              </a:tr>
              <a:tr h="357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Zadanie …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028983"/>
                  </a:ext>
                </a:extLst>
              </a:tr>
              <a:tr h="333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Koszty pośrednie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355647"/>
                  </a:ext>
                </a:extLst>
              </a:tr>
              <a:tr h="38781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Razem [PLN]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367169"/>
                  </a:ext>
                </a:extLst>
              </a:tr>
              <a:tr h="114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Udział [%] w kosztach kwalifikowanych łącznie</a:t>
                      </a:r>
                      <a:endParaRPr lang="pl-PL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066687"/>
                  </a:ext>
                </a:extLst>
              </a:tr>
            </a:tbl>
          </a:graphicData>
        </a:graphic>
      </p:graphicFrame>
      <p:sp>
        <p:nvSpPr>
          <p:cNvPr id="5" name="Nawias klamrowy zamykający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516797" y="5919647"/>
            <a:ext cx="305049" cy="1014065"/>
          </a:xfrm>
          <a:prstGeom prst="rightBrace">
            <a:avLst>
              <a:gd name="adj1" fmla="val 8333"/>
              <a:gd name="adj2" fmla="val 4913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0" name="Nawias klamrowy zamykający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496262" y="4945587"/>
            <a:ext cx="313711" cy="2953528"/>
          </a:xfrm>
          <a:prstGeom prst="rightBrace">
            <a:avLst>
              <a:gd name="adj1" fmla="val 8333"/>
              <a:gd name="adj2" fmla="val 4913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101728" y="6506901"/>
            <a:ext cx="140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min. 80% KK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035697" y="648945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max. 20% KK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0AB6FFD-A87E-0AD2-57EC-47564D9D9187}"/>
              </a:ext>
            </a:extLst>
          </p:cNvPr>
          <p:cNvSpPr txBox="1"/>
          <p:nvPr/>
        </p:nvSpPr>
        <p:spPr>
          <a:xfrm>
            <a:off x="7973693" y="713923"/>
            <a:ext cx="2600120" cy="651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pl-PL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Koszty bezpośrednie - należy uwzględnić i przypisać odpowiednio do zakresu podstawowego i/lub uzupełniającego koszt robót </a:t>
            </a:r>
            <a:r>
              <a:rPr lang="pl-PL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budowlanych, zakup sprzętu</a:t>
            </a:r>
            <a:r>
              <a:rPr lang="pl-PL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inne koszty bezpośrednio związane z danym zakresem rzeczowym, np. </a:t>
            </a:r>
            <a:r>
              <a:rPr lang="pl-PL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projektowanie, nadzór, działania informacyjno – promocyjne, koszty związane z działaniami na rzecz adaptacji do zmian klimatu 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pl-PL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Koszty pośrednie </a:t>
            </a:r>
            <a:r>
              <a:rPr lang="pl-PL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należy przypisać </a:t>
            </a:r>
            <a:r>
              <a:rPr lang="pl-PL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proporcjonalnie</a:t>
            </a:r>
            <a:r>
              <a:rPr lang="pl-PL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do zakresu podstawowego i uzupełniającego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26548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97499-F556-AE3C-9B67-858792B1D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AFE273-1F94-479D-1BE6-6D1F27D90C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16</a:t>
            </a:fld>
            <a:endParaRPr lang="pl-PL" alt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0CC03E4B-CCAA-0468-EB2D-06D6F81F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907629"/>
            <a:ext cx="9432949" cy="4751934"/>
          </a:xfrm>
        </p:spPr>
        <p:txBody>
          <a:bodyPr/>
          <a:lstStyle/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500"/>
              </a:lnSpc>
              <a:spcBef>
                <a:spcPts val="600"/>
              </a:spcBef>
              <a:buNone/>
            </a:pPr>
            <a:r>
              <a:rPr lang="pl-PL" sz="4400" b="1" dirty="0"/>
              <a:t>IV. Obszar realizacji </a:t>
            </a:r>
          </a:p>
          <a:p>
            <a:pPr marL="0" indent="0" algn="ctr">
              <a:lnSpc>
                <a:spcPts val="3500"/>
              </a:lnSpc>
              <a:spcBef>
                <a:spcPts val="600"/>
              </a:spcBef>
              <a:buNone/>
            </a:pPr>
            <a:r>
              <a:rPr lang="pl-PL" sz="4400" b="1" dirty="0"/>
              <a:t>(GDZIE?)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593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94F33-67FA-FCE8-4441-DE5D91C3A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16B2DD-BF7C-E909-7031-58F7D3E41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Aglomeracja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92D1A9-5495-95B6-C812-AAF66D9BA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403573"/>
            <a:ext cx="9432949" cy="56163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dirty="0"/>
              <a:t>Dofinansowaniem mogą być objęte projekty realizowane wyłącznie w aglomeracjach o wielkości co najmniej 15 000 RLM</a:t>
            </a:r>
          </a:p>
          <a:p>
            <a:pPr>
              <a:spcBef>
                <a:spcPts val="600"/>
              </a:spcBef>
            </a:pPr>
            <a:r>
              <a:rPr lang="pl-PL" dirty="0"/>
              <a:t>Promowane (punktowo) są projekty na terenie aglomeracji &gt; 100 000 RLM</a:t>
            </a:r>
          </a:p>
          <a:p>
            <a:pPr>
              <a:spcBef>
                <a:spcPts val="600"/>
              </a:spcBef>
            </a:pPr>
            <a:r>
              <a:rPr lang="pl-PL" dirty="0"/>
              <a:t>Położenie zakresu rzeczowego projektu względem aglomeracji weryfikowane będzie w oparciu o </a:t>
            </a:r>
            <a:r>
              <a:rPr lang="pl-PL" b="1" dirty="0"/>
              <a:t>granice aglomeracji </a:t>
            </a:r>
            <a:r>
              <a:rPr lang="pl-PL" dirty="0"/>
              <a:t>określone w </a:t>
            </a:r>
            <a:r>
              <a:rPr lang="pl-PL" b="1" dirty="0"/>
              <a:t>obowiązującej uchwale </a:t>
            </a:r>
            <a:r>
              <a:rPr lang="pl-PL" dirty="0"/>
              <a:t>w sprawie wyznaczania obszaru i granic aglomeracji na podstawie Załącznika nr 2 do wniosku o dofinansowanie „Mapa aglomeracji”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(!) prawidłowe oznakowanie granic i zakresu na mapie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(!) pewność, że zakres jest objęty obszarem zmienionej aglomeracji </a:t>
            </a:r>
          </a:p>
          <a:p>
            <a:pPr>
              <a:spcBef>
                <a:spcPts val="600"/>
              </a:spcBef>
            </a:pPr>
            <a:r>
              <a:rPr lang="pl-PL" dirty="0"/>
              <a:t>Budowana/modernizowana sieć kanalizacji sanitarnej i wodociągowej ma być zlokalizowana </a:t>
            </a:r>
            <a:r>
              <a:rPr lang="pl-PL" b="1" dirty="0"/>
              <a:t>w granicach aglomeracji</a:t>
            </a:r>
            <a:r>
              <a:rPr lang="pl-PL" dirty="0"/>
              <a:t>. </a:t>
            </a:r>
          </a:p>
          <a:p>
            <a:pPr>
              <a:spcBef>
                <a:spcPts val="600"/>
              </a:spcBef>
            </a:pPr>
            <a:r>
              <a:rPr lang="pl-PL" dirty="0"/>
              <a:t>W przypadku, gdy zakres inwestycji dotyczy budowy, rozbudowy, modernizacji oczyszczalni ścieków, zaopatrzenia w wodę (SUW, ujęcia wody), a także rurociągów tranzytowych i magistrali – elementy te </a:t>
            </a:r>
            <a:r>
              <a:rPr lang="pl-PL" b="1" dirty="0"/>
              <a:t>mogą być usytuowane poza granicami aglomeracji, jednakże muszą służyć aglomeracji objętej projektem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7B68B6-A860-1E1D-0EEF-3A2F4D1798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5567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3DA42-48C1-1D56-15EA-A54514E7D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05A784-4BA0-16F1-E411-DE7E68E3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 fontScale="90000"/>
          </a:bodyPr>
          <a:lstStyle/>
          <a:p>
            <a:r>
              <a:rPr lang="pl-PL" dirty="0"/>
              <a:t>Realizacja zakresu na terenie kilku aglomeracji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55F7C2-B4C1-C4F7-0533-ECE842B1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634" y="899517"/>
            <a:ext cx="6767066" cy="6120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3D633963-AD4E-F1EA-482A-263653566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E0DC6B-0FB0-A0A8-90E2-27FD407AA6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A8C2DBB-E2DE-A84C-C83B-921CD52FAB39}"/>
              </a:ext>
            </a:extLst>
          </p:cNvPr>
          <p:cNvSpPr txBox="1"/>
          <p:nvPr/>
        </p:nvSpPr>
        <p:spPr>
          <a:xfrm>
            <a:off x="593377" y="971525"/>
            <a:ext cx="950505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indent="-250825" defTabSz="1006475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wielkość każdej aglomeracji objętej projektem musi wynosić co najmniej 15 000 RLM</a:t>
            </a:r>
          </a:p>
          <a:p>
            <a:pPr marL="250825" indent="-250825" defTabSz="1006475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każda aglomeracja objęta projektem podlega odrębnej ocenie w zakresie zgodności z dyrektywą ściekową</a:t>
            </a:r>
          </a:p>
          <a:p>
            <a:pPr marL="250825" indent="-250825" defTabSz="1006475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zakres uzupełniający: </a:t>
            </a:r>
          </a:p>
          <a:p>
            <a:pPr marL="742950" lvl="1" indent="-285750" defTabSz="1006475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80% kosztów projektu przeznaczonych na działania prowadzące do spełnienia przez aglomeracje wymagań dyrektywy ściekowej jest </a:t>
            </a:r>
            <a:r>
              <a:rPr lang="pl-PL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liczone od całkowitych kosztów kwalifikowalnych projektu</a:t>
            </a: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; </a:t>
            </a:r>
          </a:p>
          <a:p>
            <a:pPr marL="742950" lvl="1" indent="-285750" defTabSz="1006475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pozostałe 20% całkowitych kosztów kwalifikowalnych może być przeznaczone na działania uzupełniające, jednak wyłącznie w sytuacji, gdy po zakończeniu projektu </a:t>
            </a:r>
            <a:r>
              <a:rPr lang="pl-PL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wszystkie aglomeracje objęte projektem spełnią wymagania dyrektywy ściekowej</a:t>
            </a: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  <a:p>
            <a:pPr marL="742950" lvl="1" indent="-285750" defTabSz="1006475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działania uzupełniające nie muszą być realizowane na terenie wszystkich aglomeracji objętych projektem.</a:t>
            </a:r>
          </a:p>
          <a:p>
            <a:pPr marL="250825" indent="-250825" defTabSz="1006475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Blip>
                <a:blip r:embed="rId3"/>
              </a:buBlip>
            </a:pP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punkty (nie sumują się dla poszczególnych aglomeracji): </a:t>
            </a:r>
          </a:p>
          <a:p>
            <a:pPr marL="742950" lvl="1" indent="-285750" defTabSz="1006475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promowane projekty, jeżeli wielkość co najmniej jednej z aglomeracji będzie większa lub równa 100 tys. RLM, </a:t>
            </a:r>
          </a:p>
          <a:p>
            <a:pPr marL="742950" lvl="1" indent="-285750" defTabSz="1006475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jeżeli po zakończeniu projektu przynajmniej jedna z aglomeracji objętych projektem spełni warunek zgodności z dyrektywy ściekowej lub osiągnie pełną zgodność</a:t>
            </a:r>
          </a:p>
          <a:p>
            <a:pPr marL="742950" lvl="1" indent="-285750" defTabSz="1006475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defTabSz="1006475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</a:pPr>
            <a:endParaRPr lang="pl-PL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>
              <a:buAutoNum type="arabicPeriod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550347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5B28B-DB61-8525-EBC1-C17AB17B7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0603E5-6A78-4B50-3E3B-D8B0B0A3A5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19</a:t>
            </a:fld>
            <a:endParaRPr lang="pl-PL" alt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DF23832F-F417-C903-B952-76E0A4C23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18" y="1403870"/>
            <a:ext cx="9432949" cy="4751934"/>
          </a:xfrm>
        </p:spPr>
        <p:txBody>
          <a:bodyPr/>
          <a:lstStyle/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5000"/>
              </a:lnSpc>
              <a:spcBef>
                <a:spcPts val="600"/>
              </a:spcBef>
              <a:buNone/>
            </a:pPr>
            <a:r>
              <a:rPr lang="pl-PL" sz="4400" b="1" dirty="0"/>
              <a:t>V. Zgodność aglomeracji z dyrektywą ściekową</a:t>
            </a:r>
          </a:p>
          <a:p>
            <a:pPr marL="0" indent="0" algn="ctr">
              <a:lnSpc>
                <a:spcPts val="5000"/>
              </a:lnSpc>
              <a:spcBef>
                <a:spcPts val="600"/>
              </a:spcBef>
              <a:buNone/>
            </a:pPr>
            <a:r>
              <a:rPr lang="pl-PL" sz="4400" b="1" dirty="0"/>
              <a:t>(WARUNKI)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670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581021-7053-B88C-900C-05090EB8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Mapa drogowa dofinansowania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819BFE-23F2-63FB-4A2B-BECD18270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907629"/>
            <a:ext cx="4248373" cy="4751934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l-PL" b="1" dirty="0"/>
              <a:t>I. Dokumenty (WIEDZA)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l-PL" b="1" dirty="0"/>
              <a:t>II. Beneficjenci (KTO?)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l-PL" b="1" dirty="0"/>
              <a:t>III. Zakres rzeczowy (NA CO?) 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l-PL" b="1" dirty="0"/>
              <a:t>IV. Obszar realizacji (GDZIE?)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l-PL" b="1" dirty="0"/>
              <a:t>V. Zgodność aglomeracji z dyrektywą ściekową (WARUNKI)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pl-PL" b="1" dirty="0"/>
              <a:t>VI. Gotowość (WARUNKI)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endParaRPr lang="pl-PL" dirty="0"/>
          </a:p>
          <a:p>
            <a:pPr marL="0" indent="0">
              <a:spcBef>
                <a:spcPts val="600"/>
              </a:spcBef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AC771F-85C5-A2E4-65B3-5CE342053C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  <p:pic>
        <p:nvPicPr>
          <p:cNvPr id="8" name="Obraz 7" descr="Droga w lesie z punktem zbiegu">
            <a:extLst>
              <a:ext uri="{FF2B5EF4-FFF2-40B4-BE49-F238E27FC236}">
                <a16:creationId xmlns:a16="http://schemas.microsoft.com/office/drawing/2014/main" id="{63F90D88-D3A7-CDBE-F612-2FD01CD37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52" y="1907629"/>
            <a:ext cx="4589639" cy="305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22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9FBBA-405E-5FE7-5BA3-6293A8AEB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55986A-E6B7-3BAD-1614-70E64A24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964126"/>
          </a:xfrm>
        </p:spPr>
        <p:txBody>
          <a:bodyPr>
            <a:normAutofit fontScale="90000"/>
          </a:bodyPr>
          <a:lstStyle/>
          <a:p>
            <a:r>
              <a:rPr lang="pl-PL" dirty="0"/>
              <a:t>Ocena spełnienia warunków zgodności z Dyrektywą ściekową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DEC957-656A-1157-2FAD-7E5D783FD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8" y="1287579"/>
            <a:ext cx="8855298" cy="5732346"/>
          </a:xfrm>
        </p:spPr>
        <p:txBody>
          <a:bodyPr>
            <a:normAutofit/>
          </a:bodyPr>
          <a:lstStyle/>
          <a:p>
            <a:r>
              <a:rPr lang="pl-PL" dirty="0"/>
              <a:t>Podstawowy dokument do oceny – aktualizacja </a:t>
            </a:r>
            <a:r>
              <a:rPr lang="pl-PL" b="1" dirty="0"/>
              <a:t>Krajowego Programu Oczyszczania Ścieków Komunalnych</a:t>
            </a:r>
            <a:r>
              <a:rPr lang="pl-PL" dirty="0"/>
              <a:t> obowiązująca w dniu złożenia wniosku  </a:t>
            </a:r>
          </a:p>
          <a:p>
            <a:r>
              <a:rPr lang="pl-PL" dirty="0"/>
              <a:t>Gdy </a:t>
            </a:r>
            <a:r>
              <a:rPr lang="pl-PL" u="sng" dirty="0"/>
              <a:t>na skutek zmiany aglomeracji </a:t>
            </a:r>
            <a:r>
              <a:rPr lang="pl-PL" dirty="0"/>
              <a:t>(zmiany wielkości/podziału/łączenia aglomeracji ujętej w KPOŚK - w wyniku podjętej uchwały) dane będące podstawą do oceny kryterium nie pokrywają się z danymi ujętymi w aktualnej KPOŚK, kwestia zgodności aglomeracji z wymogami dyrektywy weryfikowana będzie w oparciu o informacje przekazane wraz z wnioskiem o dofinansowanie, potwierdzone przez Państwowe Gospodarstwo Wodne Wody Polskie  - Załącznik 6.2 do </a:t>
            </a:r>
            <a:r>
              <a:rPr lang="pl-PL" dirty="0" err="1"/>
              <a:t>WoD</a:t>
            </a:r>
            <a:r>
              <a:rPr lang="pl-PL" dirty="0"/>
              <a:t> „</a:t>
            </a:r>
            <a:r>
              <a:rPr lang="pl-PL" b="1" dirty="0"/>
              <a:t>Aktualizacja danych nt. aglomeracji”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9B7FE94B-66C5-A458-D735-ED4B5A9AD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BB190D5-0F42-A7DA-2FF6-E3D753ABEE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35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 fontScale="90000"/>
          </a:bodyPr>
          <a:lstStyle/>
          <a:p>
            <a:r>
              <a:rPr lang="pl-PL" dirty="0"/>
              <a:t>Weryfikacja zgodności aglomeracji z dyrektywą ściekową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36" y="1115541"/>
            <a:ext cx="9031064" cy="481563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pl-PL" b="1" dirty="0">
                <a:sym typeface="Source Sans Pro Semibold"/>
              </a:rPr>
              <a:t>Kryterium obligatoryjne nr 2.1 „Zgodność z KPOŚK w zakresie spełnienia wymogów dyrektywy 91/271/EWG”</a:t>
            </a:r>
          </a:p>
          <a:p>
            <a:pPr lvl="1"/>
            <a:r>
              <a:rPr lang="pl-PL" dirty="0"/>
              <a:t>Dofinansowanie mogą uzyskać wyłącznie aglomeracje wskazane w aktualizacji KPOŚK obowiązującej w dniu złożenia wniosku, jako niespełniające wymaganych warunków zgodności z dyrektywą nr 91/271/EWG. </a:t>
            </a:r>
          </a:p>
          <a:p>
            <a:pPr lvl="1"/>
            <a:r>
              <a:rPr lang="pl-PL" dirty="0"/>
              <a:t>Jako niezgodne z dyrektywą uznawane są aglomeracje, dla których </a:t>
            </a:r>
            <a:r>
              <a:rPr lang="pl-PL" b="1" dirty="0"/>
              <a:t>w KPOŚK</a:t>
            </a:r>
            <a:r>
              <a:rPr lang="pl-PL" dirty="0"/>
              <a:t>, w wykazie niezbędnych przedsięwzięć w zakresie budowy, rozbudowy i modernizacji urządzeń kanalizacyjnych, w kolumnie </a:t>
            </a:r>
            <a:r>
              <a:rPr lang="pl-PL" b="1" dirty="0"/>
              <a:t>„spełnienie łącznie 3 warunków zgodności z dyrektywą (art. 3, 4, 5.2 oraz 10)” wskazano „0”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B2B272A-F6B5-04C7-6938-2B20B2518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220675"/>
              </p:ext>
            </p:extLst>
          </p:nvPr>
        </p:nvGraphicFramePr>
        <p:xfrm>
          <a:off x="1385466" y="4067869"/>
          <a:ext cx="6480720" cy="249192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60444">
                  <a:extLst>
                    <a:ext uri="{9D8B030D-6E8A-4147-A177-3AD203B41FA5}">
                      <a16:colId xmlns:a16="http://schemas.microsoft.com/office/drawing/2014/main" val="674665947"/>
                    </a:ext>
                  </a:extLst>
                </a:gridCol>
                <a:gridCol w="1414805">
                  <a:extLst>
                    <a:ext uri="{9D8B030D-6E8A-4147-A177-3AD203B41FA5}">
                      <a16:colId xmlns:a16="http://schemas.microsoft.com/office/drawing/2014/main" val="160432953"/>
                    </a:ext>
                  </a:extLst>
                </a:gridCol>
                <a:gridCol w="1528902">
                  <a:extLst>
                    <a:ext uri="{9D8B030D-6E8A-4147-A177-3AD203B41FA5}">
                      <a16:colId xmlns:a16="http://schemas.microsoft.com/office/drawing/2014/main" val="4253546936"/>
                    </a:ext>
                  </a:extLst>
                </a:gridCol>
                <a:gridCol w="2076569">
                  <a:extLst>
                    <a:ext uri="{9D8B030D-6E8A-4147-A177-3AD203B41FA5}">
                      <a16:colId xmlns:a16="http://schemas.microsoft.com/office/drawing/2014/main" val="743703316"/>
                    </a:ext>
                  </a:extLst>
                </a:gridCol>
              </a:tblGrid>
              <a:tr h="83855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AKTUALNE WARUNKI ZGODNOŚCI Z DYREKTYWĄ 91/271/EWG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13579"/>
                  </a:ext>
                </a:extLst>
              </a:tr>
              <a:tr h="476250">
                <a:tc gridSpan="3"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dyrektywą uwzględniając zasadę hierarchiczności (niespełnienie art. 3 oznacza, że aglomeracja nie spełnia pozostałych warunków)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spełnienie łącznie 3 warunków zgodności z dyrektywą (art. 3, 4, 5.2 oraz 10)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9283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warunek I</a:t>
                      </a:r>
                      <a:b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stopień skanalizowania (zgodność z art. 3 dyrektywy)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warunek II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wydajność oczyszczalni (zgodność z art. 10 dyrektywy)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warunek III 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standardy oczyszczania 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(zgodność z art. 4 i 5.2 dyrektywy)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66107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65363782"/>
                  </a:ext>
                </a:extLst>
              </a:tr>
              <a:tr h="377528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0 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 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0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36101636"/>
                  </a:ext>
                </a:extLst>
              </a:tr>
            </a:tbl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C8EF9C4E-B257-7C5D-F319-107B805D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7955" y="4863488"/>
            <a:ext cx="2088232" cy="16963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D0064F8A-CC50-8D1A-8A58-433AC33DF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866186" y="5580037"/>
            <a:ext cx="36004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FD8E626-DA94-01E2-48DE-5A0E59943A62}"/>
              </a:ext>
            </a:extLst>
          </p:cNvPr>
          <p:cNvSpPr txBox="1"/>
          <p:nvPr/>
        </p:nvSpPr>
        <p:spPr>
          <a:xfrm>
            <a:off x="8304098" y="4528465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„0” w kolumnie 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aglomeracja nie spełnia dyrektywy ściekowej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kryterium 2.1 spełnione </a:t>
            </a:r>
          </a:p>
        </p:txBody>
      </p:sp>
    </p:spTree>
    <p:extLst>
      <p:ext uri="{BB962C8B-B14F-4D97-AF65-F5344CB8AC3E}">
        <p14:creationId xmlns:p14="http://schemas.microsoft.com/office/powerpoint/2010/main" val="144716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17AFC-F4AB-3CA1-18AF-133FA046F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D0823B-DFEE-913E-493C-CD2A2067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 fontScale="90000"/>
          </a:bodyPr>
          <a:lstStyle/>
          <a:p>
            <a:r>
              <a:rPr lang="pl-PL" dirty="0"/>
              <a:t>Możliwość kwalifikowania zakresu – weryfikacja warunku 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2F9D13-3521-BB31-4332-A8E31E619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7" y="1287579"/>
            <a:ext cx="8979379" cy="5491790"/>
          </a:xfrm>
        </p:spPr>
        <p:txBody>
          <a:bodyPr>
            <a:normAutofit/>
          </a:bodyPr>
          <a:lstStyle/>
          <a:p>
            <a:pPr>
              <a:buClr>
                <a:srgbClr val="003399"/>
              </a:buClr>
              <a:defRPr/>
            </a:pPr>
            <a:r>
              <a:rPr lang="pl-PL" b="1" dirty="0"/>
              <a:t>Warunek I - stopień skanalizowania </a:t>
            </a:r>
            <a:r>
              <a:rPr lang="pl-PL" dirty="0"/>
              <a:t>(zgodność z art. 3 dyrektywy 91/271/EWG):</a:t>
            </a:r>
          </a:p>
          <a:p>
            <a:pPr lvl="1">
              <a:buClr>
                <a:srgbClr val="003399"/>
              </a:buClr>
              <a:defRPr/>
            </a:pPr>
            <a:r>
              <a:rPr lang="pl-PL" dirty="0"/>
              <a:t>98% w odniesieniu do całkowitego RLM aglomeracji zbieranego siecią kanalizacyjną</a:t>
            </a:r>
          </a:p>
          <a:p>
            <a:pPr lvl="1">
              <a:buClr>
                <a:srgbClr val="003399"/>
              </a:buClr>
              <a:defRPr/>
            </a:pPr>
            <a:r>
              <a:rPr lang="pl-PL" dirty="0"/>
              <a:t>pozostałe 2% niezebranego siecią kanalizacyjną jest mniejsze niż 2 000 RLM. </a:t>
            </a:r>
          </a:p>
          <a:p>
            <a:pPr>
              <a:lnSpc>
                <a:spcPts val="2000"/>
              </a:lnSpc>
              <a:buFont typeface="Wingdings" panose="05000000000000000000" pitchFamily="2" charset="2"/>
              <a:buChar char="§"/>
            </a:pP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1B35BE48-D34A-0557-3F98-4A2B9CBB12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37A045-1237-E734-BDDE-003051B89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Obraz 13" descr="Możliwość kwalifikowania zakresu – weryfikacja warunku I">
            <a:extLst>
              <a:ext uri="{FF2B5EF4-FFF2-40B4-BE49-F238E27FC236}">
                <a16:creationId xmlns:a16="http://schemas.microsoft.com/office/drawing/2014/main" id="{81451803-B4B7-4890-783F-3BAE2E6ED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77" y="2852144"/>
            <a:ext cx="9602540" cy="3419952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07E9DC12-4B15-F2D7-FB22-41EF1590F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77025" y="5219997"/>
            <a:ext cx="2318891" cy="10520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F0CA3C2C-122B-513F-AF2C-1FC1D4AC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5465" y="3203773"/>
            <a:ext cx="792089" cy="3068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337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7AB59-6707-8499-C62B-AC19B75B9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872C0C-34F3-BBAA-4CA1-EA749269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podstawowy – budowa sieci kanalizacji sanitarnej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5232B9-C0A8-0FA0-E5FD-7546F6BAD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7" y="1287579"/>
            <a:ext cx="8979379" cy="5491790"/>
          </a:xfrm>
        </p:spPr>
        <p:txBody>
          <a:bodyPr>
            <a:normAutofit/>
          </a:bodyPr>
          <a:lstStyle/>
          <a:p>
            <a:pPr lvl="0">
              <a:buClr>
                <a:srgbClr val="003399"/>
              </a:buClr>
              <a:defRPr/>
            </a:pPr>
            <a:r>
              <a:rPr lang="pl-PL" dirty="0"/>
              <a:t>Zgodnie z </a:t>
            </a:r>
            <a:r>
              <a:rPr lang="pl-PL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  <a:sym typeface="Source Sans Pro Semibold"/>
              </a:rPr>
              <a:t>Kryterium obligatoryjnym nr 2.2 „Zgodność z KPOŚK w zakresie spełnienia wymogów dyrektywy 91/271/EWG” </a:t>
            </a:r>
            <a:r>
              <a:rPr lang="pl-PL" dirty="0"/>
              <a:t>dofinansowanie na </a:t>
            </a:r>
            <a:r>
              <a:rPr lang="pl-PL" b="1" dirty="0"/>
              <a:t>budowę nowej sieci kanalizacji sanitarnej</a:t>
            </a:r>
            <a:r>
              <a:rPr lang="pl-PL" dirty="0"/>
              <a:t> - </a:t>
            </a:r>
            <a:r>
              <a:rPr lang="pl-PL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  <a:sym typeface="Source Sans Pro Semibold"/>
              </a:rPr>
              <a:t>tylko w przypadku </a:t>
            </a:r>
            <a:r>
              <a:rPr lang="pl-PL" b="1" dirty="0"/>
              <a:t>braku zgodności </a:t>
            </a:r>
            <a:r>
              <a:rPr lang="pl-PL" dirty="0"/>
              <a:t>aglomeracji wskazanej w KPOŚK </a:t>
            </a:r>
            <a:r>
              <a:rPr lang="pl-PL" b="1" dirty="0"/>
              <a:t>z I warunkiem dyrektywy ściekowej.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163026BF-67E5-B8DA-11B7-F8394E5ED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E9E1EF-F029-D43F-7EB0-C34665CC8C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AE30C5B-AA02-4892-4FF7-394F8F16F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82275"/>
              </p:ext>
            </p:extLst>
          </p:nvPr>
        </p:nvGraphicFramePr>
        <p:xfrm>
          <a:off x="3357484" y="2946036"/>
          <a:ext cx="6480720" cy="179364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60444">
                  <a:extLst>
                    <a:ext uri="{9D8B030D-6E8A-4147-A177-3AD203B41FA5}">
                      <a16:colId xmlns:a16="http://schemas.microsoft.com/office/drawing/2014/main" val="674665947"/>
                    </a:ext>
                  </a:extLst>
                </a:gridCol>
                <a:gridCol w="1414805">
                  <a:extLst>
                    <a:ext uri="{9D8B030D-6E8A-4147-A177-3AD203B41FA5}">
                      <a16:colId xmlns:a16="http://schemas.microsoft.com/office/drawing/2014/main" val="160432953"/>
                    </a:ext>
                  </a:extLst>
                </a:gridCol>
                <a:gridCol w="1528902">
                  <a:extLst>
                    <a:ext uri="{9D8B030D-6E8A-4147-A177-3AD203B41FA5}">
                      <a16:colId xmlns:a16="http://schemas.microsoft.com/office/drawing/2014/main" val="4253546936"/>
                    </a:ext>
                  </a:extLst>
                </a:gridCol>
                <a:gridCol w="2076569">
                  <a:extLst>
                    <a:ext uri="{9D8B030D-6E8A-4147-A177-3AD203B41FA5}">
                      <a16:colId xmlns:a16="http://schemas.microsoft.com/office/drawing/2014/main" val="74370331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AKTUALNE WARUNKI ZGODNOŚCI Z DYREKTYWĄ 91/271/EWG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13579"/>
                  </a:ext>
                </a:extLst>
              </a:tr>
              <a:tr h="476250">
                <a:tc gridSpan="3"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dyrektywą uwzględniając zasadę hierarchiczności (niespełnienie art. 3 oznacza, że aglomeracja nie spełnia pozostałych warunków)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spełnienie łącznie 3 warunków zgodności z dyrektywą (art. 3, 4, 5.2 oraz 10)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9283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warunek I</a:t>
                      </a:r>
                      <a:b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stopień skanalizowania (zgodność z art. 3 dyrektywy)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warunek II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wydajność oczyszczalni (zgodność z art. 10 dyrektywy)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warunek III 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standardy oczyszczania 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(zgodność z art. 4 i 5.2 dyrektywy)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66107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65363782"/>
                  </a:ext>
                </a:extLst>
              </a:tr>
              <a:tr h="377528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0 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 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0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36101636"/>
                  </a:ext>
                </a:extLst>
              </a:tr>
            </a:tbl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80CA713B-DF6B-33B5-E7F2-43E9D356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87186" y="3544019"/>
            <a:ext cx="1416348" cy="1225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0FEEB146-3881-7082-ADF0-D924922AF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681610" y="4608148"/>
            <a:ext cx="740526" cy="236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AC84B48-3587-45D1-F641-58224D69BFB5}"/>
              </a:ext>
            </a:extLst>
          </p:cNvPr>
          <p:cNvSpPr txBox="1"/>
          <p:nvPr/>
        </p:nvSpPr>
        <p:spPr>
          <a:xfrm>
            <a:off x="737394" y="3842857"/>
            <a:ext cx="2204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pl-PL" sz="1600" dirty="0"/>
          </a:p>
          <a:p>
            <a:r>
              <a:rPr lang="pl-PL" sz="1600" dirty="0"/>
              <a:t>„0” w kolumnie 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aglomeracja nie spełnia dyrektywy ściekowej w zakresie</a:t>
            </a:r>
            <a:br>
              <a:rPr lang="pl-PL" sz="1600" dirty="0"/>
            </a:br>
            <a:r>
              <a:rPr lang="pl-PL" sz="1600" dirty="0"/>
              <a:t> </a:t>
            </a:r>
            <a:r>
              <a:rPr lang="pl-PL" sz="1600" b="1" dirty="0"/>
              <a:t>I warunku</a:t>
            </a:r>
            <a:r>
              <a:rPr lang="pl-PL" sz="1600" dirty="0"/>
              <a:t>, tzn. ma zbyt niski stopień skanalizowania,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kryterium 2.2 spełnione </a:t>
            </a:r>
          </a:p>
        </p:txBody>
      </p:sp>
    </p:spTree>
    <p:extLst>
      <p:ext uri="{BB962C8B-B14F-4D97-AF65-F5344CB8AC3E}">
        <p14:creationId xmlns:p14="http://schemas.microsoft.com/office/powerpoint/2010/main" val="137179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BBFA0-573C-DC5B-B76A-7A7B1AD1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92C595-F673-F090-C3DF-38CCAD614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podstawowy -  oczyszczalnia ścieków (przepustowość) 1/3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E5E00A-876E-3A5B-671E-16C942992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7" y="1367569"/>
            <a:ext cx="9145017" cy="4824536"/>
          </a:xfrm>
        </p:spPr>
        <p:txBody>
          <a:bodyPr>
            <a:normAutofit/>
          </a:bodyPr>
          <a:lstStyle/>
          <a:p>
            <a:pPr>
              <a:buClr>
                <a:srgbClr val="003399"/>
              </a:buClr>
              <a:defRPr/>
            </a:pPr>
            <a:r>
              <a:rPr lang="pl-PL" dirty="0"/>
              <a:t>Zgodnie z </a:t>
            </a:r>
            <a:r>
              <a:rPr lang="pl-PL" dirty="0">
                <a:sym typeface="Source Sans Pro Semibold"/>
              </a:rPr>
              <a:t>Kryterium obligatoryjnym nr 2.2 „Zgodność z KPOŚK w zakresie spełnienia wymogów dyrektywy 91/271/EWG” </a:t>
            </a:r>
            <a:r>
              <a:rPr lang="pl-PL" dirty="0"/>
              <a:t>dofinansowanie na </a:t>
            </a:r>
            <a:r>
              <a:rPr lang="pl-PL" b="1" dirty="0"/>
              <a:t>modernizację OŚ </a:t>
            </a:r>
            <a:r>
              <a:rPr lang="pl-PL" dirty="0"/>
              <a:t>w zakresie </a:t>
            </a:r>
            <a:r>
              <a:rPr lang="pl-PL" b="1" dirty="0"/>
              <a:t>zwiększenia przepustowości </a:t>
            </a:r>
            <a:r>
              <a:rPr lang="pl-PL" dirty="0"/>
              <a:t>jest możliwe w przypadku braku zgodności aglomeracji wskazanej w KPOŚK z </a:t>
            </a:r>
            <a:r>
              <a:rPr lang="pl-PL" b="1" dirty="0"/>
              <a:t>II warunkiem dyrektywy ściekowej</a:t>
            </a:r>
            <a:r>
              <a:rPr lang="pl-PL" dirty="0"/>
              <a:t>.</a:t>
            </a:r>
          </a:p>
          <a:p>
            <a:pPr>
              <a:buClr>
                <a:srgbClr val="003399"/>
              </a:buClr>
              <a:defRPr/>
            </a:pPr>
            <a:r>
              <a:rPr lang="pl-PL" dirty="0"/>
              <a:t>Warunek II - wydajność oczyszczalni (zgodność z art. 10 dyrektywy 91/271/EWG) - wydajność oczyszczalni powinna być dostosowana do odbioru 100% ładunku zanieczyszczeń powstających w aglomeracji. </a:t>
            </a:r>
          </a:p>
          <a:p>
            <a:pPr>
              <a:buClr>
                <a:srgbClr val="003399"/>
              </a:buClr>
              <a:defRPr/>
            </a:pPr>
            <a:r>
              <a:rPr lang="pl-PL" dirty="0"/>
              <a:t>Brak spełnienia warunku II - gdy </a:t>
            </a:r>
            <a:r>
              <a:rPr lang="pl-PL" b="1" dirty="0"/>
              <a:t>łączna wydajność wszystkich OŚ w aglomeracji oczyszczalni ścieków jest mniejsza niż RLM aglomeracji</a:t>
            </a:r>
            <a:r>
              <a:rPr lang="pl-PL" dirty="0"/>
              <a:t>. </a:t>
            </a:r>
          </a:p>
          <a:p>
            <a:pPr>
              <a:buClr>
                <a:srgbClr val="003399"/>
              </a:buClr>
              <a:defRPr/>
            </a:pPr>
            <a:r>
              <a:rPr lang="pl-PL" dirty="0"/>
              <a:t>Weryfikacja na podstawie kolumny „projektowa maksymalna wydajność oczyszczalni [RLM]” oraz RLM aglomeracji – kolumna „RLM aglomeracji”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BF5A8FB-353D-B32E-1B01-E107B7FC3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F748ED7-9FB5-485D-1410-0EE40032F4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45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7C3F8-97DB-A61D-D4C3-1E90D70F4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D293D9-DADF-DEEE-2CC1-86877A91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podstawowy -  oczyszczalnia ścieków (przepustowość) – 2/3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18F4D3-CFF8-53D9-4BCD-731B017EB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97" y="1328008"/>
            <a:ext cx="7344816" cy="3312369"/>
          </a:xfrm>
        </p:spPr>
        <p:txBody>
          <a:bodyPr>
            <a:normAutofit/>
          </a:bodyPr>
          <a:lstStyle/>
          <a:p>
            <a:pPr>
              <a:buClr>
                <a:srgbClr val="003399"/>
              </a:buClr>
              <a:defRPr/>
            </a:pPr>
            <a:r>
              <a:rPr lang="pl-PL" dirty="0"/>
              <a:t>Zakres podstawowy projektu -  budowa, rozbudowa lub modernizacja oczyszczalni ścieków w celu zwiększenia jej przepustowości wyrażonej w RLM</a:t>
            </a:r>
          </a:p>
          <a:p>
            <a:pPr marL="266700" indent="0">
              <a:buNone/>
            </a:pPr>
            <a:r>
              <a:rPr lang="pl-PL" dirty="0"/>
              <a:t>AKPOŚK:</a:t>
            </a:r>
          </a:p>
          <a:p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BF3D6F2F-6F89-49A1-2BDB-E66711C86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188BFB-0EE1-9BF9-380E-D4CF5F0AC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alt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8D158C81-CA68-9E11-616F-718FB055B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987531"/>
              </p:ext>
            </p:extLst>
          </p:nvPr>
        </p:nvGraphicFramePr>
        <p:xfrm>
          <a:off x="593377" y="2822018"/>
          <a:ext cx="6480720" cy="179364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60444">
                  <a:extLst>
                    <a:ext uri="{9D8B030D-6E8A-4147-A177-3AD203B41FA5}">
                      <a16:colId xmlns:a16="http://schemas.microsoft.com/office/drawing/2014/main" val="674665947"/>
                    </a:ext>
                  </a:extLst>
                </a:gridCol>
                <a:gridCol w="1414805">
                  <a:extLst>
                    <a:ext uri="{9D8B030D-6E8A-4147-A177-3AD203B41FA5}">
                      <a16:colId xmlns:a16="http://schemas.microsoft.com/office/drawing/2014/main" val="160432953"/>
                    </a:ext>
                  </a:extLst>
                </a:gridCol>
                <a:gridCol w="1528902">
                  <a:extLst>
                    <a:ext uri="{9D8B030D-6E8A-4147-A177-3AD203B41FA5}">
                      <a16:colId xmlns:a16="http://schemas.microsoft.com/office/drawing/2014/main" val="4253546936"/>
                    </a:ext>
                  </a:extLst>
                </a:gridCol>
                <a:gridCol w="2076569">
                  <a:extLst>
                    <a:ext uri="{9D8B030D-6E8A-4147-A177-3AD203B41FA5}">
                      <a16:colId xmlns:a16="http://schemas.microsoft.com/office/drawing/2014/main" val="74370331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AKTUALNE WARUNKI ZGODNOŚCI Z DYREKTYWĄ 91/271/EWG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13579"/>
                  </a:ext>
                </a:extLst>
              </a:tr>
              <a:tr h="476250">
                <a:tc gridSpan="3"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dyrektywą uwzględniając zasadę hierarchiczności (niespełnienie art. 3 oznacza, że aglomeracja nie spełnia pozostałych warunków)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spełnienie łącznie 3 warunków zgodności z dyrektywą (art. 3, 4, 5.2 oraz 10)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9283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warunek I</a:t>
                      </a:r>
                      <a:b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stopień skanalizowania (zgodność z art. 3 dyrektywy)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warunek II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wydajność oczyszczalni (zgodność z art. 10 dyrektywy)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warunek III 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standardy oczyszczania 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(zgodność z art. 4 i 5.2 dyrektywy)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66107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65363782"/>
                  </a:ext>
                </a:extLst>
              </a:tr>
              <a:tr h="377528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0 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 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0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36101636"/>
                  </a:ext>
                </a:extLst>
              </a:tr>
            </a:tbl>
          </a:graphicData>
        </a:graphic>
      </p:graphicFrame>
      <p:sp>
        <p:nvSpPr>
          <p:cNvPr id="12" name="Prostokąt 11">
            <a:extLst>
              <a:ext uri="{FF2B5EF4-FFF2-40B4-BE49-F238E27FC236}">
                <a16:creationId xmlns:a16="http://schemas.microsoft.com/office/drawing/2014/main" id="{D16AEB2B-4098-7095-BF4B-E5EDF3BAD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87" y="3002608"/>
            <a:ext cx="1425382" cy="1647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28823A2-95FE-82B2-B79E-D9BF4B553D4C}"/>
              </a:ext>
            </a:extLst>
          </p:cNvPr>
          <p:cNvSpPr txBox="1"/>
          <p:nvPr/>
        </p:nvSpPr>
        <p:spPr>
          <a:xfrm>
            <a:off x="588436" y="4443437"/>
            <a:ext cx="7128792" cy="217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pl-PL" dirty="0"/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4"/>
              </a:buBlip>
              <a:defRPr/>
            </a:pP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„0” w kolumnie 32 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NIE potwierdza</a:t>
            </a: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, że aglomeracja nie spełnia dyrektywy ściekowej w zakresie II warunku wydajność oczyszczalni (zgodność z art. 10 dyrektywy 91/271/EWG) 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4"/>
              </a:buBlip>
              <a:defRPr/>
            </a:pP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Zasada hierarchiczności – gdy w kol. 31 jest „0” automatycznie w kol. 32 i 33 tez jest „0”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773E43A-6C6F-7F96-BABF-0C04D6973C98}"/>
              </a:ext>
            </a:extLst>
          </p:cNvPr>
          <p:cNvSpPr txBox="1"/>
          <p:nvPr/>
        </p:nvSpPr>
        <p:spPr>
          <a:xfrm>
            <a:off x="2214315" y="3331611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6327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530F0-5594-410A-F1C0-3399738E4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172F37-A1F4-F0C8-4393-E18715FE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podstawowy -  oczyszczalnia ścieków (przepustowość) – 3/3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CD231E-A536-5FF0-8018-61B1D69B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01" y="1319461"/>
            <a:ext cx="9071323" cy="5879852"/>
          </a:xfrm>
        </p:spPr>
        <p:txBody>
          <a:bodyPr>
            <a:normAutofit/>
          </a:bodyPr>
          <a:lstStyle/>
          <a:p>
            <a:pPr>
              <a:buClr>
                <a:srgbClr val="003399"/>
              </a:buClr>
              <a:defRPr/>
            </a:pPr>
            <a:r>
              <a:rPr lang="pl-PL" dirty="0"/>
              <a:t>AKPOŚK:</a:t>
            </a:r>
          </a:p>
          <a:p>
            <a:pPr marL="0" indent="0">
              <a:buClr>
                <a:srgbClr val="003399"/>
              </a:buClr>
              <a:buNone/>
              <a:defRPr/>
            </a:pPr>
            <a:endParaRPr lang="pl-PL" sz="2000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C1864A4-8321-D216-E7BF-80AEFB93DB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DBB3D1-A270-C865-6B38-1A1390EC95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30D6F69-FAB4-0955-9E8F-861890CED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02176"/>
              </p:ext>
            </p:extLst>
          </p:nvPr>
        </p:nvGraphicFramePr>
        <p:xfrm>
          <a:off x="622988" y="1739727"/>
          <a:ext cx="6453329" cy="224611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88224">
                  <a:extLst>
                    <a:ext uri="{9D8B030D-6E8A-4147-A177-3AD203B41FA5}">
                      <a16:colId xmlns:a16="http://schemas.microsoft.com/office/drawing/2014/main" val="1627081832"/>
                    </a:ext>
                  </a:extLst>
                </a:gridCol>
                <a:gridCol w="1077961">
                  <a:extLst>
                    <a:ext uri="{9D8B030D-6E8A-4147-A177-3AD203B41FA5}">
                      <a16:colId xmlns:a16="http://schemas.microsoft.com/office/drawing/2014/main" val="2716667943"/>
                    </a:ext>
                  </a:extLst>
                </a:gridCol>
                <a:gridCol w="1077961">
                  <a:extLst>
                    <a:ext uri="{9D8B030D-6E8A-4147-A177-3AD203B41FA5}">
                      <a16:colId xmlns:a16="http://schemas.microsoft.com/office/drawing/2014/main" val="3171736629"/>
                    </a:ext>
                  </a:extLst>
                </a:gridCol>
                <a:gridCol w="1530704">
                  <a:extLst>
                    <a:ext uri="{9D8B030D-6E8A-4147-A177-3AD203B41FA5}">
                      <a16:colId xmlns:a16="http://schemas.microsoft.com/office/drawing/2014/main" val="3140320007"/>
                    </a:ext>
                  </a:extLst>
                </a:gridCol>
                <a:gridCol w="1678479">
                  <a:extLst>
                    <a:ext uri="{9D8B030D-6E8A-4147-A177-3AD203B41FA5}">
                      <a16:colId xmlns:a16="http://schemas.microsoft.com/office/drawing/2014/main" val="2339226952"/>
                    </a:ext>
                  </a:extLst>
                </a:gridCol>
              </a:tblGrid>
              <a:tr h="42124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dane o istniejącej oczyszczalni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221887"/>
                  </a:ext>
                </a:extLst>
              </a:tr>
              <a:tr h="6653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rodzaj istniejącej oczyszczalni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projektowa przepustowość oczyszczalni  </a:t>
                      </a:r>
                      <a:br>
                        <a:rPr lang="pl-PL" sz="900">
                          <a:effectLst/>
                        </a:rPr>
                      </a:br>
                      <a:r>
                        <a:rPr lang="pl-PL" sz="900">
                          <a:effectLst/>
                        </a:rPr>
                        <a:t> [m</a:t>
                      </a:r>
                      <a:r>
                        <a:rPr lang="pl-PL" sz="900" baseline="30000">
                          <a:effectLst/>
                        </a:rPr>
                        <a:t>3</a:t>
                      </a:r>
                      <a:r>
                        <a:rPr lang="pl-PL" sz="900">
                          <a:effectLst/>
                        </a:rPr>
                        <a:t>/d]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projektowa maksymalna wydajność oczyszczalni  [RLM]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RLM w aglomeracji obsługiwana przez oczyszczalnię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44608870"/>
                  </a:ext>
                </a:extLst>
              </a:tr>
              <a:tr h="4265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średnia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maksymalna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34899"/>
                  </a:ext>
                </a:extLst>
              </a:tr>
              <a:tr h="193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69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64477792"/>
                  </a:ext>
                </a:extLst>
              </a:tr>
              <a:tr h="53919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CACACA"/>
                          </a:solidFill>
                          <a:effectLst/>
                          <a:latin typeface="Times New Roman" panose="02020603050405020304" pitchFamily="18" charset="0"/>
                        </a:rPr>
                        <a:t>PUB2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116666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72331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56899260"/>
                  </a:ext>
                </a:extLst>
              </a:tr>
            </a:tbl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2D3EE404-A3DE-EC47-E9CF-48D2AEEB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9590" y="2169530"/>
            <a:ext cx="1496993" cy="17955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85D4F8C-3A5F-63B0-C788-E298D7A7DF8D}"/>
              </a:ext>
            </a:extLst>
          </p:cNvPr>
          <p:cNvSpPr txBox="1"/>
          <p:nvPr/>
        </p:nvSpPr>
        <p:spPr>
          <a:xfrm>
            <a:off x="593375" y="3995945"/>
            <a:ext cx="7345296" cy="311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Porównanie kolumny 70 „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projektowa maksymalna wydajność oczyszczalni</a:t>
            </a: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”  z wielkością aglomeracji wskazaną w kolumnie 12 „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RLM aglomeracji</a:t>
            </a: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”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Więcej niż jedna oczyszczalnia w aglomeracji </a:t>
            </a: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– porównanie  kolumny12 z 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sumą z kolumny 70 dla wszystkich oczyszczalni </a:t>
            </a: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w aglomeracji + wyjaśnienia w Zał. 6 pkt 4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Oczyszczalnia w aglomeracji obsługuje również inną aglomerację – informacje w kolumnach 75 i 76 + wyjaśnienia w Zał. 6 pkt 4</a:t>
            </a:r>
          </a:p>
          <a:p>
            <a:pPr>
              <a:buClr>
                <a:srgbClr val="003399"/>
              </a:buClr>
              <a:defRPr/>
            </a:pPr>
            <a:endParaRPr lang="pl-PL" sz="1800" dirty="0">
              <a:solidFill>
                <a:srgbClr val="00B050"/>
              </a:solidFill>
              <a:latin typeface="Open Sans" panose="020F0502020204030204" pitchFamily="34" charset="0"/>
              <a:ea typeface="Open Sans" panose="020F0502020204030204" pitchFamily="34" charset="0"/>
              <a:cs typeface="Open Sans" panose="020F0502020204030204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31BC9E7-04E6-03BA-88ED-41D2F384B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08462"/>
              </p:ext>
            </p:extLst>
          </p:nvPr>
        </p:nvGraphicFramePr>
        <p:xfrm>
          <a:off x="7210730" y="1747755"/>
          <a:ext cx="2518594" cy="22380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5120">
                  <a:extLst>
                    <a:ext uri="{9D8B030D-6E8A-4147-A177-3AD203B41FA5}">
                      <a16:colId xmlns:a16="http://schemas.microsoft.com/office/drawing/2014/main" val="1262559971"/>
                    </a:ext>
                  </a:extLst>
                </a:gridCol>
                <a:gridCol w="1273474">
                  <a:extLst>
                    <a:ext uri="{9D8B030D-6E8A-4147-A177-3AD203B41FA5}">
                      <a16:colId xmlns:a16="http://schemas.microsoft.com/office/drawing/2014/main" val="3618687499"/>
                    </a:ext>
                  </a:extLst>
                </a:gridCol>
              </a:tblGrid>
              <a:tr h="422851">
                <a:tc>
                  <a:txBody>
                    <a:bodyPr/>
                    <a:lstStyle/>
                    <a:p>
                      <a:endParaRPr lang="pl-P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514003"/>
                  </a:ext>
                </a:extLst>
              </a:tr>
              <a:tr h="1143746"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czy oczyszczalnia obsługuje inną aglomerację odprowadzającą ścieki do sieci kanalizacyjnej przez końcowy punkt zrzutu?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err="1"/>
                        <a:t>I_d</a:t>
                      </a:r>
                      <a:r>
                        <a:rPr lang="pl-PL" sz="900" dirty="0"/>
                        <a:t> aglomeracji obsługiwanej przez oczyszczalnię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83630"/>
                  </a:ext>
                </a:extLst>
              </a:tr>
              <a:tr h="248640"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640281"/>
                  </a:ext>
                </a:extLst>
              </a:tr>
              <a:tr h="422851">
                <a:tc>
                  <a:txBody>
                    <a:bodyPr/>
                    <a:lstStyle/>
                    <a:p>
                      <a:endParaRPr lang="pl-P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21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975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AD30E-AE82-7D97-8B8D-35C2318CE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820787-916C-76EE-FB6D-C6FBF263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podstawowy -  oczyszczalnia ścieków (jakość)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A99E38-D654-A4D1-50B4-4B36B9C4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92" y="919356"/>
            <a:ext cx="9059007" cy="4824536"/>
          </a:xfrm>
        </p:spPr>
        <p:txBody>
          <a:bodyPr>
            <a:normAutofit/>
          </a:bodyPr>
          <a:lstStyle/>
          <a:p>
            <a:pPr>
              <a:buClr>
                <a:srgbClr val="003399"/>
              </a:buClr>
              <a:defRPr/>
            </a:pPr>
            <a:r>
              <a:rPr lang="pl-PL" dirty="0"/>
              <a:t>Zakres podstawowy projektu -  budowa, rozbudowa lub modernizacja oczyszczalni ścieków w zakresie doprowadzenia jakości ścieków do wymagań prawnych.</a:t>
            </a:r>
          </a:p>
          <a:p>
            <a:pPr>
              <a:buClr>
                <a:srgbClr val="003399"/>
              </a:buClr>
              <a:defRPr/>
            </a:pPr>
            <a:r>
              <a:rPr lang="pl-PL" dirty="0"/>
              <a:t>Brak spełnienia warunku III - standardy oczyszczania (zgodność z art. 4 lub art. 5 ust. 2 dyrektywy 91/271/EWG) – oczyszczalnie, które w KPOŚK (obowiązującej w dniu złożenia wniosku) zostały oznaczone jako niespełniające wymagań rozporządzenia Ministra Gospodarki Morskiej i Żeglugi Śródlądowej z dnia 12 lipca 2019 r. w sprawie substancji szczególnie szkodliwych ….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D0F671EF-C8CE-A94F-1D11-DEF8FC4F8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8BEE67-5C3D-0ED9-51AE-B96CEF4417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05AFCD37-129B-45F9-DE3C-DBEE0BAEB4B5}"/>
              </a:ext>
            </a:extLst>
          </p:cNvPr>
          <p:cNvSpPr txBox="1">
            <a:spLocks/>
          </p:cNvSpPr>
          <p:nvPr/>
        </p:nvSpPr>
        <p:spPr bwMode="auto">
          <a:xfrm>
            <a:off x="593377" y="3791895"/>
            <a:ext cx="7344816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399"/>
              </a:buClr>
              <a:defRPr/>
            </a:pPr>
            <a:r>
              <a:rPr lang="pl-PL" dirty="0"/>
              <a:t>AKPOŚK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64C72F4-0E4D-9B6C-09A8-CB05DF1E7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14749"/>
              </p:ext>
            </p:extLst>
          </p:nvPr>
        </p:nvGraphicFramePr>
        <p:xfrm>
          <a:off x="821027" y="4211885"/>
          <a:ext cx="6480720" cy="179364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60444">
                  <a:extLst>
                    <a:ext uri="{9D8B030D-6E8A-4147-A177-3AD203B41FA5}">
                      <a16:colId xmlns:a16="http://schemas.microsoft.com/office/drawing/2014/main" val="674665947"/>
                    </a:ext>
                  </a:extLst>
                </a:gridCol>
                <a:gridCol w="1414805">
                  <a:extLst>
                    <a:ext uri="{9D8B030D-6E8A-4147-A177-3AD203B41FA5}">
                      <a16:colId xmlns:a16="http://schemas.microsoft.com/office/drawing/2014/main" val="160432953"/>
                    </a:ext>
                  </a:extLst>
                </a:gridCol>
                <a:gridCol w="1528902">
                  <a:extLst>
                    <a:ext uri="{9D8B030D-6E8A-4147-A177-3AD203B41FA5}">
                      <a16:colId xmlns:a16="http://schemas.microsoft.com/office/drawing/2014/main" val="4253546936"/>
                    </a:ext>
                  </a:extLst>
                </a:gridCol>
                <a:gridCol w="2076569">
                  <a:extLst>
                    <a:ext uri="{9D8B030D-6E8A-4147-A177-3AD203B41FA5}">
                      <a16:colId xmlns:a16="http://schemas.microsoft.com/office/drawing/2014/main" val="74370331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AKTUALNE WARUNKI ZGODNOŚCI Z DYREKTYWĄ 91/271/EWG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13579"/>
                  </a:ext>
                </a:extLst>
              </a:tr>
              <a:tr h="476250">
                <a:tc gridSpan="3"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dyrektywą uwzględniając zasadę hierarchiczności (niespełnienie art. 3 oznacza, że aglomeracja nie spełnia pozostałych warunków)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spełnienie łącznie 3 warunków zgodności z dyrektywą (art. 3, 4, 5.2 oraz 10)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9283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warunek I</a:t>
                      </a:r>
                      <a:b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stopień skanalizowania (zgodność z art. 3 dyrektywy)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warunek II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wydajność oczyszczalni (zgodność z art. 10 dyrektywy)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warunek III 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standardy oczyszczania 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(zgodność z art. 4 i 5.2 dyrektywy)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66107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65363782"/>
                  </a:ext>
                </a:extLst>
              </a:tr>
              <a:tr h="377528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0 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 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0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36101636"/>
                  </a:ext>
                </a:extLst>
              </a:tr>
            </a:tbl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:a16="http://schemas.microsoft.com/office/drawing/2014/main" id="{9BA87381-2A54-DEBA-CE8F-FCDC73BA0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0744" y="4357995"/>
            <a:ext cx="1425382" cy="1647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7806696-9ABE-360F-FAC5-D58A6A6896CC}"/>
              </a:ext>
            </a:extLst>
          </p:cNvPr>
          <p:cNvSpPr txBox="1"/>
          <p:nvPr/>
        </p:nvSpPr>
        <p:spPr>
          <a:xfrm>
            <a:off x="3867275" y="4737206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9BD147B-61E2-2184-5BB0-A2AD20DC7F1F}"/>
              </a:ext>
            </a:extLst>
          </p:cNvPr>
          <p:cNvSpPr txBox="1"/>
          <p:nvPr/>
        </p:nvSpPr>
        <p:spPr>
          <a:xfrm>
            <a:off x="7502047" y="3838755"/>
            <a:ext cx="29163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„0” w kolumnie 33 </a:t>
            </a:r>
            <a:r>
              <a:rPr lang="pl-PL" b="1" dirty="0">
                <a:solidFill>
                  <a:srgbClr val="FF0000"/>
                </a:solidFill>
              </a:rPr>
              <a:t>NIE zawsze potwierdza</a:t>
            </a:r>
            <a:r>
              <a:rPr lang="pl-PL" dirty="0"/>
              <a:t>, że aglomeracja nie spełnia dyrektywy ściekowej w zakresie </a:t>
            </a:r>
            <a:r>
              <a:rPr lang="pl-PL" b="1" dirty="0"/>
              <a:t>III warunku </a:t>
            </a:r>
            <a:r>
              <a:rPr lang="pl-PL" dirty="0"/>
              <a:t>wydajność oczyszczalni (zgodność z art. 4 i 5.2 dyrektywy 91/271/EWG) </a:t>
            </a:r>
          </a:p>
        </p:txBody>
      </p:sp>
    </p:spTree>
    <p:extLst>
      <p:ext uri="{BB962C8B-B14F-4D97-AF65-F5344CB8AC3E}">
        <p14:creationId xmlns:p14="http://schemas.microsoft.com/office/powerpoint/2010/main" val="2113777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FCABD-410D-7902-CA5C-9EF947E0A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C2687C-543C-EC3D-FA52-ACD31E2D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podstawowy -  oczyszczalnia ścieków (jakość)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A043D8-D1B2-8609-80A2-3B5488477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37" y="966237"/>
            <a:ext cx="6120680" cy="575755"/>
          </a:xfrm>
        </p:spPr>
        <p:txBody>
          <a:bodyPr>
            <a:normAutofit/>
          </a:bodyPr>
          <a:lstStyle/>
          <a:p>
            <a:pPr>
              <a:buClr>
                <a:srgbClr val="003399"/>
              </a:buClr>
              <a:defRPr/>
            </a:pPr>
            <a:r>
              <a:rPr lang="pl-PL" dirty="0"/>
              <a:t>AKPOŚK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9398412C-E057-3A15-03B4-61FC28003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D82D06B-3121-57B0-CE4C-45BD360AE3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660A3C7-4AD0-CA7E-AD42-3AB5A35BC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52410"/>
              </p:ext>
            </p:extLst>
          </p:nvPr>
        </p:nvGraphicFramePr>
        <p:xfrm>
          <a:off x="809402" y="1393525"/>
          <a:ext cx="7200801" cy="306914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32681">
                  <a:extLst>
                    <a:ext uri="{9D8B030D-6E8A-4147-A177-3AD203B41FA5}">
                      <a16:colId xmlns:a16="http://schemas.microsoft.com/office/drawing/2014/main" val="3863442649"/>
                    </a:ext>
                  </a:extLst>
                </a:gridCol>
                <a:gridCol w="837848">
                  <a:extLst>
                    <a:ext uri="{9D8B030D-6E8A-4147-A177-3AD203B41FA5}">
                      <a16:colId xmlns:a16="http://schemas.microsoft.com/office/drawing/2014/main" val="3526788479"/>
                    </a:ext>
                  </a:extLst>
                </a:gridCol>
                <a:gridCol w="941934">
                  <a:extLst>
                    <a:ext uri="{9D8B030D-6E8A-4147-A177-3AD203B41FA5}">
                      <a16:colId xmlns:a16="http://schemas.microsoft.com/office/drawing/2014/main" val="2687080231"/>
                    </a:ext>
                  </a:extLst>
                </a:gridCol>
                <a:gridCol w="1047942">
                  <a:extLst>
                    <a:ext uri="{9D8B030D-6E8A-4147-A177-3AD203B41FA5}">
                      <a16:colId xmlns:a16="http://schemas.microsoft.com/office/drawing/2014/main" val="983050107"/>
                    </a:ext>
                  </a:extLst>
                </a:gridCol>
                <a:gridCol w="2614232">
                  <a:extLst>
                    <a:ext uri="{9D8B030D-6E8A-4147-A177-3AD203B41FA5}">
                      <a16:colId xmlns:a16="http://schemas.microsoft.com/office/drawing/2014/main" val="3924953204"/>
                    </a:ext>
                  </a:extLst>
                </a:gridCol>
                <a:gridCol w="926164">
                  <a:extLst>
                    <a:ext uri="{9D8B030D-6E8A-4147-A177-3AD203B41FA5}">
                      <a16:colId xmlns:a16="http://schemas.microsoft.com/office/drawing/2014/main" val="812928523"/>
                    </a:ext>
                  </a:extLst>
                </a:gridCol>
              </a:tblGrid>
              <a:tr h="47625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dane o istniejącej oczyszczalni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525529"/>
                  </a:ext>
                </a:extLst>
              </a:tr>
              <a:tr h="1646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rodzaj istniejącej oczyszczalni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projektowa maksymalna wydajność oczyszczalni  [RLM]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RLM w aglomeracji obsługiwana przez oczyszczalnię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czy oczyszczalnia spełnia wymagania określone w pozwoleniu wodnoprawnym lub zintegrowanym?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czy oczyszczalnia spełnia wymagania określone w rozporządzeniu Ministra Gospodarki Morskiej i Żeglugi Śródlądowej z dnia 12 lipca 2019 r. w sprawie substancji szczególnie szkodliwych dla środowiska wodnego oraz warunków, jakie należy spełnić przy wprowadzaniu do wód lub do ziemi ścieków, a także przy odprowadzaniu wód opadowych lub roztopowych do wód lub do urządzeń wodnych?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substancje zanieczyszczające, które zostały przekroczone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8650208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9275067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PUB1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X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Azot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Fosfor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BZT5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err="1">
                          <a:effectLst/>
                        </a:rPr>
                        <a:t>ChZT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Zawiesina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13128122"/>
                  </a:ext>
                </a:extLst>
              </a:tr>
            </a:tbl>
          </a:graphicData>
        </a:graphic>
      </p:graphicFrame>
      <p:sp>
        <p:nvSpPr>
          <p:cNvPr id="11" name="Prostokąt 10">
            <a:extLst>
              <a:ext uri="{FF2B5EF4-FFF2-40B4-BE49-F238E27FC236}">
                <a16:creationId xmlns:a16="http://schemas.microsoft.com/office/drawing/2014/main" id="{1E627EF9-D0DA-8500-E7A4-2CD0C016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46437" y="1835622"/>
            <a:ext cx="3563766" cy="26270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9A80AC3-0604-C0F6-1EA2-DCEACE441775}"/>
              </a:ext>
            </a:extLst>
          </p:cNvPr>
          <p:cNvSpPr txBox="1"/>
          <p:nvPr/>
        </p:nvSpPr>
        <p:spPr>
          <a:xfrm>
            <a:off x="809402" y="4634283"/>
            <a:ext cx="8722429" cy="1754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OŚ nie spełnia wymogów w zakresie jakości - 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kolumna 73 nota „0” </a:t>
            </a: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i w kolumnie 74 „substancje zanieczyszczające, które zostały przekroczone” - wskazano w jakim zakresie warunek nie jest spełniony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więcej oczyszczalni w aglomeracji – czy 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zakres podstawowy projektu obejmuje tylko tę oczyszczalnię, która nie spełnia tego warunku</a:t>
            </a:r>
          </a:p>
        </p:txBody>
      </p:sp>
    </p:spTree>
    <p:extLst>
      <p:ext uri="{BB962C8B-B14F-4D97-AF65-F5344CB8AC3E}">
        <p14:creationId xmlns:p14="http://schemas.microsoft.com/office/powerpoint/2010/main" val="1530637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EF57C-7205-7D6C-8212-3284C79E5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23B4EE-FB87-EE68-6831-F2DCFAD29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 fontScale="90000"/>
          </a:bodyPr>
          <a:lstStyle/>
          <a:p>
            <a:r>
              <a:rPr lang="pl-PL" dirty="0"/>
              <a:t>Wyjątki – zakres dot. OŚ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13DCA1-0B38-BB65-96F0-1BEFE2DF2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6" y="959369"/>
            <a:ext cx="9071323" cy="6120408"/>
          </a:xfrm>
        </p:spPr>
        <p:txBody>
          <a:bodyPr>
            <a:normAutofit/>
          </a:bodyPr>
          <a:lstStyle/>
          <a:p>
            <a:pPr>
              <a:buClr>
                <a:srgbClr val="003399"/>
              </a:buClr>
              <a:defRPr/>
            </a:pPr>
            <a:r>
              <a:rPr lang="pl-PL" dirty="0"/>
              <a:t>Regulamin §10 ust. 1, pkt 6 - w przypadku braku w KPOŚK danych pozwalających na dokonanie oceny spełnienia kryterium, a dotyczących spełnienia przez oczyszczalnię/oczyszczalnie wymagań </a:t>
            </a:r>
            <a:r>
              <a:rPr lang="pl-PL" b="1" dirty="0"/>
              <a:t>w zakresie wydajności i standardów oczyszczania ścieków</a:t>
            </a:r>
            <a:r>
              <a:rPr lang="pl-PL" dirty="0"/>
              <a:t>, weryfikacja będzie następowała na podstawie:</a:t>
            </a:r>
          </a:p>
          <a:p>
            <a:pPr>
              <a:buClr>
                <a:srgbClr val="003399"/>
              </a:buClr>
              <a:defRPr/>
            </a:pPr>
            <a:r>
              <a:rPr lang="pl-PL" dirty="0"/>
              <a:t>przedstawionych we wniosku o dofinansowanie danych dot. parametrów technicznych oczyszczalni i jakości ścieków oczyszczonych oraz wyjaśnień Wnioskodawcy uwzględniających informacje wskazane w najpóźniejszym dostępnym pod adresem </a:t>
            </a:r>
            <a:r>
              <a:rPr lang="pl-PL" dirty="0">
                <a:hlinkClick r:id="rId2"/>
              </a:rPr>
              <a:t>https://www.gov.pl/web/wody-polskie/krajowy-program-oczyszczania-sciekow-komunalnych</a:t>
            </a:r>
            <a:r>
              <a:rPr lang="pl-PL" dirty="0"/>
              <a:t>  sprawozdaniu z realizacji KPOŚK. </a:t>
            </a:r>
          </a:p>
          <a:p>
            <a:pPr>
              <a:buClr>
                <a:srgbClr val="003399"/>
              </a:buClr>
              <a:defRPr/>
            </a:pPr>
            <a:r>
              <a:rPr lang="pl-PL" dirty="0"/>
              <a:t>W przypadku dalszych wątpliwości, rozstrzygające będzie stanowisko Państwowego Gospodarstwa Wodnego Wody Polskie uzyskane przez Instytucję Wdrażającą lub Wnioskodawcę;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3F74B3C-8B10-A196-B237-F3F87153C3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855421-8D27-941B-C5CE-747D2A5B82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4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30FFF9-0884-C0CD-9B1F-42726C9BC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</a:t>
            </a:fld>
            <a:endParaRPr lang="pl-PL" alt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4A6D9C11-2F29-4465-D382-DDBB74D9F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907629"/>
            <a:ext cx="9432949" cy="4751934"/>
          </a:xfrm>
        </p:spPr>
        <p:txBody>
          <a:bodyPr/>
          <a:lstStyle/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500"/>
              </a:lnSpc>
              <a:spcBef>
                <a:spcPts val="600"/>
              </a:spcBef>
              <a:buNone/>
            </a:pPr>
            <a:r>
              <a:rPr lang="pl-PL" sz="4400" b="1" dirty="0"/>
              <a:t>I. Dokumenty </a:t>
            </a:r>
          </a:p>
          <a:p>
            <a:pPr marL="0" indent="0" algn="ctr">
              <a:lnSpc>
                <a:spcPts val="3500"/>
              </a:lnSpc>
              <a:spcBef>
                <a:spcPts val="600"/>
              </a:spcBef>
              <a:buNone/>
            </a:pPr>
            <a:r>
              <a:rPr lang="pl-PL" sz="4400" b="1" dirty="0"/>
              <a:t>(WIEDZA)</a:t>
            </a:r>
          </a:p>
          <a:p>
            <a:pPr marL="0" indent="0">
              <a:spcBef>
                <a:spcPts val="600"/>
              </a:spcBef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6487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1E00C-69C7-9B4B-ABD7-F60FA291B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593277-D93E-3AD1-D55E-2DD0F2DF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szerszy niż w KPOŚK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022E85-414B-ACAE-BB72-58B2FD2C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634" y="899517"/>
            <a:ext cx="6767066" cy="6120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187FD698-F0DB-0D58-837C-A9AD81398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B1DCAF7-9C75-908B-FC37-B355BE81A6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A3B60F-7406-40B5-DC58-A99C145DB48D}"/>
              </a:ext>
            </a:extLst>
          </p:cNvPr>
          <p:cNvSpPr txBox="1"/>
          <p:nvPr/>
        </p:nvSpPr>
        <p:spPr>
          <a:xfrm>
            <a:off x="593377" y="971525"/>
            <a:ext cx="9505055" cy="5383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Zakres projektu powinien być co do zasady spójny z inwestycjami ujętymi w KPOŚK, przewidzianymi do realizacji w danej aglomeracji 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Może być inny niż w KPOŚK pod warunkiem, że </a:t>
            </a:r>
            <a:r>
              <a:rPr lang="pl-PL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wynika z potrzeb, jakie aktualnie istnieją w danej aglomeracji </a:t>
            </a: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 zakresie doprowadzenia do zgodności z dyrektywą ściekową 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Różnice mogą wynikać z </a:t>
            </a:r>
            <a:r>
              <a:rPr lang="pl-PL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uszczegółowienia i doprecyzowania zakresu na etapie tworzenia dokumentacji technicznej</a:t>
            </a: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której wnioskodawca mógł nie posiadać w momencie zgłaszania inwestycji do KPOŚK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ostateczna decyzja co do możliwości dofinansowania wnioskowanego zakresu, w każdym przypadku nastąpi dopiero po </a:t>
            </a:r>
            <a:r>
              <a:rPr lang="pl-PL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potwierdzeniu, iż proponowany zakres inwestycji jest uzasadniony i niezbędny do spełnienia wymogów zgodności z dyrektywą </a:t>
            </a: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(na podstawie danych dotyczących aglomeracji, przedstawionych w obowiązującym KPOŚ)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 przypadku wątpliwości co do </a:t>
            </a:r>
            <a:r>
              <a:rPr lang="pl-PL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aktualności bądź poprawności danych przedstawionych w KPOŚK</a:t>
            </a: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możliwa jest ich weryfikacja w oparciu o najpóźniejsze, dostępne pod adresem </a:t>
            </a: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https://www.gov.pl/web/wody-polskie/krajowy-program-oczyszczania-sciekow-komunalnych</a:t>
            </a: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 </a:t>
            </a:r>
            <a:r>
              <a:rPr lang="pl-PL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sprawozdanie z realizacji KPOŚK</a:t>
            </a: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 przypadku dalszych wątpliwości, Instytucja Wdrażająca może wystąpić do </a:t>
            </a:r>
            <a:r>
              <a:rPr lang="pl-PL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Państwowego Gospodarstwa Wodnego Wody Polskie w celu uzyskania rozstrzygającego stanowiska</a:t>
            </a:r>
            <a:endParaRPr lang="pl-PL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05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8D2BD-DE3C-3C61-E495-D37A093F6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48B21F-D857-EA90-C3D1-CA99F4FB74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31</a:t>
            </a:fld>
            <a:endParaRPr lang="pl-PL" alt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3946F9D-837C-94E3-183F-192329F69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31" y="1403870"/>
            <a:ext cx="9432949" cy="4751934"/>
          </a:xfrm>
        </p:spPr>
        <p:txBody>
          <a:bodyPr/>
          <a:lstStyle/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500"/>
              </a:lnSpc>
              <a:spcBef>
                <a:spcPts val="600"/>
              </a:spcBef>
              <a:buNone/>
            </a:pPr>
            <a:r>
              <a:rPr lang="pl-PL" sz="4400" b="1" dirty="0"/>
              <a:t>VI. Gotowość </a:t>
            </a:r>
          </a:p>
          <a:p>
            <a:pPr marL="0" indent="0" algn="ctr">
              <a:lnSpc>
                <a:spcPts val="3500"/>
              </a:lnSpc>
              <a:spcBef>
                <a:spcPts val="600"/>
              </a:spcBef>
              <a:buNone/>
            </a:pPr>
            <a:r>
              <a:rPr lang="pl-PL" sz="4400" b="1" dirty="0"/>
              <a:t>(WYMAGANIA)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9359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74E8B-43A4-D03E-4332-A0A7CC9C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CEEE96-7ACC-19A3-6A65-949F0D02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 fontScale="90000"/>
          </a:bodyPr>
          <a:lstStyle/>
          <a:p>
            <a:r>
              <a:rPr lang="pl-PL" dirty="0"/>
              <a:t>Gotowość - aspekty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D55D03-EFBC-7DB3-195C-D48894EE4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634" y="899517"/>
            <a:ext cx="6767066" cy="6120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C563C456-2CCF-1454-C625-724392E6A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0854B7-0D1E-DBD7-9639-F9653888F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FE7DCE1-599F-2B0B-3A66-244DE6715ED9}"/>
              </a:ext>
            </a:extLst>
          </p:cNvPr>
          <p:cNvSpPr txBox="1"/>
          <p:nvPr/>
        </p:nvSpPr>
        <p:spPr>
          <a:xfrm>
            <a:off x="593377" y="971525"/>
            <a:ext cx="9505055" cy="556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Zgodnie z Regulaminem wyboru projektów, projekt 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nie może zostać fizycznie ukończony</a:t>
            </a: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 (w przypadku robót budowlanych) lub w pełni zrealizowany (w przypadku dostaw i usług) przed złożeniem wniosku o dofinansowanie w naborze (niezależnie od tego, czy wszystkie dotyczące tego projektu płatności zostały przez wnioskodawcę dokonane). Oznacza to, że przed dniem złożenia wniosku o dofinansowanie nie może nastąpić odbiór końcowy ostatnich robót (protokół odbioru końcowego), dostaw lub usług.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Początkiem okresu kwalifikowalności wydatków jest 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1 stycznia 2021 r., </a:t>
            </a: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a realizacja nie może przekroczyć daty 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31.12.2029 r.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zgodność z 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miejscowym planem zagospodarowania przestrzennego </a:t>
            </a: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(</a:t>
            </a:r>
            <a:r>
              <a:rPr lang="pl-PL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mpzp</a:t>
            </a: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), a w przypadku braku </a:t>
            </a:r>
            <a:r>
              <a:rPr lang="pl-PL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mpzp</a:t>
            </a: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 – 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decyzją o warunkach zabudowy i zagospodarowania terenu </a:t>
            </a: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(decyzja o warunkach zabudowy lub decyzja o lokalizacji inwestycji celu publicznego) dla 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inwestycji liniowych </a:t>
            </a: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objętych projektem, dla których jest to wymagane.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posiadanie </a:t>
            </a: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decyzji środowiskowych </a:t>
            </a:r>
            <a:r>
              <a:rPr lang="pl-PL" dirty="0">
                <a:latin typeface="Open Sans" pitchFamily="2" charset="0"/>
                <a:ea typeface="Open Sans" pitchFamily="2" charset="0"/>
                <a:cs typeface="Open Sans" pitchFamily="2" charset="0"/>
              </a:rPr>
              <a:t>dla wszystkich zadań, dla których wydanie decyzji jest wymagane</a:t>
            </a:r>
          </a:p>
        </p:txBody>
      </p:sp>
    </p:spTree>
    <p:extLst>
      <p:ext uri="{BB962C8B-B14F-4D97-AF65-F5344CB8AC3E}">
        <p14:creationId xmlns:p14="http://schemas.microsoft.com/office/powerpoint/2010/main" val="355787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0FD98-C783-B9C6-B5E6-DBAB08AB8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ED7D3C-4C40-7A8B-9AE5-D606F611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 fontScale="90000"/>
          </a:bodyPr>
          <a:lstStyle/>
          <a:p>
            <a:r>
              <a:rPr lang="pl-PL" dirty="0"/>
              <a:t>Zgodność z WPR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5096A4-8EA2-01D6-42FF-935DAE161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634" y="899517"/>
            <a:ext cx="6767066" cy="6120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16CEF0D3-7A15-CC4A-365D-1E48A0203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2715E36-2857-9F61-D961-B917E22FE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7894135-90D1-BF9E-B751-1850E9A5DF0C}"/>
              </a:ext>
            </a:extLst>
          </p:cNvPr>
          <p:cNvSpPr txBox="1"/>
          <p:nvPr/>
        </p:nvSpPr>
        <p:spPr>
          <a:xfrm>
            <a:off x="593377" y="971525"/>
            <a:ext cx="9505055" cy="707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b="1" dirty="0"/>
              <a:t>WPR </a:t>
            </a:r>
            <a:r>
              <a:rPr lang="pl-PL" dirty="0"/>
              <a:t>- wieloletni plan rozwoju i modernizacji urządzeń wodociągowych i urządzeń kanalizacyjnych zgodnie z art. 21 ust. 1 ustawy z dnia 7 czerwca 2001 r. o zbiorowym zaopatrzeniu w wodę i zbiorowym odprowadzaniu ścieków. 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b="1" dirty="0"/>
              <a:t>Zakres Projektu </a:t>
            </a:r>
            <a:r>
              <a:rPr lang="pl-PL" dirty="0"/>
              <a:t>objętego Wnioskiem o dofinansowanie realizowany przez </a:t>
            </a:r>
            <a:r>
              <a:rPr lang="pl-PL" b="1" dirty="0"/>
              <a:t>wnioskodawcę/</a:t>
            </a:r>
            <a:r>
              <a:rPr lang="pl-PL" dirty="0"/>
              <a:t> </a:t>
            </a:r>
            <a:r>
              <a:rPr lang="pl-PL" b="1" dirty="0"/>
              <a:t>podmiot upoważniony do ponoszenia wydatków</a:t>
            </a:r>
            <a:r>
              <a:rPr lang="pl-PL" dirty="0"/>
              <a:t>  jest </a:t>
            </a:r>
            <a:r>
              <a:rPr lang="pl-PL" b="1" dirty="0"/>
              <a:t>zgodny z WPR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b="1" dirty="0"/>
              <a:t>Wnioskodawca / podmiot upoważniony </a:t>
            </a:r>
            <a:r>
              <a:rPr lang="pl-PL" dirty="0"/>
              <a:t>do ponoszenia wydatków </a:t>
            </a:r>
            <a:r>
              <a:rPr lang="pl-PL" b="1" dirty="0"/>
              <a:t>nie jest zobowiązany do posiadania WPR </a:t>
            </a:r>
            <a:r>
              <a:rPr lang="pl-PL" dirty="0"/>
              <a:t>np. jest spółką wodną, o której mowa w art. 441 ustawy Prawo wodne i nie jest zobowiązany do posiadania WPR, o którym mowa w art. 21 ust. 1 ustawy z dnia 7 czerwca 2001 r. o zbiorowym zaopatrzeniu w wodę i zbiorowym odprowadzaniu ścieków – wtedy potwierdzić należy, że </a:t>
            </a:r>
            <a:r>
              <a:rPr lang="pl-PL" b="1" dirty="0"/>
              <a:t>zakres Projektu </a:t>
            </a:r>
            <a:r>
              <a:rPr lang="pl-PL" dirty="0"/>
              <a:t>objętego Wnioskiem o dofinansowanie </a:t>
            </a:r>
            <a:r>
              <a:rPr lang="pl-PL" b="1" dirty="0"/>
              <a:t>jest zgodny z kierunkami rozwoju gminy określonymi w studium uwarunkowań i kierunków zagospodarowania przestrzennego gminy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dirty="0"/>
              <a:t>UWAGA: </a:t>
            </a:r>
            <a:r>
              <a:rPr lang="pl-PL" b="1" dirty="0"/>
              <a:t>gminy, które nie wyznaczyły odrębnego podmiotu </a:t>
            </a:r>
            <a:r>
              <a:rPr lang="pl-PL" dirty="0"/>
              <a:t>do pełnienia obowiązków przedsiębiorstwa wodociągowo-kanalizacyjnego </a:t>
            </a:r>
            <a:r>
              <a:rPr lang="pl-PL" b="1" dirty="0"/>
              <a:t>są zobowiązane do posiadania WPR </a:t>
            </a:r>
            <a:r>
              <a:rPr lang="pl-PL" dirty="0"/>
              <a:t>- ponieważ same pełnią obowiązki przedsiębiorstwa wodociągowo-kanalizacyjnego, które jest zobowiązane do posiadania wieloletniego planu rozwoju i modernizacji urządzeń wodociągowych i urządzeń kanalizacyjnych.</a:t>
            </a:r>
          </a:p>
          <a:p>
            <a:pPr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defRPr/>
            </a:pPr>
            <a:endParaRPr lang="pl-PL" dirty="0"/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endParaRPr lang="pl-PL" dirty="0"/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endParaRPr lang="pl-PL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79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A17B2-6DAD-DC3D-3350-D0524724C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FC894F-CB8B-1F32-4487-2C17DA08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323453"/>
            <a:ext cx="9505055" cy="576063"/>
          </a:xfrm>
        </p:spPr>
        <p:txBody>
          <a:bodyPr>
            <a:normAutofit fontScale="90000"/>
          </a:bodyPr>
          <a:lstStyle/>
          <a:p>
            <a:r>
              <a:rPr lang="pl-PL" dirty="0"/>
              <a:t>Gotowość – Czerwona/Żółta Książka FIDIC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35F710-F2B4-A67C-41C8-ADA2D0CBC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634" y="899517"/>
            <a:ext cx="6767066" cy="6120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0E086882-7D6E-4C53-4987-58FB0E18B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679AAB-EB7D-022A-6B9C-BC21A8F9B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7000C0D-9A83-9295-87B3-81046374A6EC}"/>
              </a:ext>
            </a:extLst>
          </p:cNvPr>
          <p:cNvSpPr txBox="1"/>
          <p:nvPr/>
        </p:nvSpPr>
        <p:spPr>
          <a:xfrm>
            <a:off x="593377" y="971525"/>
            <a:ext cx="9505055" cy="598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dirty="0"/>
              <a:t>Realizacja kontraktów zgodnie z </a:t>
            </a:r>
            <a:r>
              <a:rPr lang="pl-PL" b="1" dirty="0"/>
              <a:t>Czerwoną lub Żółtą Książką FIDIC (lub równoważną) 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dirty="0"/>
              <a:t>Należy wykazać się posiadaniem pozwolenia na budowę lub zgłoszenia robót budowlanych dla </a:t>
            </a:r>
            <a:r>
              <a:rPr lang="pl-PL" b="1" dirty="0"/>
              <a:t>min. 40 % wartości zadań </a:t>
            </a:r>
            <a:r>
              <a:rPr lang="pl-PL" dirty="0"/>
              <a:t>realizowanych </a:t>
            </a:r>
            <a:r>
              <a:rPr lang="pl-PL" b="1" dirty="0"/>
              <a:t>w oparciu o Czerwoną Książkę FIDIC </a:t>
            </a:r>
            <a:r>
              <a:rPr lang="pl-PL" dirty="0"/>
              <a:t>(lub równoważną) w stosunku do całkowitej wartości zadań planowanych do realizacji (wymagających pozwolenia na budowę lub zgłoszenia) wg warunków kontraktowych „Czerwonej Książki FIDIC” (lub równoważnej)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dirty="0"/>
              <a:t>Należy wykazać się posiadaniem </a:t>
            </a:r>
            <a:r>
              <a:rPr lang="pl-PL" b="1" dirty="0"/>
              <a:t>Programu </a:t>
            </a:r>
            <a:r>
              <a:rPr lang="pl-PL" b="1" dirty="0" err="1"/>
              <a:t>Funkcjonalno</a:t>
            </a:r>
            <a:r>
              <a:rPr lang="pl-PL" b="1" dirty="0"/>
              <a:t> - Użytkowego (PFU) </a:t>
            </a:r>
            <a:r>
              <a:rPr lang="pl-PL" dirty="0"/>
              <a:t>opisującego zamówienie dla wszystkich zadań realizowanych </a:t>
            </a:r>
            <a:r>
              <a:rPr lang="pl-PL" b="1" dirty="0"/>
              <a:t>wg Żółtej Książki FIDIC (lub równoważnej).</a:t>
            </a:r>
          </a:p>
          <a:p>
            <a:pPr marL="250825" indent="-250825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buBlip>
                <a:blip r:embed="rId3"/>
              </a:buBlip>
              <a:defRPr/>
            </a:pPr>
            <a:r>
              <a:rPr lang="pl-PL" dirty="0"/>
              <a:t>UWAGA: w przypadku zadań realizowanych w oparciu o Żółtą Książkę FIDIC (lub równoważną) – posiadanie Realizację </a:t>
            </a:r>
            <a:r>
              <a:rPr lang="pl-PL" b="1" dirty="0"/>
              <a:t>w oparciu o Żółtą Książkę FIDIC </a:t>
            </a:r>
            <a:r>
              <a:rPr lang="pl-PL" dirty="0"/>
              <a:t>(lub równoważną) dopuszcza się tylko w przypadku zadań dotyczących:</a:t>
            </a:r>
          </a:p>
          <a:p>
            <a:pPr marL="266700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defRPr/>
            </a:pPr>
            <a:r>
              <a:rPr lang="pl-PL" dirty="0"/>
              <a:t>- budowy, rozbudowy lub modernizacji </a:t>
            </a:r>
            <a:r>
              <a:rPr lang="pl-PL" b="1" dirty="0"/>
              <a:t>oczyszczalni ścieków</a:t>
            </a:r>
            <a:r>
              <a:rPr lang="pl-PL" dirty="0"/>
              <a:t>,</a:t>
            </a:r>
          </a:p>
          <a:p>
            <a:pPr marL="404813" indent="-138113"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defRPr/>
            </a:pPr>
            <a:r>
              <a:rPr lang="pl-PL" dirty="0"/>
              <a:t>- budowy </a:t>
            </a:r>
            <a:r>
              <a:rPr lang="pl-PL" b="1" dirty="0"/>
              <a:t>kanalizacji sanitarnej </a:t>
            </a:r>
            <a:r>
              <a:rPr lang="pl-PL" dirty="0"/>
              <a:t>- jeżeli złożono wniosek o wydanie pozwolenia na budowę, uzyskano pozwolenie na budowę lub dokonano zgłoszenia robót.</a:t>
            </a:r>
          </a:p>
          <a:p>
            <a:pPr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defRPr/>
            </a:pPr>
            <a:endParaRPr lang="pl-PL" dirty="0"/>
          </a:p>
          <a:p>
            <a:pPr defTabSz="1006475">
              <a:lnSpc>
                <a:spcPts val="2400"/>
              </a:lnSpc>
              <a:spcBef>
                <a:spcPts val="1100"/>
              </a:spcBef>
              <a:buClr>
                <a:srgbClr val="003399"/>
              </a:buClr>
              <a:defRPr/>
            </a:pPr>
            <a:endParaRPr lang="pl-PL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12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4DC3EC-B013-4090-3790-197E086C9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250427-7F1E-2B42-9A3A-DA903F6896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85200" y="7019925"/>
            <a:ext cx="1079500" cy="1793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altLang="pl-PL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015A7C9-2885-9040-984E-5DF32379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" y="0"/>
            <a:ext cx="9810372" cy="69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3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25AF7-1B06-DBB1-E73E-FF73EAF8F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A68BFF-8A1B-C994-D3F6-4D454253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Dokumenty – źródło wiedzy w zakresie przygotowania </a:t>
            </a:r>
            <a:r>
              <a:rPr lang="pl-PL" dirty="0" err="1"/>
              <a:t>WoD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3D387A-4D8C-71BD-1BB1-2C4E3B7DE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907629"/>
            <a:ext cx="9432949" cy="475193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b="1" dirty="0"/>
              <a:t>Regulamin naboru </a:t>
            </a:r>
            <a:r>
              <a:rPr lang="pl-PL" dirty="0"/>
              <a:t>nr FENX.01.03-IW.01-002/25</a:t>
            </a:r>
          </a:p>
          <a:p>
            <a:pPr>
              <a:spcBef>
                <a:spcPts val="600"/>
              </a:spcBef>
            </a:pPr>
            <a:r>
              <a:rPr lang="pl-PL" b="1" dirty="0"/>
              <a:t>Kryteria</a:t>
            </a:r>
            <a:r>
              <a:rPr lang="pl-PL" dirty="0"/>
              <a:t> wyboru projektów (horyzontalne i specyficzne)</a:t>
            </a:r>
          </a:p>
          <a:p>
            <a:pPr>
              <a:spcBef>
                <a:spcPts val="600"/>
              </a:spcBef>
            </a:pPr>
            <a:r>
              <a:rPr lang="pl-PL" b="1" dirty="0"/>
              <a:t>Instrukcja</a:t>
            </a:r>
            <a:r>
              <a:rPr lang="pl-PL" dirty="0"/>
              <a:t> wypełniania </a:t>
            </a:r>
            <a:r>
              <a:rPr lang="pl-PL" dirty="0" err="1"/>
              <a:t>WoD</a:t>
            </a:r>
            <a:r>
              <a:rPr lang="pl-PL" dirty="0"/>
              <a:t> (+Zakres SW)</a:t>
            </a:r>
          </a:p>
          <a:p>
            <a:pPr>
              <a:spcBef>
                <a:spcPts val="600"/>
              </a:spcBef>
            </a:pPr>
            <a:r>
              <a:rPr lang="pl-PL" b="1" dirty="0"/>
              <a:t>Wzory</a:t>
            </a:r>
            <a:r>
              <a:rPr lang="pl-PL" dirty="0"/>
              <a:t> załączników (np. Załącznik nr 6 i 7)</a:t>
            </a:r>
          </a:p>
          <a:p>
            <a:pPr>
              <a:spcBef>
                <a:spcPts val="600"/>
              </a:spcBef>
            </a:pPr>
            <a:r>
              <a:rPr lang="pl-PL" dirty="0"/>
              <a:t>Wytyczne dotyczące kwalifikowalności wydatków na lata 2021 – 2027 + </a:t>
            </a:r>
            <a:r>
              <a:rPr lang="pl-PL" b="1" dirty="0"/>
              <a:t>Zał. nr 8 </a:t>
            </a:r>
            <a:r>
              <a:rPr lang="pl-PL" dirty="0"/>
              <a:t>do Regulaminu – „</a:t>
            </a:r>
            <a:r>
              <a:rPr lang="pl-PL" b="1" dirty="0"/>
              <a:t>Dodatkowe warunki dotyczące kwalifikowalności</a:t>
            </a:r>
            <a:r>
              <a:rPr lang="pl-PL" dirty="0"/>
              <a:t>”</a:t>
            </a:r>
          </a:p>
          <a:p>
            <a:pPr>
              <a:spcBef>
                <a:spcPts val="600"/>
              </a:spcBef>
            </a:pPr>
            <a:r>
              <a:rPr lang="pl-PL" b="1" dirty="0"/>
              <a:t>Zał. 11 </a:t>
            </a:r>
            <a:r>
              <a:rPr lang="pl-PL" dirty="0"/>
              <a:t>do Regulaminu – „</a:t>
            </a:r>
            <a:r>
              <a:rPr lang="pl-PL" b="1" dirty="0"/>
              <a:t>Katalog kosztów bezpośrednich</a:t>
            </a:r>
            <a:r>
              <a:rPr lang="pl-PL" dirty="0"/>
              <a:t>” </a:t>
            </a:r>
          </a:p>
          <a:p>
            <a:pPr>
              <a:spcBef>
                <a:spcPts val="600"/>
              </a:spcBef>
            </a:pPr>
            <a:r>
              <a:rPr lang="pl-PL" dirty="0"/>
              <a:t>Wzór Umowy o dofinansowanie – Zał. 16 – „</a:t>
            </a:r>
            <a:r>
              <a:rPr lang="pl-PL" b="1" dirty="0"/>
              <a:t>Katalog kosztów pośrednich</a:t>
            </a:r>
            <a:r>
              <a:rPr lang="pl-PL" dirty="0"/>
              <a:t>” </a:t>
            </a:r>
          </a:p>
          <a:p>
            <a:pPr>
              <a:spcBef>
                <a:spcPts val="600"/>
              </a:spcBef>
            </a:pPr>
            <a:r>
              <a:rPr lang="pl-PL" dirty="0"/>
              <a:t>Załącznik nr 9 – „</a:t>
            </a:r>
            <a:r>
              <a:rPr lang="pl-PL" b="1" dirty="0"/>
              <a:t>Metodyka obliczania jednostkowego rezultatu projektu</a:t>
            </a:r>
            <a:r>
              <a:rPr lang="pl-PL" dirty="0"/>
              <a:t>”</a:t>
            </a:r>
          </a:p>
          <a:p>
            <a:pPr>
              <a:spcBef>
                <a:spcPts val="600"/>
              </a:spcBef>
            </a:pPr>
            <a:r>
              <a:rPr lang="pl-PL" b="1" dirty="0"/>
              <a:t>Listy sprawdzające </a:t>
            </a:r>
            <a:r>
              <a:rPr lang="pl-PL" dirty="0"/>
              <a:t>do oceny</a:t>
            </a:r>
          </a:p>
          <a:p>
            <a:pPr>
              <a:spcBef>
                <a:spcPts val="600"/>
              </a:spcBef>
            </a:pPr>
            <a:r>
              <a:rPr lang="pl-PL" b="1" dirty="0"/>
              <a:t>FAQ – </a:t>
            </a:r>
            <a:r>
              <a:rPr lang="pl-PL" dirty="0"/>
              <a:t>pytania i odpowiedzi</a:t>
            </a:r>
          </a:p>
          <a:p>
            <a:pPr marL="0" indent="0">
              <a:spcBef>
                <a:spcPts val="600"/>
              </a:spcBef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D1742B-AEEB-273C-F6E8-C5F1960128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1562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85D54-3E2D-8C94-9F78-F1BC68D85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B06CF82-878B-8FAB-3004-65372D893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5</a:t>
            </a:fld>
            <a:endParaRPr lang="pl-PL" alt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A6001F93-E62D-594B-8FBE-69B6E8815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907629"/>
            <a:ext cx="9432949" cy="4751934"/>
          </a:xfrm>
        </p:spPr>
        <p:txBody>
          <a:bodyPr/>
          <a:lstStyle/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500"/>
              </a:lnSpc>
              <a:spcBef>
                <a:spcPts val="600"/>
              </a:spcBef>
              <a:buNone/>
            </a:pPr>
            <a:r>
              <a:rPr lang="pl-PL" sz="4400" b="1" dirty="0"/>
              <a:t>II. Beneficjenci </a:t>
            </a:r>
          </a:p>
          <a:p>
            <a:pPr marL="0" indent="0" algn="ctr">
              <a:lnSpc>
                <a:spcPts val="3500"/>
              </a:lnSpc>
              <a:spcBef>
                <a:spcPts val="600"/>
              </a:spcBef>
              <a:buNone/>
            </a:pPr>
            <a:r>
              <a:rPr lang="pl-PL" sz="4400" b="1" dirty="0"/>
              <a:t>(KTO?)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308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68D67-CEC2-2EBC-ADDC-39661E6AE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9E0D49-7271-B7D5-DEF0-712DD030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Beneficjenci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F2500C-3C88-91D8-0F0C-DB84802FE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403573"/>
            <a:ext cx="9432949" cy="56163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dirty="0"/>
              <a:t>Jednostki samorządu terytorialnego (JST) i ich związki</a:t>
            </a:r>
          </a:p>
          <a:p>
            <a:pPr>
              <a:spcBef>
                <a:spcPts val="600"/>
              </a:spcBef>
            </a:pPr>
            <a:r>
              <a:rPr lang="pl-PL" dirty="0"/>
              <a:t>Przedsiębiorstwa wodociągowo-kanalizacyjne (w rozumieniu art. 2 pkt 4 ustawy o zbiorowym zaopatrzeniu w wodę) tj.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przedsiębiorstwo wodociągowo-kanalizacyjne – przedsiębiorcę w rozumieniu przepisów ustawy z dnia 6 marca 2018 r. – Prawo przedsiębiorców (Dz. U. z 2024 r. poz. 236), jeżeli prowadzi działalność gospodarczą w zakresie  zbiorowego zaopatrzenia w wodę lub zbiorowego odprowadzania ścieków, oraz gminne jednostki organizacyjne nieposiadające osobowości prawnej, prowadzące tego rodzaju działalność</a:t>
            </a:r>
          </a:p>
          <a:p>
            <a:pPr>
              <a:spcBef>
                <a:spcPts val="600"/>
              </a:spcBef>
            </a:pPr>
            <a:r>
              <a:rPr lang="pl-PL" dirty="0"/>
              <a:t>Spółki wodne (w rozumieniu art. 441 ustawy Prawo wodne) ich związki</a:t>
            </a:r>
          </a:p>
          <a:p>
            <a:pPr>
              <a:spcBef>
                <a:spcPts val="600"/>
              </a:spcBef>
            </a:pPr>
            <a:r>
              <a:rPr lang="pl-PL" dirty="0"/>
              <a:t>Beneficjent może </a:t>
            </a:r>
            <a:r>
              <a:rPr lang="pl-PL" b="1" dirty="0"/>
              <a:t>upoważnić inny podmiot</a:t>
            </a:r>
            <a:r>
              <a:rPr lang="pl-PL" dirty="0"/>
              <a:t> do ponoszenia wydatków w ramach realizacji projektu (zgodnie jednak z Wytycznymi w zakresie kwalifikowania wydatków na lata 2021-2027), który może stać się wówczas właścicielem odpowiedniej części wytworzonego w wyniku realizacji projektu majątku. </a:t>
            </a:r>
            <a:r>
              <a:rPr lang="pl-PL" b="1" dirty="0"/>
              <a:t>Beneficjent zawsze pozostaje jedynym podmiotem odpowiedzialnym za prawidłową realizację Projektu</a:t>
            </a:r>
            <a:r>
              <a:rPr lang="pl-PL" dirty="0"/>
              <a:t>.</a:t>
            </a:r>
          </a:p>
          <a:p>
            <a:pPr>
              <a:spcBef>
                <a:spcPts val="600"/>
              </a:spcBef>
            </a:pPr>
            <a:r>
              <a:rPr lang="pl-PL" dirty="0"/>
              <a:t>w SZOP w działaniu FENX.01.03 </a:t>
            </a:r>
            <a:r>
              <a:rPr lang="pl-PL" b="1" dirty="0"/>
              <a:t>nie przewidziano projektów partnerskich </a:t>
            </a:r>
            <a:r>
              <a:rPr lang="pl-PL" dirty="0"/>
              <a:t>w rozumieniu art. 39 ustawy wdrożeniowej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0E2D85-44DB-B252-5D0F-0C8ACABCF7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419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11130-CAD1-7FB7-E58A-620D0D4B5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2BEC1A-574C-645B-FAB1-B1FCD22EE5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7</a:t>
            </a:fld>
            <a:endParaRPr lang="pl-PL" alt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F3EB2B47-988F-0FED-35CA-A5673BDB7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31" y="1403870"/>
            <a:ext cx="9432949" cy="4751934"/>
          </a:xfrm>
        </p:spPr>
        <p:txBody>
          <a:bodyPr/>
          <a:lstStyle/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000"/>
              </a:lnSpc>
              <a:spcBef>
                <a:spcPts val="600"/>
              </a:spcBef>
              <a:buNone/>
            </a:pPr>
            <a:endParaRPr lang="pl-PL" sz="4400" b="1" dirty="0"/>
          </a:p>
          <a:p>
            <a:pPr marL="0" indent="0" algn="ctr">
              <a:lnSpc>
                <a:spcPts val="3500"/>
              </a:lnSpc>
              <a:spcBef>
                <a:spcPts val="600"/>
              </a:spcBef>
              <a:buNone/>
            </a:pPr>
            <a:r>
              <a:rPr lang="pl-PL" sz="4400" b="1" dirty="0"/>
              <a:t>III. Zakres rzeczowy </a:t>
            </a:r>
          </a:p>
          <a:p>
            <a:pPr marL="0" indent="0" algn="ctr">
              <a:lnSpc>
                <a:spcPts val="3500"/>
              </a:lnSpc>
              <a:spcBef>
                <a:spcPts val="600"/>
              </a:spcBef>
              <a:buNone/>
            </a:pPr>
            <a:r>
              <a:rPr lang="pl-PL" sz="4400" b="1" dirty="0"/>
              <a:t>(NA CO?)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436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2A43F-22F2-A67E-5A57-2D2638926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98B54C-606D-F519-130A-B06B6434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Kwalifikowany zakres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4A578F-9522-134A-1E41-55CB3AEF4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403573"/>
            <a:ext cx="9432949" cy="525599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Dofinansowaniem mogą być objęte projekty realizowane wyłącznie w aglomeracjach o wielkości co najmniej </a:t>
            </a:r>
            <a:r>
              <a:rPr lang="pl-PL" b="1" dirty="0"/>
              <a:t>15 000 RLM</a:t>
            </a:r>
            <a:r>
              <a:rPr lang="pl-PL" dirty="0"/>
              <a:t>, wskazanych w obowiązującym w dniu złożenia wniosku Krajowym Programie Oczyszczania Ścieków Komunalnych (KPOŚK) jako niespełniające wymaganych warunków zgodności z “dyrektywą ściekową”. – regulamin wyboru projektów par. 4 ustęp 5</a:t>
            </a:r>
          </a:p>
          <a:p>
            <a:pPr>
              <a:spcBef>
                <a:spcPts val="600"/>
              </a:spcBef>
            </a:pPr>
            <a:r>
              <a:rPr lang="pl-PL" b="1" dirty="0"/>
              <a:t>budowa, rozbudowa lub modernizacja oczyszczalni ścieków komunalnych</a:t>
            </a:r>
            <a:r>
              <a:rPr lang="pl-PL" dirty="0"/>
              <a:t>, która jest niezbędna dla osiągnięcia zgodności z dyrektywą ściekową w zakresie standardów oczyszczania lub sumarycznej przepustowości oczyszczalni obsługujących aglomerację </a:t>
            </a:r>
          </a:p>
          <a:p>
            <a:pPr>
              <a:spcBef>
                <a:spcPts val="600"/>
              </a:spcBef>
            </a:pPr>
            <a:r>
              <a:rPr lang="pl-PL" b="1" dirty="0"/>
              <a:t>budowę zbiorczych systemów kanalizacji sanitarnej </a:t>
            </a:r>
            <a:r>
              <a:rPr lang="pl-PL" dirty="0"/>
              <a:t>na terenie aglomeracji, które nie spełniają wynikającego z dyrektywy ściekowej wymogu w zakresie stopnia skanalizowania </a:t>
            </a:r>
          </a:p>
          <a:p>
            <a:pPr>
              <a:spcBef>
                <a:spcPts val="600"/>
              </a:spcBef>
            </a:pPr>
            <a:r>
              <a:rPr lang="pl-PL" b="1" dirty="0"/>
              <a:t>zadania uzupełniające </a:t>
            </a:r>
            <a:r>
              <a:rPr lang="pl-PL" dirty="0"/>
              <a:t>- w ograniczonym zakresie rzeczowym oraz finansowym (do 20% całkowitego kosztu kwalifikowanego projektu) i wyłącznie w sytuacji, gdy równocześnie zostanie zapewniona zgodność aglomeracji z wymaganiami dyrektywy ściekowej.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202851-F043-23A9-F0D9-7D49435A0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0460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02089-9886-7DD4-962B-275036F5C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33A87B-1D4F-D402-2B88-454C7745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251445"/>
            <a:ext cx="8640763" cy="1079500"/>
          </a:xfrm>
        </p:spPr>
        <p:txBody>
          <a:bodyPr/>
          <a:lstStyle/>
          <a:p>
            <a:r>
              <a:rPr lang="pl-PL" dirty="0"/>
              <a:t>Zakres podstawowy - OŚ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EAE643-12A9-012E-F5D1-A957E513B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777447"/>
            <a:ext cx="9432949" cy="624247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dirty="0"/>
              <a:t>Budowa, rozbudowa lub modernizacja oczyszczalni ścieków komunalnych, która jest </a:t>
            </a:r>
            <a:r>
              <a:rPr lang="pl-PL" b="1" dirty="0"/>
              <a:t>niezbędna dla osiągnięcia zgodności z dyrektywą ściekową w zakresie standardów oczyszczania lub sumarycznej przepustowości oczyszczalni </a:t>
            </a:r>
            <a:r>
              <a:rPr lang="pl-PL" dirty="0"/>
              <a:t>obsługujących aglomerację </a:t>
            </a:r>
          </a:p>
          <a:p>
            <a:pPr>
              <a:spcBef>
                <a:spcPts val="600"/>
              </a:spcBef>
            </a:pPr>
            <a:r>
              <a:rPr lang="pl-PL" dirty="0"/>
              <a:t>Dodatkowo w ramach ww. prac możliwe jest uwzględnienie:  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działań związanych </a:t>
            </a:r>
            <a:r>
              <a:rPr lang="pl-PL" b="1" dirty="0"/>
              <a:t>z infrastrukturą służącą do przeróbki i zagospodarowania osadów ściekowych - </a:t>
            </a:r>
            <a:r>
              <a:rPr lang="pl-PL" dirty="0"/>
              <a:t>niezbędnych do prowadzenia prawidłowej i zgodnej z prawem gospodarki osadami ściekowymi w ramach gospodarki wodno-ściekowej objętej monopolem naturalnym;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uzasadnionych technicznie i finansowo </a:t>
            </a:r>
            <a:r>
              <a:rPr lang="pl-PL" b="1" dirty="0"/>
              <a:t>instalacji do wytwarzania energii ze źródeł odnawialnych</a:t>
            </a:r>
            <a:r>
              <a:rPr lang="pl-PL" dirty="0"/>
              <a:t>, w tym technologii wykorzystujących potencjał energetyczny ścieków i osadów ściekowych do produkcji energii cieplnej i elektrycznej, a także energooszczędnych urządzeń (wyłącznie na potrzeby własne wnioskodawcy lub operatora (tj. na działalność wodno-ściekową);</a:t>
            </a:r>
          </a:p>
          <a:p>
            <a:pPr lvl="1">
              <a:spcBef>
                <a:spcPts val="600"/>
              </a:spcBef>
            </a:pPr>
            <a:r>
              <a:rPr lang="pl-PL" dirty="0"/>
              <a:t>zakupu </a:t>
            </a:r>
            <a:r>
              <a:rPr lang="pl-PL" b="1" dirty="0"/>
              <a:t>ruchomych środków trwałych </a:t>
            </a:r>
            <a:r>
              <a:rPr lang="pl-PL" dirty="0"/>
              <a:t>niezbędnych do prawidłowej eksploatacji OŚ, w tym do obsługi obiektów gospodarki osadowej, do gromadzenia, załadunku i transportu wewnętrznego osadów oraz innych odpadów wytwarzanych w trakcie oczyszczania ścieków (z uwzględnieniem aktualnego stanu posiadania podobnego sprzętu).</a:t>
            </a:r>
          </a:p>
          <a:p>
            <a:pPr lvl="1">
              <a:spcBef>
                <a:spcPts val="600"/>
              </a:spcBef>
            </a:pPr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3476DFA-FCD9-5E11-1627-8E0577F0AA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31198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NFOŚiGW _ FEnIKS</Template>
  <TotalTime>2420</TotalTime>
  <Words>4283</Words>
  <Application>Microsoft Office PowerPoint</Application>
  <PresentationFormat>Niestandardowy</PresentationFormat>
  <Paragraphs>408</Paragraphs>
  <Slides>35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2" baseType="lpstr">
      <vt:lpstr>Arial</vt:lpstr>
      <vt:lpstr>Calibri</vt:lpstr>
      <vt:lpstr>Open Sans</vt:lpstr>
      <vt:lpstr>Source Sans Pro Semibold</vt:lpstr>
      <vt:lpstr>Times New Roman</vt:lpstr>
      <vt:lpstr>Wingdings</vt:lpstr>
      <vt:lpstr>Motyw pakietu Office</vt:lpstr>
      <vt:lpstr>Slajd tytułowy</vt:lpstr>
      <vt:lpstr>Mapa drogowa dofinansowania</vt:lpstr>
      <vt:lpstr>Prezentacja programu PowerPoint</vt:lpstr>
      <vt:lpstr>Dokumenty – źródło wiedzy w zakresie przygotowania WoD </vt:lpstr>
      <vt:lpstr>Prezentacja programu PowerPoint</vt:lpstr>
      <vt:lpstr>Beneficjenci</vt:lpstr>
      <vt:lpstr>Prezentacja programu PowerPoint</vt:lpstr>
      <vt:lpstr>Kwalifikowany zakres projektu</vt:lpstr>
      <vt:lpstr>Zakres podstawowy - OŚ</vt:lpstr>
      <vt:lpstr>Zakres podstawowy – OŚ + gospodarka osadowa</vt:lpstr>
      <vt:lpstr>Zakres podstawowy – sieć kanalizacji sanitarnej</vt:lpstr>
      <vt:lpstr>Sieć kanalizacji sanitarnej - wymagany minimalny jednostkowy wskaźnik rezultatu projektu </vt:lpstr>
      <vt:lpstr>Zakres uzupełniający - warunki</vt:lpstr>
      <vt:lpstr>Zakres uzupełniający</vt:lpstr>
      <vt:lpstr>Zakres uzupełniający – Tabela koncentracji Załącznik nr 6  </vt:lpstr>
      <vt:lpstr>Prezentacja programu PowerPoint</vt:lpstr>
      <vt:lpstr>Aglomeracja </vt:lpstr>
      <vt:lpstr>Realizacja zakresu na terenie kilku aglomeracji </vt:lpstr>
      <vt:lpstr>Prezentacja programu PowerPoint</vt:lpstr>
      <vt:lpstr>Ocena spełnienia warunków zgodności z Dyrektywą ściekową </vt:lpstr>
      <vt:lpstr>Weryfikacja zgodności aglomeracji z dyrektywą ściekową </vt:lpstr>
      <vt:lpstr>Możliwość kwalifikowania zakresu – weryfikacja warunku I</vt:lpstr>
      <vt:lpstr>Zakres podstawowy – budowa sieci kanalizacji sanitarnej</vt:lpstr>
      <vt:lpstr>Zakres podstawowy -  oczyszczalnia ścieków (przepustowość) 1/3</vt:lpstr>
      <vt:lpstr>Zakres podstawowy -  oczyszczalnia ścieków (przepustowość) – 2/3 </vt:lpstr>
      <vt:lpstr>Zakres podstawowy -  oczyszczalnia ścieków (przepustowość) – 3/3 </vt:lpstr>
      <vt:lpstr>Zakres podstawowy -  oczyszczalnia ścieków (jakość) </vt:lpstr>
      <vt:lpstr>Zakres podstawowy -  oczyszczalnia ścieków (jakość)  </vt:lpstr>
      <vt:lpstr>Wyjątki – zakres dot. OŚ </vt:lpstr>
      <vt:lpstr>Zakres szerszy niż w KPOŚK </vt:lpstr>
      <vt:lpstr>Prezentacja programu PowerPoint</vt:lpstr>
      <vt:lpstr>Gotowość - aspekty </vt:lpstr>
      <vt:lpstr>Zgodność z WPR </vt:lpstr>
      <vt:lpstr>Gotowość – Czerwona/Żółta Książka FIDIC </vt:lpstr>
      <vt:lpstr>35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Specyficzne kryteria obligatoryjne  i rankingujące  (aspekt techniczny) dla działania FENX.01.03</dc:title>
  <dc:creator/>
  <cp:lastModifiedBy>Cendrowska Anna</cp:lastModifiedBy>
  <cp:revision>17</cp:revision>
  <cp:lastPrinted>2026-03-03T09:19:46Z</cp:lastPrinted>
  <dcterms:created xsi:type="dcterms:W3CDTF">2023-09-15T11:09:44Z</dcterms:created>
  <dcterms:modified xsi:type="dcterms:W3CDTF">2026-03-03T10:50:37Z</dcterms:modified>
</cp:coreProperties>
</file>