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5"/>
  </p:notesMasterIdLst>
  <p:sldIdLst>
    <p:sldId id="256" r:id="rId6"/>
    <p:sldId id="287" r:id="rId7"/>
    <p:sldId id="296" r:id="rId8"/>
    <p:sldId id="288" r:id="rId9"/>
    <p:sldId id="298" r:id="rId10"/>
    <p:sldId id="301" r:id="rId11"/>
    <p:sldId id="300" r:id="rId12"/>
    <p:sldId id="299" r:id="rId13"/>
    <p:sldId id="271" r:id="rId14"/>
  </p:sldIdLst>
  <p:sldSz cx="12192000" cy="6858000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0F4C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2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1F5DBF-8A9F-433F-8507-EFF994E8CCF9}" type="datetimeFigureOut">
              <a:rPr lang="pl-PL" smtClean="0"/>
              <a:t>05.06.2024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39838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35F18-F40E-4CBA-9B03-3F4F3350131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887214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35F18-F40E-4CBA-9B03-3F4F33501313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0951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35F18-F40E-4CBA-9B03-3F4F33501313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1711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35F18-F40E-4CBA-9B03-3F4F33501313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7307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35F18-F40E-4CBA-9B03-3F4F33501313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9277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35F18-F40E-4CBA-9B03-3F4F33501313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56988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35F18-F40E-4CBA-9B03-3F4F33501313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49585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35F18-F40E-4CBA-9B03-3F4F33501313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04561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35F18-F40E-4CBA-9B03-3F4F33501313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90410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235F18-F40E-4CBA-9B03-3F4F33501313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83254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583BD-D2F5-4CCD-AAC4-EC7C2C83A4C0}" type="datetime1">
              <a:rPr lang="pl-PL" smtClean="0"/>
              <a:t>05.06.2024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959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94B5E-740D-4293-8FDD-8A8F96C18D09}" type="datetime1">
              <a:rPr lang="pl-PL" smtClean="0"/>
              <a:t>05.06.2024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292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6A963-5470-490D-B716-693BFF9AC476}" type="datetime1">
              <a:rPr lang="pl-PL" smtClean="0"/>
              <a:t>05.06.2024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7455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42E8B-FA82-451C-BA26-DADD387B14E1}" type="datetime1">
              <a:rPr lang="pl-PL" smtClean="0"/>
              <a:t>05.06.2024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7908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1140A-0B05-40E5-9A74-13FDBF9B4510}" type="datetime1">
              <a:rPr lang="pl-PL" smtClean="0"/>
              <a:t>05.06.2024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885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3632E-E27C-42F3-BC89-D2C7C7766443}" type="datetime1">
              <a:rPr lang="pl-PL" smtClean="0"/>
              <a:t>05.06.2024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794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25758-F109-49E7-862F-2719CF35DB61}" type="datetime1">
              <a:rPr lang="pl-PL" smtClean="0"/>
              <a:t>05.06.2024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0605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2247-0F55-47C2-B3C7-8BAE1EF6D6E9}" type="datetime1">
              <a:rPr lang="pl-PL" smtClean="0"/>
              <a:t>05.06.2024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871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5ADB18-CF5E-49E2-84BD-40C4885DF1AF}" type="datetime1">
              <a:rPr lang="pl-PL" smtClean="0"/>
              <a:t>05.06.2024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2822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C044-2836-44B4-9C1E-FDE1780413CB}" type="datetime1">
              <a:rPr lang="pl-PL" smtClean="0"/>
              <a:t>05.06.2024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5710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75F7-5A56-4330-97E7-F8A2F108CE5D}" type="datetime1">
              <a:rPr lang="pl-PL" smtClean="0"/>
              <a:t>05.06.2024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812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4EEA3-A976-4F11-A4E1-EE60743B9E9C}" type="datetime1">
              <a:rPr lang="pl-PL" smtClean="0"/>
              <a:t>05.06.2024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CD0CE-7EE3-4D8B-A45A-CBF8413F0DC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7303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75669"/>
            <a:ext cx="1871476" cy="276554"/>
          </a:xfrm>
          <a:prstGeom prst="rect">
            <a:avLst/>
          </a:prstGeom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B026E7A0-6F70-4583-9D5C-04C061805553}"/>
              </a:ext>
            </a:extLst>
          </p:cNvPr>
          <p:cNvSpPr/>
          <p:nvPr/>
        </p:nvSpPr>
        <p:spPr>
          <a:xfrm>
            <a:off x="1932039" y="2507225"/>
            <a:ext cx="945371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4437090" y="5737197"/>
            <a:ext cx="3570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Falenty, 6-7 czerwca 2024 r.</a:t>
            </a:r>
          </a:p>
        </p:txBody>
      </p:sp>
      <p:sp>
        <p:nvSpPr>
          <p:cNvPr id="3" name="Tytuł 1">
            <a:extLst>
              <a:ext uri="{FF2B5EF4-FFF2-40B4-BE49-F238E27FC236}">
                <a16:creationId xmlns:a16="http://schemas.microsoft.com/office/drawing/2014/main" id="{A0E56099-924A-FB2E-AD08-C86BC6707015}"/>
              </a:ext>
            </a:extLst>
          </p:cNvPr>
          <p:cNvSpPr txBox="1">
            <a:spLocks/>
          </p:cNvSpPr>
          <p:nvPr/>
        </p:nvSpPr>
        <p:spPr>
          <a:xfrm>
            <a:off x="731314" y="2245260"/>
            <a:ext cx="10567448" cy="2672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l-PL" sz="2000" b="0" i="0" u="none" strike="noStrike" baseline="0" dirty="0">
              <a:solidFill>
                <a:srgbClr val="000000"/>
              </a:solidFill>
            </a:endParaRPr>
          </a:p>
          <a:p>
            <a:pPr algn="ctr"/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Pomoc techniczna </a:t>
            </a:r>
          </a:p>
          <a:p>
            <a:pPr algn="ctr"/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w ramach Planu Strategicznego </a:t>
            </a:r>
            <a:br>
              <a:rPr lang="pl-PL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</a:b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dla Wspólnej Polityki Rolnej na lata 2023-2027 </a:t>
            </a:r>
            <a:br>
              <a:rPr lang="pl-PL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</a:br>
            <a:r>
              <a:rPr lang="pl-PL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(PS WPR 2023-2027)</a:t>
            </a:r>
          </a:p>
          <a:p>
            <a:pPr algn="ctr"/>
            <a:endParaRPr lang="pl-PL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1F3FC62-790D-0BF7-39A4-F2149160C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1</a:t>
            </a:fld>
            <a:endParaRPr 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6C7C0C70-DF82-6085-E9CE-A628D40A30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72388" y="575489"/>
            <a:ext cx="2053999" cy="1097665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F93902DA-D19A-54FE-DBFF-D9A8BAAAB1A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919" y="741362"/>
            <a:ext cx="5863031" cy="684881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F4B17AAE-43C0-44B8-8068-C336A6FCC4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2912" y="467748"/>
            <a:ext cx="1225402" cy="103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73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75669"/>
            <a:ext cx="1871476" cy="276554"/>
          </a:xfrm>
          <a:prstGeom prst="rect">
            <a:avLst/>
          </a:prstGeom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B026E7A0-6F70-4583-9D5C-04C061805553}"/>
              </a:ext>
            </a:extLst>
          </p:cNvPr>
          <p:cNvSpPr/>
          <p:nvPr/>
        </p:nvSpPr>
        <p:spPr>
          <a:xfrm>
            <a:off x="1932039" y="2507225"/>
            <a:ext cx="945371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</a:t>
            </a:r>
          </a:p>
        </p:txBody>
      </p:sp>
      <p:sp>
        <p:nvSpPr>
          <p:cNvPr id="6" name="pole tekstowe 12"/>
          <p:cNvSpPr txBox="1">
            <a:spLocks noChangeArrowheads="1"/>
          </p:cNvSpPr>
          <p:nvPr/>
        </p:nvSpPr>
        <p:spPr bwMode="auto">
          <a:xfrm>
            <a:off x="643789" y="1858060"/>
            <a:ext cx="103887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Pomoc techniczna PS WPR 2023 -2027 – podstawy prawne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CAB47B4-4BB1-0A09-3B0D-BC80B09FB71E}"/>
              </a:ext>
            </a:extLst>
          </p:cNvPr>
          <p:cNvSpPr txBox="1"/>
          <p:nvPr/>
        </p:nvSpPr>
        <p:spPr>
          <a:xfrm>
            <a:off x="1119035" y="3283999"/>
            <a:ext cx="991346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063B126-756A-BCEA-EC5F-0EF87BDAEA97}"/>
              </a:ext>
            </a:extLst>
          </p:cNvPr>
          <p:cNvSpPr txBox="1"/>
          <p:nvPr/>
        </p:nvSpPr>
        <p:spPr>
          <a:xfrm>
            <a:off x="821618" y="2746669"/>
            <a:ext cx="10251347" cy="2827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15000"/>
              </a:lnSpc>
              <a:spcBef>
                <a:spcPts val="3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Ustawa z dnia 8 lutego 2023 r. o Planie Strategicznym dla Wspólnej Polityki Rolnej na lata 2023-2027 (Dz.U. z 2024 r. poz.261)</a:t>
            </a:r>
          </a:p>
          <a:p>
            <a:pPr marL="285750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Wytyczne szczegółowe w zakresie wdrażania pomocy technicznej w ramach Planu Strategicznego dla Wspólnej Polityki Rolnej na lata 2023–2027 (21 listopada 2023 r.)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Wytyczne szczegółowe w zakresie kwalifikowalności oraz stosowania uproszczonych metod rozliczania kosztów pomocy technicznej w ramach Planu Strategicznego dla Wspólnej Polityki Rolnej na lata 2023–2027 (30 stycznia 2024 r.)</a:t>
            </a:r>
            <a:endParaRPr lang="pl-PL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7AAA15B-1291-2249-E4B7-CF74873C2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2</a:t>
            </a:fld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0288F87-75BF-7CB0-83A2-EE74AFDD269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120" y="784769"/>
            <a:ext cx="6060129" cy="584792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24374F13-8B96-473F-E289-68C9C1766F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72388" y="526207"/>
            <a:ext cx="1912587" cy="102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029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75669"/>
            <a:ext cx="1871476" cy="276554"/>
          </a:xfrm>
          <a:prstGeom prst="rect">
            <a:avLst/>
          </a:prstGeom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B026E7A0-6F70-4583-9D5C-04C061805553}"/>
              </a:ext>
            </a:extLst>
          </p:cNvPr>
          <p:cNvSpPr/>
          <p:nvPr/>
        </p:nvSpPr>
        <p:spPr>
          <a:xfrm>
            <a:off x="1932039" y="2507225"/>
            <a:ext cx="945371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</a:t>
            </a:r>
          </a:p>
        </p:txBody>
      </p:sp>
      <p:sp>
        <p:nvSpPr>
          <p:cNvPr id="6" name="pole tekstowe 12"/>
          <p:cNvSpPr txBox="1">
            <a:spLocks noChangeArrowheads="1"/>
          </p:cNvSpPr>
          <p:nvPr/>
        </p:nvSpPr>
        <p:spPr bwMode="auto">
          <a:xfrm>
            <a:off x="643789" y="1858060"/>
            <a:ext cx="103887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Pomoc techniczna PS WPR 2023 -2027 – nabór wniosków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CAB47B4-4BB1-0A09-3B0D-BC80B09FB71E}"/>
              </a:ext>
            </a:extLst>
          </p:cNvPr>
          <p:cNvSpPr txBox="1"/>
          <p:nvPr/>
        </p:nvSpPr>
        <p:spPr>
          <a:xfrm>
            <a:off x="1119035" y="3283999"/>
            <a:ext cx="991346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063B126-756A-BCEA-EC5F-0EF87BDAEA97}"/>
              </a:ext>
            </a:extLst>
          </p:cNvPr>
          <p:cNvSpPr txBox="1"/>
          <p:nvPr/>
        </p:nvSpPr>
        <p:spPr>
          <a:xfrm>
            <a:off x="1119035" y="2385607"/>
            <a:ext cx="9042732" cy="340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spcBef>
                <a:spcPts val="3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Roczne 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nabory wniosków o przyznanie pomocy technicznej (WoPP)</a:t>
            </a:r>
            <a:endParaRPr lang="pl-PL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I-</a:t>
            </a:r>
            <a:r>
              <a:rPr lang="pl-PL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szy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nabór planowany na okres: </a:t>
            </a:r>
            <a:r>
              <a:rPr lang="pl-PL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października – 31 grudnia 2024 r.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 jednym WoPP 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rok w ramach Schematu I </a:t>
            </a:r>
            <a:r>
              <a:rPr lang="pl-PL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Schematu II</a:t>
            </a:r>
          </a:p>
          <a:p>
            <a:pPr marL="342900" indent="-342900">
              <a:spcBef>
                <a:spcPts val="12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Każdy WoPP rozliczany na podstawie </a:t>
            </a: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dwóch wniosków o płatność 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(WoP) –składanych w okresach półrocznych </a:t>
            </a:r>
            <a:b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7AAA15B-1291-2249-E4B7-CF74873C2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3</a:t>
            </a:fld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0288F87-75BF-7CB0-83A2-EE74AFDD269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120" y="784769"/>
            <a:ext cx="6060129" cy="584792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24374F13-8B96-473F-E289-68C9C1766F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72388" y="526207"/>
            <a:ext cx="1912587" cy="102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678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75669"/>
            <a:ext cx="1871476" cy="276554"/>
          </a:xfrm>
          <a:prstGeom prst="rect">
            <a:avLst/>
          </a:prstGeom>
        </p:spPr>
      </p:pic>
      <p:sp>
        <p:nvSpPr>
          <p:cNvPr id="6" name="pole tekstowe 12"/>
          <p:cNvSpPr txBox="1">
            <a:spLocks noChangeArrowheads="1"/>
          </p:cNvSpPr>
          <p:nvPr/>
        </p:nvSpPr>
        <p:spPr bwMode="auto">
          <a:xfrm>
            <a:off x="643789" y="1858060"/>
            <a:ext cx="103887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Pomoc techniczna PS WPR 2023-2027 – system teleinformatyczny Agencji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CAB47B4-4BB1-0A09-3B0D-BC80B09FB71E}"/>
              </a:ext>
            </a:extLst>
          </p:cNvPr>
          <p:cNvSpPr txBox="1"/>
          <p:nvPr/>
        </p:nvSpPr>
        <p:spPr>
          <a:xfrm>
            <a:off x="1119035" y="3283999"/>
            <a:ext cx="991346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063B126-756A-BCEA-EC5F-0EF87BDAEA97}"/>
              </a:ext>
            </a:extLst>
          </p:cNvPr>
          <p:cNvSpPr txBox="1"/>
          <p:nvPr/>
        </p:nvSpPr>
        <p:spPr>
          <a:xfrm>
            <a:off x="1645920" y="3031270"/>
            <a:ext cx="8899589" cy="21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Złożenie wniosku WoPP i WoP / wymiana korespondencji / zawarcie umowy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odbywa się za pośrednictwem systemu teleinformatycznego Agencji.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teleinformatyczny Agencji = Platforma Usług Elektronicznych (PUE) 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internetowy punkt dostępu do e-usług świadczonych przez ARiMR.</a:t>
            </a:r>
            <a:b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7AAA15B-1291-2249-E4B7-CF74873C2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4</a:t>
            </a:fld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0288F87-75BF-7CB0-83A2-EE74AFDD269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120" y="784769"/>
            <a:ext cx="6060129" cy="584792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24374F13-8B96-473F-E289-68C9C1766F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72388" y="526207"/>
            <a:ext cx="1912587" cy="102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422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75669"/>
            <a:ext cx="1871476" cy="276554"/>
          </a:xfrm>
          <a:prstGeom prst="rect">
            <a:avLst/>
          </a:prstGeom>
        </p:spPr>
      </p:pic>
      <p:sp>
        <p:nvSpPr>
          <p:cNvPr id="6" name="pole tekstowe 12"/>
          <p:cNvSpPr txBox="1">
            <a:spLocks noChangeArrowheads="1"/>
          </p:cNvSpPr>
          <p:nvPr/>
        </p:nvSpPr>
        <p:spPr bwMode="auto">
          <a:xfrm>
            <a:off x="643789" y="1858060"/>
            <a:ext cx="103887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Pomoc techniczna PS WPR 2023-2027 – system teleinformatyczny Agencji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CAB47B4-4BB1-0A09-3B0D-BC80B09FB71E}"/>
              </a:ext>
            </a:extLst>
          </p:cNvPr>
          <p:cNvSpPr txBox="1"/>
          <p:nvPr/>
        </p:nvSpPr>
        <p:spPr>
          <a:xfrm>
            <a:off x="1119035" y="3283999"/>
            <a:ext cx="991346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063B126-756A-BCEA-EC5F-0EF87BDAEA97}"/>
              </a:ext>
            </a:extLst>
          </p:cNvPr>
          <p:cNvSpPr txBox="1"/>
          <p:nvPr/>
        </p:nvSpPr>
        <p:spPr>
          <a:xfrm>
            <a:off x="643789" y="2385606"/>
            <a:ext cx="10654019" cy="41088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spcAft>
                <a:spcPts val="1000"/>
              </a:spcAft>
            </a:pP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Zakładanie konta w PUE:</a:t>
            </a:r>
            <a:endParaRPr lang="pl-PL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1000"/>
              </a:spcAft>
            </a:pP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zgodnie § 1 ust. 2 rozporządzenia Ministra Rolnictwa i Rozwoju Wsi </a:t>
            </a:r>
            <a:r>
              <a:rPr lang="pl-PL" sz="1800" i="0" u="none" strike="noStrike" baseline="0" dirty="0">
                <a:latin typeface="TimesNewRoman"/>
              </a:rPr>
              <a:t>z dnia 10 marca 2023 r. </a:t>
            </a:r>
            <a:r>
              <a:rPr lang="pl-PL" sz="1800" i="0" u="none" strike="noStrike" baseline="0" dirty="0">
                <a:latin typeface="TimesNewRoman,Bold"/>
              </a:rPr>
              <a:t>w sprawie szczegółowych wymagań dotyczących loginu i kodu dostępu do systemu teleinformatycznego ARiMR w</a:t>
            </a:r>
            <a:r>
              <a:rPr lang="pl-PL" dirty="0">
                <a:solidFill>
                  <a:srgbClr val="000000"/>
                </a:solidFill>
                <a:latin typeface="TimesNewRoman,Bold"/>
                <a:cs typeface="Times New Roman" panose="02020603050405020304" pitchFamily="18" charset="0"/>
              </a:rPr>
              <a:t>e wniosku o nadanie kodu dostępu wnioskodawca podaje:</a:t>
            </a:r>
          </a:p>
          <a:p>
            <a:pPr marL="342900" indent="-342900">
              <a:spcBef>
                <a:spcPts val="3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0000"/>
                </a:solidFill>
                <a:latin typeface="TimesNewRoman,Bold"/>
                <a:cs typeface="Times New Roman" panose="02020603050405020304" pitchFamily="18" charset="0"/>
              </a:rPr>
              <a:t>numer identyfikacyjny Beneficjenta (nr w Ewidencji Producentów),</a:t>
            </a:r>
          </a:p>
          <a:p>
            <a:pPr marL="342900" indent="-342900">
              <a:spcBef>
                <a:spcPts val="3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b="0" i="0" u="none" strike="noStrike" baseline="0" dirty="0">
                <a:latin typeface="TimesNewRoman"/>
              </a:rPr>
              <a:t>8 ostatnich cyfr numeru rachunku bankowego,</a:t>
            </a:r>
          </a:p>
          <a:p>
            <a:pPr marL="342900" indent="-342900">
              <a:spcBef>
                <a:spcPts val="3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0000"/>
                </a:solidFill>
                <a:latin typeface="TimesNewRoman,Bold"/>
                <a:cs typeface="Times New Roman" panose="02020603050405020304" pitchFamily="18" charset="0"/>
              </a:rPr>
              <a:t>kwotę środków finansowych wypłaconą przez Agencję jako ostatnią w roku kalendarzowym bezpośrednio poprzedzającym rok, w którym jest składany wniosek o nadanie kodu dostępu,</a:t>
            </a:r>
          </a:p>
          <a:p>
            <a:pPr marL="342900" indent="-342900">
              <a:spcBef>
                <a:spcPts val="3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0000"/>
                </a:solidFill>
                <a:latin typeface="TimesNewRoman,Bold"/>
                <a:cs typeface="Times New Roman" panose="02020603050405020304" pitchFamily="18" charset="0"/>
              </a:rPr>
              <a:t>dane osoby, którą Beneficjent upoważnił do złożenia wniosku.</a:t>
            </a:r>
          </a:p>
          <a:p>
            <a:pPr>
              <a:spcBef>
                <a:spcPts val="300"/>
              </a:spcBef>
              <a:spcAft>
                <a:spcPts val="1000"/>
              </a:spcAft>
            </a:pP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pl-PL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7AAA15B-1291-2249-E4B7-CF74873C2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5</a:t>
            </a:fld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0288F87-75BF-7CB0-83A2-EE74AFDD269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120" y="784769"/>
            <a:ext cx="6060129" cy="584792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24374F13-8B96-473F-E289-68C9C1766F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72388" y="526207"/>
            <a:ext cx="1912587" cy="102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880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75669"/>
            <a:ext cx="1871476" cy="276554"/>
          </a:xfrm>
          <a:prstGeom prst="rect">
            <a:avLst/>
          </a:prstGeom>
        </p:spPr>
      </p:pic>
      <p:sp>
        <p:nvSpPr>
          <p:cNvPr id="6" name="pole tekstowe 12"/>
          <p:cNvSpPr txBox="1">
            <a:spLocks noChangeArrowheads="1"/>
          </p:cNvSpPr>
          <p:nvPr/>
        </p:nvSpPr>
        <p:spPr bwMode="auto">
          <a:xfrm>
            <a:off x="643789" y="1858060"/>
            <a:ext cx="103887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Pomoc techniczna PS WPR 2023-2027 – system teleinformatyczny Agencji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CAB47B4-4BB1-0A09-3B0D-BC80B09FB71E}"/>
              </a:ext>
            </a:extLst>
          </p:cNvPr>
          <p:cNvSpPr txBox="1"/>
          <p:nvPr/>
        </p:nvSpPr>
        <p:spPr>
          <a:xfrm>
            <a:off x="1119035" y="3283999"/>
            <a:ext cx="991346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063B126-756A-BCEA-EC5F-0EF87BDAEA97}"/>
              </a:ext>
            </a:extLst>
          </p:cNvPr>
          <p:cNvSpPr txBox="1"/>
          <p:nvPr/>
        </p:nvSpPr>
        <p:spPr>
          <a:xfrm>
            <a:off x="1444723" y="2510928"/>
            <a:ext cx="9446370" cy="29993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Bef>
                <a:spcPts val="3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 konto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dla wszystkich wskazanych pracowników danej instytucji.</a:t>
            </a:r>
          </a:p>
          <a:p>
            <a:pPr marL="285750" indent="-285750">
              <a:lnSpc>
                <a:spcPct val="150000"/>
              </a:lnSpc>
              <a:spcBef>
                <a:spcPts val="3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Jeden login i hasło </a:t>
            </a: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konta.</a:t>
            </a:r>
          </a:p>
          <a:p>
            <a:pPr marL="285750" indent="-285750">
              <a:spcBef>
                <a:spcPts val="3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Złożenie wniosku/zawarcie umowy/przesłanie pisma - </a:t>
            </a:r>
            <a:r>
              <a:rPr lang="pl-P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wymaga uwierzytelniania/ autoryzacji przez osobę uprawnioną do reprezentacji.</a:t>
            </a:r>
          </a:p>
          <a:p>
            <a:pPr marL="285750" indent="-285750">
              <a:lnSpc>
                <a:spcPct val="150000"/>
              </a:lnSpc>
              <a:spcBef>
                <a:spcPts val="3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Powiadomienia systemowe przesyłane na adres e-mail i/lub sms.</a:t>
            </a:r>
            <a:b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7AAA15B-1291-2249-E4B7-CF74873C2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6</a:t>
            </a:fld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0288F87-75BF-7CB0-83A2-EE74AFDD269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120" y="784769"/>
            <a:ext cx="6060129" cy="584792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24374F13-8B96-473F-E289-68C9C1766F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72388" y="526207"/>
            <a:ext cx="1912587" cy="102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325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75669"/>
            <a:ext cx="1871476" cy="276554"/>
          </a:xfrm>
          <a:prstGeom prst="rect">
            <a:avLst/>
          </a:prstGeom>
        </p:spPr>
      </p:pic>
      <p:sp>
        <p:nvSpPr>
          <p:cNvPr id="6" name="pole tekstowe 12"/>
          <p:cNvSpPr txBox="1">
            <a:spLocks noChangeArrowheads="1"/>
          </p:cNvSpPr>
          <p:nvPr/>
        </p:nvSpPr>
        <p:spPr bwMode="auto">
          <a:xfrm>
            <a:off x="643789" y="1858060"/>
            <a:ext cx="103887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Pomoc techniczna PS WPR 2023-2027 – zasady składania wniosków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CAB47B4-4BB1-0A09-3B0D-BC80B09FB71E}"/>
              </a:ext>
            </a:extLst>
          </p:cNvPr>
          <p:cNvSpPr txBox="1"/>
          <p:nvPr/>
        </p:nvSpPr>
        <p:spPr>
          <a:xfrm>
            <a:off x="1119035" y="3283999"/>
            <a:ext cx="991346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063B126-756A-BCEA-EC5F-0EF87BDAEA97}"/>
              </a:ext>
            </a:extLst>
          </p:cNvPr>
          <p:cNvSpPr txBox="1"/>
          <p:nvPr/>
        </p:nvSpPr>
        <p:spPr>
          <a:xfrm>
            <a:off x="1119035" y="2655717"/>
            <a:ext cx="9526331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Wypełnienie/przygotowanie wniosku w systemie – wyznaczony pracownik instytucji</a:t>
            </a:r>
          </a:p>
          <a:p>
            <a:pPr marL="285750" indent="-28575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Autoryzacja wniosku/ wysłanie pisma / zawarcie umowy – osoba uprawniona/upoważniona do reprezentacji </a:t>
            </a:r>
          </a:p>
          <a:p>
            <a:pPr>
              <a:spcBef>
                <a:spcPts val="1800"/>
              </a:spcBef>
            </a:pPr>
            <a:r>
              <a:rPr lang="pl-PL" dirty="0">
                <a:solidFill>
                  <a:srgbClr val="000000"/>
                </a:solidFill>
                <a:latin typeface="Times New Roman" panose="02020603050405020304" pitchFamily="18" charset="0"/>
              </a:rPr>
              <a:t>Art. 10c ust. 1 u</a:t>
            </a:r>
            <a:r>
              <a:rPr lang="pl-PL" sz="1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stawy o ARiMR:</a:t>
            </a:r>
          </a:p>
          <a:p>
            <a:pPr>
              <a:spcBef>
                <a:spcPts val="1200"/>
              </a:spcBef>
            </a:pPr>
            <a:r>
              <a:rPr lang="pl-PL" sz="1800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Złożenie wniosku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za pomocą systemu teleinformatycznego Agencji następuje po uwierzytelnieniu w tym systemie podmiotu składającego ten wniosek, a w przypadku </a:t>
            </a:r>
            <a:r>
              <a:rPr lang="pl-PL" sz="1800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gdy wniosek jest składany przez podmiot niebędący osobą fizyczną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– po uwierzytelnieniu osoby: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1) </a:t>
            </a:r>
            <a:r>
              <a:rPr lang="pl-PL" sz="1800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uprawnionej do reprezentacji tego podmiotu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jeżeli jego reprezentacja jest jednoosobowa; </a:t>
            </a:r>
          </a:p>
          <a:p>
            <a:r>
              <a:rPr lang="pl-PL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2) </a:t>
            </a:r>
            <a:r>
              <a:rPr lang="pl-PL" sz="1800" b="0" i="0" u="sng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upoważnionej przez osoby uprawnione do reprezentacji tego podmiotu </a:t>
            </a:r>
            <a:r>
              <a:rPr lang="pl-PL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jeżeli jego reprezentacja jest wieloosobowa.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7AAA15B-1291-2249-E4B7-CF74873C2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7</a:t>
            </a:fld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0288F87-75BF-7CB0-83A2-EE74AFDD269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120" y="784769"/>
            <a:ext cx="6060129" cy="584792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24374F13-8B96-473F-E289-68C9C1766F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72388" y="526207"/>
            <a:ext cx="1912587" cy="102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411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75669"/>
            <a:ext cx="1871476" cy="276554"/>
          </a:xfrm>
          <a:prstGeom prst="rect">
            <a:avLst/>
          </a:prstGeom>
        </p:spPr>
      </p:pic>
      <p:sp>
        <p:nvSpPr>
          <p:cNvPr id="2" name="Prostokąt 1">
            <a:extLst>
              <a:ext uri="{FF2B5EF4-FFF2-40B4-BE49-F238E27FC236}">
                <a16:creationId xmlns:a16="http://schemas.microsoft.com/office/drawing/2014/main" id="{B026E7A0-6F70-4583-9D5C-04C061805553}"/>
              </a:ext>
            </a:extLst>
          </p:cNvPr>
          <p:cNvSpPr/>
          <p:nvPr/>
        </p:nvSpPr>
        <p:spPr>
          <a:xfrm>
            <a:off x="1932039" y="2507225"/>
            <a:ext cx="945371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	</a:t>
            </a:r>
          </a:p>
        </p:txBody>
      </p:sp>
      <p:sp>
        <p:nvSpPr>
          <p:cNvPr id="6" name="pole tekstowe 12"/>
          <p:cNvSpPr txBox="1">
            <a:spLocks noChangeArrowheads="1"/>
          </p:cNvSpPr>
          <p:nvPr/>
        </p:nvSpPr>
        <p:spPr bwMode="auto">
          <a:xfrm>
            <a:off x="643789" y="1858060"/>
            <a:ext cx="103887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Pomoc techniczna PS WPR 2023-2027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CAB47B4-4BB1-0A09-3B0D-BC80B09FB71E}"/>
              </a:ext>
            </a:extLst>
          </p:cNvPr>
          <p:cNvSpPr txBox="1"/>
          <p:nvPr/>
        </p:nvSpPr>
        <p:spPr>
          <a:xfrm>
            <a:off x="1119035" y="3283999"/>
            <a:ext cx="9913468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b="1" u="sng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endParaRPr lang="pl-PL" sz="1600" dirty="0"/>
          </a:p>
        </p:txBody>
      </p:sp>
      <p:sp>
        <p:nvSpPr>
          <p:cNvPr id="13" name="pole tekstowe 12">
            <a:extLst>
              <a:ext uri="{FF2B5EF4-FFF2-40B4-BE49-F238E27FC236}">
                <a16:creationId xmlns:a16="http://schemas.microsoft.com/office/drawing/2014/main" id="{4063B126-756A-BCEA-EC5F-0EF87BDAEA97}"/>
              </a:ext>
            </a:extLst>
          </p:cNvPr>
          <p:cNvSpPr txBox="1"/>
          <p:nvPr/>
        </p:nvSpPr>
        <p:spPr>
          <a:xfrm>
            <a:off x="938254" y="2648148"/>
            <a:ext cx="10134711" cy="23979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Prosimy o weryfikację i ewentualną aktualizację danych zawartych w Ewidencji Producentów!!!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Podstawowe dane do wniosku (np. dane teleadresowe wnioskodawcy/beneficjenta, nr NIP) zaciągną się do wniosku z Ewidencji Producentów prowadzonej przez Agencję.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r>
              <a:rPr lang="pl-PL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Zmiana ww. danych zawartych we wniosku będzie możliwa wyłącznie poprzez aktualizację danych w EP.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7AAA15B-1291-2249-E4B7-CF74873C2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8</a:t>
            </a:fld>
            <a:endParaRPr lang="pl-PL"/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0288F87-75BF-7CB0-83A2-EE74AFDD269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120" y="784769"/>
            <a:ext cx="6060129" cy="584792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24374F13-8B96-473F-E289-68C9C1766F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72388" y="526207"/>
            <a:ext cx="1912587" cy="102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9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Łącznik prosty 8"/>
          <p:cNvCxnSpPr/>
          <p:nvPr/>
        </p:nvCxnSpPr>
        <p:spPr>
          <a:xfrm>
            <a:off x="3432000" y="6348232"/>
            <a:ext cx="5328000" cy="0"/>
          </a:xfrm>
          <a:prstGeom prst="line">
            <a:avLst/>
          </a:prstGeom>
          <a:ln w="3175">
            <a:solidFill>
              <a:srgbClr val="0F4C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Obraz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0262" y="6475669"/>
            <a:ext cx="1871476" cy="276554"/>
          </a:xfrm>
          <a:prstGeom prst="rect">
            <a:avLst/>
          </a:prstGeom>
        </p:spPr>
      </p:pic>
      <p:sp>
        <p:nvSpPr>
          <p:cNvPr id="3" name="pole tekstowe 2"/>
          <p:cNvSpPr txBox="1"/>
          <p:nvPr/>
        </p:nvSpPr>
        <p:spPr>
          <a:xfrm>
            <a:off x="1240403" y="3987137"/>
            <a:ext cx="93984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Dziękuję za uwagę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6533022-4DAD-387A-46EC-4E0767EAD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CD0CE-7EE3-4D8B-A45A-CBF8413F0DC4}" type="slidenum">
              <a:rPr lang="pl-PL" smtClean="0"/>
              <a:t>9</a:t>
            </a:fld>
            <a:endParaRPr lang="pl-PL"/>
          </a:p>
        </p:txBody>
      </p:sp>
      <p:pic>
        <p:nvPicPr>
          <p:cNvPr id="2" name="Obraz 1">
            <a:extLst>
              <a:ext uri="{FF2B5EF4-FFF2-40B4-BE49-F238E27FC236}">
                <a16:creationId xmlns:a16="http://schemas.microsoft.com/office/drawing/2014/main" id="{A0E4CF8F-3775-E029-4437-4862494DCE9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120" y="784769"/>
            <a:ext cx="6060129" cy="584792"/>
          </a:xfrm>
          <a:prstGeom prst="rect">
            <a:avLst/>
          </a:prstGeom>
        </p:spPr>
      </p:pic>
      <p:pic>
        <p:nvPicPr>
          <p:cNvPr id="4" name="Obraz 3">
            <a:extLst>
              <a:ext uri="{FF2B5EF4-FFF2-40B4-BE49-F238E27FC236}">
                <a16:creationId xmlns:a16="http://schemas.microsoft.com/office/drawing/2014/main" id="{6D6F6696-2C77-B8D2-1022-8F26AA805B2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72388" y="526207"/>
            <a:ext cx="1912587" cy="102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5328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b54edea-9bb7-436b-a13d-63bf40837c4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EA20E5FBD7BEC449E094413FCAA88B5" ma:contentTypeVersion="7" ma:contentTypeDescription="Utwórz nowy dokument." ma:contentTypeScope="" ma:versionID="e0fc00d4839c23ce3753875a211a1e29">
  <xsd:schema xmlns:xsd="http://www.w3.org/2001/XMLSchema" xmlns:xs="http://www.w3.org/2001/XMLSchema" xmlns:p="http://schemas.microsoft.com/office/2006/metadata/properties" xmlns:ns3="6b54edea-9bb7-436b-a13d-63bf40837c4a" xmlns:ns4="3e649e6c-30b8-49ff-992c-5fe410c86e0c" targetNamespace="http://schemas.microsoft.com/office/2006/metadata/properties" ma:root="true" ma:fieldsID="bc5eeb22656545745ee2d1c87256df66" ns3:_="" ns4:_="">
    <xsd:import namespace="6b54edea-9bb7-436b-a13d-63bf40837c4a"/>
    <xsd:import namespace="3e649e6c-30b8-49ff-992c-5fe410c86e0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54edea-9bb7-436b-a13d-63bf40837c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649e6c-30b8-49ff-992c-5fe410c86e0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sisl xmlns:xsi="http://www.w3.org/2001/XMLSchema-instance" xmlns:xsd="http://www.w3.org/2001/XMLSchema" xmlns="http://www.boldonjames.com/2008/01/sie/internal/label" sislVersion="0" policy="992781dc-360b-4b31-9bcd-674abed97a40" origin="userSelected">
  <element uid="707fbe96-ba50-4b06-9f7d-a4363831fe5f" value=""/>
</sisl>
</file>

<file path=customXml/itemProps1.xml><?xml version="1.0" encoding="utf-8"?>
<ds:datastoreItem xmlns:ds="http://schemas.openxmlformats.org/officeDocument/2006/customXml" ds:itemID="{FBEE39C5-B655-4F06-B345-62D8876D89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AE18B6-8193-4762-95CC-BD03770195C1}">
  <ds:schemaRefs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6b54edea-9bb7-436b-a13d-63bf40837c4a"/>
    <ds:schemaRef ds:uri="http://purl.org/dc/elements/1.1/"/>
    <ds:schemaRef ds:uri="3e649e6c-30b8-49ff-992c-5fe410c86e0c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3316346-EEE8-4638-B629-AE62FC8610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54edea-9bb7-436b-a13d-63bf40837c4a"/>
    <ds:schemaRef ds:uri="3e649e6c-30b8-49ff-992c-5fe410c86e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E1BA368-6148-48E8-8DB7-8B8FC815F7E6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6263</TotalTime>
  <Words>594</Words>
  <Application>Microsoft Office PowerPoint</Application>
  <PresentationFormat>Panoramiczny</PresentationFormat>
  <Paragraphs>72</Paragraphs>
  <Slides>9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TimesNewRoman</vt:lpstr>
      <vt:lpstr>TimesNewRoman,Bold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Kubat Artur</dc:creator>
  <cp:lastModifiedBy>Łój Renata</cp:lastModifiedBy>
  <cp:revision>181</cp:revision>
  <cp:lastPrinted>2024-05-16T11:58:47Z</cp:lastPrinted>
  <dcterms:created xsi:type="dcterms:W3CDTF">2019-01-17T05:57:21Z</dcterms:created>
  <dcterms:modified xsi:type="dcterms:W3CDTF">2024-06-05T08:54:34Z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14936e86-d4f6-4315-a4d7-39c31da129ba</vt:lpwstr>
  </property>
  <property fmtid="{D5CDD505-2E9C-101B-9397-08002B2CF9AE}" pid="3" name="bjClsUserRVM">
    <vt:lpwstr>[]</vt:lpwstr>
  </property>
  <property fmtid="{D5CDD505-2E9C-101B-9397-08002B2CF9AE}" pid="4" name="bjSaver">
    <vt:lpwstr>t+BDHALE3VscNnEx23lJ+/ppSnlthPlY</vt:lpwstr>
  </property>
  <property fmtid="{D5CDD505-2E9C-101B-9397-08002B2CF9AE}" pid="5" name="bjDocumentLabelXML">
    <vt:lpwstr>&lt;?xml version="1.0" encoding="us-ascii"?&gt;&lt;sisl xmlns:xsi="http://www.w3.org/2001/XMLSchema-instance" xmlns:xsd="http://www.w3.org/2001/XMLSchema" sislVersion="0" policy="992781dc-360b-4b31-9bcd-674abed97a40" origin="userSelected" xmlns="http://www.boldonj</vt:lpwstr>
  </property>
  <property fmtid="{D5CDD505-2E9C-101B-9397-08002B2CF9AE}" pid="6" name="bjDocumentLabelXML-0">
    <vt:lpwstr>ames.com/2008/01/sie/internal/label"&gt;&lt;element uid="707fbe96-ba50-4b06-9f7d-a4363831fe5f" value="" /&gt;&lt;/sisl&gt;</vt:lpwstr>
  </property>
  <property fmtid="{D5CDD505-2E9C-101B-9397-08002B2CF9AE}" pid="7" name="bjDocumentSecurityLabel">
    <vt:lpwstr>Klasyfikacja: WEWNĘTRZNA</vt:lpwstr>
  </property>
  <property fmtid="{D5CDD505-2E9C-101B-9397-08002B2CF9AE}" pid="8" name="ContentTypeId">
    <vt:lpwstr>0x0101003EA20E5FBD7BEC449E094413FCAA88B5</vt:lpwstr>
  </property>
</Properties>
</file>