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6"/>
  </p:notesMasterIdLst>
  <p:sldIdLst>
    <p:sldId id="256" r:id="rId3"/>
    <p:sldId id="293" r:id="rId4"/>
    <p:sldId id="258" r:id="rId5"/>
    <p:sldId id="279" r:id="rId6"/>
    <p:sldId id="264" r:id="rId7"/>
    <p:sldId id="277" r:id="rId8"/>
    <p:sldId id="276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82" r:id="rId23"/>
    <p:sldId id="280" r:id="rId24"/>
    <p:sldId id="287" r:id="rId25"/>
    <p:sldId id="288" r:id="rId26"/>
    <p:sldId id="283" r:id="rId27"/>
    <p:sldId id="285" r:id="rId28"/>
    <p:sldId id="286" r:id="rId29"/>
    <p:sldId id="289" r:id="rId30"/>
    <p:sldId id="290" r:id="rId31"/>
    <p:sldId id="291" r:id="rId32"/>
    <p:sldId id="292" r:id="rId33"/>
    <p:sldId id="261" r:id="rId34"/>
    <p:sldId id="262" r:id="rId35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0" autoAdjust="0"/>
  </p:normalViewPr>
  <p:slideViewPr>
    <p:cSldViewPr snapToGrid="0">
      <p:cViewPr varScale="1">
        <p:scale>
          <a:sx n="80" d="100"/>
          <a:sy n="80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3015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10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969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077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760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662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5224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3265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075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6306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636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34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564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826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0271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0279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47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224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4560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799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859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3823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84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7856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1857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90465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7143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80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8666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8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472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0602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952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09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2602519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49808" y="118871"/>
            <a:ext cx="8013191" cy="16367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40664" y="1828800"/>
            <a:ext cx="8022336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6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adomosci24.pl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>
                <a:latin typeface="Arial Black"/>
                <a:ea typeface="Arial Black"/>
                <a:cs typeface="Arial Black"/>
                <a:sym typeface="Arial Black"/>
              </a:rPr>
              <a:t>33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2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Zjawisko powodzi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6" y="5301207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600" b="1" i="1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autor:  </a:t>
            </a: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Piotr Woliński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opadowe (O)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3" y="1636810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Powodzie te najczęściej występują w maju, czerwcu, lipcu, sierpniu i wrześniu. Jak wskazuje nazwa są one związane z występowaniem silnych nawalnych lub rozległych opadów.  Ich zasięg i gwałtowność przebiegu zależą od charakteru deszczu, czasu jego trwania, stopnia uwilgotnienia zlewni w momencie wystąpienia.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1177778291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opadowe (O) - podział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3" y="1636810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Z uwagi na charakter deszczu powodzie te można podzielić na wywołane deszczami: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rgbClr val="FF0000"/>
                </a:solidFill>
              </a:rPr>
              <a:t>nawalnymi (On) </a:t>
            </a:r>
            <a:r>
              <a:rPr lang="pl-PL" sz="2400" b="1" dirty="0">
                <a:solidFill>
                  <a:schemeClr val="tx1"/>
                </a:solidFill>
              </a:rPr>
              <a:t>– gwałtowne, lecz z reguły krótkotrwałe i mające niewielki zasięg terytorialny (lokalne), ale mogące powodować dotkliwe straty ze względu na bardzo szybki i trudny do przewidzenia przybór wody (na terenach nizinnych opad rzędu 60-80 mm).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899335541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opadowe (O) - podział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rgbClr val="FF0000"/>
                </a:solidFill>
              </a:rPr>
              <a:t>frontalnymi (Of) – </a:t>
            </a:r>
            <a:r>
              <a:rPr lang="pl-PL" sz="2400" b="1" dirty="0">
                <a:solidFill>
                  <a:schemeClr val="tx1"/>
                </a:solidFill>
              </a:rPr>
              <a:t>posiadaj podobny przebieg do nawalnych lecz znacznie większy zasięg terytorialny.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rgbClr val="FF0000"/>
                </a:solidFill>
              </a:rPr>
              <a:t>rozlewnymi (Or) – </a:t>
            </a:r>
            <a:r>
              <a:rPr lang="pl-PL" sz="2400" b="1" dirty="0">
                <a:solidFill>
                  <a:schemeClr val="tx1"/>
                </a:solidFill>
              </a:rPr>
              <a:t>wywołane długotrwałymi opadami. Zasięg tych powodzi jest największy i może obejmować nawet całe dorzecze. Z analiz wielkości opadów wynika, że  wielkość spadającego deszczu w ciągu 2-4 dni może znacznie przekroczyć normę miesięczną.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954626918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opadowe (O)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r>
              <a:rPr lang="pl-PL" sz="2000" b="1" dirty="0">
                <a:solidFill>
                  <a:schemeClr val="tx1"/>
                </a:solidFill>
              </a:rPr>
              <a:t>Powódź opadowa – Elbląg 13.10.2009 r. obrona budynku przy ul. Panieńskiej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915" y="2512069"/>
            <a:ext cx="6395192" cy="42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39432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roztopowe (R)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Powodzie te są związane z gwałtownym topnieniem pokrywy śnieżnej. Najczęściej występują w drugiej połowie lutego, w marcu oraz w pierwszej dekadzie kwietnia. Warunkami sprzyjającymi ich występowaniu są, gwałtowne ocieplenia z jednoczesnym wystąpieniem deszczu przy jeszcze zamarzniętym podłożu – co powoduje gwałtowny odpływ powierzchniowy wód. Zasięg terytorialny powodzi roztopowych jest bardzo duży.</a:t>
            </a:r>
          </a:p>
        </p:txBody>
      </p:sp>
    </p:spTree>
    <p:extLst>
      <p:ext uri="{BB962C8B-B14F-4D97-AF65-F5344CB8AC3E}">
        <p14:creationId xmlns:p14="http://schemas.microsoft.com/office/powerpoint/2010/main" val="986505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roztopowe (R)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/>
              <a:t>Powódź roztopowa – m. Stegny 05.02.2011 r. gm. Pasłęk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13" y="2015996"/>
            <a:ext cx="7049341" cy="47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49137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sztormowe (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Powodzie tego typu wywołane są silnymi wiatrami wiejącymi od morza  w kierunku lądu i sytuacją baryczną. Wody morskie pod wpływem wiatru w zalewach i ujściach rzek utrudniają odpływ wód rzecznych, co powoduje ich piętrzenie i zalewanie terenów przyległych. </a:t>
            </a:r>
          </a:p>
        </p:txBody>
      </p:sp>
    </p:spTree>
    <p:extLst>
      <p:ext uri="{BB962C8B-B14F-4D97-AF65-F5344CB8AC3E}">
        <p14:creationId xmlns:p14="http://schemas.microsoft.com/office/powerpoint/2010/main" val="2062989595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sztormowe (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Mogą również powstać w wyniku przelewania się wody przez wały lub inne zabezpieczenia przeciwpowodziowe terenów depresyjnych, których nie brakuje w powiecie elbląskim. Występują one głównie w grudniu, lutym i styczniu, ale nie jest to regułą i mogą wystąpić również w miesiącach letnich.</a:t>
            </a:r>
          </a:p>
        </p:txBody>
      </p:sp>
    </p:spTree>
    <p:extLst>
      <p:ext uri="{BB962C8B-B14F-4D97-AF65-F5344CB8AC3E}">
        <p14:creationId xmlns:p14="http://schemas.microsoft.com/office/powerpoint/2010/main" val="3977457282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sztormowe (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Sz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dirty="0"/>
              <a:t>Powódź sztormowa tzw.  „cofka” – Elbląg 14.01.2012 r.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45" y="2095182"/>
            <a:ext cx="6963267" cy="46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90993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zimowe (Z)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Powodzie zimowe dzielimy na: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 err="1"/>
              <a:t>śryżowe</a:t>
            </a:r>
            <a:r>
              <a:rPr lang="pl-PL" sz="2000" b="1" dirty="0"/>
              <a:t> ( </a:t>
            </a:r>
            <a:r>
              <a:rPr lang="pl-PL" sz="2400" b="1" dirty="0" err="1"/>
              <a:t>Z</a:t>
            </a:r>
            <a:r>
              <a:rPr lang="pl-PL" sz="2000" b="1" baseline="-25000" dirty="0" err="1"/>
              <a:t>ś</a:t>
            </a:r>
            <a:r>
              <a:rPr lang="pl-PL" sz="2000" b="1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zatorowe</a:t>
            </a:r>
            <a:r>
              <a:rPr lang="pl-PL" sz="2000" b="1" dirty="0"/>
              <a:t> (</a:t>
            </a:r>
            <a:r>
              <a:rPr lang="pl-PL" sz="2400" b="1" dirty="0" err="1"/>
              <a:t>Z</a:t>
            </a:r>
            <a:r>
              <a:rPr lang="pl-PL" sz="1200" b="1" dirty="0" err="1"/>
              <a:t>z</a:t>
            </a:r>
            <a:r>
              <a:rPr lang="pl-PL" sz="2000" b="1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000" b="1" dirty="0"/>
          </a:p>
          <a:p>
            <a:pPr>
              <a:lnSpc>
                <a:spcPct val="150000"/>
              </a:lnSpc>
            </a:pPr>
            <a:r>
              <a:rPr lang="pl-PL" sz="2400" b="1" dirty="0"/>
              <a:t>Różnią się przyczynami powstawania, przebiegiem, lokalizacją, zasięgiem, okresem występowania i towarzyszącymi im warunkami atmosferycznymi.</a:t>
            </a:r>
          </a:p>
        </p:txBody>
      </p:sp>
    </p:spTree>
    <p:extLst>
      <p:ext uri="{BB962C8B-B14F-4D97-AF65-F5344CB8AC3E}">
        <p14:creationId xmlns:p14="http://schemas.microsoft.com/office/powerpoint/2010/main" val="1888686402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/>
          </a:bodyPr>
          <a:lstStyle/>
          <a:p>
            <a:r>
              <a:rPr lang="pl-PL" dirty="0"/>
              <a:t> Zjawisko podtopienia, wezbrania i powodzi;</a:t>
            </a:r>
          </a:p>
          <a:p>
            <a:r>
              <a:rPr lang="pl-PL" dirty="0"/>
              <a:t> Rodzaje wezbrań;</a:t>
            </a:r>
          </a:p>
          <a:p>
            <a:r>
              <a:rPr lang="pl-PL" dirty="0"/>
              <a:t> Charakterystyka fali powodziowej;</a:t>
            </a:r>
          </a:p>
          <a:p>
            <a:r>
              <a:rPr lang="pl-PL" dirty="0"/>
              <a:t> Fazy powodzi.</a:t>
            </a:r>
          </a:p>
          <a:p>
            <a:endParaRPr lang="pl-PL" dirty="0"/>
          </a:p>
          <a:p>
            <a:endParaRPr lang="pl-PL" dirty="0"/>
          </a:p>
          <a:p>
            <a:pPr marL="118872" indent="0" algn="r">
              <a:buNone/>
            </a:pPr>
            <a:r>
              <a:rPr lang="pl-PL" dirty="0"/>
              <a:t>Czas</a:t>
            </a:r>
            <a:r>
              <a:rPr lang="pl-PL"/>
              <a:t>: 1T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6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śryżowe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pl-PL" sz="20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ś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Mają miejsce w sytuacji, kiedy duże ilości tworzącego się śryżu i lodu dennego powodują „zatykanie” całego przekroju poprzecznego rzeki. Następuje wówczas spiętrzenie wody, które może spowodować lokalne przelanie się wody ponad koroną wału przeciwpowodziowego. Występują tylko w warunkach sprzyjających tworzeniu się śryżu, a więc przy gwałtownym spadku temperatury do ok. –10 </a:t>
            </a:r>
            <a:r>
              <a:rPr lang="pl-PL" sz="2400" b="1" baseline="30000" dirty="0" err="1"/>
              <a:t>o</a:t>
            </a:r>
            <a:r>
              <a:rPr lang="pl-PL" sz="2400" b="1" dirty="0" err="1"/>
              <a:t>C</a:t>
            </a:r>
            <a:r>
              <a:rPr lang="pl-PL" sz="2400" b="1" dirty="0"/>
              <a:t>, przeważnie nocą przy bezchmurnym niebie.</a:t>
            </a:r>
          </a:p>
        </p:txBody>
      </p:sp>
    </p:spTree>
    <p:extLst>
      <p:ext uri="{BB962C8B-B14F-4D97-AF65-F5344CB8AC3E}">
        <p14:creationId xmlns:p14="http://schemas.microsoft.com/office/powerpoint/2010/main" val="1068060879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Powodzie zatorowe (</a:t>
            </a:r>
            <a:r>
              <a:rPr lang="pl-PL" sz="28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pl-PL" sz="2000" b="1" i="0" u="none" strike="noStrike" cap="none" dirty="0" err="1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Spowodowane są zatorami w czasie spływu lodów. </a:t>
            </a:r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>
              <a:lnSpc>
                <a:spcPct val="150000"/>
              </a:lnSpc>
            </a:pPr>
            <a:endParaRPr lang="pl-PL" sz="2400" b="1" dirty="0"/>
          </a:p>
          <a:p>
            <a:pPr algn="ctr">
              <a:lnSpc>
                <a:spcPct val="150000"/>
              </a:lnSpc>
            </a:pPr>
            <a:r>
              <a:rPr lang="pl-PL" sz="2000" b="1" dirty="0"/>
              <a:t>Zator na rzece </a:t>
            </a:r>
            <a:r>
              <a:rPr lang="pl-PL" sz="2000" b="1" dirty="0" err="1"/>
              <a:t>Kumiela</a:t>
            </a:r>
            <a:r>
              <a:rPr lang="pl-PL" sz="2000" b="1" dirty="0"/>
              <a:t>. Elbląg 24.02.2012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33" y="2039848"/>
            <a:ext cx="6422578" cy="42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38305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Charakterystyka fali powodziowej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Przejściowe zjawisko hydrologiczne powstające w naturalnych ciekach wodnych, zbiornikach wodnych, kanałach lub na morzu w wyniku nagłego spływu dużych mas wody opadowej, lub roztopowej, masa wodna tworzy wysoki stan poziomu wody w kształcie wału przesuwającego się wzdłuż cieku wodnego, stwarzając potencjalne zagrożenie powodziowe</a:t>
            </a:r>
          </a:p>
        </p:txBody>
      </p:sp>
    </p:spTree>
    <p:extLst>
      <p:ext uri="{BB962C8B-B14F-4D97-AF65-F5344CB8AC3E}">
        <p14:creationId xmlns:p14="http://schemas.microsoft.com/office/powerpoint/2010/main" val="4118354728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Charakterystyka fali powodziowej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Fala ma wyraźny początek, fazę wznoszenia, punkt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kulminacyjny i fazę opadania (rys.). W miarę przesuwania się</a:t>
            </a:r>
          </a:p>
          <a:p>
            <a:pPr>
              <a:lnSpc>
                <a:spcPct val="150000"/>
              </a:lnSpc>
            </a:pPr>
            <a:r>
              <a:rPr lang="pl-PL" sz="2400" b="1" dirty="0"/>
              <a:t>jej z biegiem rzeki, czoło fali ulega skróceniu, a sama fala ulega wydłużeniu. W przypadku powstania w górnym odcinku rzeki kilku pojedynczych fal, mogą się one połączyć i utworzyć w środkowym i dolnym biegu jeden szczyt. </a:t>
            </a:r>
          </a:p>
        </p:txBody>
      </p:sp>
    </p:spTree>
    <p:extLst>
      <p:ext uri="{BB962C8B-B14F-4D97-AF65-F5344CB8AC3E}">
        <p14:creationId xmlns:p14="http://schemas.microsoft.com/office/powerpoint/2010/main" val="3457560145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Charakterystyka fali powodziowej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Jest to związane z tym, że prędkość przemieszczania się fal w górnym biegu rzeki jest zawsze większa niż na odcinkach środkowym i dolnym.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98" y="3253653"/>
            <a:ext cx="45434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03021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Fala powodziowa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/>
              <a:t>Fala powodziowa rz. Wisła 20.05.2010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638" y="2024029"/>
            <a:ext cx="6311489" cy="473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59355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Fazy powodzi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/>
              <a:t>Fazy powodzi: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przybór wody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fala (fale) kulminacyjne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opadanie wody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powrót do stanu normalnego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4262805187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Fazy działań powodziowych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alarmowanie i ostrzeganie ludności z terenów zagrożonych falą powodziową przy wykorzystaniu dostępnych urządzeń nagłaśniających oraz środków łączności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ratowanie i ewakuacja ludzi i zwierząt z terenów zalanych i zagrożonych zalaniem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zaopatrywanie ludności na odciętych terenach w żywność, lekarstwa, wodę do picia, itp.,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775175276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Fazy działań powodziowych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umacnianie i ochrona wałów oraz budowa doraźnych wałów p. powodziowych (uszczelnianie folią i workami z  piaskiem przesiąkających wałów, likwidowanie wyrw w obwałowaniach),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ochrona mostów i obiektów strategicznych zagrożonych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współpraca w usuwaniu zatorów lodowych,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świadczenie usług transportowych mających na celu dostarczenie żywności, wody pitnej, lekarstw itp., </a:t>
            </a:r>
          </a:p>
        </p:txBody>
      </p:sp>
    </p:spTree>
    <p:extLst>
      <p:ext uri="{BB962C8B-B14F-4D97-AF65-F5344CB8AC3E}">
        <p14:creationId xmlns:p14="http://schemas.microsoft.com/office/powerpoint/2010/main" val="3150944145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Fazy działań powodziowych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dozorowanie stanu obwałowania i koryt rzek 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pomoc w nawiązywaniu łączności z innymi służbami,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oświetlanie terenu akcji posiadanym sprzętem,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udrażnianiu przepustów i usuwaniu zapór tworzonych przez spływające z wody krzewy i gałęzie,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wypompowywaniu wody z budynków mieszkalnych, gospodarczych i obiektów komunalnych,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pomoc w odkażaniu terenów,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718436914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Zjawisko podtopienia, wezbrania i powodzi</a:t>
            </a:r>
          </a:p>
        </p:txBody>
      </p:sp>
      <p:sp>
        <p:nvSpPr>
          <p:cNvPr id="141" name="Shape 141"/>
          <p:cNvSpPr/>
          <p:nvPr/>
        </p:nvSpPr>
        <p:spPr>
          <a:xfrm>
            <a:off x="94129" y="1636810"/>
            <a:ext cx="9049870" cy="204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Podtopienia</a:t>
            </a:r>
            <a:r>
              <a:rPr lang="pl-PL" sz="2400" b="1" dirty="0">
                <a:solidFill>
                  <a:schemeClr val="dk1"/>
                </a:solidFill>
              </a:rPr>
              <a:t> – zalania terenów z innych przyczyn niż powódź. Przyczynami podtopień mogą być np.: wypełnienie retencji gruntowej zlewni, duże opady deszczu oraz przesiąki wody przez wały przeciwpowodziowe.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283" y="3887345"/>
            <a:ext cx="3603502" cy="2702627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586283" y="6569747"/>
            <a:ext cx="3491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Podtopienie ul. Nowowiejska Elbląg 07.2011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Fazy działań powodziowych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1025" y="1446179"/>
            <a:ext cx="90229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zabezpieczenie przed pożarami terenów zdewastowanych,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inne prace zlecone przez sztaby kryzysowe,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/>
              <a:t>przekazywanie meldunków do sztabów kryzysowych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525289524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dirty="0"/>
              <a:t>Organizacja terenu akcji przeciwpowodziowej</a:t>
            </a:r>
            <a:endParaRPr lang="pl-PL"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121024" y="1461998"/>
            <a:ext cx="9022975" cy="4508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50000"/>
              </a:lnSpc>
              <a:buClr>
                <a:schemeClr val="dk1"/>
              </a:buClr>
              <a:buSzPct val="40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872" y="1607726"/>
            <a:ext cx="5988874" cy="511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36322"/>
      </p:ext>
    </p:extLst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179" name="Shape 179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467543" y="1832843"/>
            <a:ext cx="8216267" cy="461015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/>
            <a:r>
              <a:rPr lang="pl-PL" dirty="0"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Szkolenie Strażaków Ratowników OSP z zakresu działań przeciwpowodziowych oraz ratownictwa na wodach</a:t>
            </a:r>
            <a:r>
              <a:rPr lang="pl-PL" dirty="0"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 Praca zbiorowa CNBOP 2009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Vademecum ochrony przeciwpowodziowej, Bednarczyk S. i in., KZGW, Gdańsk 2006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Bednarczyk S., Mackiewicz St.: Powodzie na Bobrze oraz jego dopływach, Materiały Forum Naukowo-Technicznego, t.3, Ustroń </a:t>
            </a:r>
            <a:r>
              <a:rPr lang="pl-PL" sz="2400" dirty="0" err="1">
                <a:latin typeface="Arial"/>
                <a:ea typeface="Arial"/>
                <a:cs typeface="Arial"/>
                <a:sym typeface="Arial"/>
              </a:rPr>
              <a:t>k.Wisły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, 1997. </a:t>
            </a: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Ziobro J. : „Powódź – zjawisko powtarzalne” </a:t>
            </a:r>
          </a:p>
          <a:p>
            <a:pPr lvl="0" indent="-324612"/>
            <a:endParaRPr lang="pl-PL" sz="2400" dirty="0">
              <a:latin typeface="Arial"/>
              <a:ea typeface="Arial"/>
              <a:cs typeface="Arial"/>
              <a:sym typeface="Arial"/>
            </a:endParaRPr>
          </a:p>
          <a:p>
            <a:pPr lvl="0" indent="-324612"/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331638" y="250031"/>
            <a:ext cx="7362846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52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INDEKS MATERIAŁÓW POBRANYCH Z INTERNETU</a:t>
            </a:r>
          </a:p>
        </p:txBody>
      </p:sp>
      <p:sp>
        <p:nvSpPr>
          <p:cNvPr id="191" name="Shape 19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107504" y="1832844"/>
            <a:ext cx="8921000" cy="418844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Zdjęcie 1: KM PSP Elbląg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2 : Pobrano z dziennikelbląski.pl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Zdjęcie 3: KM PSP Elbląg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4: KM PSP Elbląg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Zdjęcie 5: KM PSP Elbląg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6: Witold Sadowski</a:t>
            </a:r>
          </a:p>
          <a:p>
            <a:pPr lvl="0" indent="-324612"/>
            <a:r>
              <a:rPr lang="pl-PL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Zdjęcie 7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:  Bednarczyk S. i in., Vademecum ochrony przeciwpowodziowej, KZGW, Gdańsk 2006</a:t>
            </a:r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8: </a:t>
            </a:r>
            <a:r>
              <a:rPr lang="pl-PL" sz="2400" dirty="0">
                <a:latin typeface="Arial"/>
                <a:ea typeface="Arial"/>
                <a:cs typeface="Arial"/>
                <a:sym typeface="Arial"/>
                <a:hlinkClick r:id="rId3"/>
              </a:rPr>
              <a:t>www.wiadomosci24.pl</a:t>
            </a:r>
            <a:endParaRPr lang="pl-PL" sz="2400" dirty="0">
              <a:latin typeface="Arial"/>
              <a:ea typeface="Arial"/>
              <a:cs typeface="Arial"/>
              <a:sym typeface="Arial"/>
            </a:endParaRPr>
          </a:p>
          <a:p>
            <a:pPr lvl="0" indent="-324612"/>
            <a:r>
              <a:rPr lang="pl-PL" sz="2400" dirty="0">
                <a:latin typeface="Arial"/>
                <a:ea typeface="Arial"/>
                <a:cs typeface="Arial"/>
                <a:sym typeface="Arial"/>
              </a:rPr>
              <a:t>Zdjęcie 9: Szkolenie Strażaków Ratowników OSP z zakresu działań przeciwpowodziowych oraz ratownictwa na wodach</a:t>
            </a:r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None/>
            </a:pPr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94129" y="1636810"/>
            <a:ext cx="9049870" cy="20476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Wezbranie – </a:t>
            </a:r>
            <a:r>
              <a:rPr lang="pl-PL" sz="2400" b="1" dirty="0">
                <a:solidFill>
                  <a:schemeClr val="tx1"/>
                </a:solidFill>
              </a:rPr>
              <a:t>znaczny wzrost stanów wody w ciekach i jeziorach, wywołany zwiększonym zasilaniem (opady, topnienie śniegu) lub zahamowaniem odpływu (zatory lodowe lub </a:t>
            </a:r>
            <a:r>
              <a:rPr lang="pl-PL" sz="2400" b="1" dirty="0" err="1">
                <a:solidFill>
                  <a:schemeClr val="tx1"/>
                </a:solidFill>
              </a:rPr>
              <a:t>śryżowe</a:t>
            </a:r>
            <a:r>
              <a:rPr lang="pl-PL" sz="2400" b="1" dirty="0">
                <a:solidFill>
                  <a:schemeClr val="tx1"/>
                </a:solidFill>
              </a:rPr>
              <a:t>, wiatr wiejący przeciwnie do kierunku przepływu wody). </a:t>
            </a:r>
            <a:endParaRPr sz="2400" b="1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428" y="4130627"/>
            <a:ext cx="5390100" cy="23956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219113" y="6538316"/>
            <a:ext cx="47982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Calibri"/>
                <a:sym typeface="Calibri"/>
              </a:rPr>
              <a:t>Wezbranie rzeka Elbląg 28.12.2015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Zjawisko podtopienia, wezbrania i powodzi</a:t>
            </a:r>
          </a:p>
        </p:txBody>
      </p:sp>
    </p:spTree>
    <p:extLst>
      <p:ext uri="{BB962C8B-B14F-4D97-AF65-F5344CB8AC3E}">
        <p14:creationId xmlns:p14="http://schemas.microsoft.com/office/powerpoint/2010/main" val="3674361822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94129" y="1636810"/>
            <a:ext cx="9049870" cy="34865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Powódź –</a:t>
            </a:r>
            <a:r>
              <a:rPr lang="pl-PL" sz="2400" b="1" dirty="0">
                <a:solidFill>
                  <a:schemeClr val="tx1"/>
                </a:solidFill>
              </a:rPr>
              <a:t> czasowe pokrycie przez wodę terenu, który w normalnych warunkach nie jest pokryty wodą, powstałe na skutek wezbrania wody w ciekach naturalnych, zbiornikach wodnych, kanałach oraz od strony morza, powodujące zagrożenie dla życia i zdrowia ludzi, środowiska, dziedzictwa kulturowego oraz działalności gospodarczej.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  <p:sp>
        <p:nvSpPr>
          <p:cNvPr id="8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Zjawisko podtopienia, wezbrania i powodzi</a:t>
            </a:r>
          </a:p>
        </p:txBody>
      </p:sp>
    </p:spTree>
    <p:extLst>
      <p:ext uri="{BB962C8B-B14F-4D97-AF65-F5344CB8AC3E}">
        <p14:creationId xmlns:p14="http://schemas.microsoft.com/office/powerpoint/2010/main" val="1934540782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Klasyfikacja i rodzaje powodzi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3" y="1636810"/>
            <a:ext cx="9022975" cy="34865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Powodzie</a:t>
            </a:r>
            <a:r>
              <a:rPr lang="pl-PL" sz="2400" b="1" dirty="0">
                <a:solidFill>
                  <a:schemeClr val="tx1"/>
                </a:solidFill>
              </a:rPr>
              <a:t> dzieli się według kryteriów: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zasięgu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wielkości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genezy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105706162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Klasyfikacja i rodzaje powodzi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4" y="1456701"/>
            <a:ext cx="9022975" cy="5221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Ze względu na zasięg: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0000"/>
                </a:solidFill>
              </a:rPr>
              <a:t>lokalne</a:t>
            </a:r>
            <a:r>
              <a:rPr lang="pl-PL" sz="2400" b="1" dirty="0">
                <a:solidFill>
                  <a:schemeClr val="tx1"/>
                </a:solidFill>
              </a:rPr>
              <a:t> - obejmujące swym zasięgiem małe zlewnie, są one spowodowane opadami nawalnymi o dużym natężeniu, określanymi potocznie „oberwaniem chmury”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0000"/>
                </a:solidFill>
              </a:rPr>
              <a:t>regionalne</a:t>
            </a:r>
            <a:r>
              <a:rPr lang="pl-PL" sz="2400" b="1" dirty="0">
                <a:solidFill>
                  <a:schemeClr val="tx1"/>
                </a:solidFill>
              </a:rPr>
              <a:t> – obejmują na ogół jeden region hydrograficzny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FF0000"/>
                </a:solidFill>
              </a:rPr>
              <a:t>krajowe</a:t>
            </a:r>
            <a:r>
              <a:rPr lang="pl-PL" sz="2400" b="1" dirty="0">
                <a:solidFill>
                  <a:schemeClr val="tx1"/>
                </a:solidFill>
              </a:rPr>
              <a:t> - obejmujące kilka regionów hydrograficznych. Ich przyczyną są zwykle długotrwałe deszcze obejmujące swym zasięgiem duże obszary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267009688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Klasyfikacja i rodzaje powodzi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3" y="1636810"/>
            <a:ext cx="9022975" cy="34865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chemeClr val="tx1"/>
                </a:solidFill>
              </a:rPr>
              <a:t>Ze względu na wielkość: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zwyczajne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wielkie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katastrofalne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2727933782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Rodzaje powodzi</a:t>
            </a:r>
          </a:p>
        </p:txBody>
      </p:sp>
      <p:sp>
        <p:nvSpPr>
          <p:cNvPr id="141" name="Shape 141"/>
          <p:cNvSpPr/>
          <p:nvPr/>
        </p:nvSpPr>
        <p:spPr>
          <a:xfrm>
            <a:off x="121023" y="1636810"/>
            <a:ext cx="9022975" cy="42375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12700" algn="just">
              <a:lnSpc>
                <a:spcPct val="150000"/>
              </a:lnSpc>
              <a:buClr>
                <a:schemeClr val="dk1"/>
              </a:buClr>
              <a:buSzPct val="25000"/>
            </a:pPr>
            <a:r>
              <a:rPr lang="pl-PL" sz="2400" b="1" dirty="0">
                <a:solidFill>
                  <a:srgbClr val="FF0000"/>
                </a:solidFill>
              </a:rPr>
              <a:t>Powodzie</a:t>
            </a:r>
            <a:r>
              <a:rPr lang="pl-PL" sz="2400" b="1" dirty="0">
                <a:solidFill>
                  <a:schemeClr val="tx1"/>
                </a:solidFill>
              </a:rPr>
              <a:t> ze względu na ich proces powstawania możemy podzielić na: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opadowe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roztopowe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zimowe</a:t>
            </a: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40000"/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chemeClr val="tx1"/>
                </a:solidFill>
              </a:rPr>
              <a:t>sztormowe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ct val="25000"/>
            </a:pPr>
            <a:endParaRPr lang="pl-PL" sz="2400" b="1" dirty="0">
              <a:solidFill>
                <a:schemeClr val="tx1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436096" y="5362694"/>
            <a:ext cx="1080120" cy="2160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Zdjęcie 1</a:t>
            </a:r>
          </a:p>
        </p:txBody>
      </p:sp>
    </p:spTree>
    <p:extLst>
      <p:ext uri="{BB962C8B-B14F-4D97-AF65-F5344CB8AC3E}">
        <p14:creationId xmlns:p14="http://schemas.microsoft.com/office/powerpoint/2010/main" val="71251071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1527</Words>
  <Application>Microsoft Office PowerPoint</Application>
  <PresentationFormat>Pokaz na ekranie (4:3)</PresentationFormat>
  <Paragraphs>233</Paragraphs>
  <Slides>33</Slides>
  <Notes>33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33</vt:i4>
      </vt:variant>
    </vt:vector>
  </HeadingPairs>
  <TitlesOfParts>
    <vt:vector size="40" baseType="lpstr">
      <vt:lpstr>Arial Black</vt:lpstr>
      <vt:lpstr>Noto Sans Symbols</vt:lpstr>
      <vt:lpstr>Calibri</vt:lpstr>
      <vt:lpstr>Arial</vt:lpstr>
      <vt:lpstr>Wingdings</vt:lpstr>
      <vt:lpstr>Moduł</vt:lpstr>
      <vt:lpstr>Moduł</vt:lpstr>
      <vt:lpstr>TEMAT 33:  Zjawisko powodzi</vt:lpstr>
      <vt:lpstr>MATERIAŁ NAUCZANIA</vt:lpstr>
      <vt:lpstr>Zjawisko podtopienia, wezbrania i powodzi</vt:lpstr>
      <vt:lpstr>Zjawisko podtopienia, wezbrania i powodzi</vt:lpstr>
      <vt:lpstr>Zjawisko podtopienia, wezbrania i powodzi</vt:lpstr>
      <vt:lpstr>Klasyfikacja i rodzaje powodzi</vt:lpstr>
      <vt:lpstr>Klasyfikacja i rodzaje powodzi</vt:lpstr>
      <vt:lpstr>Klasyfikacja i rodzaje powodzi</vt:lpstr>
      <vt:lpstr>Rodzaje powodzi</vt:lpstr>
      <vt:lpstr>Powodzie opadowe (O) </vt:lpstr>
      <vt:lpstr>Powodzie opadowe (O) - podział </vt:lpstr>
      <vt:lpstr>Powodzie opadowe (O) - podział </vt:lpstr>
      <vt:lpstr>Powodzie opadowe (O) </vt:lpstr>
      <vt:lpstr>Powodzie roztopowe (R) </vt:lpstr>
      <vt:lpstr>Powodzie roztopowe (R) </vt:lpstr>
      <vt:lpstr>Powodzie sztormowe (Sz) </vt:lpstr>
      <vt:lpstr>Powodzie sztormowe (Sz) </vt:lpstr>
      <vt:lpstr>Powodzie sztormowe (Sz) </vt:lpstr>
      <vt:lpstr>Powodzie zimowe (Z)</vt:lpstr>
      <vt:lpstr>Powodzie śryżowe (Zś)</vt:lpstr>
      <vt:lpstr>Powodzie zatorowe (Zz)</vt:lpstr>
      <vt:lpstr>Charakterystyka fali powodziowej</vt:lpstr>
      <vt:lpstr>Charakterystyka fali powodziowej</vt:lpstr>
      <vt:lpstr>Charakterystyka fali powodziowej</vt:lpstr>
      <vt:lpstr>Fala powodziowa</vt:lpstr>
      <vt:lpstr>Fazy powodzi</vt:lpstr>
      <vt:lpstr>Fazy działań powodziowych</vt:lpstr>
      <vt:lpstr>Fazy działań powodziowych</vt:lpstr>
      <vt:lpstr>Fazy działań powodziowych</vt:lpstr>
      <vt:lpstr>Fazy działań powodziowych</vt:lpstr>
      <vt:lpstr>Organizacja terenu akcji przeciwpowodziowej</vt:lpstr>
      <vt:lpstr>BIBLIOGRAFIA</vt:lpstr>
      <vt:lpstr>INDEKS MATERIAŁÓW POBRANYCH Z INTERNETU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33:  Zjawisko powodzi.</dc:title>
  <dc:creator>Boss</dc:creator>
  <cp:lastModifiedBy>m.wroblewski</cp:lastModifiedBy>
  <cp:revision>31</cp:revision>
  <dcterms:modified xsi:type="dcterms:W3CDTF">2021-11-16T08:31:42Z</dcterms:modified>
</cp:coreProperties>
</file>