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08" autoAdjust="0"/>
    <p:restoredTop sz="94660"/>
  </p:normalViewPr>
  <p:slideViewPr>
    <p:cSldViewPr showGuides="1">
      <p:cViewPr>
        <p:scale>
          <a:sx n="75" d="100"/>
          <a:sy n="75" d="100"/>
        </p:scale>
        <p:origin x="-3642" y="-19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93251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ransition spd="med"/>
  <p:timing>
    <p:tnLst>
      <p:par>
        <p:cTn id="1" dur="indefinite" restart="never" nodeType="tmRoot"/>
      </p:par>
    </p:tnLst>
  </p:timing>
  <p:txStyles>
    <p:titleStyle>
      <a:lvl1pPr algn="ctr" defTabSz="366702" eaLnBrk="1" hangingPunct="1">
        <a:defRPr sz="3800">
          <a:latin typeface="Lato Bold" panose="020F0802020204030203" charset="-18"/>
          <a:ea typeface="+mn-ea"/>
          <a:cs typeface="+mn-cs"/>
          <a:sym typeface="Helvetica Light"/>
        </a:defRPr>
      </a:lvl1pPr>
      <a:lvl2pPr indent="143492" algn="ctr" defTabSz="366702" eaLnBrk="1" hangingPunct="1">
        <a:defRPr sz="5000">
          <a:latin typeface="+mn-lt"/>
          <a:ea typeface="+mn-ea"/>
          <a:cs typeface="+mn-cs"/>
          <a:sym typeface="Helvetica Light"/>
        </a:defRPr>
      </a:lvl2pPr>
      <a:lvl3pPr indent="286984" algn="ctr" defTabSz="366702" eaLnBrk="1" hangingPunct="1">
        <a:defRPr sz="5000">
          <a:latin typeface="+mn-lt"/>
          <a:ea typeface="+mn-ea"/>
          <a:cs typeface="+mn-cs"/>
          <a:sym typeface="Helvetica Light"/>
        </a:defRPr>
      </a:lvl3pPr>
      <a:lvl4pPr indent="430477" algn="ctr" defTabSz="366702" eaLnBrk="1" hangingPunct="1">
        <a:defRPr sz="5000">
          <a:latin typeface="+mn-lt"/>
          <a:ea typeface="+mn-ea"/>
          <a:cs typeface="+mn-cs"/>
          <a:sym typeface="Helvetica Light"/>
        </a:defRPr>
      </a:lvl4pPr>
      <a:lvl5pPr indent="573969" algn="ctr" defTabSz="366702" eaLnBrk="1" hangingPunct="1">
        <a:defRPr sz="5000">
          <a:latin typeface="+mn-lt"/>
          <a:ea typeface="+mn-ea"/>
          <a:cs typeface="+mn-cs"/>
          <a:sym typeface="Helvetica Light"/>
        </a:defRPr>
      </a:lvl5pPr>
      <a:lvl6pPr indent="717461" algn="ctr" defTabSz="366702" eaLnBrk="1" hangingPunct="1">
        <a:defRPr sz="5000">
          <a:latin typeface="+mn-lt"/>
          <a:ea typeface="+mn-ea"/>
          <a:cs typeface="+mn-cs"/>
          <a:sym typeface="Helvetica Light"/>
        </a:defRPr>
      </a:lvl6pPr>
      <a:lvl7pPr indent="860953" algn="ctr" defTabSz="366702" eaLnBrk="1" hangingPunct="1">
        <a:defRPr sz="5000">
          <a:latin typeface="+mn-lt"/>
          <a:ea typeface="+mn-ea"/>
          <a:cs typeface="+mn-cs"/>
          <a:sym typeface="Helvetica Light"/>
        </a:defRPr>
      </a:lvl7pPr>
      <a:lvl8pPr indent="1004446" algn="ctr" defTabSz="366702" eaLnBrk="1" hangingPunct="1">
        <a:defRPr sz="5000">
          <a:latin typeface="+mn-lt"/>
          <a:ea typeface="+mn-ea"/>
          <a:cs typeface="+mn-cs"/>
          <a:sym typeface="Helvetica Light"/>
        </a:defRPr>
      </a:lvl8pPr>
      <a:lvl9pPr indent="1147938" algn="ctr" defTabSz="366702" eaLnBrk="1" hangingPunct="1">
        <a:defRPr sz="5000">
          <a:latin typeface="+mn-lt"/>
          <a:ea typeface="+mn-ea"/>
          <a:cs typeface="+mn-cs"/>
          <a:sym typeface="Helvetica Light"/>
        </a:defRPr>
      </a:lvl9pPr>
    </p:titleStyle>
    <p:bodyStyle>
      <a:lvl1pPr marL="279013" indent="-279013" defTabSz="366702" eaLnBrk="1" hangingPunct="1">
        <a:spcBef>
          <a:spcPts val="2636"/>
        </a:spcBef>
        <a:buSzPct val="75000"/>
        <a:buChar char="•"/>
        <a:defRPr sz="2300">
          <a:latin typeface="Lato Light" panose="020F0302020204030203" charset="-18"/>
          <a:ea typeface="+mn-ea"/>
          <a:cs typeface="+mn-cs"/>
          <a:sym typeface="Helvetica Light"/>
        </a:defRPr>
      </a:lvl1pPr>
      <a:lvl2pPr marL="558025" indent="-279013" defTabSz="366702" eaLnBrk="1" hangingPunct="1">
        <a:spcBef>
          <a:spcPts val="2636"/>
        </a:spcBef>
        <a:buSzPct val="75000"/>
        <a:buChar char="•"/>
        <a:defRPr sz="2300">
          <a:latin typeface="Lato Light" panose="020F0302020204030203" charset="-18"/>
          <a:ea typeface="+mn-ea"/>
          <a:cs typeface="+mn-cs"/>
          <a:sym typeface="Helvetica Light"/>
        </a:defRPr>
      </a:lvl2pPr>
      <a:lvl3pPr marL="837038" indent="-279013" defTabSz="366702" eaLnBrk="1" hangingPunct="1">
        <a:spcBef>
          <a:spcPts val="2636"/>
        </a:spcBef>
        <a:buSzPct val="75000"/>
        <a:buChar char="•"/>
        <a:defRPr sz="2300">
          <a:latin typeface="Lato Light" panose="020F0302020204030203" charset="-18"/>
          <a:ea typeface="+mn-ea"/>
          <a:cs typeface="+mn-cs"/>
          <a:sym typeface="Helvetica Light"/>
        </a:defRPr>
      </a:lvl3pPr>
      <a:lvl4pPr marL="1116051" indent="-279013" defTabSz="366702" eaLnBrk="1" hangingPunct="1">
        <a:spcBef>
          <a:spcPts val="2636"/>
        </a:spcBef>
        <a:buSzPct val="75000"/>
        <a:buChar char="•"/>
        <a:defRPr sz="2300">
          <a:latin typeface="Lato Light" panose="020F0302020204030203" charset="-18"/>
          <a:ea typeface="+mn-ea"/>
          <a:cs typeface="+mn-cs"/>
          <a:sym typeface="Helvetica Light"/>
        </a:defRPr>
      </a:lvl4pPr>
      <a:lvl5pPr marL="1395063" indent="-279013" defTabSz="366702" eaLnBrk="1" hangingPunct="1">
        <a:spcBef>
          <a:spcPts val="2636"/>
        </a:spcBef>
        <a:buSzPct val="75000"/>
        <a:buChar char="•"/>
        <a:defRPr sz="2300">
          <a:latin typeface="Lato Light" panose="020F0302020204030203" charset="-18"/>
          <a:ea typeface="+mn-ea"/>
          <a:cs typeface="+mn-cs"/>
          <a:sym typeface="Helvetica Light"/>
        </a:defRPr>
      </a:lvl5pPr>
      <a:lvl6pPr marL="1674076" indent="-279013" defTabSz="366702" eaLnBrk="1" hangingPunct="1">
        <a:spcBef>
          <a:spcPts val="2636"/>
        </a:spcBef>
        <a:buSzPct val="75000"/>
        <a:buChar char="•"/>
        <a:defRPr sz="2300">
          <a:latin typeface="+mn-lt"/>
          <a:ea typeface="+mn-ea"/>
          <a:cs typeface="+mn-cs"/>
          <a:sym typeface="Helvetica Light"/>
        </a:defRPr>
      </a:lvl6pPr>
      <a:lvl7pPr marL="1953089" indent="-279013" defTabSz="366702" eaLnBrk="1" hangingPunct="1">
        <a:spcBef>
          <a:spcPts val="2636"/>
        </a:spcBef>
        <a:buSzPct val="75000"/>
        <a:buChar char="•"/>
        <a:defRPr sz="2300">
          <a:latin typeface="+mn-lt"/>
          <a:ea typeface="+mn-ea"/>
          <a:cs typeface="+mn-cs"/>
          <a:sym typeface="Helvetica Light"/>
        </a:defRPr>
      </a:lvl7pPr>
      <a:lvl8pPr marL="2232101" indent="-279013" defTabSz="366702" eaLnBrk="1" hangingPunct="1">
        <a:spcBef>
          <a:spcPts val="2636"/>
        </a:spcBef>
        <a:buSzPct val="75000"/>
        <a:buChar char="•"/>
        <a:defRPr sz="2300">
          <a:latin typeface="+mn-lt"/>
          <a:ea typeface="+mn-ea"/>
          <a:cs typeface="+mn-cs"/>
          <a:sym typeface="Helvetica Light"/>
        </a:defRPr>
      </a:lvl8pPr>
      <a:lvl9pPr marL="2511114" indent="-279013" defTabSz="366702" eaLnBrk="1" hangingPunct="1">
        <a:spcBef>
          <a:spcPts val="2636"/>
        </a:spcBef>
        <a:buSzPct val="75000"/>
        <a:buChar char="•"/>
        <a:defRPr sz="2300">
          <a:latin typeface="+mn-lt"/>
          <a:ea typeface="+mn-ea"/>
          <a:cs typeface="+mn-cs"/>
          <a:sym typeface="Helvetica Light"/>
        </a:defRPr>
      </a:lvl9pPr>
    </p:bodyStyle>
    <p:otherStyle>
      <a:lvl1pPr algn="ctr" defTabSz="366702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143492" algn="ctr" defTabSz="366702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286984" algn="ctr" defTabSz="366702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430477" algn="ctr" defTabSz="366702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573969" algn="ctr" defTabSz="366702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717461" algn="ctr" defTabSz="366702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860953" algn="ctr" defTabSz="366702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004446" algn="ctr" defTabSz="366702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147938" algn="ctr" defTabSz="366702" eaLnBrk="1" hangingPunct="1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le tekstowe 8"/>
          <p:cNvSpPr txBox="1"/>
          <p:nvPr/>
        </p:nvSpPr>
        <p:spPr>
          <a:xfrm>
            <a:off x="1700808" y="598160"/>
            <a:ext cx="3528392" cy="6104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/>
            <a:r>
              <a:rPr lang="pl-PL" sz="1100" b="1" dirty="0"/>
              <a:t>OŚWIADCZENIE</a:t>
            </a:r>
          </a:p>
          <a:p>
            <a:pPr algn="ctr"/>
            <a:r>
              <a:rPr lang="pl-PL" sz="1100" dirty="0"/>
              <a:t>do uzyskania dodatkowego zasiłku opiekuńczego </a:t>
            </a:r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1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grpSp>
        <p:nvGrpSpPr>
          <p:cNvPr id="14" name="Grupa 13"/>
          <p:cNvGrpSpPr/>
          <p:nvPr/>
        </p:nvGrpSpPr>
        <p:grpSpPr>
          <a:xfrm>
            <a:off x="391096" y="1064568"/>
            <a:ext cx="6048672" cy="1261557"/>
            <a:chOff x="440668" y="1136576"/>
            <a:chExt cx="6048672" cy="1299458"/>
          </a:xfrm>
        </p:grpSpPr>
        <p:sp>
          <p:nvSpPr>
            <p:cNvPr id="11" name="pole tekstowe 10"/>
            <p:cNvSpPr txBox="1"/>
            <p:nvPr/>
          </p:nvSpPr>
          <p:spPr>
            <a:xfrm>
              <a:off x="440668" y="1220779"/>
              <a:ext cx="6048672" cy="12152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r>
                <a:rPr lang="pl-PL" sz="1000" b="1" dirty="0" smtClean="0">
                  <a:solidFill>
                    <a:srgbClr val="000000"/>
                  </a:solidFill>
                  <a:sym typeface="Helvetica Light"/>
                </a:rPr>
                <a:t>Instrukcja wypełniania</a:t>
              </a:r>
            </a:p>
            <a:p>
              <a:r>
                <a:rPr lang="pl-PL" sz="1000" dirty="0" smtClean="0">
                  <a:solidFill>
                    <a:srgbClr val="000000"/>
                  </a:solidFill>
                  <a:sym typeface="Helvetica Light"/>
                </a:rPr>
                <a:t>Wypełnij </a:t>
              </a:r>
              <a:r>
                <a:rPr lang="pl-PL" sz="1000" dirty="0">
                  <a:solidFill>
                    <a:srgbClr val="000000"/>
                  </a:solidFill>
                  <a:sym typeface="Helvetica Light"/>
                </a:rPr>
                <a:t>to oświadczenie, jeśli starasz się o dodatkowy zasiłek opiekuńczy.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l-PL" sz="1000" dirty="0">
                  <a:solidFill>
                    <a:srgbClr val="000000"/>
                  </a:solidFill>
                  <a:sym typeface="Helvetica Light"/>
                </a:rPr>
                <a:t>Wypełnij WIELKIMI LITERAMI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l-PL" sz="1000" dirty="0">
                  <a:solidFill>
                    <a:srgbClr val="000000"/>
                  </a:solidFill>
                  <a:sym typeface="Helvetica Light"/>
                </a:rPr>
                <a:t>Pola wyboru zaznacz znakiem X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l-PL" sz="1000" dirty="0">
                  <a:solidFill>
                    <a:srgbClr val="000000"/>
                  </a:solidFill>
                  <a:sym typeface="Helvetica Light"/>
                </a:rPr>
                <a:t>Wypełnij kolorem czarnym lub niebieskim (nie ołówkiem)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pl-PL" sz="1000" dirty="0" smtClean="0">
                  <a:solidFill>
                    <a:srgbClr val="000000"/>
                  </a:solidFill>
                  <a:sym typeface="Helvetica Light"/>
                </a:rPr>
                <a:t>Zanim </a:t>
              </a:r>
              <a:r>
                <a:rPr lang="pl-PL" sz="1000" dirty="0">
                  <a:solidFill>
                    <a:srgbClr val="000000"/>
                  </a:solidFill>
                  <a:sym typeface="Helvetica Light"/>
                </a:rPr>
                <a:t>wypełnisz oświadczenie zapoznaj się z załączoną do niego Informacją.</a:t>
              </a:r>
            </a:p>
            <a:p>
              <a:endParaRPr kumimoji="0" lang="pl-PL" sz="1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Helvetica Light"/>
              </a:endParaRPr>
            </a:p>
          </p:txBody>
        </p:sp>
        <p:cxnSp>
          <p:nvCxnSpPr>
            <p:cNvPr id="13" name="Łącznik prostoliniowy 12"/>
            <p:cNvCxnSpPr/>
            <p:nvPr/>
          </p:nvCxnSpPr>
          <p:spPr>
            <a:xfrm>
              <a:off x="453812" y="1136576"/>
              <a:ext cx="5976664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23" name="Grupa 22"/>
          <p:cNvGrpSpPr/>
          <p:nvPr/>
        </p:nvGrpSpPr>
        <p:grpSpPr>
          <a:xfrm>
            <a:off x="327596" y="2216696"/>
            <a:ext cx="6025812" cy="176397"/>
            <a:chOff x="404664" y="2516005"/>
            <a:chExt cx="6025812" cy="276755"/>
          </a:xfrm>
        </p:grpSpPr>
        <p:sp>
          <p:nvSpPr>
            <p:cNvPr id="16" name="pole tekstowe 15"/>
            <p:cNvSpPr txBox="1"/>
            <p:nvPr/>
          </p:nvSpPr>
          <p:spPr>
            <a:xfrm>
              <a:off x="404664" y="2516005"/>
              <a:ext cx="5976664" cy="2564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0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rPr>
                <a:t>Dane wnioskodawcy</a:t>
              </a:r>
              <a:endParaRPr kumimoji="0" lang="pl-PL" sz="1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cxnSp>
          <p:nvCxnSpPr>
            <p:cNvPr id="22" name="Łącznik prostoliniowy 21"/>
            <p:cNvCxnSpPr/>
            <p:nvPr/>
          </p:nvCxnSpPr>
          <p:spPr>
            <a:xfrm>
              <a:off x="453812" y="2792760"/>
              <a:ext cx="5976664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aphicFrame>
        <p:nvGraphicFramePr>
          <p:cNvPr id="25" name="Tabela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488182"/>
              </p:ext>
            </p:extLst>
          </p:nvPr>
        </p:nvGraphicFramePr>
        <p:xfrm>
          <a:off x="2888714" y="2435973"/>
          <a:ext cx="246761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18161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" name="pole tekstowe 25"/>
          <p:cNvSpPr txBox="1"/>
          <p:nvPr/>
        </p:nvSpPr>
        <p:spPr>
          <a:xfrm>
            <a:off x="2168860" y="2397873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PESEL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8" name="pole tekstowe 27"/>
          <p:cNvSpPr txBox="1"/>
          <p:nvPr/>
        </p:nvSpPr>
        <p:spPr>
          <a:xfrm>
            <a:off x="908720" y="2546205"/>
            <a:ext cx="187220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Rodzaj, seria</a:t>
            </a:r>
            <a:r>
              <a:rPr kumimoji="0" lang="pl-PL" sz="1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i numer dokumentu potwierdzającego tożsamość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570462"/>
              </p:ext>
            </p:extLst>
          </p:nvPr>
        </p:nvGraphicFramePr>
        <p:xfrm>
          <a:off x="2901392" y="2714751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" name="pole tekstowe 30"/>
          <p:cNvSpPr txBox="1"/>
          <p:nvPr/>
        </p:nvSpPr>
        <p:spPr>
          <a:xfrm>
            <a:off x="2888940" y="2843722"/>
            <a:ext cx="3096344" cy="22570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dirty="0" smtClean="0">
                <a:solidFill>
                  <a:srgbClr val="000000"/>
                </a:solidFill>
                <a:sym typeface="Helvetica Light"/>
              </a:rPr>
              <a:t>Podaj, jeśli nie masz nadanego numeru PESEL</a:t>
            </a:r>
            <a:endParaRPr kumimoji="0" lang="pl-PL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graphicFrame>
        <p:nvGraphicFramePr>
          <p:cNvPr id="32" name="Tabela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433455"/>
              </p:ext>
            </p:extLst>
          </p:nvPr>
        </p:nvGraphicFramePr>
        <p:xfrm>
          <a:off x="2893856" y="3072873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" name="pole tekstowe 32"/>
          <p:cNvSpPr txBox="1"/>
          <p:nvPr/>
        </p:nvSpPr>
        <p:spPr>
          <a:xfrm>
            <a:off x="2089076" y="3090850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Imię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34" name="Tabe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10835"/>
              </p:ext>
            </p:extLst>
          </p:nvPr>
        </p:nvGraphicFramePr>
        <p:xfrm>
          <a:off x="2878212" y="3347330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pole tekstowe 34"/>
          <p:cNvSpPr txBox="1"/>
          <p:nvPr/>
        </p:nvSpPr>
        <p:spPr>
          <a:xfrm>
            <a:off x="2089076" y="3275880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Nazwisko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36" name="Tabela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149720"/>
              </p:ext>
            </p:extLst>
          </p:nvPr>
        </p:nvGraphicFramePr>
        <p:xfrm>
          <a:off x="2929384" y="3656856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" name="pole tekstowe 36"/>
          <p:cNvSpPr txBox="1"/>
          <p:nvPr/>
        </p:nvSpPr>
        <p:spPr>
          <a:xfrm>
            <a:off x="2132856" y="3656856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Ulica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79729"/>
              </p:ext>
            </p:extLst>
          </p:nvPr>
        </p:nvGraphicFramePr>
        <p:xfrm>
          <a:off x="2924944" y="3953946"/>
          <a:ext cx="1080120" cy="175260"/>
        </p:xfrm>
        <a:graphic>
          <a:graphicData uri="http://schemas.openxmlformats.org/drawingml/2006/table">
            <a:tbl>
              <a:tblPr/>
              <a:tblGrid>
                <a:gridCol w="108012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9" name="pole tekstowe 38"/>
          <p:cNvSpPr txBox="1"/>
          <p:nvPr/>
        </p:nvSpPr>
        <p:spPr>
          <a:xfrm>
            <a:off x="1820820" y="3913336"/>
            <a:ext cx="100811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Numer domu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40" name="Tabela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955494"/>
              </p:ext>
            </p:extLst>
          </p:nvPr>
        </p:nvGraphicFramePr>
        <p:xfrm>
          <a:off x="5105412" y="3913336"/>
          <a:ext cx="864096" cy="175260"/>
        </p:xfrm>
        <a:graphic>
          <a:graphicData uri="http://schemas.openxmlformats.org/drawingml/2006/table">
            <a:tbl>
              <a:tblPr/>
              <a:tblGrid>
                <a:gridCol w="864096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" name="pole tekstowe 40"/>
          <p:cNvSpPr txBox="1"/>
          <p:nvPr/>
        </p:nvSpPr>
        <p:spPr>
          <a:xfrm>
            <a:off x="4153989" y="3913336"/>
            <a:ext cx="864096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Numer lokalu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42" name="Tabela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161353"/>
              </p:ext>
            </p:extLst>
          </p:nvPr>
        </p:nvGraphicFramePr>
        <p:xfrm>
          <a:off x="2924944" y="4232920"/>
          <a:ext cx="1080120" cy="175260"/>
        </p:xfrm>
        <a:graphic>
          <a:graphicData uri="http://schemas.openxmlformats.org/drawingml/2006/table">
            <a:tbl>
              <a:tblPr/>
              <a:tblGrid>
                <a:gridCol w="108012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" name="pole tekstowe 42"/>
          <p:cNvSpPr txBox="1"/>
          <p:nvPr/>
        </p:nvSpPr>
        <p:spPr>
          <a:xfrm>
            <a:off x="1844824" y="4169816"/>
            <a:ext cx="100811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Kod pocztowy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44" name="Tabela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726921"/>
              </p:ext>
            </p:extLst>
          </p:nvPr>
        </p:nvGraphicFramePr>
        <p:xfrm>
          <a:off x="2929622" y="4520952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5" name="pole tekstowe 44"/>
          <p:cNvSpPr txBox="1"/>
          <p:nvPr/>
        </p:nvSpPr>
        <p:spPr>
          <a:xfrm>
            <a:off x="2024844" y="4426296"/>
            <a:ext cx="864096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Miejscowość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46" name="Tabela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75783"/>
              </p:ext>
            </p:extLst>
          </p:nvPr>
        </p:nvGraphicFramePr>
        <p:xfrm>
          <a:off x="2929622" y="4808984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7" name="pole tekstowe 46"/>
          <p:cNvSpPr txBox="1"/>
          <p:nvPr/>
        </p:nvSpPr>
        <p:spPr>
          <a:xfrm>
            <a:off x="1873052" y="4682776"/>
            <a:ext cx="936104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Numer telefonu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48" name="pole tekstowe 47"/>
          <p:cNvSpPr txBox="1"/>
          <p:nvPr/>
        </p:nvSpPr>
        <p:spPr>
          <a:xfrm>
            <a:off x="2901516" y="4954273"/>
            <a:ext cx="3096344" cy="34881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dirty="0" smtClean="0">
                <a:solidFill>
                  <a:srgbClr val="000000"/>
                </a:solidFill>
                <a:sym typeface="Helvetica Light"/>
              </a:rPr>
              <a:t>Jeśli podasz nam tę informację, ułatwi nam to kontakt w Twojej sprawie.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Helvetica Light"/>
              </a:rPr>
              <a:t>To</a:t>
            </a:r>
            <a:r>
              <a:rPr kumimoji="0" lang="pl-PL" sz="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Helvetica Light"/>
              </a:rPr>
              <a:t> pole jest dobrowolne</a:t>
            </a:r>
            <a:endParaRPr kumimoji="0" lang="pl-PL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graphicFrame>
        <p:nvGraphicFramePr>
          <p:cNvPr id="49" name="Tabe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336419"/>
              </p:ext>
            </p:extLst>
          </p:nvPr>
        </p:nvGraphicFramePr>
        <p:xfrm>
          <a:off x="2917168" y="5231162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0" name="pole tekstowe 49"/>
          <p:cNvSpPr txBox="1"/>
          <p:nvPr/>
        </p:nvSpPr>
        <p:spPr>
          <a:xfrm>
            <a:off x="1981064" y="5174846"/>
            <a:ext cx="936104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E-mail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51" name="pole tekstowe 50"/>
          <p:cNvSpPr txBox="1"/>
          <p:nvPr/>
        </p:nvSpPr>
        <p:spPr>
          <a:xfrm>
            <a:off x="2888940" y="5324212"/>
            <a:ext cx="3096344" cy="34881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b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dirty="0" smtClean="0">
                <a:solidFill>
                  <a:srgbClr val="000000"/>
                </a:solidFill>
                <a:sym typeface="Helvetica Light"/>
              </a:rPr>
              <a:t>Jeśli podasz nam tę informację, ułatwi nam to kontakt w Twojej sprawie.</a:t>
            </a:r>
          </a:p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Helvetica Light"/>
              </a:rPr>
              <a:t>To</a:t>
            </a:r>
            <a:r>
              <a:rPr kumimoji="0" lang="pl-PL" sz="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Helvetica Light"/>
              </a:rPr>
              <a:t> pole jest dobrowolne</a:t>
            </a:r>
            <a:endParaRPr kumimoji="0" lang="pl-PL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56" name="pole tekstowe 55"/>
          <p:cNvSpPr txBox="1"/>
          <p:nvPr/>
        </p:nvSpPr>
        <p:spPr>
          <a:xfrm>
            <a:off x="400780" y="6203900"/>
            <a:ext cx="396044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Oświadczam, że sprawowałam</a:t>
            </a:r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/ sprawowałem osobistą opiekę nad: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58" name="Tabela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737430"/>
              </p:ext>
            </p:extLst>
          </p:nvPr>
        </p:nvGraphicFramePr>
        <p:xfrm>
          <a:off x="416771" y="5908379"/>
          <a:ext cx="589661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18161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60350"/>
                <a:gridCol w="19685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3" name="Tabela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600863"/>
              </p:ext>
            </p:extLst>
          </p:nvPr>
        </p:nvGraphicFramePr>
        <p:xfrm>
          <a:off x="448667" y="6460380"/>
          <a:ext cx="200025" cy="187325"/>
        </p:xfrm>
        <a:graphic>
          <a:graphicData uri="http://schemas.openxmlformats.org/drawingml/2006/table">
            <a:tbl>
              <a:tblPr/>
              <a:tblGrid>
                <a:gridCol w="200025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4" name="pole tekstowe 63"/>
          <p:cNvSpPr txBox="1"/>
          <p:nvPr/>
        </p:nvSpPr>
        <p:spPr>
          <a:xfrm>
            <a:off x="720924" y="6460380"/>
            <a:ext cx="1152128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dzieckiem/ dziećmi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65" name="Tabela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924001"/>
              </p:ext>
            </p:extLst>
          </p:nvPr>
        </p:nvGraphicFramePr>
        <p:xfrm>
          <a:off x="1932831" y="6494957"/>
          <a:ext cx="200025" cy="187325"/>
        </p:xfrm>
        <a:graphic>
          <a:graphicData uri="http://schemas.openxmlformats.org/drawingml/2006/table">
            <a:tbl>
              <a:tblPr/>
              <a:tblGrid>
                <a:gridCol w="200025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6" name="pole tekstowe 65"/>
          <p:cNvSpPr txBox="1"/>
          <p:nvPr/>
        </p:nvSpPr>
        <p:spPr>
          <a:xfrm>
            <a:off x="2240868" y="6457552"/>
            <a:ext cx="208823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dorosłą osobą niepełnosprawną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67" name="pole tekstowe 66"/>
          <p:cNvSpPr txBox="1"/>
          <p:nvPr/>
        </p:nvSpPr>
        <p:spPr>
          <a:xfrm>
            <a:off x="440668" y="6716860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w okresie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69" name="Tabela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631955"/>
              </p:ext>
            </p:extLst>
          </p:nvPr>
        </p:nvGraphicFramePr>
        <p:xfrm>
          <a:off x="908720" y="6973340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0" name="pole tekstowe 69"/>
          <p:cNvSpPr txBox="1"/>
          <p:nvPr/>
        </p:nvSpPr>
        <p:spPr>
          <a:xfrm>
            <a:off x="423268" y="6936280"/>
            <a:ext cx="504056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od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71" name="Tabela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390787"/>
              </p:ext>
            </p:extLst>
          </p:nvPr>
        </p:nvGraphicFramePr>
        <p:xfrm>
          <a:off x="3090664" y="6977455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2" name="pole tekstowe 71"/>
          <p:cNvSpPr txBox="1"/>
          <p:nvPr/>
        </p:nvSpPr>
        <p:spPr>
          <a:xfrm>
            <a:off x="2828932" y="6973340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73" name="pole tekstowe 72"/>
          <p:cNvSpPr txBox="1"/>
          <p:nvPr/>
        </p:nvSpPr>
        <p:spPr>
          <a:xfrm>
            <a:off x="404664" y="5651899"/>
            <a:ext cx="360040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Rachunek bankowy, na</a:t>
            </a:r>
            <a:r>
              <a:rPr kumimoji="0" lang="pl-PL" sz="1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który ma być przekazywane świadczenie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74" name="Tabela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006582"/>
              </p:ext>
            </p:extLst>
          </p:nvPr>
        </p:nvGraphicFramePr>
        <p:xfrm>
          <a:off x="905744" y="7227337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5" name="pole tekstowe 74"/>
          <p:cNvSpPr txBox="1"/>
          <p:nvPr/>
        </p:nvSpPr>
        <p:spPr>
          <a:xfrm>
            <a:off x="428666" y="7192760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od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76" name="Tabela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788948"/>
              </p:ext>
            </p:extLst>
          </p:nvPr>
        </p:nvGraphicFramePr>
        <p:xfrm>
          <a:off x="3090664" y="7227337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7" name="pole tekstowe 76"/>
          <p:cNvSpPr txBox="1"/>
          <p:nvPr/>
        </p:nvSpPr>
        <p:spPr>
          <a:xfrm>
            <a:off x="2837136" y="7192760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cxnSp>
        <p:nvCxnSpPr>
          <p:cNvPr id="83" name="Łącznik prostoliniowy 82"/>
          <p:cNvCxnSpPr/>
          <p:nvPr/>
        </p:nvCxnSpPr>
        <p:spPr>
          <a:xfrm>
            <a:off x="427100" y="6177136"/>
            <a:ext cx="5976664" cy="0"/>
          </a:xfrm>
          <a:prstGeom prst="line">
            <a:avLst/>
          </a:prstGeom>
          <a:noFill/>
          <a:ln w="3175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4" name="Łącznik prostoliniowy 83"/>
          <p:cNvCxnSpPr/>
          <p:nvPr/>
        </p:nvCxnSpPr>
        <p:spPr>
          <a:xfrm>
            <a:off x="548680" y="9417496"/>
            <a:ext cx="5976664" cy="0"/>
          </a:xfrm>
          <a:prstGeom prst="line">
            <a:avLst/>
          </a:prstGeom>
          <a:noFill/>
          <a:ln w="3175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5" name="pole tekstowe 84"/>
          <p:cNvSpPr txBox="1"/>
          <p:nvPr/>
        </p:nvSpPr>
        <p:spPr>
          <a:xfrm>
            <a:off x="1988840" y="9489504"/>
            <a:ext cx="2808312" cy="22570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dirty="0" smtClean="0">
                <a:solidFill>
                  <a:srgbClr val="000000"/>
                </a:solidFill>
                <a:sym typeface="Helvetica Light"/>
              </a:rPr>
              <a:t>Zakład Ubezpieczeń Społecznych w internecie – </a:t>
            </a:r>
            <a:r>
              <a:rPr lang="pl-PL" sz="800" b="1" dirty="0" err="1" smtClean="0">
                <a:solidFill>
                  <a:srgbClr val="000000"/>
                </a:solidFill>
                <a:sym typeface="Helvetica Light"/>
              </a:rPr>
              <a:t>www.zus.pl</a:t>
            </a:r>
            <a:endParaRPr kumimoji="0" lang="pl-PL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86" name="pole tekstowe 85"/>
          <p:cNvSpPr txBox="1"/>
          <p:nvPr/>
        </p:nvSpPr>
        <p:spPr>
          <a:xfrm>
            <a:off x="4149080" y="9489504"/>
            <a:ext cx="2376264" cy="22570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b="1" dirty="0" smtClean="0">
                <a:solidFill>
                  <a:srgbClr val="000000"/>
                </a:solidFill>
                <a:sym typeface="Helvetica Light"/>
              </a:rPr>
              <a:t>Strona 1 z 2</a:t>
            </a:r>
            <a:endParaRPr kumimoji="0" lang="pl-PL" sz="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88" name="Prostokąt 87"/>
          <p:cNvSpPr/>
          <p:nvPr/>
        </p:nvSpPr>
        <p:spPr>
          <a:xfrm>
            <a:off x="1988840" y="200472"/>
            <a:ext cx="4680520" cy="333655"/>
          </a:xfrm>
          <a:prstGeom prst="rect">
            <a:avLst/>
          </a:prstGeom>
          <a:solidFill>
            <a:srgbClr val="92D050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87" name="pole tekstowe 86"/>
          <p:cNvSpPr txBox="1"/>
          <p:nvPr/>
        </p:nvSpPr>
        <p:spPr>
          <a:xfrm>
            <a:off x="5445224" y="169694"/>
            <a:ext cx="936104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1400" dirty="0" smtClean="0">
                <a:solidFill>
                  <a:srgbClr val="000000"/>
                </a:solidFill>
                <a:sym typeface="Helvetica Light"/>
              </a:rPr>
              <a:t>[symbol]</a:t>
            </a:r>
            <a:endParaRPr kumimoji="0" lang="pl-PL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6" y="200472"/>
            <a:ext cx="148816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pole tekstowe 61"/>
          <p:cNvSpPr txBox="1"/>
          <p:nvPr/>
        </p:nvSpPr>
        <p:spPr>
          <a:xfrm>
            <a:off x="413272" y="7450728"/>
            <a:ext cx="5976664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Dane dziecka/ osoby pod opieką</a:t>
            </a:r>
            <a:endParaRPr kumimoji="0" lang="pl-PL" sz="1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cxnSp>
        <p:nvCxnSpPr>
          <p:cNvPr id="68" name="Łącznik prostoliniowy 67"/>
          <p:cNvCxnSpPr/>
          <p:nvPr/>
        </p:nvCxnSpPr>
        <p:spPr>
          <a:xfrm>
            <a:off x="423268" y="7449240"/>
            <a:ext cx="5976664" cy="0"/>
          </a:xfrm>
          <a:prstGeom prst="line">
            <a:avLst/>
          </a:prstGeom>
          <a:noFill/>
          <a:ln w="3175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89" name="Tabela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917214"/>
              </p:ext>
            </p:extLst>
          </p:nvPr>
        </p:nvGraphicFramePr>
        <p:xfrm>
          <a:off x="2815568" y="7707208"/>
          <a:ext cx="246761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18161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0" name="pole tekstowe 89"/>
          <p:cNvSpPr txBox="1"/>
          <p:nvPr/>
        </p:nvSpPr>
        <p:spPr>
          <a:xfrm>
            <a:off x="2077976" y="7707208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PESEL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91" name="Tabela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388843"/>
              </p:ext>
            </p:extLst>
          </p:nvPr>
        </p:nvGraphicFramePr>
        <p:xfrm>
          <a:off x="2809156" y="7963688"/>
          <a:ext cx="2995196" cy="175260"/>
        </p:xfrm>
        <a:graphic>
          <a:graphicData uri="http://schemas.openxmlformats.org/drawingml/2006/table">
            <a:tbl>
              <a:tblPr/>
              <a:tblGrid>
                <a:gridCol w="2995196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2" name="pole tekstowe 91"/>
          <p:cNvSpPr txBox="1"/>
          <p:nvPr/>
        </p:nvSpPr>
        <p:spPr>
          <a:xfrm>
            <a:off x="908720" y="7835448"/>
            <a:ext cx="187220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Rodzaj, seria</a:t>
            </a:r>
            <a:r>
              <a:rPr kumimoji="0" lang="pl-PL" sz="1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i numer dokumentu potwierdzającego tożsamość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93" name="pole tekstowe 92"/>
          <p:cNvSpPr txBox="1"/>
          <p:nvPr/>
        </p:nvSpPr>
        <p:spPr>
          <a:xfrm>
            <a:off x="2779688" y="8132965"/>
            <a:ext cx="3096344" cy="22570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dirty="0" smtClean="0">
                <a:solidFill>
                  <a:srgbClr val="000000"/>
                </a:solidFill>
                <a:sym typeface="Helvetica Light"/>
              </a:rPr>
              <a:t>Podaj, jeśli nie ma nadanego numeru PESEL</a:t>
            </a:r>
            <a:endParaRPr kumimoji="0" lang="pl-PL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graphicFrame>
        <p:nvGraphicFramePr>
          <p:cNvPr id="94" name="Tabela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625561"/>
              </p:ext>
            </p:extLst>
          </p:nvPr>
        </p:nvGraphicFramePr>
        <p:xfrm>
          <a:off x="2798056" y="8358668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5" name="pole tekstowe 94"/>
          <p:cNvSpPr txBox="1"/>
          <p:nvPr/>
        </p:nvSpPr>
        <p:spPr>
          <a:xfrm>
            <a:off x="1981808" y="8296919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Imię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96" name="Tabela 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654391"/>
              </p:ext>
            </p:extLst>
          </p:nvPr>
        </p:nvGraphicFramePr>
        <p:xfrm>
          <a:off x="2821610" y="8625408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457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7" name="pole tekstowe 96"/>
          <p:cNvSpPr txBox="1"/>
          <p:nvPr/>
        </p:nvSpPr>
        <p:spPr>
          <a:xfrm>
            <a:off x="2020960" y="8594527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Nazwisko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98" name="Tabela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622827"/>
              </p:ext>
            </p:extLst>
          </p:nvPr>
        </p:nvGraphicFramePr>
        <p:xfrm>
          <a:off x="2824188" y="8870255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9" name="pole tekstowe 98"/>
          <p:cNvSpPr txBox="1"/>
          <p:nvPr/>
        </p:nvSpPr>
        <p:spPr>
          <a:xfrm>
            <a:off x="1772504" y="8855307"/>
            <a:ext cx="936104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Data urodzenia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8100957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Łącznik prostoliniowy 21"/>
          <p:cNvCxnSpPr/>
          <p:nvPr/>
        </p:nvCxnSpPr>
        <p:spPr>
          <a:xfrm>
            <a:off x="476672" y="632520"/>
            <a:ext cx="5976664" cy="0"/>
          </a:xfrm>
          <a:prstGeom prst="line">
            <a:avLst/>
          </a:prstGeom>
          <a:noFill/>
          <a:ln w="3175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" name="pole tekstowe 22"/>
          <p:cNvSpPr txBox="1"/>
          <p:nvPr/>
        </p:nvSpPr>
        <p:spPr>
          <a:xfrm>
            <a:off x="476672" y="776536"/>
            <a:ext cx="3854368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pl-PL" sz="1000" dirty="0">
                <a:solidFill>
                  <a:schemeClr val="tx1">
                    <a:lumMod val="50000"/>
                  </a:schemeClr>
                </a:solidFill>
              </a:rPr>
              <a:t>Dziecko ma orzeczenie o niepełnosprawności </a:t>
            </a:r>
            <a:r>
              <a:rPr lang="pl-PL" sz="1000" dirty="0" smtClean="0">
                <a:solidFill>
                  <a:schemeClr val="tx1">
                    <a:lumMod val="50000"/>
                  </a:schemeClr>
                </a:solidFill>
              </a:rPr>
              <a:t>albo o  znacznym lub umiarkowanym stopniu niepełnosprawności albo o potrzebie kształcenia specjalnego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FillTx/>
              <a:sym typeface="Helvetica Light"/>
            </a:endParaRPr>
          </a:p>
        </p:txBody>
      </p:sp>
      <p:graphicFrame>
        <p:nvGraphicFramePr>
          <p:cNvPr id="24" name="Tabe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426679"/>
              </p:ext>
            </p:extLst>
          </p:nvPr>
        </p:nvGraphicFramePr>
        <p:xfrm>
          <a:off x="4309095" y="909067"/>
          <a:ext cx="200025" cy="187325"/>
        </p:xfrm>
        <a:graphic>
          <a:graphicData uri="http://schemas.openxmlformats.org/drawingml/2006/table">
            <a:tbl>
              <a:tblPr/>
              <a:tblGrid>
                <a:gridCol w="200025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pole tekstowe 24"/>
          <p:cNvSpPr txBox="1"/>
          <p:nvPr/>
        </p:nvSpPr>
        <p:spPr>
          <a:xfrm>
            <a:off x="4509256" y="843236"/>
            <a:ext cx="1152128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TAK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26" name="Tabe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119615"/>
              </p:ext>
            </p:extLst>
          </p:nvPr>
        </p:nvGraphicFramePr>
        <p:xfrm>
          <a:off x="4985307" y="912391"/>
          <a:ext cx="200025" cy="187325"/>
        </p:xfrm>
        <a:graphic>
          <a:graphicData uri="http://schemas.openxmlformats.org/drawingml/2006/table">
            <a:tbl>
              <a:tblPr/>
              <a:tblGrid>
                <a:gridCol w="200025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8" name="Łącznik prostoliniowy 27"/>
          <p:cNvCxnSpPr/>
          <p:nvPr/>
        </p:nvCxnSpPr>
        <p:spPr>
          <a:xfrm>
            <a:off x="525820" y="1369269"/>
            <a:ext cx="5976664" cy="0"/>
          </a:xfrm>
          <a:prstGeom prst="line">
            <a:avLst/>
          </a:prstGeom>
          <a:noFill/>
          <a:ln w="3175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0" name="pole tekstowe 29"/>
          <p:cNvSpPr txBox="1"/>
          <p:nvPr/>
        </p:nvSpPr>
        <p:spPr>
          <a:xfrm>
            <a:off x="522032" y="1385045"/>
            <a:ext cx="3411024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Oświadczam, że:</a:t>
            </a:r>
          </a:p>
          <a:p>
            <a:pPr marL="177800" lvl="1" defTabSz="584200" latinLnBrk="1" hangingPunct="0"/>
            <a:r>
              <a:rPr lang="pl-PL" sz="1000" dirty="0">
                <a:solidFill>
                  <a:schemeClr val="tx1">
                    <a:lumMod val="50000"/>
                  </a:schemeClr>
                </a:solidFill>
              </a:rPr>
              <a:t>w okresie, za który ubiegam się o dodatkowy zasiłek </a:t>
            </a:r>
            <a:endParaRPr lang="pl-PL" sz="1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177800" lvl="1" defTabSz="584200" latinLnBrk="1" hangingPunct="0"/>
            <a:r>
              <a:rPr lang="pl-PL" sz="1000" dirty="0" smtClean="0">
                <a:solidFill>
                  <a:schemeClr val="tx1">
                    <a:lumMod val="50000"/>
                  </a:schemeClr>
                </a:solidFill>
              </a:rPr>
              <a:t>opiekuńczy</a:t>
            </a:r>
            <a:r>
              <a:rPr lang="pl-PL" sz="1000" dirty="0">
                <a:solidFill>
                  <a:schemeClr val="tx1">
                    <a:lumMod val="50000"/>
                  </a:schemeClr>
                </a:solidFill>
              </a:rPr>
              <a:t>, jest drugi rodzic / współmałżonek, który może </a:t>
            </a:r>
            <a:endParaRPr lang="pl-PL" sz="10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177800" lvl="1" defTabSz="584200" latinLnBrk="1" hangingPunct="0"/>
            <a:r>
              <a:rPr lang="pl-PL" sz="1000" dirty="0" smtClean="0">
                <a:solidFill>
                  <a:schemeClr val="tx1">
                    <a:lumMod val="50000"/>
                  </a:schemeClr>
                </a:solidFill>
              </a:rPr>
              <a:t>zapewnić opiekę </a:t>
            </a:r>
            <a:r>
              <a:rPr lang="pl-PL" sz="1000" dirty="0">
                <a:solidFill>
                  <a:schemeClr val="tx1">
                    <a:lumMod val="50000"/>
                  </a:schemeClr>
                </a:solidFill>
              </a:rPr>
              <a:t>dziecku/dzieciom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FillTx/>
              <a:sym typeface="Helvetica Light"/>
            </a:endParaRPr>
          </a:p>
        </p:txBody>
      </p:sp>
      <p:graphicFrame>
        <p:nvGraphicFramePr>
          <p:cNvPr id="31" name="Tabela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585030"/>
              </p:ext>
            </p:extLst>
          </p:nvPr>
        </p:nvGraphicFramePr>
        <p:xfrm>
          <a:off x="4265091" y="1624608"/>
          <a:ext cx="200025" cy="187325"/>
        </p:xfrm>
        <a:graphic>
          <a:graphicData uri="http://schemas.openxmlformats.org/drawingml/2006/table">
            <a:tbl>
              <a:tblPr/>
              <a:tblGrid>
                <a:gridCol w="200025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" name="pole tekstowe 31"/>
          <p:cNvSpPr txBox="1"/>
          <p:nvPr/>
        </p:nvSpPr>
        <p:spPr>
          <a:xfrm>
            <a:off x="4566332" y="1615877"/>
            <a:ext cx="1152128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TAK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33" name="Tabela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311122"/>
              </p:ext>
            </p:extLst>
          </p:nvPr>
        </p:nvGraphicFramePr>
        <p:xfrm>
          <a:off x="4985307" y="1615877"/>
          <a:ext cx="200025" cy="187325"/>
        </p:xfrm>
        <a:graphic>
          <a:graphicData uri="http://schemas.openxmlformats.org/drawingml/2006/table">
            <a:tbl>
              <a:tblPr/>
              <a:tblGrid>
                <a:gridCol w="200025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" name="pole tekstowe 33"/>
          <p:cNvSpPr txBox="1"/>
          <p:nvPr/>
        </p:nvSpPr>
        <p:spPr>
          <a:xfrm>
            <a:off x="5265204" y="1615877"/>
            <a:ext cx="208823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NIE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35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252290"/>
              </p:ext>
            </p:extLst>
          </p:nvPr>
        </p:nvGraphicFramePr>
        <p:xfrm>
          <a:off x="858416" y="2379538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" name="pole tekstowe 35"/>
          <p:cNvSpPr txBox="1"/>
          <p:nvPr/>
        </p:nvSpPr>
        <p:spPr>
          <a:xfrm>
            <a:off x="608844" y="2379538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od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37" name="Tabela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998477"/>
              </p:ext>
            </p:extLst>
          </p:nvPr>
        </p:nvGraphicFramePr>
        <p:xfrm>
          <a:off x="3018656" y="2379538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" name="pole tekstowe 37"/>
          <p:cNvSpPr txBox="1"/>
          <p:nvPr/>
        </p:nvSpPr>
        <p:spPr>
          <a:xfrm>
            <a:off x="2797912" y="2379538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39" name="Tabela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809533"/>
              </p:ext>
            </p:extLst>
          </p:nvPr>
        </p:nvGraphicFramePr>
        <p:xfrm>
          <a:off x="858416" y="2636018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" name="pole tekstowe 39"/>
          <p:cNvSpPr txBox="1"/>
          <p:nvPr/>
        </p:nvSpPr>
        <p:spPr>
          <a:xfrm>
            <a:off x="608844" y="2630436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od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41" name="Tabela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550819"/>
              </p:ext>
            </p:extLst>
          </p:nvPr>
        </p:nvGraphicFramePr>
        <p:xfrm>
          <a:off x="3018656" y="2674859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2" name="pole tekstowe 41"/>
          <p:cNvSpPr txBox="1"/>
          <p:nvPr/>
        </p:nvSpPr>
        <p:spPr>
          <a:xfrm>
            <a:off x="2782868" y="2623092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43" name="pole tekstowe 42"/>
          <p:cNvSpPr txBox="1"/>
          <p:nvPr/>
        </p:nvSpPr>
        <p:spPr>
          <a:xfrm>
            <a:off x="489928" y="3008784"/>
            <a:ext cx="3227104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177800" lvl="1" defTabSz="584200" latinLnBrk="1" hangingPunct="0"/>
            <a:r>
              <a:rPr lang="pl-PL" sz="1000" dirty="0" smtClean="0">
                <a:solidFill>
                  <a:schemeClr val="tx1">
                    <a:lumMod val="50000"/>
                  </a:schemeClr>
                </a:solidFill>
              </a:rPr>
              <a:t>Drugi </a:t>
            </a:r>
            <a:r>
              <a:rPr lang="pl-PL" sz="1000" dirty="0" smtClean="0">
                <a:solidFill>
                  <a:schemeClr val="tx1">
                    <a:lumMod val="50000"/>
                  </a:schemeClr>
                </a:solidFill>
              </a:rPr>
              <a:t>rodzic/ współmałżonek otrzymał dodatkowy</a:t>
            </a:r>
          </a:p>
          <a:p>
            <a:pPr marL="177800" lvl="1" defTabSz="584200" latinLnBrk="1" hangingPunct="0"/>
            <a:r>
              <a:rPr lang="pl-PL" sz="1000" dirty="0" smtClean="0">
                <a:solidFill>
                  <a:schemeClr val="tx1">
                    <a:lumMod val="50000"/>
                  </a:schemeClr>
                </a:solidFill>
              </a:rPr>
              <a:t>zasiłek opiekuńczy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FillTx/>
              <a:sym typeface="Helvetica Light"/>
            </a:endParaRPr>
          </a:p>
        </p:txBody>
      </p:sp>
      <p:sp>
        <p:nvSpPr>
          <p:cNvPr id="44" name="pole tekstowe 43"/>
          <p:cNvSpPr txBox="1"/>
          <p:nvPr/>
        </p:nvSpPr>
        <p:spPr>
          <a:xfrm>
            <a:off x="572840" y="2123058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w okresie: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46" name="Tabela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631119"/>
              </p:ext>
            </p:extLst>
          </p:nvPr>
        </p:nvGraphicFramePr>
        <p:xfrm>
          <a:off x="854212" y="3672954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7" name="pole tekstowe 46"/>
          <p:cNvSpPr txBox="1"/>
          <p:nvPr/>
        </p:nvSpPr>
        <p:spPr>
          <a:xfrm>
            <a:off x="530176" y="3672954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od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48" name="Tabela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394472"/>
              </p:ext>
            </p:extLst>
          </p:nvPr>
        </p:nvGraphicFramePr>
        <p:xfrm>
          <a:off x="3090260" y="3707531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pole tekstowe 48"/>
          <p:cNvSpPr txBox="1"/>
          <p:nvPr/>
        </p:nvSpPr>
        <p:spPr>
          <a:xfrm>
            <a:off x="2816932" y="3672954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50" name="Tabela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80540"/>
              </p:ext>
            </p:extLst>
          </p:nvPr>
        </p:nvGraphicFramePr>
        <p:xfrm>
          <a:off x="3117444" y="3978323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" name="pole tekstowe 50"/>
          <p:cNvSpPr txBox="1"/>
          <p:nvPr/>
        </p:nvSpPr>
        <p:spPr>
          <a:xfrm>
            <a:off x="520624" y="3909168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od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52" name="Tabela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933592"/>
              </p:ext>
            </p:extLst>
          </p:nvPr>
        </p:nvGraphicFramePr>
        <p:xfrm>
          <a:off x="844660" y="3929434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3" name="pole tekstowe 52"/>
          <p:cNvSpPr txBox="1"/>
          <p:nvPr/>
        </p:nvSpPr>
        <p:spPr>
          <a:xfrm>
            <a:off x="2816932" y="3909168"/>
            <a:ext cx="64807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54" name="pole tekstowe 53"/>
          <p:cNvSpPr txBox="1"/>
          <p:nvPr/>
        </p:nvSpPr>
        <p:spPr>
          <a:xfrm>
            <a:off x="665424" y="3435301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za</a:t>
            </a:r>
            <a:r>
              <a:rPr kumimoji="0" lang="pl-PL" sz="1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okres: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55" name="Tabela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929142"/>
              </p:ext>
            </p:extLst>
          </p:nvPr>
        </p:nvGraphicFramePr>
        <p:xfrm>
          <a:off x="4149080" y="3213968"/>
          <a:ext cx="200025" cy="187325"/>
        </p:xfrm>
        <a:graphic>
          <a:graphicData uri="http://schemas.openxmlformats.org/drawingml/2006/table">
            <a:tbl>
              <a:tblPr/>
              <a:tblGrid>
                <a:gridCol w="200025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pole tekstowe 55"/>
          <p:cNvSpPr txBox="1"/>
          <p:nvPr/>
        </p:nvSpPr>
        <p:spPr>
          <a:xfrm>
            <a:off x="5208860" y="3201392"/>
            <a:ext cx="1152128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NIE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57" name="Tabela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128067"/>
              </p:ext>
            </p:extLst>
          </p:nvPr>
        </p:nvGraphicFramePr>
        <p:xfrm>
          <a:off x="4921163" y="3231828"/>
          <a:ext cx="200025" cy="187325"/>
        </p:xfrm>
        <a:graphic>
          <a:graphicData uri="http://schemas.openxmlformats.org/drawingml/2006/table">
            <a:tbl>
              <a:tblPr/>
              <a:tblGrid>
                <a:gridCol w="200025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8" name="pole tekstowe 57"/>
          <p:cNvSpPr txBox="1"/>
          <p:nvPr/>
        </p:nvSpPr>
        <p:spPr>
          <a:xfrm>
            <a:off x="4414252" y="3162673"/>
            <a:ext cx="2088232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TAK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59" name="Tabela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581946"/>
              </p:ext>
            </p:extLst>
          </p:nvPr>
        </p:nvGraphicFramePr>
        <p:xfrm>
          <a:off x="2775282" y="4493136"/>
          <a:ext cx="246761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18161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0" name="pole tekstowe 59"/>
          <p:cNvSpPr txBox="1"/>
          <p:nvPr/>
        </p:nvSpPr>
        <p:spPr>
          <a:xfrm>
            <a:off x="1962060" y="4439980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PESEL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61" name="Tabela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199792"/>
              </p:ext>
            </p:extLst>
          </p:nvPr>
        </p:nvGraphicFramePr>
        <p:xfrm>
          <a:off x="2769944" y="4808984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2" name="pole tekstowe 61"/>
          <p:cNvSpPr txBox="1"/>
          <p:nvPr/>
        </p:nvSpPr>
        <p:spPr>
          <a:xfrm>
            <a:off x="1962060" y="5113245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Imię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aphicFrame>
        <p:nvGraphicFramePr>
          <p:cNvPr id="63" name="Tabela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271831"/>
              </p:ext>
            </p:extLst>
          </p:nvPr>
        </p:nvGraphicFramePr>
        <p:xfrm>
          <a:off x="2769944" y="5194465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4" name="pole tekstowe 63"/>
          <p:cNvSpPr txBox="1"/>
          <p:nvPr/>
        </p:nvSpPr>
        <p:spPr>
          <a:xfrm>
            <a:off x="1962060" y="5369725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Nazwisko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grpSp>
        <p:nvGrpSpPr>
          <p:cNvPr id="65" name="Grupa 64"/>
          <p:cNvGrpSpPr/>
          <p:nvPr/>
        </p:nvGrpSpPr>
        <p:grpSpPr>
          <a:xfrm>
            <a:off x="476672" y="4200176"/>
            <a:ext cx="6025812" cy="256480"/>
            <a:chOff x="404664" y="2576736"/>
            <a:chExt cx="6025812" cy="256480"/>
          </a:xfrm>
        </p:grpSpPr>
        <p:sp>
          <p:nvSpPr>
            <p:cNvPr id="66" name="pole tekstowe 65"/>
            <p:cNvSpPr txBox="1"/>
            <p:nvPr/>
          </p:nvSpPr>
          <p:spPr>
            <a:xfrm>
              <a:off x="404664" y="2576736"/>
              <a:ext cx="5976664" cy="2564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0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 Light"/>
                </a:rPr>
                <a:t>Dane drugiego rodzica/ małżonka</a:t>
              </a:r>
              <a:endParaRPr kumimoji="0" lang="pl-PL" sz="1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endParaRPr>
            </a:p>
          </p:txBody>
        </p:sp>
        <p:cxnSp>
          <p:nvCxnSpPr>
            <p:cNvPr id="67" name="Łącznik prostoliniowy 66"/>
            <p:cNvCxnSpPr/>
            <p:nvPr/>
          </p:nvCxnSpPr>
          <p:spPr>
            <a:xfrm>
              <a:off x="453812" y="2792760"/>
              <a:ext cx="5976664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68" name="pole tekstowe 67"/>
          <p:cNvSpPr txBox="1"/>
          <p:nvPr/>
        </p:nvSpPr>
        <p:spPr>
          <a:xfrm>
            <a:off x="488380" y="5767210"/>
            <a:ext cx="6182052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pl-PL" sz="1000" dirty="0">
                <a:solidFill>
                  <a:schemeClr val="tx1">
                    <a:lumMod val="50000"/>
                  </a:schemeClr>
                </a:solidFill>
                <a:sym typeface="Helvetica Light"/>
              </a:rPr>
              <a:t>Oświadczam, że </a:t>
            </a:r>
            <a:r>
              <a:rPr lang="pl-PL" sz="1000" dirty="0">
                <a:solidFill>
                  <a:schemeClr val="tx1">
                    <a:lumMod val="50000"/>
                  </a:schemeClr>
                </a:solidFill>
              </a:rPr>
              <a:t>dane zawarte w oświadczeniu podałem zgodnie z prawdą. Jeżeli ulegną one zmianie, zobowiązuję </a:t>
            </a:r>
            <a:r>
              <a:rPr lang="pl-PL" sz="1000" dirty="0" smtClean="0">
                <a:solidFill>
                  <a:schemeClr val="tx1">
                    <a:lumMod val="50000"/>
                  </a:schemeClr>
                </a:solidFill>
              </a:rPr>
              <a:t>się poinformować </a:t>
            </a:r>
            <a:r>
              <a:rPr lang="pl-PL" sz="1000" dirty="0">
                <a:solidFill>
                  <a:schemeClr val="tx1">
                    <a:lumMod val="50000"/>
                  </a:schemeClr>
                </a:solidFill>
              </a:rPr>
              <a:t>o nich płatnika zasiłku.</a:t>
            </a:r>
          </a:p>
        </p:txBody>
      </p:sp>
      <p:cxnSp>
        <p:nvCxnSpPr>
          <p:cNvPr id="69" name="Łącznik prostoliniowy 68"/>
          <p:cNvCxnSpPr/>
          <p:nvPr/>
        </p:nvCxnSpPr>
        <p:spPr>
          <a:xfrm>
            <a:off x="530176" y="5745088"/>
            <a:ext cx="5976664" cy="0"/>
          </a:xfrm>
          <a:prstGeom prst="line">
            <a:avLst/>
          </a:prstGeom>
          <a:noFill/>
          <a:ln w="3175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aphicFrame>
        <p:nvGraphicFramePr>
          <p:cNvPr id="70" name="Tabela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257165"/>
              </p:ext>
            </p:extLst>
          </p:nvPr>
        </p:nvGraphicFramePr>
        <p:xfrm>
          <a:off x="1189080" y="7113240"/>
          <a:ext cx="1828800" cy="187325"/>
        </p:xfrm>
        <a:graphic>
          <a:graphicData uri="http://schemas.openxmlformats.org/drawingml/2006/table">
            <a:tbl>
              <a:tblPr firstRow="1" firstCol="1" bandRow="1"/>
              <a:tblGrid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  <a:gridCol w="228600"/>
              </a:tblGrid>
              <a:tr h="187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" name="pole tekstowe 70"/>
          <p:cNvSpPr txBox="1"/>
          <p:nvPr/>
        </p:nvSpPr>
        <p:spPr>
          <a:xfrm>
            <a:off x="525820" y="7110164"/>
            <a:ext cx="720080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Data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cxnSp>
        <p:nvCxnSpPr>
          <p:cNvPr id="72" name="Łącznik prostoliniowy 71"/>
          <p:cNvCxnSpPr/>
          <p:nvPr/>
        </p:nvCxnSpPr>
        <p:spPr>
          <a:xfrm>
            <a:off x="3514152" y="7104012"/>
            <a:ext cx="2376264" cy="0"/>
          </a:xfrm>
          <a:prstGeom prst="line">
            <a:avLst/>
          </a:prstGeom>
          <a:noFill/>
          <a:ln w="3175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4" name="pole tekstowe 73"/>
          <p:cNvSpPr txBox="1"/>
          <p:nvPr/>
        </p:nvSpPr>
        <p:spPr>
          <a:xfrm>
            <a:off x="3465004" y="7125552"/>
            <a:ext cx="2376264" cy="22570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dirty="0" smtClean="0">
                <a:solidFill>
                  <a:srgbClr val="000000"/>
                </a:solidFill>
                <a:sym typeface="Helvetica Light"/>
              </a:rPr>
              <a:t>Czytelny podpis osoby, która składa oświadczenie</a:t>
            </a:r>
            <a:endParaRPr kumimoji="0" lang="pl-PL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cxnSp>
        <p:nvCxnSpPr>
          <p:cNvPr id="75" name="Łącznik prostoliniowy 74"/>
          <p:cNvCxnSpPr/>
          <p:nvPr/>
        </p:nvCxnSpPr>
        <p:spPr>
          <a:xfrm>
            <a:off x="548680" y="9345488"/>
            <a:ext cx="5976664" cy="0"/>
          </a:xfrm>
          <a:prstGeom prst="line">
            <a:avLst/>
          </a:prstGeom>
          <a:noFill/>
          <a:ln w="3175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8" name="pole tekstowe 77"/>
          <p:cNvSpPr txBox="1"/>
          <p:nvPr/>
        </p:nvSpPr>
        <p:spPr>
          <a:xfrm>
            <a:off x="1988840" y="9417496"/>
            <a:ext cx="2808312" cy="22570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dirty="0" smtClean="0">
                <a:solidFill>
                  <a:srgbClr val="000000"/>
                </a:solidFill>
                <a:sym typeface="Helvetica Light"/>
              </a:rPr>
              <a:t>Zakład Ubezpieczeń Społecznych w internecie – </a:t>
            </a:r>
            <a:r>
              <a:rPr lang="pl-PL" sz="800" b="1" dirty="0" err="1" smtClean="0">
                <a:solidFill>
                  <a:srgbClr val="000000"/>
                </a:solidFill>
                <a:sym typeface="Helvetica Light"/>
              </a:rPr>
              <a:t>www.zus.pl</a:t>
            </a:r>
            <a:endParaRPr kumimoji="0" lang="pl-PL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79" name="pole tekstowe 78"/>
          <p:cNvSpPr txBox="1"/>
          <p:nvPr/>
        </p:nvSpPr>
        <p:spPr>
          <a:xfrm>
            <a:off x="4149080" y="9417496"/>
            <a:ext cx="2376264" cy="22570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b="1" dirty="0" smtClean="0">
                <a:solidFill>
                  <a:srgbClr val="000000"/>
                </a:solidFill>
                <a:sym typeface="Helvetica Light"/>
              </a:rPr>
              <a:t>Strona 2 z 2</a:t>
            </a:r>
            <a:endParaRPr kumimoji="0" lang="pl-PL" sz="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80" name="pole tekstowe 79"/>
          <p:cNvSpPr txBox="1"/>
          <p:nvPr/>
        </p:nvSpPr>
        <p:spPr>
          <a:xfrm>
            <a:off x="5517232" y="128464"/>
            <a:ext cx="936104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1400" dirty="0" smtClean="0">
                <a:solidFill>
                  <a:srgbClr val="000000"/>
                </a:solidFill>
                <a:sym typeface="Helvetica Light"/>
              </a:rPr>
              <a:t>[symbol]</a:t>
            </a:r>
            <a:endParaRPr kumimoji="0" lang="pl-PL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graphicFrame>
        <p:nvGraphicFramePr>
          <p:cNvPr id="73" name="Tabela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691111"/>
              </p:ext>
            </p:extLst>
          </p:nvPr>
        </p:nvGraphicFramePr>
        <p:xfrm>
          <a:off x="2769944" y="5450945"/>
          <a:ext cx="3014980" cy="175260"/>
        </p:xfrm>
        <a:graphic>
          <a:graphicData uri="http://schemas.openxmlformats.org/drawingml/2006/table">
            <a:tbl>
              <a:tblPr/>
              <a:tblGrid>
                <a:gridCol w="3014980"/>
              </a:tblGrid>
              <a:tr h="457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l-PL" sz="1000" dirty="0" smtClean="0">
                          <a:effectLst/>
                          <a:latin typeface="+mn-lt"/>
                        </a:rPr>
                        <a:t> </a:t>
                      </a:r>
                      <a:endParaRPr lang="pl-PL" sz="1100" dirty="0">
                        <a:effectLst/>
                        <a:latin typeface="+mn-lt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6" name="pole tekstowe 75"/>
          <p:cNvSpPr txBox="1"/>
          <p:nvPr/>
        </p:nvSpPr>
        <p:spPr>
          <a:xfrm>
            <a:off x="844660" y="4696460"/>
            <a:ext cx="187220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Rodzaj, seria</a:t>
            </a:r>
            <a:r>
              <a:rPr kumimoji="0" lang="pl-PL" sz="1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i numer dokumentu potwierdzającego tożsamość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77" name="pole tekstowe 76"/>
          <p:cNvSpPr txBox="1"/>
          <p:nvPr/>
        </p:nvSpPr>
        <p:spPr>
          <a:xfrm>
            <a:off x="2782868" y="4993977"/>
            <a:ext cx="3096344" cy="22570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dirty="0" smtClean="0">
                <a:solidFill>
                  <a:srgbClr val="000000"/>
                </a:solidFill>
                <a:sym typeface="Helvetica Light"/>
              </a:rPr>
              <a:t>Podaj, jeśli nie ma nadanego numeru PESEL</a:t>
            </a:r>
            <a:endParaRPr kumimoji="0" lang="pl-PL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cxnSp>
        <p:nvCxnSpPr>
          <p:cNvPr id="84" name="Łącznik prostoliniowy 83"/>
          <p:cNvCxnSpPr/>
          <p:nvPr/>
        </p:nvCxnSpPr>
        <p:spPr>
          <a:xfrm>
            <a:off x="476672" y="6177579"/>
            <a:ext cx="5976664" cy="0"/>
          </a:xfrm>
          <a:prstGeom prst="line">
            <a:avLst/>
          </a:prstGeom>
          <a:noFill/>
          <a:ln w="3175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3" name="pole tekstowe 82"/>
          <p:cNvSpPr txBox="1"/>
          <p:nvPr/>
        </p:nvSpPr>
        <p:spPr>
          <a:xfrm>
            <a:off x="5312680" y="843236"/>
            <a:ext cx="1152128" cy="2564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NIE</a:t>
            </a:r>
            <a:endParaRPr kumimoji="0" lang="pl-PL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00729530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79264" y="1040853"/>
            <a:ext cx="6346080" cy="271869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00" latinLnBrk="1" hangingPunct="0"/>
            <a:r>
              <a:rPr lang="pl-PL" sz="1000" b="1" dirty="0" smtClean="0">
                <a:solidFill>
                  <a:srgbClr val="000000"/>
                </a:solidFill>
                <a:sym typeface="Helvetica Light"/>
              </a:rPr>
              <a:t>Wypełnij to oświadczenie, jeśli ubiegasz się o dodatkowy zasiłek opiekuńczy.</a:t>
            </a:r>
          </a:p>
          <a:p>
            <a:pPr defTabSz="584200" latinLnBrk="1" hangingPunct="0"/>
            <a:endParaRPr lang="pl-PL" sz="1000" b="1" dirty="0">
              <a:solidFill>
                <a:srgbClr val="000000"/>
              </a:solidFill>
              <a:sym typeface="Helvetica Light"/>
            </a:endParaRPr>
          </a:p>
          <a:p>
            <a:pPr defTabSz="584200" latinLnBrk="1" hangingPunct="0"/>
            <a:r>
              <a:rPr lang="pl-PL" sz="1000" dirty="0">
                <a:solidFill>
                  <a:srgbClr val="000000"/>
                </a:solidFill>
                <a:sym typeface="Helvetica Light"/>
              </a:rPr>
              <a:t>Dodatkowy zasiłek opiekuńczy przysługuje przez okres sprawowania opieki nad dzieckiem w związku </a:t>
            </a:r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z wprowadzeniem    nauki zdalnej w szkołach podstawowych i średnich w okresie od 20 grudnia 2021 r. do 9 stycznia 2022 roku. </a:t>
            </a:r>
          </a:p>
          <a:p>
            <a:pPr defTabSz="584200" latinLnBrk="1" hangingPunct="0"/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Dodatkowy zasiłek opiekuńczy przysługuje rodzicom lub opiekunom dzieci, którzy opiekują się dzieckiem w wieku :</a:t>
            </a:r>
          </a:p>
          <a:p>
            <a:pPr marL="171450" indent="-171450" defTabSz="584200" latinLnBrk="1" hangingPunct="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do lat 8,</a:t>
            </a:r>
          </a:p>
          <a:p>
            <a:pPr marL="171450" indent="-171450" defTabSz="584200" latinLnBrk="1" hangingPunct="0">
              <a:buFont typeface="Arial" panose="020B0604020202020204" pitchFamily="34" charset="0"/>
              <a:buChar char="•"/>
            </a:pPr>
            <a:r>
              <a:rPr lang="pl-PL" sz="1000" dirty="0">
                <a:solidFill>
                  <a:srgbClr val="000000"/>
                </a:solidFill>
                <a:sym typeface="Helvetica Light"/>
              </a:rPr>
              <a:t>do lat 16 z orzeczeniem o niepełnosprawności,</a:t>
            </a:r>
          </a:p>
          <a:p>
            <a:pPr marL="171450" indent="-171450" defTabSz="584200" latinLnBrk="1" hangingPunct="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do </a:t>
            </a:r>
            <a:r>
              <a:rPr lang="pl-PL" sz="1000" dirty="0">
                <a:solidFill>
                  <a:srgbClr val="000000"/>
                </a:solidFill>
                <a:sym typeface="Helvetica Light"/>
              </a:rPr>
              <a:t>lat 18 z orzeczeniem o znacznym lub umiarkowanym stopniu niepełnosprawności</a:t>
            </a:r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,</a:t>
            </a:r>
          </a:p>
          <a:p>
            <a:pPr marL="171450" indent="-171450" defTabSz="584200" latinLnBrk="1" hangingPunct="0">
              <a:buFont typeface="Arial" panose="020B0604020202020204" pitchFamily="34" charset="0"/>
              <a:buChar char="•"/>
            </a:pPr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do </a:t>
            </a:r>
            <a:r>
              <a:rPr lang="pl-PL" sz="1000" dirty="0">
                <a:solidFill>
                  <a:srgbClr val="000000"/>
                </a:solidFill>
                <a:sym typeface="Helvetica Light"/>
              </a:rPr>
              <a:t>24 lat z orzeczeniem o potrzebie kształcenia specjalnego.</a:t>
            </a:r>
          </a:p>
          <a:p>
            <a:pPr defTabSz="584200" latinLnBrk="1" hangingPunct="0"/>
            <a:r>
              <a:rPr lang="pl-PL" sz="1000" dirty="0" smtClean="0">
                <a:solidFill>
                  <a:srgbClr val="000000"/>
                </a:solidFill>
                <a:sym typeface="Helvetica Light"/>
              </a:rPr>
              <a:t>Dodatkowy zasiłek opiekuńczy przysługuje, jeśli nie ma drugiego rodzica/współmałżonka, który może zapewnić  opiekę              dziecku/osobie niepełnosprawnej.</a:t>
            </a:r>
          </a:p>
          <a:p>
            <a:pPr defTabSz="584200" latinLnBrk="1" hangingPunct="0"/>
            <a:endParaRPr lang="pl-PL" sz="1000" dirty="0">
              <a:solidFill>
                <a:srgbClr val="000000"/>
              </a:solidFill>
              <a:sym typeface="Helvetica Light"/>
            </a:endParaRPr>
          </a:p>
          <a:p>
            <a:pPr defTabSz="584200" latinLnBrk="1" hangingPunct="0"/>
            <a:endParaRPr lang="pl-PL" sz="1000" dirty="0">
              <a:solidFill>
                <a:srgbClr val="000000"/>
              </a:solidFill>
              <a:sym typeface="Helvetica Light"/>
            </a:endParaRPr>
          </a:p>
          <a:p>
            <a:pPr defTabSz="584200" latinLnBrk="1" hangingPunct="0"/>
            <a:endParaRPr lang="pl-PL" sz="1000" dirty="0" smtClean="0">
              <a:solidFill>
                <a:srgbClr val="000000"/>
              </a:solidFill>
              <a:sym typeface="Helvetica Light"/>
            </a:endParaRPr>
          </a:p>
          <a:p>
            <a:pPr defTabSz="584200" latinLnBrk="1" hangingPunct="0"/>
            <a:endParaRPr lang="pl-PL" sz="1000" dirty="0">
              <a:solidFill>
                <a:srgbClr val="000000"/>
              </a:solidFill>
              <a:sym typeface="Helvetica Light"/>
            </a:endParaRPr>
          </a:p>
          <a:p>
            <a:pPr defTabSz="584200" latinLnBrk="1" hangingPunct="0"/>
            <a:endParaRPr lang="pl-PL" sz="1000" dirty="0" smtClean="0">
              <a:solidFill>
                <a:srgbClr val="000000"/>
              </a:solidFill>
              <a:sym typeface="Helvetica Light"/>
            </a:endParaRPr>
          </a:p>
          <a:p>
            <a:pPr defTabSz="584200" latinLnBrk="1" hangingPunct="0"/>
            <a:endParaRPr lang="pl-PL" sz="1000" dirty="0">
              <a:solidFill>
                <a:srgbClr val="000000"/>
              </a:solidFill>
              <a:sym typeface="Helvetica Light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332656" y="598160"/>
            <a:ext cx="5616624" cy="61042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pl-PL" sz="1100" b="1" dirty="0" smtClean="0"/>
              <a:t>INFORMACJA</a:t>
            </a:r>
          </a:p>
          <a:p>
            <a:r>
              <a:rPr lang="pl-PL" sz="1100" b="1" dirty="0" smtClean="0"/>
              <a:t>do oświadczenia do dodatkowego zasiłku opiekuńczego</a:t>
            </a:r>
            <a:endParaRPr lang="pl-PL" sz="1100" dirty="0"/>
          </a:p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1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5517232" y="128464"/>
            <a:ext cx="936104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1400" dirty="0" smtClean="0">
                <a:solidFill>
                  <a:srgbClr val="000000"/>
                </a:solidFill>
                <a:sym typeface="Helvetica Light"/>
              </a:rPr>
              <a:t>[symbol]</a:t>
            </a:r>
            <a:endParaRPr kumimoji="0" lang="pl-PL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4149080" y="9417496"/>
            <a:ext cx="2376264" cy="22570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800" b="1" dirty="0" smtClean="0">
                <a:solidFill>
                  <a:srgbClr val="000000"/>
                </a:solidFill>
                <a:sym typeface="Helvetica Light"/>
              </a:rPr>
              <a:t>Strona 1 z 1</a:t>
            </a:r>
            <a:endParaRPr kumimoji="0" lang="pl-PL" sz="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764866527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Formularze_makiety">
  <a:themeElements>
    <a:clrScheme name="ZUS">
      <a:dk1>
        <a:srgbClr val="003D6E"/>
      </a:dk1>
      <a:lt1>
        <a:srgbClr val="FFFFFF"/>
      </a:lt1>
      <a:dk2>
        <a:srgbClr val="000000"/>
      </a:dk2>
      <a:lt2>
        <a:srgbClr val="FFFFFF"/>
      </a:lt2>
      <a:accent1>
        <a:srgbClr val="00993F"/>
      </a:accent1>
      <a:accent2>
        <a:srgbClr val="BEC3CE"/>
      </a:accent2>
      <a:accent3>
        <a:srgbClr val="E1B34F"/>
      </a:accent3>
      <a:accent4>
        <a:srgbClr val="3F84D2"/>
      </a:accent4>
      <a:accent5>
        <a:srgbClr val="F05E5E"/>
      </a:accent5>
      <a:accent6>
        <a:srgbClr val="773F9B"/>
      </a:accent6>
      <a:hlink>
        <a:srgbClr val="0000FF"/>
      </a:hlink>
      <a:folHlink>
        <a:srgbClr val="FF00FF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kskluzywny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Formularze_makiety</Template>
  <TotalTime>355</TotalTime>
  <Words>460</Words>
  <Application>Microsoft Office PowerPoint</Application>
  <PresentationFormat>Papier A4 (210x297 mm)</PresentationFormat>
  <Paragraphs>291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Formularze_makiety</vt:lpstr>
      <vt:lpstr>Prezentacja programu PowerPoint</vt:lpstr>
      <vt:lpstr>Prezentacja programu PowerPoint</vt:lpstr>
      <vt:lpstr>Prezentacja programu PowerPoint</vt:lpstr>
    </vt:vector>
  </TitlesOfParts>
  <Company>ZUS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Kostrowiecka</dc:creator>
  <cp:lastModifiedBy>Juszczyk, Urszula</cp:lastModifiedBy>
  <cp:revision>36</cp:revision>
  <cp:lastPrinted>2021-11-15T09:41:51Z</cp:lastPrinted>
  <dcterms:created xsi:type="dcterms:W3CDTF">2021-09-21T10:44:34Z</dcterms:created>
  <dcterms:modified xsi:type="dcterms:W3CDTF">2021-12-14T11:18:46Z</dcterms:modified>
</cp:coreProperties>
</file>