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72" r:id="rId3"/>
    <p:sldId id="270" r:id="rId4"/>
    <p:sldId id="273" r:id="rId5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 varScale="1">
        <p:scale>
          <a:sx n="110" d="100"/>
          <a:sy n="110" d="100"/>
        </p:scale>
        <p:origin x="1872" y="108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D545-4131-48BF-8437-465DFD86CD49}" type="datetimeFigureOut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CE0C8-559B-4549-870E-8C274AF09F2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3374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5629"/>
            <a:ext cx="5438775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671"/>
            <a:ext cx="2946400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2019-06-26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2019-06-26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2019-06-26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2019-06-26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2019-06-26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 fontScale="40000" lnSpcReduction="20000"/>
          </a:bodyPr>
          <a:lstStyle/>
          <a:p>
            <a:pPr>
              <a:spcAft>
                <a:spcPts val="1200"/>
              </a:spcAft>
            </a:pPr>
            <a:r>
              <a:rPr lang="pl-PL" sz="9600" b="1" i="1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MODERNIZACJA SYSTEMU WSPOMAGANIA OBSŁUGI POLICJI</a:t>
            </a:r>
          </a:p>
          <a:p>
            <a:pPr algn="just"/>
            <a:endParaRPr lang="pl-PL" i="1" dirty="0" smtClean="0"/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1"/>
                </a:solidFill>
              </a:rPr>
              <a:t>Wnioskodawca: Minister Spraw Wewnętrznych i Administracji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1"/>
                </a:solidFill>
              </a:rPr>
              <a:t>Beneficjent: Komenda Główna Policji oraz terenowe jednostki organizacyjne Policji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1"/>
                </a:solidFill>
              </a:rPr>
              <a:t>Partnerzy: Brak 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1"/>
                </a:solidFill>
              </a:rPr>
              <a:t>Źródło finansowania: Program Modernizacji Policji 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1"/>
                </a:solidFill>
              </a:rPr>
              <a:t>Całkowity koszt projektu: 14 341 800 PLN </a:t>
            </a:r>
          </a:p>
          <a:p>
            <a:pPr marL="269875" indent="-269875" algn="just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i="1" dirty="0" smtClean="0">
                <a:solidFill>
                  <a:schemeClr val="tx1"/>
                </a:solidFill>
              </a:rPr>
              <a:t>Planowany okres realizacji projektu: Projekt został zakończony w dniu </a:t>
            </a:r>
            <a:br>
              <a:rPr lang="pl-PL" sz="4900" i="1" dirty="0" smtClean="0">
                <a:solidFill>
                  <a:schemeClr val="tx1"/>
                </a:solidFill>
              </a:rPr>
            </a:br>
            <a:r>
              <a:rPr lang="pl-PL" sz="4900" i="1" dirty="0" smtClean="0">
                <a:solidFill>
                  <a:schemeClr val="tx1"/>
                </a:solidFill>
              </a:rPr>
              <a:t>27 marca 2019 r.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62" y="188640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33375" y="240804"/>
            <a:ext cx="8266609" cy="864096"/>
          </a:xfrm>
        </p:spPr>
        <p:txBody>
          <a:bodyPr>
            <a:noAutofit/>
          </a:bodyPr>
          <a:lstStyle/>
          <a:p>
            <a:endParaRPr lang="pl-PL" sz="2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415" y="1435596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 smtClean="0"/>
          </a:p>
          <a:p>
            <a:r>
              <a:rPr lang="pl-PL" dirty="0" smtClean="0"/>
              <a:t>1.</a:t>
            </a:r>
          </a:p>
          <a:p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88639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>
          <a:xfrm>
            <a:off x="292447" y="2348880"/>
            <a:ext cx="85096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/>
              <a:t>Celem projektu jest </a:t>
            </a:r>
            <a:r>
              <a:rPr lang="pl-PL" dirty="0"/>
              <a:t>modernizacja Systemu Wspomagania Obsługi </a:t>
            </a:r>
            <a:r>
              <a:rPr lang="pl-PL" dirty="0" smtClean="0"/>
              <a:t>Policji (SWOP) </a:t>
            </a:r>
            <a:r>
              <a:rPr lang="pl-PL" dirty="0"/>
              <a:t>wykorzystywanego w Policji do wspomagania obsługi kadrowej, płacowej, </a:t>
            </a:r>
            <a:r>
              <a:rPr lang="pl-PL" dirty="0" smtClean="0"/>
              <a:t>finansów, księgowości</a:t>
            </a:r>
            <a:r>
              <a:rPr lang="pl-PL" dirty="0"/>
              <a:t>, gospodarki </a:t>
            </a:r>
            <a:r>
              <a:rPr lang="pl-PL" dirty="0" smtClean="0"/>
              <a:t>materiałowej </a:t>
            </a:r>
            <a:r>
              <a:rPr lang="pl-PL" dirty="0"/>
              <a:t>i środków trwałych. </a:t>
            </a:r>
            <a:r>
              <a:rPr lang="pl-PL" dirty="0" smtClean="0"/>
              <a:t>W ramach projektu wykonano:</a:t>
            </a:r>
            <a:endParaRPr lang="pl-PL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dirty="0" smtClean="0"/>
              <a:t>instalację nowoczesnego </a:t>
            </a:r>
            <a:r>
              <a:rPr lang="pl-PL" dirty="0"/>
              <a:t>sprzętu </a:t>
            </a:r>
            <a:r>
              <a:rPr lang="pl-PL" dirty="0" smtClean="0"/>
              <a:t>serwerowego,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dirty="0" smtClean="0"/>
              <a:t>instalację najnowszych, stabilnych wersji systemu operacyjnego i bazy danych,</a:t>
            </a:r>
            <a:endParaRPr lang="pl-PL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l-PL" dirty="0"/>
              <a:t> </a:t>
            </a:r>
            <a:r>
              <a:rPr lang="pl-PL" dirty="0" smtClean="0"/>
              <a:t>zwiększenie wydajności, niezawodności </a:t>
            </a:r>
            <a:r>
              <a:rPr lang="pl-PL" dirty="0"/>
              <a:t>i dostępności </a:t>
            </a:r>
            <a:r>
              <a:rPr lang="pl-PL" dirty="0" smtClean="0"/>
              <a:t>SWOP</a:t>
            </a:r>
            <a:r>
              <a:rPr lang="pl-PL" dirty="0"/>
              <a:t>,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dirty="0" smtClean="0"/>
              <a:t>uruchomienie </a:t>
            </a:r>
            <a:r>
              <a:rPr lang="pl-PL" dirty="0"/>
              <a:t>zasobu centralnego (sprzęt i licencje) do analiz centralnych i lokalnych</a:t>
            </a:r>
            <a:r>
              <a:rPr lang="pl-PL" dirty="0" smtClean="0"/>
              <a:t>,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dirty="0"/>
              <a:t>u</a:t>
            </a:r>
            <a:r>
              <a:rPr lang="pl-PL" dirty="0" smtClean="0"/>
              <a:t>ruchomienie SWOP na nowej platformie sprzętowo-programowej,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pl-PL" dirty="0" smtClean="0"/>
              <a:t>przeszkolenie </a:t>
            </a:r>
            <a:r>
              <a:rPr lang="pl-PL" dirty="0"/>
              <a:t>kadry Policji w zakresie analiz Business </a:t>
            </a:r>
            <a:r>
              <a:rPr lang="pl-PL" dirty="0" err="1"/>
              <a:t>Inteligence</a:t>
            </a:r>
            <a:r>
              <a:rPr lang="pl-PL" dirty="0"/>
              <a:t> (BI) i </a:t>
            </a:r>
            <a:r>
              <a:rPr lang="pl-PL" dirty="0" smtClean="0"/>
              <a:t>raportowania.</a:t>
            </a:r>
          </a:p>
          <a:p>
            <a:pPr algn="just"/>
            <a:r>
              <a:rPr lang="pl-PL" dirty="0"/>
              <a:t>Projekt wpisuje się w strategię Sprawne Państwo realizując cel: Doskonalenie sprawności działania oraz poprawa wyposażenia i infrastruktury służb odpowiedzialnych za bezpieczeństwo i porządek publiczny.</a:t>
            </a:r>
          </a:p>
          <a:p>
            <a:pPr lvl="0" algn="just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2963" y="1999795"/>
            <a:ext cx="8712968" cy="3456384"/>
          </a:xfrm>
        </p:spPr>
        <p:txBody>
          <a:bodyPr anchor="ctr">
            <a:normAutofit fontScale="25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5600" b="1" dirty="0" smtClean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</a:p>
          <a:p>
            <a:pPr algn="just">
              <a:spcBef>
                <a:spcPts val="0"/>
              </a:spcBef>
            </a:pPr>
            <a:endParaRPr lang="pl-PL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pl-PL" sz="36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pl-PL" sz="6400" dirty="0" smtClean="0"/>
          </a:p>
          <a:p>
            <a:pPr marL="0" indent="0" algn="just">
              <a:buNone/>
            </a:pPr>
            <a:endParaRPr lang="pl-PL" sz="6400" dirty="0"/>
          </a:p>
          <a:p>
            <a:pPr marL="0" indent="0" algn="just">
              <a:buNone/>
            </a:pPr>
            <a:r>
              <a:rPr lang="pl-PL" sz="6400" dirty="0" smtClean="0"/>
              <a:t>W </a:t>
            </a:r>
            <a:r>
              <a:rPr lang="pl-PL" sz="6400" dirty="0"/>
              <a:t>miejsce istniejących serwerów (serwera aplikacyjnego APP i bazodanowego BD) zostały wprowadzone dwa nowe serwery. Każdy z nich </a:t>
            </a:r>
            <a:r>
              <a:rPr lang="pl-PL" sz="6400" dirty="0" smtClean="0"/>
              <a:t>stał się </a:t>
            </a:r>
            <a:r>
              <a:rPr lang="pl-PL" sz="6400" dirty="0"/>
              <a:t>serwerem aplikacyjnym i serwerem bazy danych, przy czym dane zapisywane na serwerze bazy danych </a:t>
            </a:r>
            <a:r>
              <a:rPr lang="pl-PL" sz="6400" dirty="0" smtClean="0"/>
              <a:t>są </a:t>
            </a:r>
            <a:r>
              <a:rPr lang="pl-PL" sz="6400" dirty="0"/>
              <a:t>replikowane w trybie synchronicznym pomiędzy obydwoma serwerami. Ruchem do poszczególnych serwerów </a:t>
            </a:r>
            <a:r>
              <a:rPr lang="pl-PL" sz="6400" dirty="0" smtClean="0"/>
              <a:t>kieruje wbudowany </a:t>
            </a:r>
            <a:r>
              <a:rPr lang="pl-PL" sz="6400" dirty="0"/>
              <a:t>w system operacyjny </a:t>
            </a:r>
            <a:r>
              <a:rPr lang="pl-PL" sz="6400" dirty="0" err="1"/>
              <a:t>load</a:t>
            </a:r>
            <a:r>
              <a:rPr lang="pl-PL" sz="6400" dirty="0"/>
              <a:t> </a:t>
            </a:r>
            <a:r>
              <a:rPr lang="pl-PL" sz="6400" dirty="0" err="1"/>
              <a:t>balancer</a:t>
            </a:r>
            <a:r>
              <a:rPr lang="pl-PL" sz="6400" dirty="0"/>
              <a:t> zapewniając tym samym dystrybucję obciążenia. Dzięki temu zbudowany </a:t>
            </a:r>
            <a:r>
              <a:rPr lang="pl-PL" sz="6400" dirty="0" smtClean="0"/>
              <a:t>został </a:t>
            </a:r>
            <a:r>
              <a:rPr lang="pl-PL" sz="6400" dirty="0"/>
              <a:t>klaster serwerów, który </a:t>
            </a:r>
            <a:r>
              <a:rPr lang="pl-PL" sz="6400" dirty="0" smtClean="0"/>
              <a:t>ma równoważyć </a:t>
            </a:r>
            <a:r>
              <a:rPr lang="pl-PL" sz="6400" dirty="0"/>
              <a:t>obciążenie kierowane do serwerów baz danych i serwerów </a:t>
            </a:r>
            <a:r>
              <a:rPr lang="pl-PL" sz="6400" dirty="0" smtClean="0"/>
              <a:t>aplikacyjnych.</a:t>
            </a:r>
            <a:endParaRPr lang="pl-PL" sz="6400" dirty="0"/>
          </a:p>
          <a:p>
            <a:pPr marL="0" indent="0" algn="just">
              <a:buNone/>
            </a:pPr>
            <a:r>
              <a:rPr lang="pl-PL" sz="6400" dirty="0" smtClean="0"/>
              <a:t>Konfiguracja </a:t>
            </a:r>
            <a:r>
              <a:rPr lang="pl-PL" sz="6400" dirty="0"/>
              <a:t>serwerów </a:t>
            </a:r>
            <a:r>
              <a:rPr lang="pl-PL" sz="6400" dirty="0" smtClean="0"/>
              <a:t>umożliwia replikację </a:t>
            </a:r>
            <a:r>
              <a:rPr lang="pl-PL" sz="6400" dirty="0"/>
              <a:t>danych w trybie asynchronicznym do instalacji znajdującej się </a:t>
            </a:r>
            <a:r>
              <a:rPr lang="pl-PL" sz="6400" dirty="0" smtClean="0"/>
              <a:t>w </a:t>
            </a:r>
            <a:r>
              <a:rPr lang="pl-PL" sz="6400" dirty="0"/>
              <a:t>Komendzie Głównej </a:t>
            </a:r>
            <a:r>
              <a:rPr lang="pl-PL" sz="6400" dirty="0" smtClean="0"/>
              <a:t>Policji. Nowa </a:t>
            </a:r>
            <a:r>
              <a:rPr lang="pl-PL" sz="6400" dirty="0"/>
              <a:t>funkcjonalność </a:t>
            </a:r>
            <a:r>
              <a:rPr lang="pl-PL" sz="6400" dirty="0" smtClean="0"/>
              <a:t>umożliwia </a:t>
            </a:r>
            <a:r>
              <a:rPr lang="pl-PL" sz="6400" dirty="0"/>
              <a:t>również gromadzenie na poziomie centralnym zasobu informacyjnego pochodzącego ze wszystkich jednostek eksploatujących SWOP z przeznaczeniem do analiz </a:t>
            </a:r>
            <a:r>
              <a:rPr lang="pl-PL" sz="6400" dirty="0" smtClean="0"/>
              <a:t>i </a:t>
            </a:r>
            <a:r>
              <a:rPr lang="pl-PL" sz="6400" dirty="0"/>
              <a:t>raportowania (</a:t>
            </a:r>
            <a:r>
              <a:rPr lang="pl-PL" sz="6400" i="1" dirty="0"/>
              <a:t>ang. business </a:t>
            </a:r>
            <a:r>
              <a:rPr lang="pl-PL" sz="6400" i="1" dirty="0" err="1"/>
              <a:t>intelligence</a:t>
            </a:r>
            <a:r>
              <a:rPr lang="pl-PL" sz="6400" i="1" dirty="0"/>
              <a:t> BI</a:t>
            </a:r>
            <a:r>
              <a:rPr lang="pl-PL" sz="6400" dirty="0"/>
              <a:t>). Zasób ten poddany </a:t>
            </a:r>
            <a:r>
              <a:rPr lang="pl-PL" sz="6400" dirty="0" smtClean="0"/>
              <a:t>jest </a:t>
            </a:r>
            <a:r>
              <a:rPr lang="pl-PL" sz="6400" dirty="0"/>
              <a:t>procesom charakterystycznym dla hurtowni danych umożliwiając przeprowadzanie na poziomie centralnym analizy z poszczególnych obszarów informacyjnych SWOP. </a:t>
            </a:r>
            <a:endParaRPr lang="pl-PL" sz="6400" dirty="0" smtClean="0"/>
          </a:p>
          <a:p>
            <a:pPr marL="0" indent="0" algn="just">
              <a:buNone/>
            </a:pPr>
            <a:r>
              <a:rPr lang="pl-PL" sz="6400" dirty="0" smtClean="0"/>
              <a:t>Na </a:t>
            </a:r>
            <a:r>
              <a:rPr lang="pl-PL" sz="6400" dirty="0"/>
              <a:t>poziomie KGP </a:t>
            </a:r>
            <a:r>
              <a:rPr lang="pl-PL" sz="6400" dirty="0" smtClean="0"/>
              <a:t>zostały </a:t>
            </a:r>
            <a:r>
              <a:rPr lang="pl-PL" sz="6400" dirty="0"/>
              <a:t>uruchomione serwery baz danych </a:t>
            </a:r>
            <a:r>
              <a:rPr lang="pl-PL" sz="6400" dirty="0" smtClean="0"/>
              <a:t>na </a:t>
            </a:r>
            <a:r>
              <a:rPr lang="pl-PL" sz="6400" dirty="0"/>
              <a:t>potrzeby utrzymania repliki zapasowej dla każdej </a:t>
            </a:r>
            <a:r>
              <a:rPr lang="pl-PL" sz="6400" dirty="0" smtClean="0"/>
              <a:t>z </a:t>
            </a:r>
            <a:r>
              <a:rPr lang="pl-PL" sz="6400" dirty="0"/>
              <a:t>jednostek terenowych. Repliki utrzymywane na serwerach </a:t>
            </a:r>
            <a:r>
              <a:rPr lang="pl-PL" sz="6400" dirty="0" smtClean="0"/>
              <a:t>działają </a:t>
            </a:r>
            <a:r>
              <a:rPr lang="pl-PL" sz="6400" dirty="0"/>
              <a:t>w modelu asynchronicznym co oznacza, że dane </a:t>
            </a:r>
            <a:r>
              <a:rPr lang="pl-PL" sz="6400" dirty="0" smtClean="0"/>
              <a:t>z </a:t>
            </a:r>
            <a:r>
              <a:rPr lang="pl-PL" sz="6400" dirty="0"/>
              <a:t>jednostek terenowych przesyłane są po wykonaniu transakcji na serwerze głównym, bez wpływu na wydajność pracy podstawowej bazy danych. Wbudowane statystyki dot. RTO oraz RPO, pozwalają zdefiniować odpowiednie polityki monitorowania serwerów i automatycznego powiadamiania w przypadku przekroczenia zdefiniowanych wartości brzegowych. Uruchomione repliki mają </a:t>
            </a:r>
            <a:r>
              <a:rPr lang="pl-PL" sz="6400" dirty="0" smtClean="0"/>
              <a:t>pełnić </a:t>
            </a:r>
            <a:r>
              <a:rPr lang="pl-PL" sz="6400" dirty="0"/>
              <a:t>rolę ośrodka zapasowego dla każdej z jednostek terenowych. Repliki </a:t>
            </a:r>
            <a:r>
              <a:rPr lang="pl-PL" sz="6400" dirty="0" smtClean="0"/>
              <a:t>stanowią również </a:t>
            </a:r>
            <a:r>
              <a:rPr lang="pl-PL" sz="6400" dirty="0"/>
              <a:t>źródło danych na potrzeby procesu ETL w ramach </a:t>
            </a:r>
            <a:r>
              <a:rPr lang="pl-PL" sz="6400" dirty="0" smtClean="0"/>
              <a:t>zasilania </a:t>
            </a:r>
            <a:r>
              <a:rPr lang="pl-PL" sz="6400" dirty="0"/>
              <a:t>centralnej bazy analitycznej.</a:t>
            </a:r>
          </a:p>
          <a:p>
            <a:pPr marL="0" indent="0" algn="just">
              <a:buNone/>
            </a:pPr>
            <a:r>
              <a:rPr lang="pl-PL" sz="6400" dirty="0" smtClean="0"/>
              <a:t>Uzupełnieniem </a:t>
            </a:r>
            <a:r>
              <a:rPr lang="pl-PL" sz="6400" dirty="0"/>
              <a:t>instalacji całej architektury SWOP </a:t>
            </a:r>
            <a:r>
              <a:rPr lang="pl-PL" sz="6400" dirty="0" smtClean="0"/>
              <a:t>jest usługa </a:t>
            </a:r>
            <a:r>
              <a:rPr lang="pl-PL" sz="6400" dirty="0"/>
              <a:t>katalogowa, która ma zapewnić możliwość centralizacji zarządzania serwerami, ich </a:t>
            </a:r>
            <a:r>
              <a:rPr lang="pl-PL" sz="6400" dirty="0" smtClean="0"/>
              <a:t>uwierzytelnianie </a:t>
            </a:r>
            <a:r>
              <a:rPr lang="pl-PL" sz="6400" dirty="0"/>
              <a:t>oraz </a:t>
            </a:r>
            <a:r>
              <a:rPr lang="pl-PL" sz="6400" dirty="0" smtClean="0"/>
              <a:t>autoryzację </a:t>
            </a:r>
            <a:r>
              <a:rPr lang="pl-PL" sz="6400" dirty="0"/>
              <a:t>dostępu do zasobów. Usługa ma zapewnić również centralizację zarządzania serwerami funkcjonującymi w ramach systemu SWOP, co pozwoli na wdrażanie spójnych polityk bezpieczeństwa, a także centralizację monitorowania środowiska. </a:t>
            </a:r>
            <a:endParaRPr lang="pl-PL" sz="6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4983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Korzyści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 smtClean="0"/>
              <a:t>KORZYŚCI:</a:t>
            </a:r>
          </a:p>
          <a:p>
            <a:pPr marL="0" indent="0">
              <a:buNone/>
            </a:pPr>
            <a:endParaRPr lang="pl-PL" sz="2000" dirty="0" smtClean="0"/>
          </a:p>
          <a:p>
            <a:r>
              <a:rPr lang="pl-PL" sz="2000" dirty="0" smtClean="0"/>
              <a:t>Nowoczesna, wydajna infrastruktura,</a:t>
            </a:r>
          </a:p>
          <a:p>
            <a:r>
              <a:rPr lang="pl-PL" sz="2000" dirty="0" smtClean="0"/>
              <a:t>nowoczesne, bezpieczne  oprogramowanie wspierane przez Producenta,</a:t>
            </a:r>
          </a:p>
          <a:p>
            <a:r>
              <a:rPr lang="pl-PL" sz="2000" dirty="0" smtClean="0"/>
              <a:t>nowoczesne oprogramowanie do analiz, </a:t>
            </a:r>
          </a:p>
          <a:p>
            <a:r>
              <a:rPr lang="pl-PL" sz="2000" dirty="0" smtClean="0"/>
              <a:t>niezawodny i bezpieczny system,</a:t>
            </a:r>
          </a:p>
          <a:p>
            <a:r>
              <a:rPr lang="pl-PL" sz="2000" dirty="0" smtClean="0"/>
              <a:t>przeszkolony personel Policji w zakresie korzystania z nowych narzędzi wspomagających pracę w obszarze logistyczno-finansowo-kadrowym.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331257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117772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</TotalTime>
  <Words>223</Words>
  <Application>Microsoft Office PowerPoint</Application>
  <PresentationFormat>Pokaz na ekranie (4:3)</PresentationFormat>
  <Paragraphs>82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Korzyści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Idaszak Wioletta</cp:lastModifiedBy>
  <cp:revision>146</cp:revision>
  <cp:lastPrinted>2019-06-25T11:15:52Z</cp:lastPrinted>
  <dcterms:created xsi:type="dcterms:W3CDTF">2014-01-14T15:20:07Z</dcterms:created>
  <dcterms:modified xsi:type="dcterms:W3CDTF">2019-06-26T06:09:17Z</dcterms:modified>
</cp:coreProperties>
</file>