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Antonio" panose="020B0604020202020204" charset="-18"/>
      <p:regular r:id="rId22"/>
    </p:embeddedFont>
    <p:embeddedFont>
      <p:font typeface="Antonio Bold" panose="020B0604020202020204" charset="-18"/>
      <p:regular r:id="rId23"/>
    </p:embeddedFont>
    <p:embeddedFont>
      <p:font typeface="Open Sauce" panose="020B0604020202020204" charset="-18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Open Sans 2" panose="020B0604020202020204" charset="0"/>
      <p:regular r:id="rId29"/>
    </p:embeddedFont>
    <p:embeddedFont>
      <p:font typeface="Open Sauce Bold" panose="020B0604020202020204" charset="-18"/>
      <p:regular r:id="rId30"/>
    </p:embeddedFont>
    <p:embeddedFont>
      <p:font typeface="Open Sans 2 Bold" panose="020B0604020202020204" charset="0"/>
      <p:regular r:id="rId31"/>
    </p:embeddedFont>
    <p:embeddedFont>
      <p:font typeface="Open Sans 1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14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F053F-F5E3-4FA3-843C-21F90DE25029}" type="datetimeFigureOut">
              <a:rPr lang="pl-PL" smtClean="0"/>
              <a:t>13.11.2025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64666-D90C-4870-AC56-DE8D94955C3F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70734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9029D-F7C8-4A22-8AFA-C2B9A4429CE7}" type="datetimeFigureOut">
              <a:rPr lang="pl-PL" smtClean="0"/>
              <a:t>13.11.2025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4A4AD-10C7-4763-9843-1E1ABE81219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7140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37.sv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5.svg"/><Relationship Id="rId4" Type="http://schemas.openxmlformats.org/officeDocument/2006/relationships/image" Target="../media/image25.png"/><Relationship Id="rId9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42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3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88304" y="-1513365"/>
            <a:ext cx="13313729" cy="1331372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52D41"/>
            </a:solidFill>
          </p:spPr>
        </p:sp>
      </p:grpSp>
      <p:grpSp>
        <p:nvGrpSpPr>
          <p:cNvPr id="4" name="Group 4" descr="Czerwona ramka dekoracyjna na zdjęcie w kształcie koła." title="Szara ramka"/>
          <p:cNvGrpSpPr/>
          <p:nvPr/>
        </p:nvGrpSpPr>
        <p:grpSpPr>
          <a:xfrm rot="-3270436">
            <a:off x="6978334" y="-826870"/>
            <a:ext cx="13957510" cy="8788068"/>
            <a:chOff x="0" y="0"/>
            <a:chExt cx="4684800" cy="2949691"/>
          </a:xfrm>
        </p:grpSpPr>
        <p:sp>
          <p:nvSpPr>
            <p:cNvPr id="5" name="Freeform 5"/>
            <p:cNvSpPr/>
            <p:nvPr/>
          </p:nvSpPr>
          <p:spPr>
            <a:xfrm>
              <a:off x="19050" y="25158"/>
              <a:ext cx="4646827" cy="2899375"/>
            </a:xfrm>
            <a:custGeom>
              <a:avLst/>
              <a:gdLst/>
              <a:ahLst/>
              <a:cxnLst/>
              <a:rect l="l" t="t" r="r" b="b"/>
              <a:pathLst>
                <a:path w="4646827" h="2899375">
                  <a:moveTo>
                    <a:pt x="3548912" y="2899375"/>
                  </a:moveTo>
                  <a:lnTo>
                    <a:pt x="1097788" y="2899375"/>
                  </a:lnTo>
                  <a:cubicBezTo>
                    <a:pt x="491490" y="2899375"/>
                    <a:pt x="0" y="2250299"/>
                    <a:pt x="0" y="1449603"/>
                  </a:cubicBezTo>
                  <a:cubicBezTo>
                    <a:pt x="0" y="649076"/>
                    <a:pt x="491490" y="0"/>
                    <a:pt x="1097788" y="0"/>
                  </a:cubicBezTo>
                  <a:lnTo>
                    <a:pt x="3549039" y="0"/>
                  </a:lnTo>
                  <a:cubicBezTo>
                    <a:pt x="4155337" y="0"/>
                    <a:pt x="4646827" y="649076"/>
                    <a:pt x="4646827" y="1449771"/>
                  </a:cubicBezTo>
                  <a:cubicBezTo>
                    <a:pt x="4646700" y="2250299"/>
                    <a:pt x="4155210" y="2899375"/>
                    <a:pt x="3548912" y="2899375"/>
                  </a:cubicBezTo>
                  <a:close/>
                </a:path>
              </a:pathLst>
            </a:custGeom>
            <a:solidFill>
              <a:srgbClr val="C5C3C5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684800" cy="2949691"/>
            </a:xfrm>
            <a:custGeom>
              <a:avLst/>
              <a:gdLst/>
              <a:ahLst/>
              <a:cxnLst/>
              <a:rect l="l" t="t" r="r" b="b"/>
              <a:pathLst>
                <a:path w="4684800" h="2949691">
                  <a:moveTo>
                    <a:pt x="3567962" y="2949691"/>
                  </a:moveTo>
                  <a:lnTo>
                    <a:pt x="1116838" y="2949691"/>
                  </a:lnTo>
                  <a:cubicBezTo>
                    <a:pt x="501015" y="2949691"/>
                    <a:pt x="0" y="2288036"/>
                    <a:pt x="0" y="1474929"/>
                  </a:cubicBezTo>
                  <a:cubicBezTo>
                    <a:pt x="0" y="661655"/>
                    <a:pt x="501015" y="0"/>
                    <a:pt x="1116838" y="0"/>
                  </a:cubicBezTo>
                  <a:lnTo>
                    <a:pt x="3568089" y="0"/>
                  </a:lnTo>
                  <a:cubicBezTo>
                    <a:pt x="4183785" y="0"/>
                    <a:pt x="4684800" y="661655"/>
                    <a:pt x="4684800" y="1474929"/>
                  </a:cubicBezTo>
                  <a:cubicBezTo>
                    <a:pt x="4684800" y="2288036"/>
                    <a:pt x="4183785" y="2949691"/>
                    <a:pt x="3567962" y="2949691"/>
                  </a:cubicBezTo>
                  <a:close/>
                  <a:moveTo>
                    <a:pt x="1116838" y="50316"/>
                  </a:moveTo>
                  <a:cubicBezTo>
                    <a:pt x="521970" y="50316"/>
                    <a:pt x="38100" y="689329"/>
                    <a:pt x="38100" y="1474929"/>
                  </a:cubicBezTo>
                  <a:cubicBezTo>
                    <a:pt x="38100" y="2260362"/>
                    <a:pt x="521970" y="2899543"/>
                    <a:pt x="1116838" y="2899543"/>
                  </a:cubicBezTo>
                  <a:lnTo>
                    <a:pt x="3568089" y="2899543"/>
                  </a:lnTo>
                  <a:cubicBezTo>
                    <a:pt x="4162830" y="2899543"/>
                    <a:pt x="4646827" y="2260530"/>
                    <a:pt x="4646827" y="1474929"/>
                  </a:cubicBezTo>
                  <a:cubicBezTo>
                    <a:pt x="4646700" y="689329"/>
                    <a:pt x="4162830" y="50316"/>
                    <a:pt x="3567962" y="50316"/>
                  </a:cubicBezTo>
                  <a:lnTo>
                    <a:pt x="1116838" y="50316"/>
                  </a:lnTo>
                  <a:close/>
                </a:path>
              </a:pathLst>
            </a:custGeom>
            <a:solidFill>
              <a:srgbClr val="C5C3C5"/>
            </a:solidFill>
          </p:spPr>
        </p:sp>
      </p:grpSp>
      <p:grpSp>
        <p:nvGrpSpPr>
          <p:cNvPr id="7" name="Group 7" descr="Widok kilku dłoni pracowników. W każdej dłoni jest puzzel. Wszyscy probują dopasować do siebie swoje puzzle. " title="Obraz nawiązujący do tematu prezentacji: &quot;Budujemy relacje&quot;."/>
          <p:cNvGrpSpPr>
            <a:grpSpLocks noChangeAspect="1"/>
          </p:cNvGrpSpPr>
          <p:nvPr/>
        </p:nvGrpSpPr>
        <p:grpSpPr>
          <a:xfrm>
            <a:off x="9144000" y="1367432"/>
            <a:ext cx="7309495" cy="7309466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2738353" y="8648323"/>
            <a:ext cx="3265810" cy="65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Wydział Personalny oraz Partnera Personalnego</a:t>
            </a:r>
          </a:p>
        </p:txBody>
      </p:sp>
      <p:sp>
        <p:nvSpPr>
          <p:cNvPr id="10" name="Freeform 10" descr="Logo Krajowej Administracji Skarbowej składające się z trzech liter: KAS i napisu: Krajowa Administracj Skarbowa. Kolor loga szaro-czerwony. " title="Logo Krajowej Administracji Skarbowej"/>
          <p:cNvSpPr/>
          <p:nvPr/>
        </p:nvSpPr>
        <p:spPr>
          <a:xfrm>
            <a:off x="745260" y="580411"/>
            <a:ext cx="1196977" cy="896578"/>
          </a:xfrm>
          <a:custGeom>
            <a:avLst/>
            <a:gdLst/>
            <a:ahLst/>
            <a:cxnLst/>
            <a:rect l="l" t="t" r="r" b="b"/>
            <a:pathLst>
              <a:path w="1196977" h="896578">
                <a:moveTo>
                  <a:pt x="0" y="0"/>
                </a:moveTo>
                <a:lnTo>
                  <a:pt x="1196978" y="0"/>
                </a:lnTo>
                <a:lnTo>
                  <a:pt x="1196978" y="896578"/>
                </a:lnTo>
                <a:lnTo>
                  <a:pt x="0" y="896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 descr="Serce otoczone od góry i od dołu dłońmi. " title="Ikona graficzna czarna"/>
          <p:cNvSpPr/>
          <p:nvPr/>
        </p:nvSpPr>
        <p:spPr>
          <a:xfrm>
            <a:off x="1123611" y="8318939"/>
            <a:ext cx="1142115" cy="1283275"/>
          </a:xfrm>
          <a:custGeom>
            <a:avLst/>
            <a:gdLst/>
            <a:ahLst/>
            <a:cxnLst/>
            <a:rect l="l" t="t" r="r" b="b"/>
            <a:pathLst>
              <a:path w="1142115" h="1283275">
                <a:moveTo>
                  <a:pt x="0" y="0"/>
                </a:moveTo>
                <a:lnTo>
                  <a:pt x="1142115" y="0"/>
                </a:lnTo>
                <a:lnTo>
                  <a:pt x="1142115" y="1283276"/>
                </a:lnTo>
                <a:lnTo>
                  <a:pt x="0" y="1283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265726" y="654065"/>
            <a:ext cx="4529754" cy="70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1"/>
              </a:lnSpc>
            </a:pPr>
            <a:r>
              <a:rPr lang="en-US" sz="2001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Izba Administracji Skarbowej </a:t>
            </a:r>
          </a:p>
          <a:p>
            <a:pPr algn="l">
              <a:lnSpc>
                <a:spcPts val="2801"/>
              </a:lnSpc>
              <a:spcBef>
                <a:spcPct val="0"/>
              </a:spcBef>
            </a:pPr>
            <a:r>
              <a:rPr lang="en-US" sz="2001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 Szczecinie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28700" y="2932228"/>
            <a:ext cx="8295772" cy="4289431"/>
            <a:chOff x="0" y="0"/>
            <a:chExt cx="11061030" cy="5719242"/>
          </a:xfrm>
        </p:grpSpPr>
        <p:sp>
          <p:nvSpPr>
            <p:cNvPr id="14" name="TextBox 14"/>
            <p:cNvSpPr txBox="1"/>
            <p:nvPr/>
          </p:nvSpPr>
          <p:spPr>
            <a:xfrm>
              <a:off x="0" y="114300"/>
              <a:ext cx="11061030" cy="4931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300"/>
                </a:lnSpc>
              </a:pPr>
              <a:r>
                <a:rPr lang="en-US" sz="13000" b="1" spc="-585" dirty="0">
                  <a:solidFill>
                    <a:srgbClr val="000000"/>
                  </a:solidFill>
                  <a:latin typeface="Antonio Bold"/>
                  <a:ea typeface="Antonio Bold"/>
                  <a:cs typeface="Antonio Bold"/>
                  <a:sym typeface="Antonio Bold"/>
                </a:rPr>
                <a:t>BUDUJEMY RELACJE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5173142"/>
              <a:ext cx="11061030" cy="546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 b="1" dirty="0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Relacje, które łączą i rozwijają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75864" y="-1513365"/>
            <a:ext cx="13313729" cy="1331372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5C3C5"/>
            </a:solidFill>
          </p:spPr>
        </p:sp>
      </p:grpSp>
      <p:grpSp>
        <p:nvGrpSpPr>
          <p:cNvPr id="4" name="Group 4" descr="Poziomy pasek czerwony, w którym jest biały napis: &quot;Przykłady materiałów edukacyjnych&quot;." title="Czerwony pasek z tekstem"/>
          <p:cNvGrpSpPr/>
          <p:nvPr/>
        </p:nvGrpSpPr>
        <p:grpSpPr>
          <a:xfrm>
            <a:off x="5084243" y="644076"/>
            <a:ext cx="8849053" cy="769248"/>
            <a:chOff x="0" y="0"/>
            <a:chExt cx="11798737" cy="1025663"/>
          </a:xfrm>
        </p:grpSpPr>
        <p:sp>
          <p:nvSpPr>
            <p:cNvPr id="5" name="AutoShape 5"/>
            <p:cNvSpPr/>
            <p:nvPr/>
          </p:nvSpPr>
          <p:spPr>
            <a:xfrm>
              <a:off x="0" y="512832"/>
              <a:ext cx="11798737" cy="0"/>
            </a:xfrm>
            <a:prstGeom prst="line">
              <a:avLst/>
            </a:prstGeom>
            <a:ln w="1025663" cap="rnd">
              <a:solidFill>
                <a:srgbClr val="E52D4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886689" y="163582"/>
              <a:ext cx="8025359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73"/>
                </a:lnSpc>
                <a:spcBef>
                  <a:spcPct val="0"/>
                </a:spcBef>
              </a:pPr>
              <a:r>
                <a:rPr lang="en-US" sz="3478" b="1" u="none" strike="noStrike" spc="-69" dirty="0">
                  <a:solidFill>
                    <a:srgbClr val="FFFFFF"/>
                  </a:solidFill>
                  <a:latin typeface="Antonio Bold"/>
                  <a:ea typeface="Antonio Bold"/>
                  <a:cs typeface="Antonio Bold"/>
                  <a:sym typeface="Antonio Bold"/>
                </a:rPr>
                <a:t>Przykłady materiałów edukacyjnych</a:t>
              </a:r>
            </a:p>
          </p:txBody>
        </p:sp>
      </p:grpSp>
      <p:grpSp>
        <p:nvGrpSpPr>
          <p:cNvPr id="7" name="Group 7" descr="Pierwsza strona artykułu pt. &quot;Co wpływa na atmosferę w pracy?&quot;. W lewym górnym rogu strony znajduje się logo KAS Krajowej Administracji Skarbowej w kolorze szaro-czerwonym. Tytuł artykułu w kolorze czerwonym na górze strony, pod spodem ilustracja, a pod ilustracją czarny tekst artykułu. Na ilustracji widać kilka dłoni położonych jedna na drugą." title="Pierwsza strona artykułu &quot;Co wpływa na atmosferę w pracy?&quot;"/>
          <p:cNvGrpSpPr/>
          <p:nvPr/>
        </p:nvGrpSpPr>
        <p:grpSpPr>
          <a:xfrm>
            <a:off x="757967" y="2381339"/>
            <a:ext cx="5246370" cy="7545401"/>
            <a:chOff x="0" y="0"/>
            <a:chExt cx="812800" cy="11689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168980"/>
            </a:xfrm>
            <a:custGeom>
              <a:avLst/>
              <a:gdLst/>
              <a:ahLst/>
              <a:cxnLst/>
              <a:rect l="l" t="t" r="r" b="b"/>
              <a:pathLst>
                <a:path w="812800" h="116898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1135040"/>
                  </a:lnTo>
                  <a:cubicBezTo>
                    <a:pt x="812800" y="1144041"/>
                    <a:pt x="809224" y="1152674"/>
                    <a:pt x="802859" y="1159039"/>
                  </a:cubicBezTo>
                  <a:cubicBezTo>
                    <a:pt x="796494" y="1165404"/>
                    <a:pt x="787861" y="1168980"/>
                    <a:pt x="778860" y="1168980"/>
                  </a:cubicBezTo>
                  <a:lnTo>
                    <a:pt x="33940" y="1168980"/>
                  </a:lnTo>
                  <a:cubicBezTo>
                    <a:pt x="15196" y="1168980"/>
                    <a:pt x="0" y="1153784"/>
                    <a:pt x="0" y="113504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2"/>
              <a:stretch>
                <a:fillRect l="-6090" r="-6090"/>
              </a:stretch>
            </a:blipFill>
          </p:spPr>
        </p:sp>
      </p:grpSp>
      <p:grpSp>
        <p:nvGrpSpPr>
          <p:cNvPr id="9" name="Group 9" descr="Pierwsza strona artykułu pt. &quot;Co robić, gdy pojawi się konflikt w zespole?&quot;. W lewym górnym rogu strony logo KAS Krajowej Administracji Skarbowej w kolorze szaro-czerwonym. Tytuł artykułu w kolorze czerwonym na górze strony, pod spodem ilustracja, a pod ilustracją czarny tekst artykułu. Na ilustracji widać kilka rąk. W każdej dłoni jest jeden puzzel. Osoby próbują połączyć puzzle." title="Pierwsza strona artukułu &quot;Co robić, gdy pojawi się konflikt w zespole?&quot;"/>
          <p:cNvGrpSpPr/>
          <p:nvPr/>
        </p:nvGrpSpPr>
        <p:grpSpPr>
          <a:xfrm>
            <a:off x="6275840" y="2381339"/>
            <a:ext cx="5513284" cy="7545401"/>
            <a:chOff x="0" y="0"/>
            <a:chExt cx="854152" cy="11689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54152" cy="1168980"/>
            </a:xfrm>
            <a:custGeom>
              <a:avLst/>
              <a:gdLst/>
              <a:ahLst/>
              <a:cxnLst/>
              <a:rect l="l" t="t" r="r" b="b"/>
              <a:pathLst>
                <a:path w="854152" h="1168980">
                  <a:moveTo>
                    <a:pt x="32297" y="0"/>
                  </a:moveTo>
                  <a:lnTo>
                    <a:pt x="821855" y="0"/>
                  </a:lnTo>
                  <a:cubicBezTo>
                    <a:pt x="830420" y="0"/>
                    <a:pt x="838635" y="3403"/>
                    <a:pt x="844692" y="9460"/>
                  </a:cubicBezTo>
                  <a:cubicBezTo>
                    <a:pt x="850749" y="15517"/>
                    <a:pt x="854152" y="23732"/>
                    <a:pt x="854152" y="32297"/>
                  </a:cubicBezTo>
                  <a:lnTo>
                    <a:pt x="854152" y="1136683"/>
                  </a:lnTo>
                  <a:cubicBezTo>
                    <a:pt x="854152" y="1145249"/>
                    <a:pt x="850749" y="1153463"/>
                    <a:pt x="844692" y="1159520"/>
                  </a:cubicBezTo>
                  <a:cubicBezTo>
                    <a:pt x="838635" y="1165577"/>
                    <a:pt x="830420" y="1168980"/>
                    <a:pt x="821855" y="1168980"/>
                  </a:cubicBezTo>
                  <a:lnTo>
                    <a:pt x="32297" y="1168980"/>
                  </a:lnTo>
                  <a:cubicBezTo>
                    <a:pt x="23732" y="1168980"/>
                    <a:pt x="15517" y="1165577"/>
                    <a:pt x="9460" y="1159520"/>
                  </a:cubicBezTo>
                  <a:cubicBezTo>
                    <a:pt x="3403" y="1153463"/>
                    <a:pt x="0" y="1145249"/>
                    <a:pt x="0" y="1136683"/>
                  </a:cubicBezTo>
                  <a:lnTo>
                    <a:pt x="0" y="32297"/>
                  </a:lnTo>
                  <a:cubicBezTo>
                    <a:pt x="0" y="23732"/>
                    <a:pt x="3403" y="15517"/>
                    <a:pt x="9460" y="9460"/>
                  </a:cubicBezTo>
                  <a:cubicBezTo>
                    <a:pt x="15517" y="3403"/>
                    <a:pt x="23732" y="0"/>
                    <a:pt x="32297" y="0"/>
                  </a:cubicBezTo>
                  <a:close/>
                </a:path>
              </a:pathLst>
            </a:custGeom>
            <a:blipFill>
              <a:blip r:embed="rId3"/>
              <a:stretch>
                <a:fillRect l="-15" r="-15"/>
              </a:stretch>
            </a:blipFill>
          </p:spPr>
        </p:sp>
      </p:grpSp>
      <p:grpSp>
        <p:nvGrpSpPr>
          <p:cNvPr id="11" name="Group 11" descr="Pierwsza strona artykułu pt. &quot;Promuj właściwą postawę wśród pracowników&quot;. Na górze po środku strony znajduje się logo KAS Krajowej Administracji Skarbowej w kolorze szaro-czerwonym. Tytuł artykułu w kolorze czerwonym znajduje się tuż pod logiem. Następnie widoczna jest ilustracja, a pod ilustracją czarny tekst artykułu. Na ilustracji widać cztery osoby siedziące przy stole z komputerem. " title="Pierwsza strona artykułu &quot;Promuj właściwą postawę wśród pracowników&quot;"/>
          <p:cNvGrpSpPr/>
          <p:nvPr/>
        </p:nvGrpSpPr>
        <p:grpSpPr>
          <a:xfrm>
            <a:off x="12166212" y="2381339"/>
            <a:ext cx="5439973" cy="7545401"/>
            <a:chOff x="0" y="0"/>
            <a:chExt cx="842794" cy="116898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2794" cy="1168980"/>
            </a:xfrm>
            <a:custGeom>
              <a:avLst/>
              <a:gdLst/>
              <a:ahLst/>
              <a:cxnLst/>
              <a:rect l="l" t="t" r="r" b="b"/>
              <a:pathLst>
                <a:path w="842794" h="1168980">
                  <a:moveTo>
                    <a:pt x="32733" y="0"/>
                  </a:moveTo>
                  <a:lnTo>
                    <a:pt x="810062" y="0"/>
                  </a:lnTo>
                  <a:cubicBezTo>
                    <a:pt x="818743" y="0"/>
                    <a:pt x="827068" y="3449"/>
                    <a:pt x="833207" y="9587"/>
                  </a:cubicBezTo>
                  <a:cubicBezTo>
                    <a:pt x="839345" y="15726"/>
                    <a:pt x="842794" y="24051"/>
                    <a:pt x="842794" y="32733"/>
                  </a:cubicBezTo>
                  <a:lnTo>
                    <a:pt x="842794" y="1136248"/>
                  </a:lnTo>
                  <a:cubicBezTo>
                    <a:pt x="842794" y="1144929"/>
                    <a:pt x="839345" y="1153254"/>
                    <a:pt x="833207" y="1159393"/>
                  </a:cubicBezTo>
                  <a:cubicBezTo>
                    <a:pt x="827068" y="1165531"/>
                    <a:pt x="818743" y="1168980"/>
                    <a:pt x="810062" y="1168980"/>
                  </a:cubicBezTo>
                  <a:lnTo>
                    <a:pt x="32733" y="1168980"/>
                  </a:lnTo>
                  <a:cubicBezTo>
                    <a:pt x="24051" y="1168980"/>
                    <a:pt x="15726" y="1165531"/>
                    <a:pt x="9587" y="1159393"/>
                  </a:cubicBezTo>
                  <a:cubicBezTo>
                    <a:pt x="3449" y="1153254"/>
                    <a:pt x="0" y="1144929"/>
                    <a:pt x="0" y="1136248"/>
                  </a:cubicBezTo>
                  <a:lnTo>
                    <a:pt x="0" y="32733"/>
                  </a:lnTo>
                  <a:cubicBezTo>
                    <a:pt x="0" y="24051"/>
                    <a:pt x="3449" y="15726"/>
                    <a:pt x="9587" y="9587"/>
                  </a:cubicBezTo>
                  <a:cubicBezTo>
                    <a:pt x="15726" y="3449"/>
                    <a:pt x="24051" y="0"/>
                    <a:pt x="32733" y="0"/>
                  </a:cubicBezTo>
                  <a:close/>
                </a:path>
              </a:pathLst>
            </a:custGeom>
            <a:blipFill>
              <a:blip r:embed="rId4"/>
              <a:stretch>
                <a:fillRect t="-193" b="-193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29029" y="-2732565"/>
            <a:ext cx="15752129" cy="1575212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5C3C5"/>
            </a:solidFill>
          </p:spPr>
        </p:sp>
      </p:grpSp>
      <p:grpSp>
        <p:nvGrpSpPr>
          <p:cNvPr id="4" name="Group 4" descr="Poziomy pasek czerwony, w którym jest biały napis: &quot;Akademia Trenera I - specjalna edycja dla naszej Izby!&quot;." title="Czerwony pasek z tekstem"/>
          <p:cNvGrpSpPr/>
          <p:nvPr/>
        </p:nvGrpSpPr>
        <p:grpSpPr>
          <a:xfrm>
            <a:off x="6795480" y="1016307"/>
            <a:ext cx="11492520" cy="855409"/>
            <a:chOff x="0" y="0"/>
            <a:chExt cx="15323360" cy="1140546"/>
          </a:xfrm>
        </p:grpSpPr>
        <p:sp>
          <p:nvSpPr>
            <p:cNvPr id="5" name="AutoShape 5" descr="Poziomy pasek czerwony, w którym jest biały napis: &quot;Akademia Trenera I - specjalna edycja dla naszej Izby!&quot;." title="Czerwony pasek z tekstem"/>
            <p:cNvSpPr/>
            <p:nvPr/>
          </p:nvSpPr>
          <p:spPr>
            <a:xfrm>
              <a:off x="0" y="570273"/>
              <a:ext cx="15323360" cy="0"/>
            </a:xfrm>
            <a:prstGeom prst="line">
              <a:avLst/>
            </a:prstGeom>
            <a:ln w="1140546" cap="rnd">
              <a:solidFill>
                <a:srgbClr val="E52D4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2450297" y="265473"/>
              <a:ext cx="10422765" cy="609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52"/>
                </a:lnSpc>
                <a:spcBef>
                  <a:spcPct val="0"/>
                </a:spcBef>
              </a:pPr>
              <a:r>
                <a:rPr lang="en-US" sz="3043" b="1" u="none" strike="noStrike" spc="-60" dirty="0">
                  <a:solidFill>
                    <a:srgbClr val="FFFFFF"/>
                  </a:solidFill>
                  <a:latin typeface="Antonio Bold"/>
                  <a:ea typeface="Antonio Bold"/>
                  <a:cs typeface="Antonio Bold"/>
                  <a:sym typeface="Antonio Bold"/>
                </a:rPr>
                <a:t>Akademia Trenera I - specjalna edycja dla naszej Izby!</a:t>
              </a:r>
            </a:p>
          </p:txBody>
        </p:sp>
      </p:grpSp>
      <p:grpSp>
        <p:nvGrpSpPr>
          <p:cNvPr id="7" name="Group 7" descr="Zbiorowe zdjęcie uczestników szkolenia Akademia Trenera I na tle prezentacji." title="Zdjęcie uczestników szkolenia Akademia Trenera I"/>
          <p:cNvGrpSpPr/>
          <p:nvPr/>
        </p:nvGrpSpPr>
        <p:grpSpPr>
          <a:xfrm>
            <a:off x="908032" y="2711678"/>
            <a:ext cx="9423211" cy="5442456"/>
            <a:chOff x="0" y="0"/>
            <a:chExt cx="1459902" cy="84317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59902" cy="843179"/>
            </a:xfrm>
            <a:custGeom>
              <a:avLst/>
              <a:gdLst/>
              <a:ahLst/>
              <a:cxnLst/>
              <a:rect l="l" t="t" r="r" b="b"/>
              <a:pathLst>
                <a:path w="1459902" h="843179">
                  <a:moveTo>
                    <a:pt x="18896" y="0"/>
                  </a:moveTo>
                  <a:lnTo>
                    <a:pt x="1441006" y="0"/>
                  </a:lnTo>
                  <a:cubicBezTo>
                    <a:pt x="1446017" y="0"/>
                    <a:pt x="1450824" y="1991"/>
                    <a:pt x="1454367" y="5535"/>
                  </a:cubicBezTo>
                  <a:cubicBezTo>
                    <a:pt x="1457911" y="9078"/>
                    <a:pt x="1459902" y="13885"/>
                    <a:pt x="1459902" y="18896"/>
                  </a:cubicBezTo>
                  <a:lnTo>
                    <a:pt x="1459902" y="824282"/>
                  </a:lnTo>
                  <a:cubicBezTo>
                    <a:pt x="1459902" y="834719"/>
                    <a:pt x="1451442" y="843179"/>
                    <a:pt x="1441006" y="843179"/>
                  </a:cubicBezTo>
                  <a:lnTo>
                    <a:pt x="18896" y="843179"/>
                  </a:lnTo>
                  <a:cubicBezTo>
                    <a:pt x="8460" y="843179"/>
                    <a:pt x="0" y="834719"/>
                    <a:pt x="0" y="824282"/>
                  </a:cubicBezTo>
                  <a:lnTo>
                    <a:pt x="0" y="18896"/>
                  </a:lnTo>
                  <a:cubicBezTo>
                    <a:pt x="0" y="8460"/>
                    <a:pt x="8460" y="0"/>
                    <a:pt x="18896" y="0"/>
                  </a:cubicBezTo>
                  <a:close/>
                </a:path>
              </a:pathLst>
            </a:custGeom>
            <a:blipFill>
              <a:blip r:embed="rId2"/>
              <a:stretch>
                <a:fillRect t="-499" b="-499"/>
              </a:stretch>
            </a:blipFill>
          </p:spPr>
        </p:sp>
      </p:grpSp>
      <p:sp>
        <p:nvSpPr>
          <p:cNvPr id="9" name="Freeform 9" descr="Logo Krajowej Administracji Skarbowej składające się z trzech liter: KAS i napisu: Krajowa Administracj Skarbowa. Kolor loga szaro-czerwony. " title="Logo Krajowej Administracji Skarbowej"/>
          <p:cNvSpPr/>
          <p:nvPr/>
        </p:nvSpPr>
        <p:spPr>
          <a:xfrm>
            <a:off x="745260" y="580411"/>
            <a:ext cx="1196977" cy="896578"/>
          </a:xfrm>
          <a:custGeom>
            <a:avLst/>
            <a:gdLst/>
            <a:ahLst/>
            <a:cxnLst/>
            <a:rect l="l" t="t" r="r" b="b"/>
            <a:pathLst>
              <a:path w="1196977" h="896578">
                <a:moveTo>
                  <a:pt x="0" y="0"/>
                </a:moveTo>
                <a:lnTo>
                  <a:pt x="1196978" y="0"/>
                </a:lnTo>
                <a:lnTo>
                  <a:pt x="1196978" y="896578"/>
                </a:lnTo>
                <a:lnTo>
                  <a:pt x="0" y="896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" name="Group 10" descr="Czerwona kropka pełniąca funkcję punktora." title="Punktor"/>
          <p:cNvGrpSpPr/>
          <p:nvPr/>
        </p:nvGrpSpPr>
        <p:grpSpPr>
          <a:xfrm>
            <a:off x="10949875" y="3390436"/>
            <a:ext cx="1105747" cy="110574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2D41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13" name="Group 13" descr="Czerwona kropka pełniąca funkcję punktora." title="Punktor"/>
          <p:cNvGrpSpPr/>
          <p:nvPr/>
        </p:nvGrpSpPr>
        <p:grpSpPr>
          <a:xfrm>
            <a:off x="11005709" y="6926261"/>
            <a:ext cx="1105747" cy="110574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2D4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16" name="Group 16" descr="Czerwona kropka pełniąca funkcję punktora." title="Punktor"/>
          <p:cNvGrpSpPr/>
          <p:nvPr/>
        </p:nvGrpSpPr>
        <p:grpSpPr>
          <a:xfrm>
            <a:off x="10948944" y="5143500"/>
            <a:ext cx="1135061" cy="113506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2D4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9" name="Freeform 19" descr="Element dekoracyjny w postaci trzech białych ludzików." title="Element dekoracyjny"/>
          <p:cNvSpPr/>
          <p:nvPr/>
        </p:nvSpPr>
        <p:spPr>
          <a:xfrm>
            <a:off x="11150712" y="5351126"/>
            <a:ext cx="676621" cy="719809"/>
          </a:xfrm>
          <a:custGeom>
            <a:avLst/>
            <a:gdLst/>
            <a:ahLst/>
            <a:cxnLst/>
            <a:rect l="l" t="t" r="r" b="b"/>
            <a:pathLst>
              <a:path w="676621" h="719809">
                <a:moveTo>
                  <a:pt x="0" y="0"/>
                </a:moveTo>
                <a:lnTo>
                  <a:pt x="676621" y="0"/>
                </a:lnTo>
                <a:lnTo>
                  <a:pt x="676621" y="719809"/>
                </a:lnTo>
                <a:lnTo>
                  <a:pt x="0" y="719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 descr="Element dekoracyjny w postaci białego centymetra krawieckiego." title="Element dekoracyjny"/>
          <p:cNvSpPr/>
          <p:nvPr/>
        </p:nvSpPr>
        <p:spPr>
          <a:xfrm>
            <a:off x="11219383" y="7135811"/>
            <a:ext cx="650947" cy="732430"/>
          </a:xfrm>
          <a:custGeom>
            <a:avLst/>
            <a:gdLst/>
            <a:ahLst/>
            <a:cxnLst/>
            <a:rect l="l" t="t" r="r" b="b"/>
            <a:pathLst>
              <a:path w="650947" h="732430">
                <a:moveTo>
                  <a:pt x="0" y="0"/>
                </a:moveTo>
                <a:lnTo>
                  <a:pt x="650948" y="0"/>
                </a:lnTo>
                <a:lnTo>
                  <a:pt x="650948" y="732430"/>
                </a:lnTo>
                <a:lnTo>
                  <a:pt x="0" y="7324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 descr="Element dekoracyjny w postaci białych książek." title="Element dekoracyjny"/>
          <p:cNvSpPr/>
          <p:nvPr/>
        </p:nvSpPr>
        <p:spPr>
          <a:xfrm>
            <a:off x="11005709" y="3615900"/>
            <a:ext cx="1078295" cy="654819"/>
          </a:xfrm>
          <a:custGeom>
            <a:avLst/>
            <a:gdLst/>
            <a:ahLst/>
            <a:cxnLst/>
            <a:rect l="l" t="t" r="r" b="b"/>
            <a:pathLst>
              <a:path w="1078295" h="654819">
                <a:moveTo>
                  <a:pt x="0" y="0"/>
                </a:moveTo>
                <a:lnTo>
                  <a:pt x="1078296" y="0"/>
                </a:lnTo>
                <a:lnTo>
                  <a:pt x="1078296" y="654819"/>
                </a:lnTo>
                <a:lnTo>
                  <a:pt x="0" y="6548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265726" y="654065"/>
            <a:ext cx="4529754" cy="70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1"/>
              </a:lnSpc>
            </a:pPr>
            <a:r>
              <a:rPr lang="en-US" sz="2001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Izba Administracji Skarbowej </a:t>
            </a:r>
          </a:p>
          <a:p>
            <a:pPr algn="l">
              <a:lnSpc>
                <a:spcPts val="2801"/>
              </a:lnSpc>
              <a:spcBef>
                <a:spcPct val="0"/>
              </a:spcBef>
            </a:pPr>
            <a:r>
              <a:rPr lang="en-US" sz="2001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 Szczecinie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08032" y="8162818"/>
            <a:ext cx="6215461" cy="1095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8"/>
              </a:lnSpc>
              <a:spcBef>
                <a:spcPct val="0"/>
              </a:spcBef>
            </a:pPr>
            <a:endParaRPr dirty="0"/>
          </a:p>
          <a:p>
            <a:pPr algn="l">
              <a:lnSpc>
                <a:spcPts val="2998"/>
              </a:lnSpc>
              <a:spcBef>
                <a:spcPct val="0"/>
              </a:spcBef>
            </a:pPr>
            <a:r>
              <a:rPr lang="en-US" sz="2249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Doskonalenie umiejętności w roli trenera kompetencji miękkich i zarządczych.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388050" y="3750173"/>
            <a:ext cx="5159375" cy="34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59"/>
              </a:lnSpc>
              <a:spcBef>
                <a:spcPct val="0"/>
              </a:spcBef>
            </a:pPr>
            <a:r>
              <a:rPr lang="en-US" sz="2042" b="1" strike="noStrike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Szkolenia Krajowej Szkoły Skarbowości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388050" y="5517894"/>
            <a:ext cx="4602480" cy="34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59"/>
              </a:lnSpc>
              <a:spcBef>
                <a:spcPct val="0"/>
              </a:spcBef>
            </a:pPr>
            <a:r>
              <a:rPr lang="en-US" sz="2042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Akademia Skutecznego Menedżera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388050" y="7308889"/>
            <a:ext cx="4487069" cy="34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59"/>
              </a:lnSpc>
              <a:spcBef>
                <a:spcPct val="0"/>
              </a:spcBef>
            </a:pPr>
            <a:r>
              <a:rPr lang="en-US" sz="2042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Szkolenia własne “szyte na miarę”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Logo Krajowej Administracji Skarbowej składające się z trzech liter: KAS i napisu: Krajowa Administracj Skarbowa. Kolor szaro-czerwony. " title="Logo Krajowej Administracji Skarbowej"/>
          <p:cNvSpPr/>
          <p:nvPr/>
        </p:nvSpPr>
        <p:spPr>
          <a:xfrm>
            <a:off x="0" y="0"/>
            <a:ext cx="7886701" cy="10287000"/>
          </a:xfrm>
          <a:prstGeom prst="rect">
            <a:avLst/>
          </a:prstGeom>
          <a:solidFill>
            <a:srgbClr val="C5C3C5"/>
          </a:solidFill>
        </p:spPr>
      </p:sp>
      <p:grpSp>
        <p:nvGrpSpPr>
          <p:cNvPr id="3" name="Group 3" descr="Czerwona ramka dekoracyjna na zdjęcie w kształcie koła." title="Czerwona ramka"/>
          <p:cNvGrpSpPr/>
          <p:nvPr/>
        </p:nvGrpSpPr>
        <p:grpSpPr>
          <a:xfrm rot="-3270436">
            <a:off x="-3819097" y="5388148"/>
            <a:ext cx="12098771" cy="6654453"/>
            <a:chOff x="0" y="0"/>
            <a:chExt cx="4060919" cy="2233549"/>
          </a:xfrm>
        </p:grpSpPr>
        <p:sp>
          <p:nvSpPr>
            <p:cNvPr id="4" name="Freeform 4"/>
            <p:cNvSpPr/>
            <p:nvPr/>
          </p:nvSpPr>
          <p:spPr>
            <a:xfrm>
              <a:off x="19050" y="19050"/>
              <a:ext cx="4022947" cy="2195449"/>
            </a:xfrm>
            <a:custGeom>
              <a:avLst/>
              <a:gdLst/>
              <a:ahLst/>
              <a:cxnLst/>
              <a:rect l="l" t="t" r="r" b="b"/>
              <a:pathLst>
                <a:path w="4022947" h="2195449">
                  <a:moveTo>
                    <a:pt x="2925031" y="2195449"/>
                  </a:moveTo>
                  <a:lnTo>
                    <a:pt x="1097788" y="2195449"/>
                  </a:lnTo>
                  <a:cubicBezTo>
                    <a:pt x="491490" y="2195449"/>
                    <a:pt x="0" y="1703959"/>
                    <a:pt x="0" y="1097661"/>
                  </a:cubicBezTo>
                  <a:cubicBezTo>
                    <a:pt x="0" y="491490"/>
                    <a:pt x="491490" y="0"/>
                    <a:pt x="1097788" y="0"/>
                  </a:cubicBezTo>
                  <a:lnTo>
                    <a:pt x="2925158" y="0"/>
                  </a:lnTo>
                  <a:cubicBezTo>
                    <a:pt x="3531457" y="0"/>
                    <a:pt x="4022947" y="491490"/>
                    <a:pt x="4022947" y="1097788"/>
                  </a:cubicBezTo>
                  <a:cubicBezTo>
                    <a:pt x="4022820" y="1703959"/>
                    <a:pt x="3531329" y="2195449"/>
                    <a:pt x="2925031" y="2195449"/>
                  </a:cubicBezTo>
                  <a:close/>
                </a:path>
              </a:pathLst>
            </a:custGeom>
            <a:solidFill>
              <a:srgbClr val="E52D4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060920" cy="2233549"/>
            </a:xfrm>
            <a:custGeom>
              <a:avLst/>
              <a:gdLst/>
              <a:ahLst/>
              <a:cxnLst/>
              <a:rect l="l" t="t" r="r" b="b"/>
              <a:pathLst>
                <a:path w="4060920" h="2233549">
                  <a:moveTo>
                    <a:pt x="2944081" y="2233549"/>
                  </a:moveTo>
                  <a:lnTo>
                    <a:pt x="1116838" y="2233549"/>
                  </a:lnTo>
                  <a:cubicBezTo>
                    <a:pt x="501015" y="2233549"/>
                    <a:pt x="0" y="1732534"/>
                    <a:pt x="0" y="1116838"/>
                  </a:cubicBezTo>
                  <a:cubicBezTo>
                    <a:pt x="0" y="501015"/>
                    <a:pt x="501015" y="0"/>
                    <a:pt x="1116838" y="0"/>
                  </a:cubicBezTo>
                  <a:lnTo>
                    <a:pt x="2944208" y="0"/>
                  </a:lnTo>
                  <a:cubicBezTo>
                    <a:pt x="3559904" y="0"/>
                    <a:pt x="4060920" y="501015"/>
                    <a:pt x="4060920" y="1116838"/>
                  </a:cubicBezTo>
                  <a:cubicBezTo>
                    <a:pt x="4060920" y="1732534"/>
                    <a:pt x="3559904" y="2233549"/>
                    <a:pt x="2944081" y="2233549"/>
                  </a:cubicBezTo>
                  <a:close/>
                  <a:moveTo>
                    <a:pt x="1116838" y="38100"/>
                  </a:moveTo>
                  <a:cubicBezTo>
                    <a:pt x="521970" y="38100"/>
                    <a:pt x="38100" y="521970"/>
                    <a:pt x="38100" y="1116838"/>
                  </a:cubicBezTo>
                  <a:cubicBezTo>
                    <a:pt x="38100" y="1711579"/>
                    <a:pt x="521970" y="2195576"/>
                    <a:pt x="1116838" y="2195576"/>
                  </a:cubicBezTo>
                  <a:lnTo>
                    <a:pt x="2944208" y="2195576"/>
                  </a:lnTo>
                  <a:cubicBezTo>
                    <a:pt x="3538950" y="2195576"/>
                    <a:pt x="4022947" y="1711706"/>
                    <a:pt x="4022947" y="1116838"/>
                  </a:cubicBezTo>
                  <a:cubicBezTo>
                    <a:pt x="4022820" y="521970"/>
                    <a:pt x="3538949" y="38100"/>
                    <a:pt x="2944081" y="38100"/>
                  </a:cubicBezTo>
                  <a:lnTo>
                    <a:pt x="1116838" y="38100"/>
                  </a:lnTo>
                  <a:close/>
                </a:path>
              </a:pathLst>
            </a:custGeom>
            <a:solidFill>
              <a:srgbClr val="E52D41"/>
            </a:solidFill>
          </p:spPr>
        </p:sp>
      </p:grpSp>
      <p:grpSp>
        <p:nvGrpSpPr>
          <p:cNvPr id="6" name="Group 6" descr="Zdjęcie uśmiechniętego pracownika w białej koszuli w pozycji businessowej." title="Zdjęcie pracownika"/>
          <p:cNvGrpSpPr>
            <a:grpSpLocks noChangeAspect="1"/>
          </p:cNvGrpSpPr>
          <p:nvPr/>
        </p:nvGrpSpPr>
        <p:grpSpPr>
          <a:xfrm>
            <a:off x="1028700" y="3716656"/>
            <a:ext cx="5541666" cy="5541644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</p:sp>
      </p:grpSp>
      <p:sp>
        <p:nvSpPr>
          <p:cNvPr id="8" name="Freeform 8" descr="Logo Krajowej Administracji Skarbowej składające się z trzech liter: KAS i napisu: Krajowa Administracj Skarbowa. Kolor loga szaro-czerwony." title="Logo Krajowej Administracji Skarbowej  "/>
          <p:cNvSpPr/>
          <p:nvPr/>
        </p:nvSpPr>
        <p:spPr>
          <a:xfrm>
            <a:off x="745260" y="580411"/>
            <a:ext cx="1196977" cy="896578"/>
          </a:xfrm>
          <a:custGeom>
            <a:avLst/>
            <a:gdLst/>
            <a:ahLst/>
            <a:cxnLst/>
            <a:rect l="l" t="t" r="r" b="b"/>
            <a:pathLst>
              <a:path w="1196977" h="896578">
                <a:moveTo>
                  <a:pt x="0" y="0"/>
                </a:moveTo>
                <a:lnTo>
                  <a:pt x="1196978" y="0"/>
                </a:lnTo>
                <a:lnTo>
                  <a:pt x="1196978" y="896578"/>
                </a:lnTo>
                <a:lnTo>
                  <a:pt x="0" y="896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 descr="Czerwona kropka ze strzałką pełniącą funkcję punktora." title="Punktor"/>
          <p:cNvSpPr/>
          <p:nvPr/>
        </p:nvSpPr>
        <p:spPr>
          <a:xfrm>
            <a:off x="8498662" y="1591806"/>
            <a:ext cx="959200" cy="775753"/>
          </a:xfrm>
          <a:custGeom>
            <a:avLst/>
            <a:gdLst/>
            <a:ahLst/>
            <a:cxnLst/>
            <a:rect l="l" t="t" r="r" b="b"/>
            <a:pathLst>
              <a:path w="959200" h="775753">
                <a:moveTo>
                  <a:pt x="0" y="0"/>
                </a:moveTo>
                <a:lnTo>
                  <a:pt x="959200" y="0"/>
                </a:lnTo>
                <a:lnTo>
                  <a:pt x="959200" y="775753"/>
                </a:lnTo>
                <a:lnTo>
                  <a:pt x="0" y="775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65726" y="654065"/>
            <a:ext cx="4529754" cy="70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1"/>
              </a:lnSpc>
            </a:pPr>
            <a:r>
              <a:rPr lang="en-US" sz="2001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Izba Administracji Skarbowej </a:t>
            </a:r>
          </a:p>
          <a:p>
            <a:pPr algn="l">
              <a:lnSpc>
                <a:spcPts val="2801"/>
              </a:lnSpc>
              <a:spcBef>
                <a:spcPct val="0"/>
              </a:spcBef>
            </a:pPr>
            <a:r>
              <a:rPr lang="en-US" sz="2001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 Szczecinie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451552" y="384886"/>
            <a:ext cx="7781001" cy="1700312"/>
            <a:chOff x="0" y="0"/>
            <a:chExt cx="10374669" cy="226708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9525"/>
              <a:ext cx="10374669" cy="102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000"/>
                </a:lnSpc>
              </a:pPr>
              <a:r>
                <a:rPr lang="en-US" sz="5000" b="1" spc="-100" dirty="0">
                  <a:solidFill>
                    <a:srgbClr val="000000"/>
                  </a:solidFill>
                  <a:latin typeface="Antonio Bold"/>
                  <a:ea typeface="Antonio Bold"/>
                  <a:cs typeface="Antonio Bold"/>
                  <a:sym typeface="Antonio Bold"/>
                </a:rPr>
                <a:t>Korzyści dla pracownika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763951"/>
              <a:ext cx="10374669" cy="503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19"/>
                </a:lnSpc>
              </a:pPr>
              <a:endParaRPr dirty="0"/>
            </a:p>
          </p:txBody>
        </p:sp>
      </p:grpSp>
      <p:sp>
        <p:nvSpPr>
          <p:cNvPr id="14" name="Freeform 14" descr="Czerwona kropka ze strzałką pełniącą funkcję punktora." title="Punktor"/>
          <p:cNvSpPr/>
          <p:nvPr/>
        </p:nvSpPr>
        <p:spPr>
          <a:xfrm>
            <a:off x="8482298" y="2805709"/>
            <a:ext cx="975564" cy="788987"/>
          </a:xfrm>
          <a:custGeom>
            <a:avLst/>
            <a:gdLst/>
            <a:ahLst/>
            <a:cxnLst/>
            <a:rect l="l" t="t" r="r" b="b"/>
            <a:pathLst>
              <a:path w="975564" h="788987">
                <a:moveTo>
                  <a:pt x="0" y="0"/>
                </a:moveTo>
                <a:lnTo>
                  <a:pt x="975564" y="0"/>
                </a:lnTo>
                <a:lnTo>
                  <a:pt x="975564" y="788987"/>
                </a:lnTo>
                <a:lnTo>
                  <a:pt x="0" y="7889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 descr="Czerwona kropka ze strzałką pełniącą funkcję punktora." title="Punktor"/>
          <p:cNvSpPr/>
          <p:nvPr/>
        </p:nvSpPr>
        <p:spPr>
          <a:xfrm>
            <a:off x="8466925" y="4120677"/>
            <a:ext cx="1037055" cy="838719"/>
          </a:xfrm>
          <a:custGeom>
            <a:avLst/>
            <a:gdLst/>
            <a:ahLst/>
            <a:cxnLst/>
            <a:rect l="l" t="t" r="r" b="b"/>
            <a:pathLst>
              <a:path w="1037055" h="838719">
                <a:moveTo>
                  <a:pt x="0" y="0"/>
                </a:moveTo>
                <a:lnTo>
                  <a:pt x="1037056" y="0"/>
                </a:lnTo>
                <a:lnTo>
                  <a:pt x="1037056" y="838719"/>
                </a:lnTo>
                <a:lnTo>
                  <a:pt x="0" y="838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 descr="Czerwona kropka ze strzałką pełniącą funkcję punktora." title="Punktor"/>
          <p:cNvSpPr/>
          <p:nvPr/>
        </p:nvSpPr>
        <p:spPr>
          <a:xfrm>
            <a:off x="8482298" y="5435646"/>
            <a:ext cx="1006310" cy="813853"/>
          </a:xfrm>
          <a:custGeom>
            <a:avLst/>
            <a:gdLst/>
            <a:ahLst/>
            <a:cxnLst/>
            <a:rect l="l" t="t" r="r" b="b"/>
            <a:pathLst>
              <a:path w="1006310" h="813853">
                <a:moveTo>
                  <a:pt x="0" y="0"/>
                </a:moveTo>
                <a:lnTo>
                  <a:pt x="1006310" y="0"/>
                </a:lnTo>
                <a:lnTo>
                  <a:pt x="1006310" y="813853"/>
                </a:lnTo>
                <a:lnTo>
                  <a:pt x="0" y="813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 descr="Czerwona kropka ze strzałką pełniącą funkcję punktora." title="Punktor"/>
          <p:cNvSpPr/>
          <p:nvPr/>
        </p:nvSpPr>
        <p:spPr>
          <a:xfrm>
            <a:off x="8451552" y="6725749"/>
            <a:ext cx="1037055" cy="838719"/>
          </a:xfrm>
          <a:custGeom>
            <a:avLst/>
            <a:gdLst/>
            <a:ahLst/>
            <a:cxnLst/>
            <a:rect l="l" t="t" r="r" b="b"/>
            <a:pathLst>
              <a:path w="1037055" h="838719">
                <a:moveTo>
                  <a:pt x="0" y="0"/>
                </a:moveTo>
                <a:lnTo>
                  <a:pt x="1037056" y="0"/>
                </a:lnTo>
                <a:lnTo>
                  <a:pt x="1037056" y="838718"/>
                </a:lnTo>
                <a:lnTo>
                  <a:pt x="0" y="838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 descr="Czerwona kropka ze strzałką pełniącą funkcję punktora." title="Punktor"/>
          <p:cNvSpPr/>
          <p:nvPr/>
        </p:nvSpPr>
        <p:spPr>
          <a:xfrm>
            <a:off x="8451552" y="8015864"/>
            <a:ext cx="1006310" cy="813853"/>
          </a:xfrm>
          <a:custGeom>
            <a:avLst/>
            <a:gdLst/>
            <a:ahLst/>
            <a:cxnLst/>
            <a:rect l="l" t="t" r="r" b="b"/>
            <a:pathLst>
              <a:path w="1006310" h="813853">
                <a:moveTo>
                  <a:pt x="0" y="0"/>
                </a:moveTo>
                <a:lnTo>
                  <a:pt x="1006310" y="0"/>
                </a:lnTo>
                <a:lnTo>
                  <a:pt x="1006310" y="813853"/>
                </a:lnTo>
                <a:lnTo>
                  <a:pt x="0" y="813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 descr="Czerwona kropka ze strzałką pełniącą funkcję punktora." title="Punktor"/>
          <p:cNvSpPr/>
          <p:nvPr/>
        </p:nvSpPr>
        <p:spPr>
          <a:xfrm>
            <a:off x="8482298" y="9258300"/>
            <a:ext cx="1006310" cy="813853"/>
          </a:xfrm>
          <a:custGeom>
            <a:avLst/>
            <a:gdLst/>
            <a:ahLst/>
            <a:cxnLst/>
            <a:rect l="l" t="t" r="r" b="b"/>
            <a:pathLst>
              <a:path w="1006310" h="813853">
                <a:moveTo>
                  <a:pt x="0" y="0"/>
                </a:moveTo>
                <a:lnTo>
                  <a:pt x="1006310" y="0"/>
                </a:lnTo>
                <a:lnTo>
                  <a:pt x="1006310" y="813853"/>
                </a:lnTo>
                <a:lnTo>
                  <a:pt x="0" y="813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718031" y="1803152"/>
            <a:ext cx="8231664" cy="34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860"/>
              </a:lnSpc>
              <a:spcBef>
                <a:spcPct val="0"/>
              </a:spcBef>
            </a:pPr>
            <a:r>
              <a:rPr lang="en-US" sz="2200" u="none" strike="noStrike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Możliwość bezpiecznego zgłoszenia problemów relacyjnych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18031" y="3023672"/>
            <a:ext cx="7370762" cy="34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860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Większe poczucie bezpieczeństwa psychologicznego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718031" y="4363507"/>
            <a:ext cx="5124450" cy="34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860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Wsparcie w rozwiązywaniu konfliktów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718031" y="5650016"/>
            <a:ext cx="5293043" cy="34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860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Rozwój umiejętności interpersonalnych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718031" y="6993676"/>
            <a:ext cx="4941887" cy="34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860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Dostęp do materiałów edukacyjnych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718031" y="8280186"/>
            <a:ext cx="6140291" cy="34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860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Lepsza atmosfera pracy i komfort psychiczny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718031" y="9500021"/>
            <a:ext cx="5689918" cy="34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860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Wzrost poczucia wpływu i zaangażowania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7886701" cy="10287000"/>
          </a:xfrm>
          <a:prstGeom prst="rect">
            <a:avLst/>
          </a:prstGeom>
          <a:solidFill>
            <a:srgbClr val="C5C3C5"/>
          </a:solidFill>
        </p:spPr>
      </p:sp>
      <p:grpSp>
        <p:nvGrpSpPr>
          <p:cNvPr id="3" name="Group 3" descr="Czerwona ramka dekoracyjna na zdjęcie w kształcie koła." title="Czerwona ramka"/>
          <p:cNvGrpSpPr/>
          <p:nvPr/>
        </p:nvGrpSpPr>
        <p:grpSpPr>
          <a:xfrm rot="-3270436">
            <a:off x="-3819097" y="5388148"/>
            <a:ext cx="12098771" cy="6654453"/>
            <a:chOff x="0" y="0"/>
            <a:chExt cx="4060919" cy="2233549"/>
          </a:xfrm>
        </p:grpSpPr>
        <p:sp>
          <p:nvSpPr>
            <p:cNvPr id="4" name="Freeform 4"/>
            <p:cNvSpPr/>
            <p:nvPr/>
          </p:nvSpPr>
          <p:spPr>
            <a:xfrm>
              <a:off x="19050" y="19050"/>
              <a:ext cx="4022947" cy="2195449"/>
            </a:xfrm>
            <a:custGeom>
              <a:avLst/>
              <a:gdLst/>
              <a:ahLst/>
              <a:cxnLst/>
              <a:rect l="l" t="t" r="r" b="b"/>
              <a:pathLst>
                <a:path w="4022947" h="2195449">
                  <a:moveTo>
                    <a:pt x="2925031" y="2195449"/>
                  </a:moveTo>
                  <a:lnTo>
                    <a:pt x="1097788" y="2195449"/>
                  </a:lnTo>
                  <a:cubicBezTo>
                    <a:pt x="491490" y="2195449"/>
                    <a:pt x="0" y="1703959"/>
                    <a:pt x="0" y="1097661"/>
                  </a:cubicBezTo>
                  <a:cubicBezTo>
                    <a:pt x="0" y="491490"/>
                    <a:pt x="491490" y="0"/>
                    <a:pt x="1097788" y="0"/>
                  </a:cubicBezTo>
                  <a:lnTo>
                    <a:pt x="2925158" y="0"/>
                  </a:lnTo>
                  <a:cubicBezTo>
                    <a:pt x="3531457" y="0"/>
                    <a:pt x="4022947" y="491490"/>
                    <a:pt x="4022947" y="1097788"/>
                  </a:cubicBezTo>
                  <a:cubicBezTo>
                    <a:pt x="4022820" y="1703959"/>
                    <a:pt x="3531329" y="2195449"/>
                    <a:pt x="2925031" y="2195449"/>
                  </a:cubicBezTo>
                  <a:close/>
                </a:path>
              </a:pathLst>
            </a:custGeom>
            <a:solidFill>
              <a:srgbClr val="E52D4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060920" cy="2233549"/>
            </a:xfrm>
            <a:custGeom>
              <a:avLst/>
              <a:gdLst/>
              <a:ahLst/>
              <a:cxnLst/>
              <a:rect l="l" t="t" r="r" b="b"/>
              <a:pathLst>
                <a:path w="4060920" h="2233549">
                  <a:moveTo>
                    <a:pt x="2944081" y="2233549"/>
                  </a:moveTo>
                  <a:lnTo>
                    <a:pt x="1116838" y="2233549"/>
                  </a:lnTo>
                  <a:cubicBezTo>
                    <a:pt x="501015" y="2233549"/>
                    <a:pt x="0" y="1732534"/>
                    <a:pt x="0" y="1116838"/>
                  </a:cubicBezTo>
                  <a:cubicBezTo>
                    <a:pt x="0" y="501015"/>
                    <a:pt x="501015" y="0"/>
                    <a:pt x="1116838" y="0"/>
                  </a:cubicBezTo>
                  <a:lnTo>
                    <a:pt x="2944208" y="0"/>
                  </a:lnTo>
                  <a:cubicBezTo>
                    <a:pt x="3559904" y="0"/>
                    <a:pt x="4060920" y="501015"/>
                    <a:pt x="4060920" y="1116838"/>
                  </a:cubicBezTo>
                  <a:cubicBezTo>
                    <a:pt x="4060920" y="1732534"/>
                    <a:pt x="3559904" y="2233549"/>
                    <a:pt x="2944081" y="2233549"/>
                  </a:cubicBezTo>
                  <a:close/>
                  <a:moveTo>
                    <a:pt x="1116838" y="38100"/>
                  </a:moveTo>
                  <a:cubicBezTo>
                    <a:pt x="521970" y="38100"/>
                    <a:pt x="38100" y="521970"/>
                    <a:pt x="38100" y="1116838"/>
                  </a:cubicBezTo>
                  <a:cubicBezTo>
                    <a:pt x="38100" y="1711579"/>
                    <a:pt x="521970" y="2195576"/>
                    <a:pt x="1116838" y="2195576"/>
                  </a:cubicBezTo>
                  <a:lnTo>
                    <a:pt x="2944208" y="2195576"/>
                  </a:lnTo>
                  <a:cubicBezTo>
                    <a:pt x="3538950" y="2195576"/>
                    <a:pt x="4022947" y="1711706"/>
                    <a:pt x="4022947" y="1116838"/>
                  </a:cubicBezTo>
                  <a:cubicBezTo>
                    <a:pt x="4022820" y="521970"/>
                    <a:pt x="3538949" y="38100"/>
                    <a:pt x="2944081" y="38100"/>
                  </a:cubicBezTo>
                  <a:lnTo>
                    <a:pt x="1116838" y="38100"/>
                  </a:lnTo>
                  <a:close/>
                </a:path>
              </a:pathLst>
            </a:custGeom>
            <a:solidFill>
              <a:srgbClr val="E52D41"/>
            </a:solidFill>
          </p:spPr>
        </p:sp>
      </p:grpSp>
      <p:grpSp>
        <p:nvGrpSpPr>
          <p:cNvPr id="6" name="Group 6" descr="Zdjęcie budynku z góry siedziby Izby Administracji Skarbowej w Szczecinie przy ul. Energetyków 55." title="Zdjęcie budynku"/>
          <p:cNvGrpSpPr>
            <a:grpSpLocks noChangeAspect="1"/>
          </p:cNvGrpSpPr>
          <p:nvPr/>
        </p:nvGrpSpPr>
        <p:grpSpPr>
          <a:xfrm>
            <a:off x="1028700" y="3716656"/>
            <a:ext cx="5541666" cy="5541644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709" r="-38709"/>
              </a:stretch>
            </a:blipFill>
          </p:spPr>
        </p:sp>
      </p:grpSp>
      <p:sp>
        <p:nvSpPr>
          <p:cNvPr id="8" name="Freeform 8" descr="Logo Krajowej Administracji Skarbowej składające się z trzech liter: KAS i napisu: Krajowa Administracj Skarbowa. Kolor loga szaro-czerwony." title="Logo Krajowej Administracji Skarbowej"/>
          <p:cNvSpPr/>
          <p:nvPr/>
        </p:nvSpPr>
        <p:spPr>
          <a:xfrm>
            <a:off x="745260" y="580411"/>
            <a:ext cx="1196977" cy="896578"/>
          </a:xfrm>
          <a:custGeom>
            <a:avLst/>
            <a:gdLst/>
            <a:ahLst/>
            <a:cxnLst/>
            <a:rect l="l" t="t" r="r" b="b"/>
            <a:pathLst>
              <a:path w="1196977" h="896578">
                <a:moveTo>
                  <a:pt x="0" y="0"/>
                </a:moveTo>
                <a:lnTo>
                  <a:pt x="1196978" y="0"/>
                </a:lnTo>
                <a:lnTo>
                  <a:pt x="1196978" y="896578"/>
                </a:lnTo>
                <a:lnTo>
                  <a:pt x="0" y="896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 descr="Czerwona kropka ze strzałką pełniącą funkcję punktora." title="Punktor"/>
          <p:cNvSpPr/>
          <p:nvPr/>
        </p:nvSpPr>
        <p:spPr>
          <a:xfrm>
            <a:off x="8498662" y="1591806"/>
            <a:ext cx="959200" cy="775753"/>
          </a:xfrm>
          <a:custGeom>
            <a:avLst/>
            <a:gdLst/>
            <a:ahLst/>
            <a:cxnLst/>
            <a:rect l="l" t="t" r="r" b="b"/>
            <a:pathLst>
              <a:path w="959200" h="775753">
                <a:moveTo>
                  <a:pt x="0" y="0"/>
                </a:moveTo>
                <a:lnTo>
                  <a:pt x="959200" y="0"/>
                </a:lnTo>
                <a:lnTo>
                  <a:pt x="959200" y="775753"/>
                </a:lnTo>
                <a:lnTo>
                  <a:pt x="0" y="775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 descr="Czerwona kropka ze strzałką pełniącą funkcję punktora." title="Punktor"/>
          <p:cNvSpPr/>
          <p:nvPr/>
        </p:nvSpPr>
        <p:spPr>
          <a:xfrm>
            <a:off x="8482298" y="2805709"/>
            <a:ext cx="975564" cy="788987"/>
          </a:xfrm>
          <a:custGeom>
            <a:avLst/>
            <a:gdLst/>
            <a:ahLst/>
            <a:cxnLst/>
            <a:rect l="l" t="t" r="r" b="b"/>
            <a:pathLst>
              <a:path w="975564" h="788987">
                <a:moveTo>
                  <a:pt x="0" y="0"/>
                </a:moveTo>
                <a:lnTo>
                  <a:pt x="975564" y="0"/>
                </a:lnTo>
                <a:lnTo>
                  <a:pt x="975564" y="788987"/>
                </a:lnTo>
                <a:lnTo>
                  <a:pt x="0" y="7889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 descr="Czerwona kropka ze strzałką pełniącą funkcję punktora." title="Punktor"/>
          <p:cNvSpPr/>
          <p:nvPr/>
        </p:nvSpPr>
        <p:spPr>
          <a:xfrm>
            <a:off x="8466925" y="4120677"/>
            <a:ext cx="1037055" cy="838719"/>
          </a:xfrm>
          <a:custGeom>
            <a:avLst/>
            <a:gdLst/>
            <a:ahLst/>
            <a:cxnLst/>
            <a:rect l="l" t="t" r="r" b="b"/>
            <a:pathLst>
              <a:path w="1037055" h="838719">
                <a:moveTo>
                  <a:pt x="0" y="0"/>
                </a:moveTo>
                <a:lnTo>
                  <a:pt x="1037056" y="0"/>
                </a:lnTo>
                <a:lnTo>
                  <a:pt x="1037056" y="838719"/>
                </a:lnTo>
                <a:lnTo>
                  <a:pt x="0" y="838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 descr="Czerwona kropka ze strzałką pełniącą funkcję punktora." title="Punktor"/>
          <p:cNvSpPr/>
          <p:nvPr/>
        </p:nvSpPr>
        <p:spPr>
          <a:xfrm>
            <a:off x="8482298" y="5435646"/>
            <a:ext cx="1006310" cy="813853"/>
          </a:xfrm>
          <a:custGeom>
            <a:avLst/>
            <a:gdLst/>
            <a:ahLst/>
            <a:cxnLst/>
            <a:rect l="l" t="t" r="r" b="b"/>
            <a:pathLst>
              <a:path w="1006310" h="813853">
                <a:moveTo>
                  <a:pt x="0" y="0"/>
                </a:moveTo>
                <a:lnTo>
                  <a:pt x="1006310" y="0"/>
                </a:lnTo>
                <a:lnTo>
                  <a:pt x="1006310" y="813853"/>
                </a:lnTo>
                <a:lnTo>
                  <a:pt x="0" y="813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 descr="Czerwona kropka ze strzałką pełniącą funkcję punktora." title="Punktor"/>
          <p:cNvSpPr/>
          <p:nvPr/>
        </p:nvSpPr>
        <p:spPr>
          <a:xfrm>
            <a:off x="8451552" y="6725749"/>
            <a:ext cx="1037055" cy="838719"/>
          </a:xfrm>
          <a:custGeom>
            <a:avLst/>
            <a:gdLst/>
            <a:ahLst/>
            <a:cxnLst/>
            <a:rect l="l" t="t" r="r" b="b"/>
            <a:pathLst>
              <a:path w="1037055" h="838719">
                <a:moveTo>
                  <a:pt x="0" y="0"/>
                </a:moveTo>
                <a:lnTo>
                  <a:pt x="1037056" y="0"/>
                </a:lnTo>
                <a:lnTo>
                  <a:pt x="1037056" y="838718"/>
                </a:lnTo>
                <a:lnTo>
                  <a:pt x="0" y="838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 descr="Czerwona kropka ze strzałką pełniącą funkcję punktora." title="Punktor"/>
          <p:cNvSpPr/>
          <p:nvPr/>
        </p:nvSpPr>
        <p:spPr>
          <a:xfrm>
            <a:off x="8451552" y="8015864"/>
            <a:ext cx="1006310" cy="813853"/>
          </a:xfrm>
          <a:custGeom>
            <a:avLst/>
            <a:gdLst/>
            <a:ahLst/>
            <a:cxnLst/>
            <a:rect l="l" t="t" r="r" b="b"/>
            <a:pathLst>
              <a:path w="1006310" h="813853">
                <a:moveTo>
                  <a:pt x="0" y="0"/>
                </a:moveTo>
                <a:lnTo>
                  <a:pt x="1006310" y="0"/>
                </a:lnTo>
                <a:lnTo>
                  <a:pt x="1006310" y="813853"/>
                </a:lnTo>
                <a:lnTo>
                  <a:pt x="0" y="813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 descr="Czerwona kropka ze strzałką pełniącą funkcję punktora." title="Punktor"/>
          <p:cNvSpPr/>
          <p:nvPr/>
        </p:nvSpPr>
        <p:spPr>
          <a:xfrm>
            <a:off x="8482298" y="9258300"/>
            <a:ext cx="1006310" cy="813853"/>
          </a:xfrm>
          <a:custGeom>
            <a:avLst/>
            <a:gdLst/>
            <a:ahLst/>
            <a:cxnLst/>
            <a:rect l="l" t="t" r="r" b="b"/>
            <a:pathLst>
              <a:path w="1006310" h="813853">
                <a:moveTo>
                  <a:pt x="0" y="0"/>
                </a:moveTo>
                <a:lnTo>
                  <a:pt x="1006310" y="0"/>
                </a:lnTo>
                <a:lnTo>
                  <a:pt x="1006310" y="813853"/>
                </a:lnTo>
                <a:lnTo>
                  <a:pt x="0" y="813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265726" y="654065"/>
            <a:ext cx="4529754" cy="70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1"/>
              </a:lnSpc>
            </a:pPr>
            <a:r>
              <a:rPr lang="en-US" sz="2001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Izba Administracji Skarbowej </a:t>
            </a:r>
          </a:p>
          <a:p>
            <a:pPr algn="l">
              <a:lnSpc>
                <a:spcPts val="2801"/>
              </a:lnSpc>
              <a:spcBef>
                <a:spcPct val="0"/>
              </a:spcBef>
            </a:pPr>
            <a:r>
              <a:rPr lang="en-US" sz="2001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 Szczecinie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451552" y="384886"/>
            <a:ext cx="7781001" cy="1700312"/>
            <a:chOff x="0" y="0"/>
            <a:chExt cx="10374669" cy="2267083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9525"/>
              <a:ext cx="10374669" cy="102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000"/>
                </a:lnSpc>
              </a:pPr>
              <a:r>
                <a:rPr lang="en-US" sz="5000" b="1" spc="-100" dirty="0">
                  <a:solidFill>
                    <a:srgbClr val="000000"/>
                  </a:solidFill>
                  <a:latin typeface="Antonio Bold"/>
                  <a:ea typeface="Antonio Bold"/>
                  <a:cs typeface="Antonio Bold"/>
                  <a:sym typeface="Antonio Bold"/>
                </a:rPr>
                <a:t>Korzyści dla pracodawcy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763951"/>
              <a:ext cx="10374669" cy="503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19"/>
                </a:lnSpc>
              </a:pPr>
              <a:endParaRPr dirty="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9718031" y="1803152"/>
            <a:ext cx="5788977" cy="34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860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Poprawa atmosfery i kultury organizacyjnej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18031" y="3023672"/>
            <a:ext cx="4277995" cy="34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860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Wzrost efektywności zespołów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718031" y="4363507"/>
            <a:ext cx="5914708" cy="34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860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Zmniejszenie rotacji i absencji pracowników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718031" y="5650016"/>
            <a:ext cx="5883910" cy="34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860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Rozwój kompetencji miękkich pracowników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718031" y="6993676"/>
            <a:ext cx="8083550" cy="34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860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Wizerunek odpowiedzialnego i nowoczesnego pracodawcy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718031" y="8280186"/>
            <a:ext cx="8341836" cy="34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860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Wczesna identyfikacja problemów i zapobieganie eskalacjom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718031" y="9500021"/>
            <a:ext cx="7645718" cy="34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860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Wymierne korzyści - mniejsze ryzyko pomyłek, opóźnień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Czerwony owalny element dekoracyjny." title="Element dekoracyjny"/>
          <p:cNvSpPr/>
          <p:nvPr/>
        </p:nvSpPr>
        <p:spPr>
          <a:xfrm>
            <a:off x="10671898" y="6145754"/>
            <a:ext cx="10471590" cy="5235795"/>
          </a:xfrm>
          <a:custGeom>
            <a:avLst/>
            <a:gdLst/>
            <a:ahLst/>
            <a:cxnLst/>
            <a:rect l="l" t="t" r="r" b="b"/>
            <a:pathLst>
              <a:path w="10471590" h="5235795">
                <a:moveTo>
                  <a:pt x="0" y="0"/>
                </a:moveTo>
                <a:lnTo>
                  <a:pt x="10471590" y="0"/>
                </a:lnTo>
                <a:lnTo>
                  <a:pt x="10471590" y="5235795"/>
                </a:lnTo>
                <a:lnTo>
                  <a:pt x="0" y="5235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3" name="Table 3" descr="Tabelka z szarym wypełnieniem i czarnym tekstem (dwie kolumny, 3 wiersze)." title="Tabelk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530119"/>
              </p:ext>
            </p:extLst>
          </p:nvPr>
        </p:nvGraphicFramePr>
        <p:xfrm>
          <a:off x="7707334" y="847725"/>
          <a:ext cx="9542440" cy="8591550"/>
        </p:xfrm>
        <a:graphic>
          <a:graphicData uri="http://schemas.openxmlformats.org/drawingml/2006/table">
            <a:tbl>
              <a:tblPr/>
              <a:tblGrid>
                <a:gridCol w="4771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1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9458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1" dirty="0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Koszt wdrożenia i utrzymania dobrej praktyki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1" dirty="0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Liczba osób zaangażowanych </a:t>
                      </a:r>
                      <a:endParaRPr lang="en-US" sz="1100" dirty="0"/>
                    </a:p>
                    <a:p>
                      <a:pPr algn="ctr">
                        <a:lnSpc>
                          <a:spcPts val="3219"/>
                        </a:lnSpc>
                      </a:pPr>
                      <a:r>
                        <a:rPr lang="en-US" sz="2299" b="1" dirty="0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we wdrożenie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6670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1" dirty="0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Główne zagrożenia i ryzyka związane z wdrażaniem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1" dirty="0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Reakcje odbiorców dobrej praktyki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5422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1" dirty="0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Skutki wdrożenia dobrej praktyki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1" dirty="0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Plany dotyczące rozwoju lub modyfikacji dobrej praktyki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Freeform 4" descr="Logo Krajowej Administracji Skarbowej składające się z trzech liter: KAS i napisu: Krajowa Administracj Skarbowa. Kolor loga szaro-czerwony." title="Logo Krajowej Administracji Skarbowej"/>
          <p:cNvSpPr/>
          <p:nvPr/>
        </p:nvSpPr>
        <p:spPr>
          <a:xfrm>
            <a:off x="657885" y="919143"/>
            <a:ext cx="1196977" cy="896578"/>
          </a:xfrm>
          <a:custGeom>
            <a:avLst/>
            <a:gdLst/>
            <a:ahLst/>
            <a:cxnLst/>
            <a:rect l="l" t="t" r="r" b="b"/>
            <a:pathLst>
              <a:path w="1196977" h="896578">
                <a:moveTo>
                  <a:pt x="0" y="0"/>
                </a:moveTo>
                <a:lnTo>
                  <a:pt x="1196977" y="0"/>
                </a:lnTo>
                <a:lnTo>
                  <a:pt x="1196977" y="896577"/>
                </a:lnTo>
                <a:lnTo>
                  <a:pt x="0" y="896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 descr="Kolorowa ikona graficzna, na której widoczne są ściśnięte dłonie i dwa ludziki otoczone dwiema zaokrąglonymi strzałkami w kolorze zielonym i żółtym." title="Kolorowa ikona graficzna"/>
          <p:cNvSpPr/>
          <p:nvPr/>
        </p:nvSpPr>
        <p:spPr>
          <a:xfrm>
            <a:off x="1854862" y="6623262"/>
            <a:ext cx="3040230" cy="2816013"/>
          </a:xfrm>
          <a:custGeom>
            <a:avLst/>
            <a:gdLst/>
            <a:ahLst/>
            <a:cxnLst/>
            <a:rect l="l" t="t" r="r" b="b"/>
            <a:pathLst>
              <a:path w="3040230" h="2816013">
                <a:moveTo>
                  <a:pt x="0" y="0"/>
                </a:moveTo>
                <a:lnTo>
                  <a:pt x="3040230" y="0"/>
                </a:lnTo>
                <a:lnTo>
                  <a:pt x="3040230" y="2816013"/>
                </a:lnTo>
                <a:lnTo>
                  <a:pt x="0" y="28160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56374" y="3320260"/>
            <a:ext cx="5103800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60"/>
              </a:lnSpc>
            </a:pPr>
            <a:r>
              <a:rPr lang="en-US" sz="5800" b="1" spc="-116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Dodatkowe informacje o dobrej praktyce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61373" y="981075"/>
            <a:ext cx="4529754" cy="70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1"/>
              </a:lnSpc>
            </a:pPr>
            <a:r>
              <a:rPr lang="en-US" sz="2001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Izba Administracji Skarbowej </a:t>
            </a:r>
          </a:p>
          <a:p>
            <a:pPr algn="l">
              <a:lnSpc>
                <a:spcPts val="2801"/>
              </a:lnSpc>
              <a:spcBef>
                <a:spcPct val="0"/>
              </a:spcBef>
            </a:pPr>
            <a:r>
              <a:rPr lang="en-US" sz="2001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 Szczecinie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Szare tło dekoracyjne." title="Tło dekoracyjne"/>
          <p:cNvGrpSpPr/>
          <p:nvPr/>
        </p:nvGrpSpPr>
        <p:grpSpPr>
          <a:xfrm rot="5400000">
            <a:off x="-1638239" y="4871736"/>
            <a:ext cx="9969865" cy="5483532"/>
            <a:chOff x="0" y="0"/>
            <a:chExt cx="4060919" cy="2233549"/>
          </a:xfrm>
        </p:grpSpPr>
        <p:sp>
          <p:nvSpPr>
            <p:cNvPr id="3" name="Freeform 3"/>
            <p:cNvSpPr/>
            <p:nvPr/>
          </p:nvSpPr>
          <p:spPr>
            <a:xfrm>
              <a:off x="19050" y="19050"/>
              <a:ext cx="4022947" cy="2195449"/>
            </a:xfrm>
            <a:custGeom>
              <a:avLst/>
              <a:gdLst/>
              <a:ahLst/>
              <a:cxnLst/>
              <a:rect l="l" t="t" r="r" b="b"/>
              <a:pathLst>
                <a:path w="4022947" h="2195449">
                  <a:moveTo>
                    <a:pt x="2925031" y="2195449"/>
                  </a:moveTo>
                  <a:lnTo>
                    <a:pt x="1097788" y="2195449"/>
                  </a:lnTo>
                  <a:cubicBezTo>
                    <a:pt x="491490" y="2195449"/>
                    <a:pt x="0" y="1703959"/>
                    <a:pt x="0" y="1097661"/>
                  </a:cubicBezTo>
                  <a:cubicBezTo>
                    <a:pt x="0" y="491490"/>
                    <a:pt x="491490" y="0"/>
                    <a:pt x="1097788" y="0"/>
                  </a:cubicBezTo>
                  <a:lnTo>
                    <a:pt x="2925158" y="0"/>
                  </a:lnTo>
                  <a:cubicBezTo>
                    <a:pt x="3531457" y="0"/>
                    <a:pt x="4022947" y="491490"/>
                    <a:pt x="4022947" y="1097788"/>
                  </a:cubicBezTo>
                  <a:cubicBezTo>
                    <a:pt x="4022820" y="1703959"/>
                    <a:pt x="3531329" y="2195449"/>
                    <a:pt x="2925031" y="2195449"/>
                  </a:cubicBezTo>
                  <a:close/>
                </a:path>
              </a:pathLst>
            </a:custGeom>
            <a:solidFill>
              <a:srgbClr val="F1EEE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060920" cy="2233549"/>
            </a:xfrm>
            <a:custGeom>
              <a:avLst/>
              <a:gdLst/>
              <a:ahLst/>
              <a:cxnLst/>
              <a:rect l="l" t="t" r="r" b="b"/>
              <a:pathLst>
                <a:path w="4060920" h="2233549">
                  <a:moveTo>
                    <a:pt x="2944081" y="2233549"/>
                  </a:moveTo>
                  <a:lnTo>
                    <a:pt x="1116838" y="2233549"/>
                  </a:lnTo>
                  <a:cubicBezTo>
                    <a:pt x="501015" y="2233549"/>
                    <a:pt x="0" y="1732534"/>
                    <a:pt x="0" y="1116838"/>
                  </a:cubicBezTo>
                  <a:cubicBezTo>
                    <a:pt x="0" y="501015"/>
                    <a:pt x="501015" y="0"/>
                    <a:pt x="1116838" y="0"/>
                  </a:cubicBezTo>
                  <a:lnTo>
                    <a:pt x="2944208" y="0"/>
                  </a:lnTo>
                  <a:cubicBezTo>
                    <a:pt x="3559904" y="0"/>
                    <a:pt x="4060920" y="501015"/>
                    <a:pt x="4060920" y="1116838"/>
                  </a:cubicBezTo>
                  <a:cubicBezTo>
                    <a:pt x="4060920" y="1732534"/>
                    <a:pt x="3559904" y="2233549"/>
                    <a:pt x="2944081" y="2233549"/>
                  </a:cubicBezTo>
                  <a:close/>
                  <a:moveTo>
                    <a:pt x="1116838" y="38100"/>
                  </a:moveTo>
                  <a:cubicBezTo>
                    <a:pt x="521970" y="38100"/>
                    <a:pt x="38100" y="521970"/>
                    <a:pt x="38100" y="1116838"/>
                  </a:cubicBezTo>
                  <a:cubicBezTo>
                    <a:pt x="38100" y="1711579"/>
                    <a:pt x="521970" y="2195576"/>
                    <a:pt x="1116838" y="2195576"/>
                  </a:cubicBezTo>
                  <a:lnTo>
                    <a:pt x="2944208" y="2195576"/>
                  </a:lnTo>
                  <a:cubicBezTo>
                    <a:pt x="3538950" y="2195576"/>
                    <a:pt x="4022947" y="1711706"/>
                    <a:pt x="4022947" y="1116838"/>
                  </a:cubicBezTo>
                  <a:cubicBezTo>
                    <a:pt x="4022820" y="521970"/>
                    <a:pt x="3538949" y="38100"/>
                    <a:pt x="2944081" y="38100"/>
                  </a:cubicBezTo>
                  <a:lnTo>
                    <a:pt x="1116838" y="38100"/>
                  </a:lnTo>
                  <a:close/>
                </a:path>
              </a:pathLst>
            </a:custGeom>
            <a:solidFill>
              <a:srgbClr val="F1EEEE"/>
            </a:solidFill>
          </p:spPr>
        </p:sp>
      </p:grpSp>
      <p:grpSp>
        <p:nvGrpSpPr>
          <p:cNvPr id="5" name="Group 5" descr="Szare tło dekoracyjne." title="Tło dekoracyjne"/>
          <p:cNvGrpSpPr/>
          <p:nvPr/>
        </p:nvGrpSpPr>
        <p:grpSpPr>
          <a:xfrm rot="5400000">
            <a:off x="9956374" y="4871736"/>
            <a:ext cx="9969865" cy="5483532"/>
            <a:chOff x="0" y="0"/>
            <a:chExt cx="4060919" cy="2233549"/>
          </a:xfrm>
        </p:grpSpPr>
        <p:sp>
          <p:nvSpPr>
            <p:cNvPr id="6" name="Freeform 6"/>
            <p:cNvSpPr/>
            <p:nvPr/>
          </p:nvSpPr>
          <p:spPr>
            <a:xfrm>
              <a:off x="19050" y="19050"/>
              <a:ext cx="4022947" cy="2195449"/>
            </a:xfrm>
            <a:custGeom>
              <a:avLst/>
              <a:gdLst/>
              <a:ahLst/>
              <a:cxnLst/>
              <a:rect l="l" t="t" r="r" b="b"/>
              <a:pathLst>
                <a:path w="4022947" h="2195449">
                  <a:moveTo>
                    <a:pt x="2925031" y="2195449"/>
                  </a:moveTo>
                  <a:lnTo>
                    <a:pt x="1097788" y="2195449"/>
                  </a:lnTo>
                  <a:cubicBezTo>
                    <a:pt x="491490" y="2195449"/>
                    <a:pt x="0" y="1703959"/>
                    <a:pt x="0" y="1097661"/>
                  </a:cubicBezTo>
                  <a:cubicBezTo>
                    <a:pt x="0" y="491490"/>
                    <a:pt x="491490" y="0"/>
                    <a:pt x="1097788" y="0"/>
                  </a:cubicBezTo>
                  <a:lnTo>
                    <a:pt x="2925158" y="0"/>
                  </a:lnTo>
                  <a:cubicBezTo>
                    <a:pt x="3531457" y="0"/>
                    <a:pt x="4022947" y="491490"/>
                    <a:pt x="4022947" y="1097788"/>
                  </a:cubicBezTo>
                  <a:cubicBezTo>
                    <a:pt x="4022820" y="1703959"/>
                    <a:pt x="3531329" y="2195449"/>
                    <a:pt x="2925031" y="2195449"/>
                  </a:cubicBezTo>
                  <a:close/>
                </a:path>
              </a:pathLst>
            </a:custGeom>
            <a:solidFill>
              <a:srgbClr val="F1EEE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4060920" cy="2233549"/>
            </a:xfrm>
            <a:custGeom>
              <a:avLst/>
              <a:gdLst/>
              <a:ahLst/>
              <a:cxnLst/>
              <a:rect l="l" t="t" r="r" b="b"/>
              <a:pathLst>
                <a:path w="4060920" h="2233549">
                  <a:moveTo>
                    <a:pt x="2944081" y="2233549"/>
                  </a:moveTo>
                  <a:lnTo>
                    <a:pt x="1116838" y="2233549"/>
                  </a:lnTo>
                  <a:cubicBezTo>
                    <a:pt x="501015" y="2233549"/>
                    <a:pt x="0" y="1732534"/>
                    <a:pt x="0" y="1116838"/>
                  </a:cubicBezTo>
                  <a:cubicBezTo>
                    <a:pt x="0" y="501015"/>
                    <a:pt x="501015" y="0"/>
                    <a:pt x="1116838" y="0"/>
                  </a:cubicBezTo>
                  <a:lnTo>
                    <a:pt x="2944208" y="0"/>
                  </a:lnTo>
                  <a:cubicBezTo>
                    <a:pt x="3559904" y="0"/>
                    <a:pt x="4060920" y="501015"/>
                    <a:pt x="4060920" y="1116838"/>
                  </a:cubicBezTo>
                  <a:cubicBezTo>
                    <a:pt x="4060920" y="1732534"/>
                    <a:pt x="3559904" y="2233549"/>
                    <a:pt x="2944081" y="2233549"/>
                  </a:cubicBezTo>
                  <a:close/>
                  <a:moveTo>
                    <a:pt x="1116838" y="38100"/>
                  </a:moveTo>
                  <a:cubicBezTo>
                    <a:pt x="521970" y="38100"/>
                    <a:pt x="38100" y="521970"/>
                    <a:pt x="38100" y="1116838"/>
                  </a:cubicBezTo>
                  <a:cubicBezTo>
                    <a:pt x="38100" y="1711579"/>
                    <a:pt x="521970" y="2195576"/>
                    <a:pt x="1116838" y="2195576"/>
                  </a:cubicBezTo>
                  <a:lnTo>
                    <a:pt x="2944208" y="2195576"/>
                  </a:lnTo>
                  <a:cubicBezTo>
                    <a:pt x="3538950" y="2195576"/>
                    <a:pt x="4022947" y="1711706"/>
                    <a:pt x="4022947" y="1116838"/>
                  </a:cubicBezTo>
                  <a:cubicBezTo>
                    <a:pt x="4022820" y="521970"/>
                    <a:pt x="3538949" y="38100"/>
                    <a:pt x="2944081" y="38100"/>
                  </a:cubicBezTo>
                  <a:lnTo>
                    <a:pt x="1116838" y="38100"/>
                  </a:lnTo>
                  <a:close/>
                </a:path>
              </a:pathLst>
            </a:custGeom>
            <a:solidFill>
              <a:srgbClr val="F1EEEE"/>
            </a:solidFill>
          </p:spPr>
        </p:sp>
      </p:grpSp>
      <p:grpSp>
        <p:nvGrpSpPr>
          <p:cNvPr id="8" name="Group 8" descr="Szare tło dekoracyjne." title="Tło dekoracyjne"/>
          <p:cNvGrpSpPr/>
          <p:nvPr/>
        </p:nvGrpSpPr>
        <p:grpSpPr>
          <a:xfrm rot="5400000">
            <a:off x="4159068" y="4871736"/>
            <a:ext cx="9969865" cy="5483532"/>
            <a:chOff x="0" y="0"/>
            <a:chExt cx="4060919" cy="2233549"/>
          </a:xfrm>
        </p:grpSpPr>
        <p:sp>
          <p:nvSpPr>
            <p:cNvPr id="9" name="Freeform 9"/>
            <p:cNvSpPr/>
            <p:nvPr/>
          </p:nvSpPr>
          <p:spPr>
            <a:xfrm>
              <a:off x="19050" y="19050"/>
              <a:ext cx="4022947" cy="2195449"/>
            </a:xfrm>
            <a:custGeom>
              <a:avLst/>
              <a:gdLst/>
              <a:ahLst/>
              <a:cxnLst/>
              <a:rect l="l" t="t" r="r" b="b"/>
              <a:pathLst>
                <a:path w="4022947" h="2195449">
                  <a:moveTo>
                    <a:pt x="2925031" y="2195449"/>
                  </a:moveTo>
                  <a:lnTo>
                    <a:pt x="1097788" y="2195449"/>
                  </a:lnTo>
                  <a:cubicBezTo>
                    <a:pt x="491490" y="2195449"/>
                    <a:pt x="0" y="1703959"/>
                    <a:pt x="0" y="1097661"/>
                  </a:cubicBezTo>
                  <a:cubicBezTo>
                    <a:pt x="0" y="491490"/>
                    <a:pt x="491490" y="0"/>
                    <a:pt x="1097788" y="0"/>
                  </a:cubicBezTo>
                  <a:lnTo>
                    <a:pt x="2925158" y="0"/>
                  </a:lnTo>
                  <a:cubicBezTo>
                    <a:pt x="3531457" y="0"/>
                    <a:pt x="4022947" y="491490"/>
                    <a:pt x="4022947" y="1097788"/>
                  </a:cubicBezTo>
                  <a:cubicBezTo>
                    <a:pt x="4022820" y="1703959"/>
                    <a:pt x="3531329" y="2195449"/>
                    <a:pt x="2925031" y="2195449"/>
                  </a:cubicBezTo>
                  <a:close/>
                </a:path>
              </a:pathLst>
            </a:custGeom>
            <a:solidFill>
              <a:srgbClr val="F1EEEE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4060920" cy="2233549"/>
            </a:xfrm>
            <a:custGeom>
              <a:avLst/>
              <a:gdLst/>
              <a:ahLst/>
              <a:cxnLst/>
              <a:rect l="l" t="t" r="r" b="b"/>
              <a:pathLst>
                <a:path w="4060920" h="2233549">
                  <a:moveTo>
                    <a:pt x="2944081" y="2233549"/>
                  </a:moveTo>
                  <a:lnTo>
                    <a:pt x="1116838" y="2233549"/>
                  </a:lnTo>
                  <a:cubicBezTo>
                    <a:pt x="501015" y="2233549"/>
                    <a:pt x="0" y="1732534"/>
                    <a:pt x="0" y="1116838"/>
                  </a:cubicBezTo>
                  <a:cubicBezTo>
                    <a:pt x="0" y="501015"/>
                    <a:pt x="501015" y="0"/>
                    <a:pt x="1116838" y="0"/>
                  </a:cubicBezTo>
                  <a:lnTo>
                    <a:pt x="2944208" y="0"/>
                  </a:lnTo>
                  <a:cubicBezTo>
                    <a:pt x="3559904" y="0"/>
                    <a:pt x="4060920" y="501015"/>
                    <a:pt x="4060920" y="1116838"/>
                  </a:cubicBezTo>
                  <a:cubicBezTo>
                    <a:pt x="4060920" y="1732534"/>
                    <a:pt x="3559904" y="2233549"/>
                    <a:pt x="2944081" y="2233549"/>
                  </a:cubicBezTo>
                  <a:close/>
                  <a:moveTo>
                    <a:pt x="1116838" y="38100"/>
                  </a:moveTo>
                  <a:cubicBezTo>
                    <a:pt x="521970" y="38100"/>
                    <a:pt x="38100" y="521970"/>
                    <a:pt x="38100" y="1116838"/>
                  </a:cubicBezTo>
                  <a:cubicBezTo>
                    <a:pt x="38100" y="1711579"/>
                    <a:pt x="521970" y="2195576"/>
                    <a:pt x="1116838" y="2195576"/>
                  </a:cubicBezTo>
                  <a:lnTo>
                    <a:pt x="2944208" y="2195576"/>
                  </a:lnTo>
                  <a:cubicBezTo>
                    <a:pt x="3538950" y="2195576"/>
                    <a:pt x="4022947" y="1711706"/>
                    <a:pt x="4022947" y="1116838"/>
                  </a:cubicBezTo>
                  <a:cubicBezTo>
                    <a:pt x="4022820" y="521970"/>
                    <a:pt x="3538949" y="38100"/>
                    <a:pt x="2944081" y="38100"/>
                  </a:cubicBezTo>
                  <a:lnTo>
                    <a:pt x="1116838" y="38100"/>
                  </a:lnTo>
                  <a:close/>
                </a:path>
              </a:pathLst>
            </a:custGeom>
            <a:solidFill>
              <a:srgbClr val="F1EEEE"/>
            </a:solidFill>
          </p:spPr>
        </p:sp>
      </p:grpSp>
      <p:sp>
        <p:nvSpPr>
          <p:cNvPr id="11" name="AutoShape 11" descr="Szary poziomy pasek na dole strony." title="Szary poziomy pasek"/>
          <p:cNvSpPr/>
          <p:nvPr/>
        </p:nvSpPr>
        <p:spPr>
          <a:xfrm>
            <a:off x="0" y="8692169"/>
            <a:ext cx="18288000" cy="1594831"/>
          </a:xfrm>
          <a:prstGeom prst="rect">
            <a:avLst/>
          </a:prstGeom>
          <a:solidFill>
            <a:srgbClr val="C5C3C5"/>
          </a:solidFill>
        </p:spPr>
      </p:sp>
      <p:grpSp>
        <p:nvGrpSpPr>
          <p:cNvPr id="12" name="Group 12" descr="Poziomy pasek czerwony, w którym jest biały napis: &quot;Izba Administracji Skarbowej w Szczecinie&quot;." title="Czerwony pasek z tekstem"/>
          <p:cNvGrpSpPr/>
          <p:nvPr/>
        </p:nvGrpSpPr>
        <p:grpSpPr>
          <a:xfrm>
            <a:off x="4243349" y="9145759"/>
            <a:ext cx="10793152" cy="769248"/>
            <a:chOff x="0" y="0"/>
            <a:chExt cx="14390869" cy="1025663"/>
          </a:xfrm>
        </p:grpSpPr>
        <p:sp>
          <p:nvSpPr>
            <p:cNvPr id="13" name="AutoShape 13"/>
            <p:cNvSpPr/>
            <p:nvPr/>
          </p:nvSpPr>
          <p:spPr>
            <a:xfrm>
              <a:off x="0" y="512832"/>
              <a:ext cx="14390869" cy="0"/>
            </a:xfrm>
            <a:prstGeom prst="line">
              <a:avLst/>
            </a:prstGeom>
            <a:ln w="1025663" cap="rnd">
              <a:solidFill>
                <a:srgbClr val="E52D4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2301186" y="131832"/>
              <a:ext cx="9788496" cy="76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533"/>
                </a:lnSpc>
                <a:spcBef>
                  <a:spcPct val="0"/>
                </a:spcBef>
              </a:pPr>
              <a:r>
                <a:rPr lang="en-US" sz="3778" spc="-75" dirty="0">
                  <a:solidFill>
                    <a:srgbClr val="FFFFFF"/>
                  </a:solidFill>
                  <a:latin typeface="Antonio"/>
                  <a:ea typeface="Antonio"/>
                  <a:cs typeface="Antonio"/>
                  <a:sym typeface="Antonio"/>
                </a:rPr>
                <a:t>Izba Administracji Skarbowej w Szczecinie</a:t>
              </a:r>
            </a:p>
          </p:txBody>
        </p:sp>
      </p:grpSp>
      <p:sp>
        <p:nvSpPr>
          <p:cNvPr id="15" name="Freeform 15" descr="Ikona graficzna, na której widoczne są dwie zwrócone w swoją stronę postacie, które siedzą przy stole." title="Ikona graficzna"/>
          <p:cNvSpPr/>
          <p:nvPr/>
        </p:nvSpPr>
        <p:spPr>
          <a:xfrm>
            <a:off x="2242781" y="6456328"/>
            <a:ext cx="2207826" cy="1727624"/>
          </a:xfrm>
          <a:custGeom>
            <a:avLst/>
            <a:gdLst/>
            <a:ahLst/>
            <a:cxnLst/>
            <a:rect l="l" t="t" r="r" b="b"/>
            <a:pathLst>
              <a:path w="2207826" h="1727624">
                <a:moveTo>
                  <a:pt x="0" y="0"/>
                </a:moveTo>
                <a:lnTo>
                  <a:pt x="2207825" y="0"/>
                </a:lnTo>
                <a:lnTo>
                  <a:pt x="2207825" y="1727624"/>
                </a:lnTo>
                <a:lnTo>
                  <a:pt x="0" y="1727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Freeform 16" descr="Ikona graficzna w postaci formularza z niebieskim długopisem." title="Ikona graficzna"/>
          <p:cNvSpPr/>
          <p:nvPr/>
        </p:nvSpPr>
        <p:spPr>
          <a:xfrm>
            <a:off x="8286052" y="6708282"/>
            <a:ext cx="1820261" cy="1565425"/>
          </a:xfrm>
          <a:custGeom>
            <a:avLst/>
            <a:gdLst/>
            <a:ahLst/>
            <a:cxnLst/>
            <a:rect l="l" t="t" r="r" b="b"/>
            <a:pathLst>
              <a:path w="1820261" h="1565425">
                <a:moveTo>
                  <a:pt x="0" y="0"/>
                </a:moveTo>
                <a:lnTo>
                  <a:pt x="1820262" y="0"/>
                </a:lnTo>
                <a:lnTo>
                  <a:pt x="1820262" y="1565424"/>
                </a:lnTo>
                <a:lnTo>
                  <a:pt x="0" y="1565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7" descr="Ikona graficzna, na której widoczne są trzy postacie otoczone dłońmi." title="Ikona graficzna"/>
          <p:cNvSpPr/>
          <p:nvPr/>
        </p:nvSpPr>
        <p:spPr>
          <a:xfrm>
            <a:off x="14105702" y="6582305"/>
            <a:ext cx="1671208" cy="1393370"/>
          </a:xfrm>
          <a:custGeom>
            <a:avLst/>
            <a:gdLst/>
            <a:ahLst/>
            <a:cxnLst/>
            <a:rect l="l" t="t" r="r" b="b"/>
            <a:pathLst>
              <a:path w="1671208" h="1393370">
                <a:moveTo>
                  <a:pt x="0" y="0"/>
                </a:moveTo>
                <a:lnTo>
                  <a:pt x="1671209" y="0"/>
                </a:lnTo>
                <a:lnTo>
                  <a:pt x="1671209" y="1393370"/>
                </a:lnTo>
                <a:lnTo>
                  <a:pt x="0" y="139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924623" y="1038225"/>
            <a:ext cx="1443875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 b="1" spc="-139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W opracowaniu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470652" y="3873184"/>
            <a:ext cx="3752083" cy="1870921"/>
            <a:chOff x="0" y="0"/>
            <a:chExt cx="5002777" cy="2494562"/>
          </a:xfrm>
        </p:grpSpPr>
        <p:sp>
          <p:nvSpPr>
            <p:cNvPr id="20" name="TextBox 20"/>
            <p:cNvSpPr txBox="1"/>
            <p:nvPr/>
          </p:nvSpPr>
          <p:spPr>
            <a:xfrm>
              <a:off x="0" y="2022757"/>
              <a:ext cx="5002777" cy="471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 b="1" dirty="0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2026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5002777" cy="1679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en-US" sz="2600" b="1" dirty="0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PROGRAM COACHINGOWY “KOMPAS ROZWOJU”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065265" y="3873184"/>
            <a:ext cx="3752083" cy="2299546"/>
            <a:chOff x="0" y="0"/>
            <a:chExt cx="5002777" cy="3066062"/>
          </a:xfrm>
        </p:grpSpPr>
        <p:sp>
          <p:nvSpPr>
            <p:cNvPr id="23" name="TextBox 23"/>
            <p:cNvSpPr txBox="1"/>
            <p:nvPr/>
          </p:nvSpPr>
          <p:spPr>
            <a:xfrm>
              <a:off x="0" y="2594257"/>
              <a:ext cx="5002777" cy="471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endParaRPr dirty="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5002777" cy="2251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en-US" sz="2600" b="1" dirty="0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PROGRAM ZARZĄDZANIA ZASOBAMI LUDZKIMI NA LATA 2026 - 2028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441550" y="3873184"/>
            <a:ext cx="3752083" cy="2299546"/>
            <a:chOff x="0" y="0"/>
            <a:chExt cx="5002777" cy="3066062"/>
          </a:xfrm>
        </p:grpSpPr>
        <p:sp>
          <p:nvSpPr>
            <p:cNvPr id="26" name="TextBox 26"/>
            <p:cNvSpPr txBox="1"/>
            <p:nvPr/>
          </p:nvSpPr>
          <p:spPr>
            <a:xfrm>
              <a:off x="0" y="2594257"/>
              <a:ext cx="5002777" cy="471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 b="1" dirty="0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I/II Kwartał 2026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5002777" cy="2251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en-US" sz="2600" b="1" dirty="0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ANKIETA BADAJĄCA ATMOSFERĘ I  SATYSFAKCJĘ </a:t>
              </a:r>
            </a:p>
            <a:p>
              <a:pPr algn="ctr">
                <a:lnSpc>
                  <a:spcPts val="3380"/>
                </a:lnSpc>
              </a:pPr>
              <a:r>
                <a:rPr lang="en-US" sz="2600" b="1" dirty="0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Z PRACY/SŁUŻBY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258300"/>
            <a:ext cx="18092841" cy="1028700"/>
          </a:xfrm>
          <a:prstGeom prst="rect">
            <a:avLst/>
          </a:prstGeom>
          <a:solidFill>
            <a:srgbClr val="E52D41"/>
          </a:solidFill>
        </p:spPr>
      </p:sp>
      <p:sp>
        <p:nvSpPr>
          <p:cNvPr id="3" name="Freeform 3" descr="Zdjęcie okładki programu coachingowego &quot;KOMPAS ROZWOJU&quot;. W lewym górnym rogu logo KAS Krajowej Administracji Skarbowej szaro-czerwone na białym tle. Poniżej tekst i ilustracja złotego kompasu. Kolor okładki szaro-biało-czerwony." title="Zdjęcie okładki programu coachingowego &quot;KOMPAS ROZWOJU&quot;"/>
          <p:cNvSpPr/>
          <p:nvPr/>
        </p:nvSpPr>
        <p:spPr>
          <a:xfrm>
            <a:off x="1638735" y="0"/>
            <a:ext cx="7407686" cy="10287000"/>
          </a:xfrm>
          <a:custGeom>
            <a:avLst/>
            <a:gdLst/>
            <a:ahLst/>
            <a:cxnLst/>
            <a:rect l="l" t="t" r="r" b="b"/>
            <a:pathLst>
              <a:path w="7407686" h="10287000">
                <a:moveTo>
                  <a:pt x="0" y="0"/>
                </a:moveTo>
                <a:lnTo>
                  <a:pt x="7407685" y="0"/>
                </a:lnTo>
                <a:lnTo>
                  <a:pt x="740768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9" r="-539" b="-2951"/>
            </a:stretch>
          </a:blipFill>
        </p:spPr>
      </p:sp>
      <p:sp>
        <p:nvSpPr>
          <p:cNvPr id="4" name="Freeform 4" descr="Strona programu coachingowego &quot;KOMPAS ROZWOJU&quot;. Na stronie w prawym górnym roku widoczny mały złoty kompas. Tekst programu w kolorze czarnym z użyciem punktatorów." title="Strona programu coachingowego &quot;KOMPAS ROZWOJU&quot;"/>
          <p:cNvSpPr/>
          <p:nvPr/>
        </p:nvSpPr>
        <p:spPr>
          <a:xfrm>
            <a:off x="9276671" y="0"/>
            <a:ext cx="7272909" cy="10287000"/>
          </a:xfrm>
          <a:custGeom>
            <a:avLst/>
            <a:gdLst/>
            <a:ahLst/>
            <a:cxnLst/>
            <a:rect l="l" t="t" r="r" b="b"/>
            <a:pathLst>
              <a:path w="7272909" h="10287000">
                <a:moveTo>
                  <a:pt x="0" y="0"/>
                </a:moveTo>
                <a:lnTo>
                  <a:pt x="7272909" y="0"/>
                </a:lnTo>
                <a:lnTo>
                  <a:pt x="7272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Zdjęcie kilku pracowników, którzy siedzą obok siebie i każdy patrzy na ekran monitora." title="Zdjęcie pracowników"/>
          <p:cNvSpPr/>
          <p:nvPr/>
        </p:nvSpPr>
        <p:spPr>
          <a:xfrm>
            <a:off x="10304652" y="2998022"/>
            <a:ext cx="6954648" cy="5698269"/>
          </a:xfrm>
          <a:custGeom>
            <a:avLst/>
            <a:gdLst/>
            <a:ahLst/>
            <a:cxnLst/>
            <a:rect l="l" t="t" r="r" b="b"/>
            <a:pathLst>
              <a:path w="6954648" h="5698269">
                <a:moveTo>
                  <a:pt x="0" y="0"/>
                </a:moveTo>
                <a:lnTo>
                  <a:pt x="6954648" y="0"/>
                </a:lnTo>
                <a:lnTo>
                  <a:pt x="6954648" y="5698268"/>
                </a:lnTo>
                <a:lnTo>
                  <a:pt x="0" y="5698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772" b="-834"/>
            </a:stretch>
          </a:blipFill>
        </p:spPr>
      </p:sp>
      <p:sp>
        <p:nvSpPr>
          <p:cNvPr id="3" name="Freeform 3" descr="Zdjęcie kilku uśmiechniętych pracowników, którzy przybijają sobie &quot;piątkę&quot;." title="Zdjęcie pracowników"/>
          <p:cNvSpPr/>
          <p:nvPr/>
        </p:nvSpPr>
        <p:spPr>
          <a:xfrm>
            <a:off x="909589" y="2998022"/>
            <a:ext cx="8234411" cy="5698269"/>
          </a:xfrm>
          <a:custGeom>
            <a:avLst/>
            <a:gdLst/>
            <a:ahLst/>
            <a:cxnLst/>
            <a:rect l="l" t="t" r="r" b="b"/>
            <a:pathLst>
              <a:path w="8234411" h="5698269">
                <a:moveTo>
                  <a:pt x="0" y="0"/>
                </a:moveTo>
                <a:lnTo>
                  <a:pt x="8234411" y="0"/>
                </a:lnTo>
                <a:lnTo>
                  <a:pt x="8234411" y="5698268"/>
                </a:lnTo>
                <a:lnTo>
                  <a:pt x="0" y="56982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939"/>
            </a:stretch>
          </a:blipFill>
        </p:spPr>
      </p:sp>
      <p:grpSp>
        <p:nvGrpSpPr>
          <p:cNvPr id="4" name="Group 4" descr="Poziomy pasek czerwony, w którym jest biały napis: &quot;W którym zespole chcesz pracować?&quot;" title="Czerwony pasek z tekstem"/>
          <p:cNvGrpSpPr/>
          <p:nvPr/>
        </p:nvGrpSpPr>
        <p:grpSpPr>
          <a:xfrm>
            <a:off x="3764588" y="931732"/>
            <a:ext cx="11492520" cy="483402"/>
            <a:chOff x="0" y="265473"/>
            <a:chExt cx="15323360" cy="644536"/>
          </a:xfrm>
        </p:grpSpPr>
        <p:sp>
          <p:nvSpPr>
            <p:cNvPr id="5" name="AutoShape 5"/>
            <p:cNvSpPr/>
            <p:nvPr/>
          </p:nvSpPr>
          <p:spPr>
            <a:xfrm>
              <a:off x="0" y="570273"/>
              <a:ext cx="15323360" cy="0"/>
            </a:xfrm>
            <a:prstGeom prst="line">
              <a:avLst/>
            </a:prstGeom>
            <a:ln w="1140546" cap="rnd">
              <a:solidFill>
                <a:srgbClr val="E52D4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2450297" y="265473"/>
              <a:ext cx="10422765" cy="644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52"/>
                </a:lnSpc>
                <a:spcBef>
                  <a:spcPct val="0"/>
                </a:spcBef>
              </a:pPr>
              <a:r>
                <a:rPr lang="en-US" sz="4000" b="1" spc="-60" dirty="0">
                  <a:solidFill>
                    <a:srgbClr val="FFFFFF"/>
                  </a:solidFill>
                  <a:latin typeface="Antonio Bold"/>
                  <a:ea typeface="Antonio Bold"/>
                  <a:cs typeface="Antonio Bold"/>
                  <a:sym typeface="Antonio Bold"/>
                </a:rPr>
                <a:t>W którym zespole chcesz pracować?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Zdjęcie dłoni położonych jedna na drugą." title="Zdjęcie dłoni"/>
          <p:cNvSpPr/>
          <p:nvPr/>
        </p:nvSpPr>
        <p:spPr>
          <a:xfrm>
            <a:off x="2549" y="2549"/>
            <a:ext cx="6465942" cy="10284451"/>
          </a:xfrm>
          <a:custGeom>
            <a:avLst/>
            <a:gdLst/>
            <a:ahLst/>
            <a:cxnLst/>
            <a:rect l="l" t="t" r="r" b="b"/>
            <a:pathLst>
              <a:path w="6465942" h="10284451">
                <a:moveTo>
                  <a:pt x="0" y="0"/>
                </a:moveTo>
                <a:lnTo>
                  <a:pt x="6465942" y="0"/>
                </a:lnTo>
                <a:lnTo>
                  <a:pt x="6465942" y="10284451"/>
                </a:lnTo>
                <a:lnTo>
                  <a:pt x="0" y="10284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44" t="-8226" r="-7344"/>
            </a:stretch>
          </a:blipFill>
        </p:spPr>
      </p:sp>
      <p:grpSp>
        <p:nvGrpSpPr>
          <p:cNvPr id="3" name="Group 3" descr="Poziomy pasek czerwony, w którym jest biały napis: &quot;Izba Administracji Skarbowej w Szczecinie&quot;." title="Czerwony pasek z tekstem"/>
          <p:cNvGrpSpPr/>
          <p:nvPr/>
        </p:nvGrpSpPr>
        <p:grpSpPr>
          <a:xfrm>
            <a:off x="6944259" y="2679542"/>
            <a:ext cx="10793152" cy="571501"/>
            <a:chOff x="0" y="151404"/>
            <a:chExt cx="14390869" cy="762001"/>
          </a:xfrm>
        </p:grpSpPr>
        <p:sp>
          <p:nvSpPr>
            <p:cNvPr id="4" name="AutoShape 4"/>
            <p:cNvSpPr/>
            <p:nvPr/>
          </p:nvSpPr>
          <p:spPr>
            <a:xfrm>
              <a:off x="0" y="512832"/>
              <a:ext cx="14390869" cy="0"/>
            </a:xfrm>
            <a:prstGeom prst="line">
              <a:avLst/>
            </a:prstGeom>
            <a:ln w="1025663" cap="rnd">
              <a:solidFill>
                <a:srgbClr val="E52D4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2301187" y="151404"/>
              <a:ext cx="9788496" cy="7620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533"/>
                </a:lnSpc>
                <a:spcBef>
                  <a:spcPct val="0"/>
                </a:spcBef>
              </a:pPr>
              <a:r>
                <a:rPr lang="en-US" sz="3778" spc="-75" dirty="0">
                  <a:solidFill>
                    <a:srgbClr val="FFFFFF"/>
                  </a:solidFill>
                  <a:latin typeface="Antonio"/>
                  <a:ea typeface="Antonio"/>
                  <a:cs typeface="Antonio"/>
                  <a:sym typeface="Antonio"/>
                </a:rPr>
                <a:t>Izba Administracji Skarbowej w Szczecinie</a:t>
              </a:r>
            </a:p>
          </p:txBody>
        </p:sp>
      </p:grpSp>
      <p:sp>
        <p:nvSpPr>
          <p:cNvPr id="6" name="Freeform 6" descr="Czerwona kropka, w której znajduje się biały telefon, ktory symbolizuje kontakt telefoniczny." title="Element dekoracyjny"/>
          <p:cNvSpPr/>
          <p:nvPr/>
        </p:nvSpPr>
        <p:spPr>
          <a:xfrm>
            <a:off x="6949720" y="3942705"/>
            <a:ext cx="1009219" cy="1009219"/>
          </a:xfrm>
          <a:custGeom>
            <a:avLst/>
            <a:gdLst/>
            <a:ahLst/>
            <a:cxnLst/>
            <a:rect l="l" t="t" r="r" b="b"/>
            <a:pathLst>
              <a:path w="1009219" h="1009219">
                <a:moveTo>
                  <a:pt x="0" y="0"/>
                </a:moveTo>
                <a:lnTo>
                  <a:pt x="1009219" y="0"/>
                </a:lnTo>
                <a:lnTo>
                  <a:pt x="1009219" y="1009219"/>
                </a:lnTo>
                <a:lnTo>
                  <a:pt x="0" y="1009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 descr="Czerwona kropka, w której znajduje się biały symbol sieci intenetowej." title="Element dekoracyjny"/>
          <p:cNvSpPr/>
          <p:nvPr/>
        </p:nvSpPr>
        <p:spPr>
          <a:xfrm>
            <a:off x="6889650" y="5475799"/>
            <a:ext cx="1074750" cy="1074750"/>
          </a:xfrm>
          <a:custGeom>
            <a:avLst/>
            <a:gdLst/>
            <a:ahLst/>
            <a:cxnLst/>
            <a:rect l="l" t="t" r="r" b="b"/>
            <a:pathLst>
              <a:path w="1074750" h="1074750">
                <a:moveTo>
                  <a:pt x="0" y="0"/>
                </a:moveTo>
                <a:lnTo>
                  <a:pt x="1074750" y="0"/>
                </a:lnTo>
                <a:lnTo>
                  <a:pt x="1074750" y="1074750"/>
                </a:lnTo>
                <a:lnTo>
                  <a:pt x="0" y="10747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 descr="Czerwona kropka, w której znajduje się biała koperta symbolizująca adres korespondencyjny.  " title="Element dekoracyjny"/>
          <p:cNvSpPr/>
          <p:nvPr/>
        </p:nvSpPr>
        <p:spPr>
          <a:xfrm>
            <a:off x="6944259" y="7150624"/>
            <a:ext cx="1020141" cy="1020141"/>
          </a:xfrm>
          <a:custGeom>
            <a:avLst/>
            <a:gdLst/>
            <a:ahLst/>
            <a:cxnLst/>
            <a:rect l="l" t="t" r="r" b="b"/>
            <a:pathLst>
              <a:path w="1020141" h="1020141">
                <a:moveTo>
                  <a:pt x="0" y="0"/>
                </a:moveTo>
                <a:lnTo>
                  <a:pt x="1020141" y="0"/>
                </a:lnTo>
                <a:lnTo>
                  <a:pt x="1020141" y="1020141"/>
                </a:lnTo>
                <a:lnTo>
                  <a:pt x="0" y="1020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 descr="Czerwona kropka, w której znajduje się biały ludzik symbolizujący osoby kontaktowe." title="Element dekoracyjny"/>
          <p:cNvGrpSpPr/>
          <p:nvPr/>
        </p:nvGrpSpPr>
        <p:grpSpPr>
          <a:xfrm>
            <a:off x="6988698" y="8690769"/>
            <a:ext cx="975702" cy="1041985"/>
            <a:chOff x="0" y="0"/>
            <a:chExt cx="761096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61096" cy="812800"/>
            </a:xfrm>
            <a:custGeom>
              <a:avLst/>
              <a:gdLst/>
              <a:ahLst/>
              <a:cxnLst/>
              <a:rect l="l" t="t" r="r" b="b"/>
              <a:pathLst>
                <a:path w="761096" h="812800">
                  <a:moveTo>
                    <a:pt x="380548" y="0"/>
                  </a:moveTo>
                  <a:cubicBezTo>
                    <a:pt x="170377" y="0"/>
                    <a:pt x="0" y="181951"/>
                    <a:pt x="0" y="406400"/>
                  </a:cubicBezTo>
                  <a:cubicBezTo>
                    <a:pt x="0" y="630849"/>
                    <a:pt x="170377" y="812800"/>
                    <a:pt x="380548" y="812800"/>
                  </a:cubicBezTo>
                  <a:cubicBezTo>
                    <a:pt x="590719" y="812800"/>
                    <a:pt x="761096" y="630849"/>
                    <a:pt x="761096" y="406400"/>
                  </a:cubicBezTo>
                  <a:cubicBezTo>
                    <a:pt x="761096" y="181951"/>
                    <a:pt x="590719" y="0"/>
                    <a:pt x="380548" y="0"/>
                  </a:cubicBezTo>
                  <a:close/>
                </a:path>
              </a:pathLst>
            </a:custGeom>
            <a:solidFill>
              <a:srgbClr val="E52D4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1353" y="38100"/>
              <a:ext cx="618391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2" name="Freeform 12"/>
          <p:cNvSpPr/>
          <p:nvPr/>
        </p:nvSpPr>
        <p:spPr>
          <a:xfrm>
            <a:off x="7161005" y="8868553"/>
            <a:ext cx="631087" cy="686418"/>
          </a:xfrm>
          <a:custGeom>
            <a:avLst/>
            <a:gdLst/>
            <a:ahLst/>
            <a:cxnLst/>
            <a:rect l="l" t="t" r="r" b="b"/>
            <a:pathLst>
              <a:path w="631087" h="686418">
                <a:moveTo>
                  <a:pt x="0" y="0"/>
                </a:moveTo>
                <a:lnTo>
                  <a:pt x="631088" y="0"/>
                </a:lnTo>
                <a:lnTo>
                  <a:pt x="631088" y="686418"/>
                </a:lnTo>
                <a:lnTo>
                  <a:pt x="0" y="6864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889650" y="851831"/>
            <a:ext cx="10237836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39"/>
              </a:lnSpc>
            </a:pPr>
            <a:r>
              <a:rPr lang="en-US" sz="6699" b="1" spc="-133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Zapraszamy do kontaktu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85558" y="4232212"/>
            <a:ext cx="2084705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25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91 48 03 600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85558" y="5805212"/>
            <a:ext cx="5889943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25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www.zachodniopomorskie.kas.gov.pl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385558" y="7373662"/>
            <a:ext cx="569849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25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ul. Roosevelta 1, 2, 70-525 Szczecin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385558" y="8849503"/>
            <a:ext cx="7813675" cy="80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0"/>
              </a:lnSpc>
            </a:pPr>
            <a:r>
              <a:rPr lang="en-US" sz="25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Wydział Personalny oraz Partnera Personalnego: </a:t>
            </a:r>
          </a:p>
          <a:p>
            <a:pPr marL="0" lvl="1" indent="0" algn="l">
              <a:lnSpc>
                <a:spcPts val="325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Marta Lasek-Skalik, Monika Bezulska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Poziomy pasek czerwony, w którym jest biały napis: &quot;Diagnoza&quot;." title="Czerwony pasek z tekstem"/>
          <p:cNvGrpSpPr/>
          <p:nvPr/>
        </p:nvGrpSpPr>
        <p:grpSpPr>
          <a:xfrm>
            <a:off x="-5684051" y="-800100"/>
            <a:ext cx="12563041" cy="13313729"/>
            <a:chOff x="0" y="0"/>
            <a:chExt cx="5991958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91958" cy="6350000"/>
            </a:xfrm>
            <a:custGeom>
              <a:avLst/>
              <a:gdLst/>
              <a:ahLst/>
              <a:cxnLst/>
              <a:rect l="l" t="t" r="r" b="b"/>
              <a:pathLst>
                <a:path w="5991958" h="6350000">
                  <a:moveTo>
                    <a:pt x="2995979" y="0"/>
                  </a:moveTo>
                  <a:cubicBezTo>
                    <a:pt x="1341345" y="0"/>
                    <a:pt x="0" y="1421496"/>
                    <a:pt x="0" y="3175000"/>
                  </a:cubicBezTo>
                  <a:cubicBezTo>
                    <a:pt x="0" y="4928504"/>
                    <a:pt x="1341345" y="6350000"/>
                    <a:pt x="2995979" y="6350000"/>
                  </a:cubicBezTo>
                  <a:cubicBezTo>
                    <a:pt x="4650613" y="6350000"/>
                    <a:pt x="5991958" y="4928504"/>
                    <a:pt x="5991958" y="3175000"/>
                  </a:cubicBezTo>
                  <a:cubicBezTo>
                    <a:pt x="5991958" y="1421496"/>
                    <a:pt x="4650613" y="0"/>
                    <a:pt x="2995979" y="0"/>
                  </a:cubicBezTo>
                  <a:close/>
                </a:path>
              </a:pathLst>
            </a:custGeom>
            <a:solidFill>
              <a:srgbClr val="C5C3C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24749" y="7712467"/>
            <a:ext cx="3497550" cy="555626"/>
            <a:chOff x="934689" y="-846910"/>
            <a:chExt cx="4663400" cy="740835"/>
          </a:xfrm>
        </p:grpSpPr>
        <p:sp>
          <p:nvSpPr>
            <p:cNvPr id="5" name="AutoShape 5"/>
            <p:cNvSpPr/>
            <p:nvPr/>
          </p:nvSpPr>
          <p:spPr>
            <a:xfrm>
              <a:off x="934689" y="-476493"/>
              <a:ext cx="4663400" cy="0"/>
            </a:xfrm>
            <a:prstGeom prst="line">
              <a:avLst/>
            </a:prstGeom>
            <a:ln w="1003300" cap="rnd">
              <a:solidFill>
                <a:srgbClr val="E52D4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596761" y="-846910"/>
              <a:ext cx="3171988" cy="740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49"/>
                </a:lnSpc>
              </a:pPr>
              <a:r>
                <a:rPr lang="en-US" sz="3499" b="1" dirty="0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Diagnoza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97786" y="1638300"/>
            <a:ext cx="6088313" cy="4585413"/>
            <a:chOff x="2662936" y="90199"/>
            <a:chExt cx="8117752" cy="6113884"/>
          </a:xfrm>
        </p:grpSpPr>
        <p:sp>
          <p:nvSpPr>
            <p:cNvPr id="9" name="TextBox 9"/>
            <p:cNvSpPr txBox="1"/>
            <p:nvPr/>
          </p:nvSpPr>
          <p:spPr>
            <a:xfrm>
              <a:off x="3020494" y="90199"/>
              <a:ext cx="7760194" cy="2809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399"/>
                </a:lnSpc>
              </a:pPr>
              <a:r>
                <a:rPr lang="en-US" sz="6999" b="1" spc="-139" dirty="0">
                  <a:solidFill>
                    <a:srgbClr val="000000"/>
                  </a:solidFill>
                  <a:latin typeface="Antonio Bold"/>
                  <a:ea typeface="Antonio Bold"/>
                  <a:cs typeface="Antonio Bold"/>
                  <a:sym typeface="Antonio Bold"/>
                </a:rPr>
                <a:t>A co na to badania?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662936" y="3567351"/>
              <a:ext cx="7760194" cy="2636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6569" lvl="1" indent="-248284" algn="l">
                <a:lnSpc>
                  <a:spcPts val="3219"/>
                </a:lnSpc>
                <a:buFont typeface="Arial"/>
                <a:buChar char="•"/>
              </a:pPr>
              <a:r>
                <a:rPr lang="en-US" sz="2299" dirty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Badanie InterviewMe “Budowanie bliskich relacji w pracy w Polsce” </a:t>
              </a:r>
            </a:p>
            <a:p>
              <a:pPr marL="496569" lvl="1" indent="-248284" algn="l">
                <a:lnSpc>
                  <a:spcPts val="3219"/>
                </a:lnSpc>
                <a:buFont typeface="Arial"/>
                <a:buChar char="•"/>
              </a:pPr>
              <a:r>
                <a:rPr lang="en-US" sz="2299" dirty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Ankieta “Twoja służba cywilna”</a:t>
              </a:r>
            </a:p>
            <a:p>
              <a:pPr marL="496569" lvl="1" indent="-248284" algn="l">
                <a:lnSpc>
                  <a:spcPts val="3219"/>
                </a:lnSpc>
                <a:buFont typeface="Arial"/>
                <a:buChar char="•"/>
              </a:pPr>
              <a:r>
                <a:rPr lang="en-US" sz="2299" dirty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Ankieta IAS w Szczecinie “Budujemy relacje”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791743" y="2158320"/>
            <a:ext cx="5158589" cy="114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Aż 66% Polaków</a:t>
            </a: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dąży do tego, </a:t>
            </a:r>
          </a:p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aby nawiązywać bliskie relacje </a:t>
            </a:r>
          </a:p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 pracy</a:t>
            </a:r>
          </a:p>
        </p:txBody>
      </p:sp>
      <p:sp>
        <p:nvSpPr>
          <p:cNvPr id="12" name="AutoShape 12" descr="Zielony pasek w poziomie, który odzwierciedla wartość 80%. Tylu pracowników czerpie większą przyjemność z pracy." title="Zielony pasek"/>
          <p:cNvSpPr/>
          <p:nvPr/>
        </p:nvSpPr>
        <p:spPr>
          <a:xfrm>
            <a:off x="7502181" y="6515100"/>
            <a:ext cx="7793583" cy="0"/>
          </a:xfrm>
          <a:prstGeom prst="line">
            <a:avLst/>
          </a:prstGeom>
          <a:ln w="752475" cap="rnd">
            <a:solidFill>
              <a:srgbClr val="7ED95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8238197" y="5217115"/>
            <a:ext cx="9107091" cy="39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 u="sng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Dzięki nawiązywaniu bliskich relacji ze współpracownikami: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01367" y="7185480"/>
            <a:ext cx="8529600" cy="340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pracowników czerpie większą przyjemność z pracy</a:t>
            </a:r>
          </a:p>
        </p:txBody>
      </p:sp>
      <p:sp>
        <p:nvSpPr>
          <p:cNvPr id="15" name="AutoShape 15" descr="Fioletowy pasek w poziomie, który odzwierciedla wartość 81%. Tylu pracowników pracuje wydajniej i lepiej." title="Fioletowy pasek"/>
          <p:cNvSpPr/>
          <p:nvPr/>
        </p:nvSpPr>
        <p:spPr>
          <a:xfrm flipV="1">
            <a:off x="7502181" y="8107175"/>
            <a:ext cx="7927972" cy="0"/>
          </a:xfrm>
          <a:prstGeom prst="line">
            <a:avLst/>
          </a:prstGeom>
          <a:ln w="752475" cap="rnd">
            <a:solidFill>
              <a:srgbClr val="8C52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TextBox 16"/>
          <p:cNvSpPr txBox="1"/>
          <p:nvPr/>
        </p:nvSpPr>
        <p:spPr>
          <a:xfrm>
            <a:off x="7201367" y="8757607"/>
            <a:ext cx="8529600" cy="340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pracowników pracuje wydajniej i lepiej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925800" y="6072455"/>
            <a:ext cx="116740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80%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925800" y="7796479"/>
            <a:ext cx="116740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81%</a:t>
            </a:r>
          </a:p>
        </p:txBody>
      </p:sp>
      <p:pic>
        <p:nvPicPr>
          <p:cNvPr id="7" name="Obraz 6" descr="Wykres kołowy przedstawia, że 66 % Polaków dąży do tego, aby nawiązywać bliskie relacje w pracy. 66% zostało zaznaczone na czerwono. Pozostała część wykresu w kolorze beżowym." title="Wykres kołow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97" y="1316831"/>
            <a:ext cx="4160655" cy="2929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92258" y="-1409700"/>
            <a:ext cx="12563041" cy="13313729"/>
            <a:chOff x="0" y="0"/>
            <a:chExt cx="5991958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91958" cy="6350000"/>
            </a:xfrm>
            <a:custGeom>
              <a:avLst/>
              <a:gdLst/>
              <a:ahLst/>
              <a:cxnLst/>
              <a:rect l="l" t="t" r="r" b="b"/>
              <a:pathLst>
                <a:path w="5991958" h="6350000">
                  <a:moveTo>
                    <a:pt x="2995979" y="0"/>
                  </a:moveTo>
                  <a:cubicBezTo>
                    <a:pt x="1341345" y="0"/>
                    <a:pt x="0" y="1421496"/>
                    <a:pt x="0" y="3175000"/>
                  </a:cubicBezTo>
                  <a:cubicBezTo>
                    <a:pt x="0" y="4928504"/>
                    <a:pt x="1341345" y="6350000"/>
                    <a:pt x="2995979" y="6350000"/>
                  </a:cubicBezTo>
                  <a:cubicBezTo>
                    <a:pt x="4650613" y="6350000"/>
                    <a:pt x="5991958" y="4928504"/>
                    <a:pt x="5991958" y="3175000"/>
                  </a:cubicBezTo>
                  <a:cubicBezTo>
                    <a:pt x="5991958" y="1421496"/>
                    <a:pt x="4650613" y="0"/>
                    <a:pt x="2995979" y="0"/>
                  </a:cubicBezTo>
                  <a:close/>
                </a:path>
              </a:pathLst>
            </a:custGeom>
            <a:solidFill>
              <a:srgbClr val="C5C3C5"/>
            </a:solidFill>
          </p:spPr>
        </p:sp>
      </p:grpSp>
      <p:grpSp>
        <p:nvGrpSpPr>
          <p:cNvPr id="4" name="Group 4" descr="Poziomy pasek czerwony, w którym jest biały napis: &quot;Diagnoza&quot;." title="Czerwony pasek z tekstem"/>
          <p:cNvGrpSpPr/>
          <p:nvPr/>
        </p:nvGrpSpPr>
        <p:grpSpPr>
          <a:xfrm>
            <a:off x="1626156" y="8224911"/>
            <a:ext cx="3497550" cy="555626"/>
            <a:chOff x="0" y="-370417"/>
            <a:chExt cx="4663400" cy="740835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4663400" cy="0"/>
            </a:xfrm>
            <a:prstGeom prst="line">
              <a:avLst/>
            </a:prstGeom>
            <a:ln w="1003300" cap="rnd">
              <a:solidFill>
                <a:srgbClr val="E52D4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671163" y="-370417"/>
              <a:ext cx="3171988" cy="740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49"/>
                </a:lnSpc>
              </a:pPr>
              <a:r>
                <a:rPr lang="en-US" sz="3499" b="1" dirty="0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Diagnoza</a:t>
              </a:r>
            </a:p>
          </p:txBody>
        </p:sp>
      </p:grpSp>
      <p:sp>
        <p:nvSpPr>
          <p:cNvPr id="7" name="AutoShape 7" descr="Zielony pasek w poziomie. W środku paska czarny napis: Ankieta &quot;Twoja służba cywilna&quot;." title="Zielony pasek z tekstem"/>
          <p:cNvSpPr/>
          <p:nvPr/>
        </p:nvSpPr>
        <p:spPr>
          <a:xfrm>
            <a:off x="8106969" y="1157293"/>
            <a:ext cx="7793583" cy="0"/>
          </a:xfrm>
          <a:prstGeom prst="line">
            <a:avLst/>
          </a:prstGeom>
          <a:ln w="752475" cap="rnd">
            <a:solidFill>
              <a:srgbClr val="7ED95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flipV="1">
            <a:off x="8106969" y="4675985"/>
            <a:ext cx="7927972" cy="0"/>
          </a:xfrm>
          <a:prstGeom prst="line">
            <a:avLst/>
          </a:prstGeom>
          <a:ln w="752475" cap="rnd">
            <a:solidFill>
              <a:srgbClr val="5CE1E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 descr="Widok ręki z długopisem, wypełniającej kwestionariusz leżący na drewnianym blacie." title="Zdjęcie ankiety"/>
          <p:cNvSpPr/>
          <p:nvPr/>
        </p:nvSpPr>
        <p:spPr>
          <a:xfrm>
            <a:off x="13331038" y="7546361"/>
            <a:ext cx="5139029" cy="3423878"/>
          </a:xfrm>
          <a:custGeom>
            <a:avLst/>
            <a:gdLst/>
            <a:ahLst/>
            <a:cxnLst/>
            <a:rect l="l" t="t" r="r" b="b"/>
            <a:pathLst>
              <a:path w="5139029" h="3423878">
                <a:moveTo>
                  <a:pt x="0" y="0"/>
                </a:moveTo>
                <a:lnTo>
                  <a:pt x="5139029" y="0"/>
                </a:lnTo>
                <a:lnTo>
                  <a:pt x="5139029" y="3423878"/>
                </a:lnTo>
                <a:lnTo>
                  <a:pt x="0" y="3423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28700" y="1808976"/>
            <a:ext cx="5820145" cy="4653062"/>
            <a:chOff x="0" y="0"/>
            <a:chExt cx="7760194" cy="620408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9525"/>
              <a:ext cx="7760194" cy="2809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399"/>
                </a:lnSpc>
              </a:pPr>
              <a:r>
                <a:rPr lang="en-US" sz="6999" b="1" spc="-139" dirty="0">
                  <a:solidFill>
                    <a:srgbClr val="000000"/>
                  </a:solidFill>
                  <a:latin typeface="Antonio Bold"/>
                  <a:ea typeface="Antonio Bold"/>
                  <a:cs typeface="Antonio Bold"/>
                  <a:sym typeface="Antonio Bold"/>
                </a:rPr>
                <a:t>A co na to badania?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567351"/>
              <a:ext cx="7760194" cy="2636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6569" lvl="1" indent="-248284" algn="l">
                <a:lnSpc>
                  <a:spcPts val="3219"/>
                </a:lnSpc>
                <a:buFont typeface="Arial"/>
                <a:buChar char="•"/>
              </a:pPr>
              <a:r>
                <a:rPr lang="en-US" sz="2299" dirty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Badanie InterviewMe “Budowanie bliskich relacji w pracy w Polsce” </a:t>
              </a:r>
            </a:p>
            <a:p>
              <a:pPr marL="496569" lvl="1" indent="-248284" algn="l">
                <a:lnSpc>
                  <a:spcPts val="3219"/>
                </a:lnSpc>
                <a:buFont typeface="Arial"/>
                <a:buChar char="•"/>
              </a:pPr>
              <a:r>
                <a:rPr lang="en-US" sz="2299" dirty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Ankieta “Twoja służba cywilna”</a:t>
              </a:r>
            </a:p>
            <a:p>
              <a:pPr marL="496569" lvl="1" indent="-248284" algn="l">
                <a:lnSpc>
                  <a:spcPts val="3219"/>
                </a:lnSpc>
                <a:buFont typeface="Arial"/>
                <a:buChar char="•"/>
              </a:pPr>
              <a:r>
                <a:rPr lang="en-US" sz="2299" dirty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Ankieta IAS w Szczecinie “Budujemy relacje”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738961" y="922343"/>
            <a:ext cx="852960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Ankieta “Twoja służba cywilna”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44119" y="2101575"/>
            <a:ext cx="7180362" cy="1308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Za co cenisz pracę w służbie cywilnej?</a:t>
            </a:r>
          </a:p>
          <a:p>
            <a:pPr marL="539764" lvl="1" indent="-269882" algn="ctr">
              <a:lnSpc>
                <a:spcPts val="3500"/>
              </a:lnSpc>
              <a:buFont typeface="Arial"/>
              <a:buChar char="•"/>
            </a:pPr>
            <a:r>
              <a:rPr lang="en-US" sz="2500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Kultura i atmosfera w miejscu pracy - 23%</a:t>
            </a:r>
          </a:p>
          <a:p>
            <a:pPr marL="539764" lvl="1" indent="-269882" algn="l">
              <a:lnSpc>
                <a:spcPts val="3500"/>
              </a:lnSpc>
              <a:buFont typeface="Arial"/>
              <a:buChar char="•"/>
            </a:pPr>
            <a:r>
              <a:rPr lang="en-US" sz="2500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Współpraca z zespołem - 22%</a:t>
            </a:r>
          </a:p>
        </p:txBody>
      </p:sp>
      <p:sp>
        <p:nvSpPr>
          <p:cNvPr id="15" name="TextBox 15" descr="Niebieski pasek w poziomie. W środku paska czarny napis: Ankieta IAS w Szczecinie &quot;Budujemy relacje&quot;." title="Niebieski pasek z tekstem"/>
          <p:cNvSpPr txBox="1"/>
          <p:nvPr/>
        </p:nvSpPr>
        <p:spPr>
          <a:xfrm>
            <a:off x="7838792" y="4441035"/>
            <a:ext cx="852960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Ankieta IAS Szczecin “Budujemy relacje”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244119" y="5779414"/>
            <a:ext cx="8366075" cy="1308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Z czym związane jest samopoczucie w miejscu pracy?</a:t>
            </a:r>
          </a:p>
          <a:p>
            <a:pPr marL="539764" lvl="1" indent="-269882" algn="just">
              <a:lnSpc>
                <a:spcPts val="3500"/>
              </a:lnSpc>
              <a:buFont typeface="Arial"/>
              <a:buChar char="•"/>
            </a:pPr>
            <a:r>
              <a:rPr lang="en-US" sz="2500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Kontakty z przełożonym - 38,68%</a:t>
            </a:r>
          </a:p>
          <a:p>
            <a:pPr marL="539764" lvl="1" indent="-269882" algn="just">
              <a:lnSpc>
                <a:spcPts val="3500"/>
              </a:lnSpc>
              <a:buFont typeface="Arial"/>
              <a:buChar char="•"/>
            </a:pPr>
            <a:r>
              <a:rPr lang="en-US" sz="2500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Kontakty ze współpracownikami - 39%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15200" y="8214520"/>
            <a:ext cx="5510421" cy="1470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406" lvl="1" indent="-226703" algn="l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lang="en-US" sz="2100" b="1" u="none" strike="noStrike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Program powstał na podstawie analizy wyników badań ankietowych oraz zgłaszanych często anonimowo trudności interpersonalnych.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Kolorowe zdjęcie, które pokazuje, że wszystkie działania zmierzają do realizacji jednego celu. &#10;Na niebieskim tle widoczne małe kółka z białymi ikonami w środku oraz białe pionowe strzałki, które wskazują kółko z ikoną czarnej tarczy z czerwoną strzałą wbitą w jej środek. Ta ikona z tarczą jest trzymana w palcach." title="Kolorowe zdjęcie nawiązujące do celu praktyki."/>
          <p:cNvGrpSpPr>
            <a:grpSpLocks noChangeAspect="1"/>
          </p:cNvGrpSpPr>
          <p:nvPr/>
        </p:nvGrpSpPr>
        <p:grpSpPr>
          <a:xfrm>
            <a:off x="-3303308" y="-680073"/>
            <a:ext cx="12447308" cy="12447258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3800" r="-23800"/>
              </a:stretch>
            </a:blipFill>
          </p:spPr>
        </p:sp>
      </p:grpSp>
      <p:grpSp>
        <p:nvGrpSpPr>
          <p:cNvPr id="4" name="Group 4" descr="Poziomy pasek czerwony, w którym jest biały napis: &quot;Cel praktyki&quot;." title="Czerwony pasek z tekstem"/>
          <p:cNvGrpSpPr/>
          <p:nvPr/>
        </p:nvGrpSpPr>
        <p:grpSpPr>
          <a:xfrm>
            <a:off x="747554" y="730685"/>
            <a:ext cx="5029894" cy="1769215"/>
            <a:chOff x="0" y="0"/>
            <a:chExt cx="6350000" cy="2233549"/>
          </a:xfrm>
        </p:grpSpPr>
        <p:sp>
          <p:nvSpPr>
            <p:cNvPr id="5" name="Freeform 5"/>
            <p:cNvSpPr/>
            <p:nvPr/>
          </p:nvSpPr>
          <p:spPr>
            <a:xfrm>
              <a:off x="19050" y="19050"/>
              <a:ext cx="6312027" cy="2195449"/>
            </a:xfrm>
            <a:custGeom>
              <a:avLst/>
              <a:gdLst/>
              <a:ahLst/>
              <a:cxnLst/>
              <a:rect l="l" t="t" r="r" b="b"/>
              <a:pathLst>
                <a:path w="6312027" h="2195449">
                  <a:moveTo>
                    <a:pt x="5214112" y="2195449"/>
                  </a:moveTo>
                  <a:lnTo>
                    <a:pt x="1097788" y="2195449"/>
                  </a:lnTo>
                  <a:cubicBezTo>
                    <a:pt x="491490" y="2195449"/>
                    <a:pt x="0" y="1703959"/>
                    <a:pt x="0" y="1097661"/>
                  </a:cubicBezTo>
                  <a:cubicBezTo>
                    <a:pt x="0" y="491490"/>
                    <a:pt x="491490" y="0"/>
                    <a:pt x="1097788" y="0"/>
                  </a:cubicBezTo>
                  <a:lnTo>
                    <a:pt x="5214239" y="0"/>
                  </a:lnTo>
                  <a:cubicBezTo>
                    <a:pt x="5820537" y="0"/>
                    <a:pt x="6312027" y="491490"/>
                    <a:pt x="6312027" y="1097788"/>
                  </a:cubicBezTo>
                  <a:cubicBezTo>
                    <a:pt x="6311900" y="1703959"/>
                    <a:pt x="5820410" y="2195449"/>
                    <a:pt x="5214112" y="2195449"/>
                  </a:cubicBezTo>
                  <a:close/>
                </a:path>
              </a:pathLst>
            </a:custGeom>
            <a:solidFill>
              <a:srgbClr val="E52D4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2233549"/>
            </a:xfrm>
            <a:custGeom>
              <a:avLst/>
              <a:gdLst/>
              <a:ahLst/>
              <a:cxnLst/>
              <a:rect l="l" t="t" r="r" b="b"/>
              <a:pathLst>
                <a:path w="6350000" h="2233549">
                  <a:moveTo>
                    <a:pt x="5233162" y="2233549"/>
                  </a:moveTo>
                  <a:lnTo>
                    <a:pt x="1116838" y="2233549"/>
                  </a:lnTo>
                  <a:cubicBezTo>
                    <a:pt x="501015" y="2233549"/>
                    <a:pt x="0" y="1732534"/>
                    <a:pt x="0" y="1116838"/>
                  </a:cubicBezTo>
                  <a:cubicBezTo>
                    <a:pt x="0" y="501015"/>
                    <a:pt x="501015" y="0"/>
                    <a:pt x="1116838" y="0"/>
                  </a:cubicBezTo>
                  <a:lnTo>
                    <a:pt x="5233289" y="0"/>
                  </a:lnTo>
                  <a:cubicBezTo>
                    <a:pt x="5848985" y="0"/>
                    <a:pt x="6350000" y="501015"/>
                    <a:pt x="6350000" y="1116838"/>
                  </a:cubicBezTo>
                  <a:cubicBezTo>
                    <a:pt x="6350000" y="1732534"/>
                    <a:pt x="5848985" y="2233549"/>
                    <a:pt x="5233162" y="2233549"/>
                  </a:cubicBezTo>
                  <a:close/>
                  <a:moveTo>
                    <a:pt x="1116838" y="38100"/>
                  </a:moveTo>
                  <a:cubicBezTo>
                    <a:pt x="521970" y="38100"/>
                    <a:pt x="38100" y="521970"/>
                    <a:pt x="38100" y="1116838"/>
                  </a:cubicBezTo>
                  <a:cubicBezTo>
                    <a:pt x="38100" y="1711579"/>
                    <a:pt x="521970" y="2195576"/>
                    <a:pt x="1116838" y="2195576"/>
                  </a:cubicBezTo>
                  <a:lnTo>
                    <a:pt x="5233289" y="2195576"/>
                  </a:lnTo>
                  <a:cubicBezTo>
                    <a:pt x="5828030" y="2195576"/>
                    <a:pt x="6312027" y="1711706"/>
                    <a:pt x="6312027" y="1116838"/>
                  </a:cubicBezTo>
                  <a:cubicBezTo>
                    <a:pt x="6311900" y="521970"/>
                    <a:pt x="5828030" y="38100"/>
                    <a:pt x="5233162" y="38100"/>
                  </a:cubicBezTo>
                  <a:lnTo>
                    <a:pt x="1116838" y="38100"/>
                  </a:lnTo>
                  <a:close/>
                </a:path>
              </a:pathLst>
            </a:custGeom>
            <a:solidFill>
              <a:srgbClr val="FF0101"/>
            </a:solidFill>
          </p:spPr>
        </p:sp>
      </p:grpSp>
      <p:sp>
        <p:nvSpPr>
          <p:cNvPr id="7" name="Freeform 7" descr="Czerwone kółko z białym znacznikiem w środku, które pełni fukncję punktora." title="Punktor"/>
          <p:cNvSpPr/>
          <p:nvPr/>
        </p:nvSpPr>
        <p:spPr>
          <a:xfrm>
            <a:off x="9929226" y="4505547"/>
            <a:ext cx="660236" cy="637953"/>
          </a:xfrm>
          <a:custGeom>
            <a:avLst/>
            <a:gdLst/>
            <a:ahLst/>
            <a:cxnLst/>
            <a:rect l="l" t="t" r="r" b="b"/>
            <a:pathLst>
              <a:path w="660236" h="637953">
                <a:moveTo>
                  <a:pt x="0" y="0"/>
                </a:moveTo>
                <a:lnTo>
                  <a:pt x="660236" y="0"/>
                </a:lnTo>
                <a:lnTo>
                  <a:pt x="660236" y="637953"/>
                </a:lnTo>
                <a:lnTo>
                  <a:pt x="0" y="6379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46910" y="1087709"/>
            <a:ext cx="403118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 b="1" spc="-139" dirty="0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Cel praktyki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41694" y="1263140"/>
            <a:ext cx="7417606" cy="2416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r>
              <a:rPr lang="en-US" sz="2742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Celem programu</a:t>
            </a:r>
            <a:r>
              <a:rPr lang="en-US" sz="2742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jest </a:t>
            </a:r>
            <a:r>
              <a:rPr lang="en-US" sz="2742" u="sng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wzmocnienie jakości relacji zawodowych poprzez stworzenie</a:t>
            </a:r>
            <a:r>
              <a:rPr lang="en-US" sz="2742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42" b="1" dirty="0">
                <a:solidFill>
                  <a:srgbClr val="1800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zintegrowanego systemu </a:t>
            </a:r>
            <a:r>
              <a:rPr lang="en-US" sz="2742" b="1" dirty="0">
                <a:solidFill>
                  <a:srgbClr val="FF010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wsparcia</a:t>
            </a:r>
            <a:r>
              <a:rPr lang="en-US" sz="2742" b="1" dirty="0">
                <a:solidFill>
                  <a:srgbClr val="1800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742" b="1" dirty="0">
                <a:solidFill>
                  <a:srgbClr val="FF010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edukacji </a:t>
            </a:r>
            <a:r>
              <a:rPr lang="en-US" sz="2742" b="1" dirty="0">
                <a:solidFill>
                  <a:srgbClr val="1800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 </a:t>
            </a:r>
            <a:r>
              <a:rPr lang="en-US" sz="2742" b="1" dirty="0">
                <a:solidFill>
                  <a:srgbClr val="FF010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rozwoju interpersonalnego </a:t>
            </a:r>
          </a:p>
          <a:p>
            <a:pPr algn="l">
              <a:lnSpc>
                <a:spcPts val="3839"/>
              </a:lnSpc>
            </a:pPr>
            <a:r>
              <a:rPr lang="en-US" sz="2742" b="1" dirty="0">
                <a:solidFill>
                  <a:srgbClr val="1800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 organizacji</a:t>
            </a:r>
            <a:r>
              <a:rPr lang="en-US" sz="2742" dirty="0">
                <a:solidFill>
                  <a:srgbClr val="1800AD"/>
                </a:solidFill>
                <a:latin typeface="Open Sauce"/>
                <a:ea typeface="Open Sauce"/>
                <a:cs typeface="Open Sauce"/>
                <a:sym typeface="Open Sauce"/>
              </a:rPr>
              <a:t>. </a:t>
            </a:r>
            <a:r>
              <a:rPr lang="en-US" sz="2742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Program powstał z potrzeby: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870394" y="4550925"/>
            <a:ext cx="7417606" cy="4845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r>
              <a:rPr lang="en-US" sz="2742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poprawy komunikacji w zespołach,</a:t>
            </a:r>
          </a:p>
          <a:p>
            <a:pPr algn="l">
              <a:lnSpc>
                <a:spcPts val="3839"/>
              </a:lnSpc>
            </a:pPr>
            <a:endParaRPr lang="en-US" sz="2742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839"/>
              </a:lnSpc>
            </a:pPr>
            <a:r>
              <a:rPr lang="en-US" sz="2742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redukcji napięć i nieporozumień </a:t>
            </a:r>
          </a:p>
          <a:p>
            <a:pPr algn="l">
              <a:lnSpc>
                <a:spcPts val="3839"/>
              </a:lnSpc>
            </a:pPr>
            <a:r>
              <a:rPr lang="en-US" sz="2742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 środowisku pracy,</a:t>
            </a:r>
          </a:p>
          <a:p>
            <a:pPr algn="l">
              <a:lnSpc>
                <a:spcPts val="3839"/>
              </a:lnSpc>
            </a:pPr>
            <a:endParaRPr lang="en-US" sz="2742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839"/>
              </a:lnSpc>
            </a:pPr>
            <a:r>
              <a:rPr lang="en-US" sz="2742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zwiększenia poczucia bezpieczeństwa psychologicznego pracowników,</a:t>
            </a:r>
          </a:p>
          <a:p>
            <a:pPr algn="l">
              <a:lnSpc>
                <a:spcPts val="3839"/>
              </a:lnSpc>
            </a:pPr>
            <a:endParaRPr lang="en-US" sz="2742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839"/>
              </a:lnSpc>
            </a:pPr>
            <a:r>
              <a:rPr lang="en-US" sz="2742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zapewnienia bezpiecznej przestrzeni </a:t>
            </a:r>
          </a:p>
          <a:p>
            <a:pPr algn="l">
              <a:lnSpc>
                <a:spcPts val="3839"/>
              </a:lnSpc>
            </a:pPr>
            <a:r>
              <a:rPr lang="en-US" sz="2742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do zgłaszania trudności relacyjnych.</a:t>
            </a:r>
          </a:p>
        </p:txBody>
      </p:sp>
      <p:sp>
        <p:nvSpPr>
          <p:cNvPr id="11" name="Freeform 11" descr="Czerwone kółko z białym znacznikiem w środku, które pełni fukncję punktora." title="Punktor"/>
          <p:cNvSpPr/>
          <p:nvPr/>
        </p:nvSpPr>
        <p:spPr>
          <a:xfrm>
            <a:off x="9929226" y="5545019"/>
            <a:ext cx="660236" cy="637953"/>
          </a:xfrm>
          <a:custGeom>
            <a:avLst/>
            <a:gdLst/>
            <a:ahLst/>
            <a:cxnLst/>
            <a:rect l="l" t="t" r="r" b="b"/>
            <a:pathLst>
              <a:path w="660236" h="637953">
                <a:moveTo>
                  <a:pt x="0" y="0"/>
                </a:moveTo>
                <a:lnTo>
                  <a:pt x="660236" y="0"/>
                </a:lnTo>
                <a:lnTo>
                  <a:pt x="660236" y="637953"/>
                </a:lnTo>
                <a:lnTo>
                  <a:pt x="0" y="6379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 descr="Czerwone kółko z białym znacznikiem w środku, które pełni fukncję punktora." title="Punktor"/>
          <p:cNvSpPr/>
          <p:nvPr/>
        </p:nvSpPr>
        <p:spPr>
          <a:xfrm>
            <a:off x="9929226" y="7002122"/>
            <a:ext cx="660236" cy="637953"/>
          </a:xfrm>
          <a:custGeom>
            <a:avLst/>
            <a:gdLst/>
            <a:ahLst/>
            <a:cxnLst/>
            <a:rect l="l" t="t" r="r" b="b"/>
            <a:pathLst>
              <a:path w="660236" h="637953">
                <a:moveTo>
                  <a:pt x="0" y="0"/>
                </a:moveTo>
                <a:lnTo>
                  <a:pt x="660236" y="0"/>
                </a:lnTo>
                <a:lnTo>
                  <a:pt x="660236" y="637953"/>
                </a:lnTo>
                <a:lnTo>
                  <a:pt x="0" y="6379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 descr="Czerwone kółko z białym znacznikiem w środku, które pełni fukncję punktora." title="Punktor"/>
          <p:cNvSpPr/>
          <p:nvPr/>
        </p:nvSpPr>
        <p:spPr>
          <a:xfrm>
            <a:off x="9929226" y="8459225"/>
            <a:ext cx="660236" cy="637953"/>
          </a:xfrm>
          <a:custGeom>
            <a:avLst/>
            <a:gdLst/>
            <a:ahLst/>
            <a:cxnLst/>
            <a:rect l="l" t="t" r="r" b="b"/>
            <a:pathLst>
              <a:path w="660236" h="637953">
                <a:moveTo>
                  <a:pt x="0" y="0"/>
                </a:moveTo>
                <a:lnTo>
                  <a:pt x="660236" y="0"/>
                </a:lnTo>
                <a:lnTo>
                  <a:pt x="660236" y="637954"/>
                </a:lnTo>
                <a:lnTo>
                  <a:pt x="0" y="6379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Zaokrąglone czerwone pole, w którym jest biały napis: &quot;Opis praktyki&quot;." title="Zaokrąglone pole z tekstem"/>
          <p:cNvGrpSpPr/>
          <p:nvPr/>
        </p:nvGrpSpPr>
        <p:grpSpPr>
          <a:xfrm>
            <a:off x="2248247" y="-10166695"/>
            <a:ext cx="13313729" cy="1331372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52D41"/>
            </a:solidFill>
          </p:spPr>
        </p:sp>
      </p:grpSp>
      <p:sp>
        <p:nvSpPr>
          <p:cNvPr id="4" name="AutoShape 4"/>
          <p:cNvSpPr/>
          <p:nvPr/>
        </p:nvSpPr>
        <p:spPr>
          <a:xfrm flipV="1">
            <a:off x="0" y="10287000"/>
            <a:ext cx="18288000" cy="146626"/>
          </a:xfrm>
          <a:prstGeom prst="rect">
            <a:avLst/>
          </a:prstGeom>
          <a:solidFill>
            <a:srgbClr val="F1EEEE"/>
          </a:solidFill>
        </p:spPr>
      </p:sp>
      <p:sp>
        <p:nvSpPr>
          <p:cNvPr id="5" name="AutoShape 5"/>
          <p:cNvSpPr/>
          <p:nvPr/>
        </p:nvSpPr>
        <p:spPr>
          <a:xfrm flipH="1" flipV="1">
            <a:off x="6248400" y="3494901"/>
            <a:ext cx="0" cy="5067439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V="1">
            <a:off x="11887200" y="3379366"/>
            <a:ext cx="0" cy="5067439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6589088" y="4017649"/>
            <a:ext cx="4752266" cy="3645716"/>
            <a:chOff x="-79115" y="424163"/>
            <a:chExt cx="6336355" cy="4860955"/>
          </a:xfrm>
        </p:grpSpPr>
        <p:sp>
          <p:nvSpPr>
            <p:cNvPr id="8" name="TextBox 8"/>
            <p:cNvSpPr txBox="1"/>
            <p:nvPr/>
          </p:nvSpPr>
          <p:spPr>
            <a:xfrm>
              <a:off x="-79113" y="1847439"/>
              <a:ext cx="6336353" cy="3437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90"/>
                </a:lnSpc>
              </a:pPr>
              <a:r>
                <a:rPr lang="en-US" sz="2300" dirty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Cykl artykułów i materiałów edukacyjnych nt. komunikacji, asertywności, zarządzania konfliktem i inne w zakładkach: Zarządzanie zasobami ludzkimi, Partner personalny, Etyka, Psycholog.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79115" y="424163"/>
              <a:ext cx="6336353" cy="11195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80"/>
                </a:lnSpc>
              </a:pPr>
              <a:r>
                <a:rPr lang="en-US" sz="2600" b="1" dirty="0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2) OPRACOWANA BAZA WIEDZY</a:t>
              </a:r>
            </a:p>
          </p:txBody>
        </p:sp>
      </p:grpSp>
      <p:sp>
        <p:nvSpPr>
          <p:cNvPr id="10" name="Freeform 10" descr="Czarna ikona graficzna, która ma obrazować rejestr spraw. Ikona to formularz do wypełnienia wraz z przyborem do pisania." title="Ikona graficzna"/>
          <p:cNvSpPr/>
          <p:nvPr/>
        </p:nvSpPr>
        <p:spPr>
          <a:xfrm>
            <a:off x="4509575" y="7805568"/>
            <a:ext cx="1398137" cy="1513544"/>
          </a:xfrm>
          <a:custGeom>
            <a:avLst/>
            <a:gdLst/>
            <a:ahLst/>
            <a:cxnLst/>
            <a:rect l="l" t="t" r="r" b="b"/>
            <a:pathLst>
              <a:path w="1398137" h="1513544">
                <a:moveTo>
                  <a:pt x="0" y="0"/>
                </a:moveTo>
                <a:lnTo>
                  <a:pt x="1398137" y="0"/>
                </a:lnTo>
                <a:lnTo>
                  <a:pt x="1398137" y="1513544"/>
                </a:lnTo>
                <a:lnTo>
                  <a:pt x="0" y="1513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 descr="Czarna ikona graficzna, która ma obrazować szkolenia interpersonalne i warsztaty.&#10;Ikona to tablica, przy której stoi postać ze wskaźnikiem i trzy postacie zwrócone w stronę tablicy." title="Ikona graficzna"/>
          <p:cNvSpPr/>
          <p:nvPr/>
        </p:nvSpPr>
        <p:spPr>
          <a:xfrm>
            <a:off x="16078200" y="1539921"/>
            <a:ext cx="1414623" cy="1432530"/>
          </a:xfrm>
          <a:custGeom>
            <a:avLst/>
            <a:gdLst/>
            <a:ahLst/>
            <a:cxnLst/>
            <a:rect l="l" t="t" r="r" b="b"/>
            <a:pathLst>
              <a:path w="1414623" h="1432530">
                <a:moveTo>
                  <a:pt x="0" y="0"/>
                </a:moveTo>
                <a:lnTo>
                  <a:pt x="1414623" y="0"/>
                </a:lnTo>
                <a:lnTo>
                  <a:pt x="1414623" y="1432530"/>
                </a:lnTo>
                <a:lnTo>
                  <a:pt x="0" y="1432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 descr="Czarna ikona graficzna, która ma obrazować wiedzę.&#10;Ikona to głowa, w środku której znajduje się książka." title="Ikona graficzna"/>
          <p:cNvSpPr/>
          <p:nvPr/>
        </p:nvSpPr>
        <p:spPr>
          <a:xfrm>
            <a:off x="10137293" y="7765678"/>
            <a:ext cx="1204060" cy="1324963"/>
          </a:xfrm>
          <a:custGeom>
            <a:avLst/>
            <a:gdLst/>
            <a:ahLst/>
            <a:cxnLst/>
            <a:rect l="l" t="t" r="r" b="b"/>
            <a:pathLst>
              <a:path w="1204060" h="1324963">
                <a:moveTo>
                  <a:pt x="0" y="0"/>
                </a:moveTo>
                <a:lnTo>
                  <a:pt x="1204060" y="0"/>
                </a:lnTo>
                <a:lnTo>
                  <a:pt x="1204060" y="1324963"/>
                </a:lnTo>
                <a:lnTo>
                  <a:pt x="0" y="13249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268841" y="509587"/>
            <a:ext cx="7511429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 b="1" spc="-139" dirty="0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Opis praktyki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0" y="3595594"/>
            <a:ext cx="5644859" cy="4172518"/>
            <a:chOff x="-991405" y="1104814"/>
            <a:chExt cx="7526478" cy="5563356"/>
          </a:xfrm>
        </p:grpSpPr>
        <p:sp>
          <p:nvSpPr>
            <p:cNvPr id="15" name="TextBox 15"/>
            <p:cNvSpPr txBox="1"/>
            <p:nvPr/>
          </p:nvSpPr>
          <p:spPr>
            <a:xfrm>
              <a:off x="198720" y="2239891"/>
              <a:ext cx="6336353" cy="4428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90"/>
                </a:lnSpc>
              </a:pPr>
              <a:r>
                <a:rPr lang="en-US" sz="2300" dirty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Rejestr zgłoszeń (data zgłoszenia, od kogo i do kogo wpłynęło zgłoszenie, krótki opis problemu), działanie (data podjęcia działania, krótki opis działania) oraz rezultat (rozwiązanie problemu, monitoring, uwagi/dalsze zalecenia).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-991405" y="1104814"/>
              <a:ext cx="6336353" cy="536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en-US" sz="2600" b="1" dirty="0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1) REJESTR SPRAW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477094" y="3013444"/>
            <a:ext cx="4765913" cy="6209829"/>
            <a:chOff x="0" y="1147443"/>
            <a:chExt cx="6354550" cy="8279772"/>
          </a:xfrm>
        </p:grpSpPr>
        <p:sp>
          <p:nvSpPr>
            <p:cNvPr id="18" name="TextBox 18"/>
            <p:cNvSpPr txBox="1"/>
            <p:nvPr/>
          </p:nvSpPr>
          <p:spPr>
            <a:xfrm>
              <a:off x="0" y="3271684"/>
              <a:ext cx="6336353" cy="6155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90"/>
                </a:lnSpc>
              </a:pPr>
              <a:r>
                <a:rPr lang="en-US" sz="2300" dirty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Przykłady szkoleń:</a:t>
              </a:r>
            </a:p>
            <a:p>
              <a:pPr marL="496572" lvl="1" indent="-248286" algn="l">
                <a:lnSpc>
                  <a:spcPts val="2990"/>
                </a:lnSpc>
                <a:buFont typeface="Arial"/>
                <a:buChar char="•"/>
              </a:pPr>
              <a:r>
                <a:rPr lang="en-US" sz="2300" dirty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Komunikacja interpersonalna</a:t>
              </a:r>
            </a:p>
            <a:p>
              <a:pPr marL="496572" lvl="1" indent="-248286" algn="l">
                <a:lnSpc>
                  <a:spcPts val="2990"/>
                </a:lnSpc>
                <a:buFont typeface="Arial"/>
                <a:buChar char="•"/>
              </a:pPr>
              <a:r>
                <a:rPr lang="en-US" sz="2300" dirty="0" err="1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Wywieranie</a:t>
              </a:r>
              <a:r>
                <a:rPr lang="en-US" sz="2300" dirty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2300" dirty="0" smtClean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wpływu</a:t>
              </a:r>
              <a:r>
                <a:rPr lang="pl-PL" sz="2300" dirty="0" smtClean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,</a:t>
              </a:r>
              <a:r>
                <a:rPr lang="en-US" sz="2300" dirty="0" smtClean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pl-PL" sz="2300" dirty="0" smtClean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/>
              </a:r>
              <a:br>
                <a:rPr lang="pl-PL" sz="2300" dirty="0" smtClean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</a:br>
              <a:r>
                <a:rPr lang="en-US" sz="2300" dirty="0" smtClean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a </a:t>
              </a:r>
              <a:r>
                <a:rPr lang="en-US" sz="2300" dirty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dbałość o relacje</a:t>
              </a:r>
            </a:p>
            <a:p>
              <a:pPr marL="496572" lvl="1" indent="-248286" algn="l">
                <a:lnSpc>
                  <a:spcPts val="2990"/>
                </a:lnSpc>
                <a:buFont typeface="Arial"/>
                <a:buChar char="•"/>
              </a:pPr>
              <a:r>
                <a:rPr lang="en-US" sz="2300" dirty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Motywacja godnościowa</a:t>
              </a:r>
            </a:p>
            <a:p>
              <a:pPr marL="496572" lvl="1" indent="-248286" algn="l">
                <a:lnSpc>
                  <a:spcPts val="2990"/>
                </a:lnSpc>
                <a:buFont typeface="Arial"/>
                <a:buChar char="•"/>
              </a:pPr>
              <a:r>
                <a:rPr lang="en-US" sz="2300" dirty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Zarządzanie różnorodnością w zespole</a:t>
              </a:r>
            </a:p>
            <a:p>
              <a:pPr marL="496572" lvl="1" indent="-248286" algn="l">
                <a:lnSpc>
                  <a:spcPts val="2990"/>
                </a:lnSpc>
                <a:buFont typeface="Arial"/>
                <a:buChar char="•"/>
              </a:pPr>
              <a:r>
                <a:rPr lang="en-US" sz="2300" dirty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Radzenie sobie ze stresem </a:t>
              </a:r>
              <a:r>
                <a:rPr lang="pl-PL" sz="2300" dirty="0" smtClean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/>
              </a:r>
              <a:br>
                <a:rPr lang="pl-PL" sz="2300" dirty="0" smtClean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</a:br>
              <a:r>
                <a:rPr lang="en-US" sz="2300" dirty="0" smtClean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i </a:t>
              </a:r>
              <a:r>
                <a:rPr lang="en-US" sz="2300" dirty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wypaleniem zawodowym</a:t>
              </a:r>
            </a:p>
            <a:p>
              <a:pPr algn="l">
                <a:lnSpc>
                  <a:spcPts val="2990"/>
                </a:lnSpc>
              </a:pPr>
              <a:r>
                <a:rPr lang="en-US" sz="2300" dirty="0">
                  <a:solidFill>
                    <a:srgbClr val="1800AD"/>
                  </a:solidFill>
                  <a:latin typeface="Open Sauce"/>
                  <a:ea typeface="Open Sauce"/>
                  <a:cs typeface="Open Sauce"/>
                  <a:sym typeface="Open Sauce"/>
                </a:rPr>
                <a:t>Akademia Trenera I - specjalna edycja dla naszej Izby</a:t>
              </a:r>
            </a:p>
            <a:p>
              <a:pPr algn="l">
                <a:lnSpc>
                  <a:spcPts val="2990"/>
                </a:lnSpc>
              </a:pPr>
              <a:endParaRPr lang="en-US" sz="2300" dirty="0">
                <a:solidFill>
                  <a:srgbClr val="1800AD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8197" y="1147443"/>
              <a:ext cx="6336353" cy="1744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80"/>
                </a:lnSpc>
              </a:pPr>
              <a:r>
                <a:rPr lang="en-US" sz="2600" b="1" dirty="0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3) SZKOLENIA INTERPERSONALNE </a:t>
              </a:r>
              <a:r>
                <a:rPr lang="pl-PL" sz="2600" b="1" dirty="0" smtClean="0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/>
              </a:r>
              <a:br>
                <a:rPr lang="pl-PL" sz="2600" b="1" dirty="0" smtClean="0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</a:br>
              <a:r>
                <a:rPr lang="en-US" sz="2600" b="1" dirty="0" smtClean="0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I </a:t>
              </a:r>
              <a:r>
                <a:rPr lang="en-US" sz="2600" b="1" dirty="0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WARSZTATY ROZWOJOWE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3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Czerwono-zielone pole. W czerwonej części pola czarny napis: &quot;Budujemy relacje&quot; oraz ikona ściśniętych dłoni. W zielonej części pola biały napis: &quot;Jak postąpić, gdy zauważysz problem w relacjach między pracownikami?&quot;" title="Czerwono-zielone pole z tesktem i grafiką"/>
          <p:cNvSpPr/>
          <p:nvPr/>
        </p:nvSpPr>
        <p:spPr>
          <a:xfrm>
            <a:off x="1721321" y="-172819"/>
            <a:ext cx="14851811" cy="3849177"/>
          </a:xfrm>
          <a:custGeom>
            <a:avLst/>
            <a:gdLst/>
            <a:ahLst/>
            <a:cxnLst/>
            <a:rect l="l" t="t" r="r" b="b"/>
            <a:pathLst>
              <a:path w="14851811" h="3849177">
                <a:moveTo>
                  <a:pt x="0" y="0"/>
                </a:moveTo>
                <a:lnTo>
                  <a:pt x="14851811" y="0"/>
                </a:lnTo>
                <a:lnTo>
                  <a:pt x="14851811" y="3849177"/>
                </a:lnTo>
                <a:lnTo>
                  <a:pt x="0" y="3849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 descr="Na czerwonym polu biały napis: &quot;Wiemy, jak bardzo ważna jest dobra atmosfera w pracy. Działamy na rzecz budowania pozytywnych relacji. Pomóż nam w osiągnięciu tego celu!&quot; oraz grafika przedstawiająca kolorowe ludziki trzymające się za ręce." title="Czerwone pole z tekstem i grafiką"/>
          <p:cNvSpPr/>
          <p:nvPr/>
        </p:nvSpPr>
        <p:spPr>
          <a:xfrm>
            <a:off x="1721321" y="6554674"/>
            <a:ext cx="14852666" cy="3823230"/>
          </a:xfrm>
          <a:custGeom>
            <a:avLst/>
            <a:gdLst/>
            <a:ahLst/>
            <a:cxnLst/>
            <a:rect l="l" t="t" r="r" b="b"/>
            <a:pathLst>
              <a:path w="14852666" h="3823230">
                <a:moveTo>
                  <a:pt x="0" y="0"/>
                </a:moveTo>
                <a:lnTo>
                  <a:pt x="14852667" y="0"/>
                </a:lnTo>
                <a:lnTo>
                  <a:pt x="14852667" y="3823229"/>
                </a:lnTo>
                <a:lnTo>
                  <a:pt x="0" y="3823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130179" y="674963"/>
            <a:ext cx="6685157" cy="1817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1"/>
              </a:lnSpc>
            </a:pPr>
            <a:r>
              <a:rPr lang="en-US" sz="3694" b="1" dirty="0">
                <a:solidFill>
                  <a:srgbClr val="FEFEF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Jak postąpić, gdy zauważysz problem w relacjach między pracownikami?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93276" y="662950"/>
            <a:ext cx="1846837" cy="97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2"/>
              </a:lnSpc>
            </a:pPr>
            <a:r>
              <a:rPr lang="en-US" sz="2814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Budujemy  relacje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3894" y="7552706"/>
            <a:ext cx="10232295" cy="1470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2"/>
              </a:lnSpc>
            </a:pPr>
            <a:r>
              <a:rPr lang="en-US" sz="2814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Wiemy, jak bardzo ważna jest dobra atmosfera w pracy. Działamy na rzecz budowania pozytywnych relacji. Pomóż nam w osiągnięciu tego celu!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44004" y="4181940"/>
            <a:ext cx="12821138" cy="1867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6"/>
              </a:lnSpc>
            </a:pPr>
            <a:r>
              <a:rPr lang="en-US" sz="3576" b="1" dirty="0">
                <a:solidFill>
                  <a:srgbClr val="008037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Przedstaw problem </a:t>
            </a:r>
            <a:r>
              <a:rPr lang="en-US" sz="3576" dirty="0">
                <a:solidFill>
                  <a:srgbClr val="231F20"/>
                </a:solidFill>
                <a:latin typeface="Open Sans 2"/>
                <a:ea typeface="Open Sans 2"/>
                <a:cs typeface="Open Sans 2"/>
                <a:sym typeface="Open Sans 2"/>
              </a:rPr>
              <a:t>Opisz krótko zaistniałą sytuację. Gdzie, kogo i czego dotyczy problem, a my postaramy się pomóc.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Na szarym tle w zielonych polach są opisane kolejne kroki w schemacie działania - Budujemy relacje. Poszczególne kroki są oznaczone w fioletowych kółkach od 1-6. W schemacie działania niektóre pola są połączone ze sobą strzałkami. Przy kroku nr 3 jest niebieskie pole, gdzie opisane są poszczególne możliwe działania. " title="Schemat działania - Budujemy relacj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79"/>
            <a:ext cx="18288000" cy="1030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3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Fragment artykułu: &quot;Gdzie szukać pomocy w trudnych sytuacjach służbowych?&quot;, gdzie poza tekstem jest zdjęcie przedstawiające dwa ludziki, które probują dopasować puzzle." title="Fragment artykułu"/>
          <p:cNvGrpSpPr/>
          <p:nvPr/>
        </p:nvGrpSpPr>
        <p:grpSpPr>
          <a:xfrm>
            <a:off x="162851" y="1233303"/>
            <a:ext cx="8700494" cy="8713925"/>
            <a:chOff x="0" y="0"/>
            <a:chExt cx="1347934" cy="13500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7934" cy="1350015"/>
            </a:xfrm>
            <a:custGeom>
              <a:avLst/>
              <a:gdLst/>
              <a:ahLst/>
              <a:cxnLst/>
              <a:rect l="l" t="t" r="r" b="b"/>
              <a:pathLst>
                <a:path w="1347934" h="1350015">
                  <a:moveTo>
                    <a:pt x="20466" y="0"/>
                  </a:moveTo>
                  <a:lnTo>
                    <a:pt x="1327468" y="0"/>
                  </a:lnTo>
                  <a:cubicBezTo>
                    <a:pt x="1338771" y="0"/>
                    <a:pt x="1347934" y="9163"/>
                    <a:pt x="1347934" y="20466"/>
                  </a:cubicBezTo>
                  <a:lnTo>
                    <a:pt x="1347934" y="1329549"/>
                  </a:lnTo>
                  <a:cubicBezTo>
                    <a:pt x="1347934" y="1340852"/>
                    <a:pt x="1338771" y="1350015"/>
                    <a:pt x="1327468" y="1350015"/>
                  </a:cubicBezTo>
                  <a:lnTo>
                    <a:pt x="20466" y="1350015"/>
                  </a:lnTo>
                  <a:cubicBezTo>
                    <a:pt x="9163" y="1350015"/>
                    <a:pt x="0" y="1340852"/>
                    <a:pt x="0" y="1329549"/>
                  </a:cubicBezTo>
                  <a:lnTo>
                    <a:pt x="0" y="20466"/>
                  </a:lnTo>
                  <a:cubicBezTo>
                    <a:pt x="0" y="9163"/>
                    <a:pt x="9163" y="0"/>
                    <a:pt x="20466" y="0"/>
                  </a:cubicBezTo>
                  <a:close/>
                </a:path>
              </a:pathLst>
            </a:custGeom>
            <a:blipFill>
              <a:blip r:embed="rId2"/>
              <a:stretch>
                <a:fillRect l="-3273" r="-3273"/>
              </a:stretch>
            </a:blipFill>
          </p:spPr>
        </p:sp>
      </p:grpSp>
      <p:grpSp>
        <p:nvGrpSpPr>
          <p:cNvPr id="4" name="Group 4" descr="Fragment artykułu: &quot;Gdzie szukać pomocy w trudnych sytuacjach służbowych?&quot; w postaci tekstu." title="Fragment artykułu"/>
          <p:cNvGrpSpPr/>
          <p:nvPr/>
        </p:nvGrpSpPr>
        <p:grpSpPr>
          <a:xfrm>
            <a:off x="8863345" y="629963"/>
            <a:ext cx="9258736" cy="5628854"/>
            <a:chOff x="0" y="0"/>
            <a:chExt cx="1663672" cy="10114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63672" cy="1011431"/>
            </a:xfrm>
            <a:custGeom>
              <a:avLst/>
              <a:gdLst/>
              <a:ahLst/>
              <a:cxnLst/>
              <a:rect l="l" t="t" r="r" b="b"/>
              <a:pathLst>
                <a:path w="1663672" h="1011431">
                  <a:moveTo>
                    <a:pt x="19232" y="0"/>
                  </a:moveTo>
                  <a:lnTo>
                    <a:pt x="1644440" y="0"/>
                  </a:lnTo>
                  <a:cubicBezTo>
                    <a:pt x="1649541" y="0"/>
                    <a:pt x="1654433" y="2026"/>
                    <a:pt x="1658039" y="5633"/>
                  </a:cubicBezTo>
                  <a:cubicBezTo>
                    <a:pt x="1661646" y="9240"/>
                    <a:pt x="1663672" y="14131"/>
                    <a:pt x="1663672" y="19232"/>
                  </a:cubicBezTo>
                  <a:lnTo>
                    <a:pt x="1663672" y="992199"/>
                  </a:lnTo>
                  <a:cubicBezTo>
                    <a:pt x="1663672" y="997299"/>
                    <a:pt x="1661646" y="1002191"/>
                    <a:pt x="1658039" y="1005798"/>
                  </a:cubicBezTo>
                  <a:cubicBezTo>
                    <a:pt x="1654433" y="1009404"/>
                    <a:pt x="1649541" y="1011431"/>
                    <a:pt x="1644440" y="1011431"/>
                  </a:cubicBezTo>
                  <a:lnTo>
                    <a:pt x="19232" y="1011431"/>
                  </a:lnTo>
                  <a:cubicBezTo>
                    <a:pt x="14131" y="1011431"/>
                    <a:pt x="9240" y="1009404"/>
                    <a:pt x="5633" y="1005798"/>
                  </a:cubicBezTo>
                  <a:cubicBezTo>
                    <a:pt x="2026" y="1002191"/>
                    <a:pt x="0" y="997299"/>
                    <a:pt x="0" y="992199"/>
                  </a:cubicBezTo>
                  <a:lnTo>
                    <a:pt x="0" y="19232"/>
                  </a:lnTo>
                  <a:cubicBezTo>
                    <a:pt x="0" y="14131"/>
                    <a:pt x="2026" y="9240"/>
                    <a:pt x="5633" y="5633"/>
                  </a:cubicBezTo>
                  <a:cubicBezTo>
                    <a:pt x="9240" y="2026"/>
                    <a:pt x="14131" y="0"/>
                    <a:pt x="19232" y="0"/>
                  </a:cubicBezTo>
                  <a:close/>
                </a:path>
              </a:pathLst>
            </a:custGeom>
            <a:blipFill>
              <a:blip r:embed="rId3"/>
              <a:stretch>
                <a:fillRect l="-3414" r="-3414"/>
              </a:stretch>
            </a:blipFill>
          </p:spPr>
        </p:sp>
      </p:grpSp>
      <p:grpSp>
        <p:nvGrpSpPr>
          <p:cNvPr id="6" name="Group 6" descr="Fragment artykułu: &quot;Gdzie szukać pomocy w trudnych sytuacjach służbowych?&quot; w postaci tekstu." title="Fragment artykułu"/>
          <p:cNvGrpSpPr/>
          <p:nvPr/>
        </p:nvGrpSpPr>
        <p:grpSpPr>
          <a:xfrm>
            <a:off x="8863345" y="5143500"/>
            <a:ext cx="9258736" cy="3707479"/>
            <a:chOff x="0" y="0"/>
            <a:chExt cx="6739102" cy="26985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39102" cy="2698541"/>
            </a:xfrm>
            <a:custGeom>
              <a:avLst/>
              <a:gdLst/>
              <a:ahLst/>
              <a:cxnLst/>
              <a:rect l="l" t="t" r="r" b="b"/>
              <a:pathLst>
                <a:path w="6739102" h="2698541">
                  <a:moveTo>
                    <a:pt x="19232" y="0"/>
                  </a:moveTo>
                  <a:lnTo>
                    <a:pt x="6719870" y="0"/>
                  </a:lnTo>
                  <a:cubicBezTo>
                    <a:pt x="6724970" y="0"/>
                    <a:pt x="6729862" y="2026"/>
                    <a:pt x="6733469" y="5633"/>
                  </a:cubicBezTo>
                  <a:cubicBezTo>
                    <a:pt x="6737076" y="9240"/>
                    <a:pt x="6739102" y="14131"/>
                    <a:pt x="6739102" y="19232"/>
                  </a:cubicBezTo>
                  <a:lnTo>
                    <a:pt x="6739102" y="2679309"/>
                  </a:lnTo>
                  <a:cubicBezTo>
                    <a:pt x="6739102" y="2684409"/>
                    <a:pt x="6737076" y="2689301"/>
                    <a:pt x="6733469" y="2692908"/>
                  </a:cubicBezTo>
                  <a:cubicBezTo>
                    <a:pt x="6729862" y="2696514"/>
                    <a:pt x="6724970" y="2698541"/>
                    <a:pt x="6719870" y="2698541"/>
                  </a:cubicBezTo>
                  <a:lnTo>
                    <a:pt x="19232" y="2698541"/>
                  </a:lnTo>
                  <a:cubicBezTo>
                    <a:pt x="14131" y="2698541"/>
                    <a:pt x="9240" y="2696514"/>
                    <a:pt x="5633" y="2692908"/>
                  </a:cubicBezTo>
                  <a:cubicBezTo>
                    <a:pt x="2026" y="2689301"/>
                    <a:pt x="0" y="2684409"/>
                    <a:pt x="0" y="2679309"/>
                  </a:cubicBezTo>
                  <a:lnTo>
                    <a:pt x="0" y="19232"/>
                  </a:lnTo>
                  <a:cubicBezTo>
                    <a:pt x="0" y="14131"/>
                    <a:pt x="2026" y="9240"/>
                    <a:pt x="5633" y="5633"/>
                  </a:cubicBezTo>
                  <a:cubicBezTo>
                    <a:pt x="9240" y="2026"/>
                    <a:pt x="14131" y="0"/>
                    <a:pt x="19232" y="0"/>
                  </a:cubicBezTo>
                  <a:close/>
                </a:path>
              </a:pathLst>
            </a:custGeom>
            <a:blipFill>
              <a:blip r:embed="rId4"/>
              <a:stretch>
                <a:fillRect l="-2188" r="-2188"/>
              </a:stretch>
            </a:blipFill>
          </p:spPr>
        </p:sp>
      </p:grpSp>
      <p:grpSp>
        <p:nvGrpSpPr>
          <p:cNvPr id="8" name="Group 8" descr="Fragment artykułu: &quot;Gdzie szukać pomocy w trudnych sytuacjach służbowych?&quot; w postaci tekstu." title="Fragment artykułu"/>
          <p:cNvGrpSpPr/>
          <p:nvPr/>
        </p:nvGrpSpPr>
        <p:grpSpPr>
          <a:xfrm>
            <a:off x="8863345" y="8730310"/>
            <a:ext cx="9258736" cy="1382836"/>
            <a:chOff x="0" y="0"/>
            <a:chExt cx="2430640" cy="3630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0640" cy="363028"/>
            </a:xfrm>
            <a:custGeom>
              <a:avLst/>
              <a:gdLst/>
              <a:ahLst/>
              <a:cxnLst/>
              <a:rect l="l" t="t" r="r" b="b"/>
              <a:pathLst>
                <a:path w="2430640" h="363028">
                  <a:moveTo>
                    <a:pt x="19232" y="0"/>
                  </a:moveTo>
                  <a:lnTo>
                    <a:pt x="2411408" y="0"/>
                  </a:lnTo>
                  <a:cubicBezTo>
                    <a:pt x="2416509" y="0"/>
                    <a:pt x="2421400" y="2026"/>
                    <a:pt x="2425007" y="5633"/>
                  </a:cubicBezTo>
                  <a:cubicBezTo>
                    <a:pt x="2428614" y="9240"/>
                    <a:pt x="2430640" y="14131"/>
                    <a:pt x="2430640" y="19232"/>
                  </a:cubicBezTo>
                  <a:lnTo>
                    <a:pt x="2430640" y="343796"/>
                  </a:lnTo>
                  <a:cubicBezTo>
                    <a:pt x="2430640" y="348896"/>
                    <a:pt x="2428614" y="353788"/>
                    <a:pt x="2425007" y="357395"/>
                  </a:cubicBezTo>
                  <a:cubicBezTo>
                    <a:pt x="2421400" y="361001"/>
                    <a:pt x="2416509" y="363028"/>
                    <a:pt x="2411408" y="363028"/>
                  </a:cubicBezTo>
                  <a:lnTo>
                    <a:pt x="19232" y="363028"/>
                  </a:lnTo>
                  <a:cubicBezTo>
                    <a:pt x="14131" y="363028"/>
                    <a:pt x="9240" y="361001"/>
                    <a:pt x="5633" y="357395"/>
                  </a:cubicBezTo>
                  <a:cubicBezTo>
                    <a:pt x="2026" y="353788"/>
                    <a:pt x="0" y="348896"/>
                    <a:pt x="0" y="343796"/>
                  </a:cubicBezTo>
                  <a:lnTo>
                    <a:pt x="0" y="19232"/>
                  </a:lnTo>
                  <a:cubicBezTo>
                    <a:pt x="0" y="14131"/>
                    <a:pt x="2026" y="9240"/>
                    <a:pt x="5633" y="5633"/>
                  </a:cubicBezTo>
                  <a:cubicBezTo>
                    <a:pt x="9240" y="2026"/>
                    <a:pt x="14131" y="0"/>
                    <a:pt x="19232" y="0"/>
                  </a:cubicBezTo>
                  <a:close/>
                </a:path>
              </a:pathLst>
            </a:custGeom>
            <a:blipFill>
              <a:blip r:embed="rId5"/>
              <a:stretch>
                <a:fillRect l="-706" r="-70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4292" y="357490"/>
            <a:ext cx="8849053" cy="769248"/>
            <a:chOff x="0" y="0"/>
            <a:chExt cx="11798737" cy="1025663"/>
          </a:xfrm>
        </p:grpSpPr>
        <p:sp>
          <p:nvSpPr>
            <p:cNvPr id="11" name="AutoShape 11" descr="Poziomy pasek czerwony, w którym jest biały napis: &quot;Przykładowy artykuł&quot;." title="Czerwony pasek z tekstem"/>
            <p:cNvSpPr/>
            <p:nvPr/>
          </p:nvSpPr>
          <p:spPr>
            <a:xfrm>
              <a:off x="0" y="512832"/>
              <a:ext cx="11798737" cy="0"/>
            </a:xfrm>
            <a:prstGeom prst="line">
              <a:avLst/>
            </a:prstGeom>
            <a:ln w="1025663" cap="rnd">
              <a:solidFill>
                <a:srgbClr val="E52D4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886689" y="163582"/>
              <a:ext cx="8025359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73"/>
                </a:lnSpc>
                <a:spcBef>
                  <a:spcPct val="0"/>
                </a:spcBef>
              </a:pPr>
              <a:r>
                <a:rPr lang="en-US" sz="3478" b="1" u="none" strike="noStrike" spc="-69" dirty="0">
                  <a:solidFill>
                    <a:srgbClr val="FFFFFF"/>
                  </a:solidFill>
                  <a:latin typeface="Antonio Bold"/>
                  <a:ea typeface="Antonio Bold"/>
                  <a:cs typeface="Antonio Bold"/>
                  <a:sym typeface="Antonio Bold"/>
                </a:rPr>
                <a:t>Przykładowy artykuł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75864" y="-1513365"/>
            <a:ext cx="13313729" cy="1331372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5C3C5"/>
            </a:solidFill>
          </p:spPr>
        </p:sp>
      </p:grpSp>
      <p:grpSp>
        <p:nvGrpSpPr>
          <p:cNvPr id="4" name="Group 4" descr="Poziomy pasek czerwony, w którym jest biały napis: &quot;Przykłady materiałów edukacyjnych&quot;." title="Czerwony pasek z tekstem"/>
          <p:cNvGrpSpPr/>
          <p:nvPr/>
        </p:nvGrpSpPr>
        <p:grpSpPr>
          <a:xfrm>
            <a:off x="5069159" y="644076"/>
            <a:ext cx="8849053" cy="769248"/>
            <a:chOff x="0" y="0"/>
            <a:chExt cx="11798737" cy="1025663"/>
          </a:xfrm>
        </p:grpSpPr>
        <p:sp>
          <p:nvSpPr>
            <p:cNvPr id="5" name="AutoShape 5"/>
            <p:cNvSpPr/>
            <p:nvPr/>
          </p:nvSpPr>
          <p:spPr>
            <a:xfrm>
              <a:off x="0" y="512832"/>
              <a:ext cx="11798737" cy="0"/>
            </a:xfrm>
            <a:prstGeom prst="line">
              <a:avLst/>
            </a:prstGeom>
            <a:ln w="1025663" cap="rnd">
              <a:solidFill>
                <a:srgbClr val="E52D4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886689" y="163582"/>
              <a:ext cx="8025359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73"/>
                </a:lnSpc>
                <a:spcBef>
                  <a:spcPct val="0"/>
                </a:spcBef>
              </a:pPr>
              <a:r>
                <a:rPr lang="en-US" sz="3478" b="1" u="none" strike="noStrike" spc="-69" dirty="0">
                  <a:solidFill>
                    <a:srgbClr val="FFFFFF"/>
                  </a:solidFill>
                  <a:latin typeface="Antonio Bold"/>
                  <a:ea typeface="Antonio Bold"/>
                  <a:cs typeface="Antonio Bold"/>
                  <a:sym typeface="Antonio Bold"/>
                </a:rPr>
                <a:t>Przykłady materiałów edukacyjnych</a:t>
              </a:r>
            </a:p>
          </p:txBody>
        </p:sp>
      </p:grpSp>
      <p:grpSp>
        <p:nvGrpSpPr>
          <p:cNvPr id="7" name="Group 7" descr="Zdjęcie okładki poradnika &quot;Budujemy relacje&quot;, na którym widać trzy osoby z puzzlami, które próbują je ze sobą połączyć. Tło okładki białe, postacie z puzzlami w kolorach zieleni, szarości i czerwieni, stoją na jasnozielonej trawie." title="Okładka poradnika &quot;Budujemy relacje&quot;"/>
          <p:cNvGrpSpPr/>
          <p:nvPr/>
        </p:nvGrpSpPr>
        <p:grpSpPr>
          <a:xfrm>
            <a:off x="757967" y="2381339"/>
            <a:ext cx="5246370" cy="7545401"/>
            <a:chOff x="0" y="0"/>
            <a:chExt cx="812800" cy="11689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168980"/>
            </a:xfrm>
            <a:custGeom>
              <a:avLst/>
              <a:gdLst/>
              <a:ahLst/>
              <a:cxnLst/>
              <a:rect l="l" t="t" r="r" b="b"/>
              <a:pathLst>
                <a:path w="812800" h="116898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1135040"/>
                  </a:lnTo>
                  <a:cubicBezTo>
                    <a:pt x="812800" y="1144041"/>
                    <a:pt x="809224" y="1152674"/>
                    <a:pt x="802859" y="1159039"/>
                  </a:cubicBezTo>
                  <a:cubicBezTo>
                    <a:pt x="796494" y="1165404"/>
                    <a:pt x="787861" y="1168980"/>
                    <a:pt x="778860" y="1168980"/>
                  </a:cubicBezTo>
                  <a:lnTo>
                    <a:pt x="33940" y="1168980"/>
                  </a:lnTo>
                  <a:cubicBezTo>
                    <a:pt x="15196" y="1168980"/>
                    <a:pt x="0" y="1153784"/>
                    <a:pt x="0" y="113504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2"/>
              <a:stretch>
                <a:fillRect l="-729" r="-729"/>
              </a:stretch>
            </a:blipFill>
          </p:spPr>
        </p:sp>
      </p:grpSp>
      <p:grpSp>
        <p:nvGrpSpPr>
          <p:cNvPr id="9" name="Group 9" descr="Czerwona okładka broszury &quot;Podstawowe informacje na temat work-life balance&quot; z tekstem. Na okładce czarny ludzik, przy którym są znaki zapytania i pytanie: &quot;Czym jest work-life balance?&quot; Na środku okładki ilustracja wagi w równowadze, gdzie na jednej szali znajduje się dom, a na drugiej teczka symbolizująca pracę. Wokół tej ilustracji są umieszczone w szarych okręgach opisy, czym jest work-life balance." title="Okładka broszury &quot;Podstawowe informacje na temat work-life balance&quot;"/>
          <p:cNvGrpSpPr/>
          <p:nvPr/>
        </p:nvGrpSpPr>
        <p:grpSpPr>
          <a:xfrm>
            <a:off x="6678505" y="2381339"/>
            <a:ext cx="5246370" cy="7545401"/>
            <a:chOff x="0" y="0"/>
            <a:chExt cx="812800" cy="11689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1168980"/>
            </a:xfrm>
            <a:custGeom>
              <a:avLst/>
              <a:gdLst/>
              <a:ahLst/>
              <a:cxnLst/>
              <a:rect l="l" t="t" r="r" b="b"/>
              <a:pathLst>
                <a:path w="812800" h="116898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1135040"/>
                  </a:lnTo>
                  <a:cubicBezTo>
                    <a:pt x="812800" y="1144041"/>
                    <a:pt x="809224" y="1152674"/>
                    <a:pt x="802859" y="1159039"/>
                  </a:cubicBezTo>
                  <a:cubicBezTo>
                    <a:pt x="796494" y="1165404"/>
                    <a:pt x="787861" y="1168980"/>
                    <a:pt x="778860" y="1168980"/>
                  </a:cubicBezTo>
                  <a:lnTo>
                    <a:pt x="33940" y="1168980"/>
                  </a:lnTo>
                  <a:cubicBezTo>
                    <a:pt x="15196" y="1168980"/>
                    <a:pt x="0" y="1153784"/>
                    <a:pt x="0" y="113504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3"/>
              <a:stretch>
                <a:fillRect l="-729" r="-729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2601150" y="2381339"/>
            <a:ext cx="5246370" cy="7545401"/>
            <a:chOff x="0" y="0"/>
            <a:chExt cx="812800" cy="1168980"/>
          </a:xfrm>
        </p:grpSpPr>
        <p:sp>
          <p:nvSpPr>
            <p:cNvPr id="12" name="Freeform 12" descr="Jasnobeżowa okładka broszury &quot;Zasady udzielania informacji zwrotnej&quot;, na której znajdują się trzy kolorowe dymki: pomarańczowy, żółty i zielony z białymi napisami: &quot;chcemy&quot;; &quot;twój&quot;; &quot;feedback&quot; oraz cztery kolorowe miny w kółkach oraz zielone liście. " title="Okładka broszury &quot;Zasady udzielania informacji zwrotnej&quot;"/>
            <p:cNvSpPr/>
            <p:nvPr/>
          </p:nvSpPr>
          <p:spPr>
            <a:xfrm>
              <a:off x="0" y="0"/>
              <a:ext cx="812800" cy="1168980"/>
            </a:xfrm>
            <a:custGeom>
              <a:avLst/>
              <a:gdLst/>
              <a:ahLst/>
              <a:cxnLst/>
              <a:rect l="l" t="t" r="r" b="b"/>
              <a:pathLst>
                <a:path w="812800" h="116898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1135040"/>
                  </a:lnTo>
                  <a:cubicBezTo>
                    <a:pt x="812800" y="1144041"/>
                    <a:pt x="809224" y="1152674"/>
                    <a:pt x="802859" y="1159039"/>
                  </a:cubicBezTo>
                  <a:cubicBezTo>
                    <a:pt x="796494" y="1165404"/>
                    <a:pt x="787861" y="1168980"/>
                    <a:pt x="778860" y="1168980"/>
                  </a:cubicBezTo>
                  <a:lnTo>
                    <a:pt x="33940" y="1168980"/>
                  </a:lnTo>
                  <a:cubicBezTo>
                    <a:pt x="15196" y="1168980"/>
                    <a:pt x="0" y="1153784"/>
                    <a:pt x="0" y="113504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4"/>
              <a:stretch>
                <a:fillRect l="-729" r="-729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671</Words>
  <Application>Microsoft Office PowerPoint</Application>
  <PresentationFormat>Niestandardowy</PresentationFormat>
  <Paragraphs>118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8" baseType="lpstr">
      <vt:lpstr>Antonio</vt:lpstr>
      <vt:lpstr>Antonio Bold</vt:lpstr>
      <vt:lpstr>Arial</vt:lpstr>
      <vt:lpstr>Open Sauce</vt:lpstr>
      <vt:lpstr>Calibri</vt:lpstr>
      <vt:lpstr>Open Sans 2</vt:lpstr>
      <vt:lpstr>Open Sauce Bold</vt:lpstr>
      <vt:lpstr>Open Sans 2 Bold</vt:lpstr>
      <vt:lpstr>Open Sans 1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Black and White Corporate Geometric Business Plan Business Presentation</dc:title>
  <dc:creator>Lasek-Skalik Marta</dc:creator>
  <cp:lastModifiedBy>Lasek-Skalik Marta</cp:lastModifiedBy>
  <cp:revision>35</cp:revision>
  <dcterms:created xsi:type="dcterms:W3CDTF">2006-08-16T00:00:00Z</dcterms:created>
  <dcterms:modified xsi:type="dcterms:W3CDTF">2025-11-13T09:09:43Z</dcterms:modified>
  <dc:identifier>DAG3EWde-9o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FCATEGORY">
    <vt:lpwstr>InformacjePubliczneInformacjeSektoraPublicznego</vt:lpwstr>
  </property>
  <property fmtid="{D5CDD505-2E9C-101B-9397-08002B2CF9AE}" pid="3" name="MFClassifiedBy">
    <vt:lpwstr>UxC4dwLulzfINJ8nQH+xvX5LNGipWa4BRSZhPgxsCvl8ESyJDZ4AnOqcubXgJvqHQFrnesugIBLNlOIIIF5OiA==</vt:lpwstr>
  </property>
  <property fmtid="{D5CDD505-2E9C-101B-9397-08002B2CF9AE}" pid="4" name="MFClassificationDate">
    <vt:lpwstr>2025-11-05T12:26:05.9463392+01:00</vt:lpwstr>
  </property>
  <property fmtid="{D5CDD505-2E9C-101B-9397-08002B2CF9AE}" pid="5" name="MFClassifiedBySID">
    <vt:lpwstr>UxC4dwLulzfINJ8nQH+xvX5LNGipWa4BRSZhPgxsCvm42mrIC/DSDv0ggS+FjUN/2v1BBotkLlY5aAiEhoi6uehJSKPE6UxykqizofL4D0tySPCAip3sB2QYOZPQTwY1</vt:lpwstr>
  </property>
  <property fmtid="{D5CDD505-2E9C-101B-9397-08002B2CF9AE}" pid="6" name="MFGRNItemId">
    <vt:lpwstr>GRN-fd1d9915-ee79-45a7-ac09-8caebd1ae33e</vt:lpwstr>
  </property>
  <property fmtid="{D5CDD505-2E9C-101B-9397-08002B2CF9AE}" pid="7" name="MFHash">
    <vt:lpwstr>g/at8tytrtqO5OLyXE9vtE3AAZZzpBmUxiYRcqdtCK0=</vt:lpwstr>
  </property>
  <property fmtid="{D5CDD505-2E9C-101B-9397-08002B2CF9AE}" pid="8" name="MFVisualMarkingsSettings">
    <vt:lpwstr>HeaderAlignment=1;FooterAlignment=1</vt:lpwstr>
  </property>
  <property fmtid="{D5CDD505-2E9C-101B-9397-08002B2CF9AE}" pid="9" name="DLPManualFileClassification">
    <vt:lpwstr>{2755b7d9-e53d-4779-a40c-03797dcf43b3}</vt:lpwstr>
  </property>
  <property fmtid="{D5CDD505-2E9C-101B-9397-08002B2CF9AE}" pid="10" name="MFRefresh">
    <vt:lpwstr>False</vt:lpwstr>
  </property>
</Properties>
</file>