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62" r:id="rId6"/>
    <p:sldId id="260" r:id="rId7"/>
    <p:sldId id="263" r:id="rId8"/>
    <p:sldId id="265" r:id="rId9"/>
    <p:sldId id="264" r:id="rId10"/>
    <p:sldId id="266" r:id="rId11"/>
    <p:sldId id="267" r:id="rId12"/>
    <p:sldId id="261" r:id="rId13"/>
    <p:sldId id="258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FAB3B1-9EFB-48E5-AD0C-7C38DFCF20DA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3F8D95-B34F-4939-BBF2-F1EA25F6D6C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1756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F8D95-B34F-4939-BBF2-F1EA25F6D6C8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1166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44679" y="2764856"/>
            <a:ext cx="10599609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 smtClean="0">
                <a:solidFill>
                  <a:schemeClr val="bg1"/>
                </a:solidFill>
              </a:rPr>
              <a:t>Rozwój Systemu Rejestrów Państwowych</a:t>
            </a:r>
          </a:p>
          <a:p>
            <a:pPr algn="ctr"/>
            <a:r>
              <a:rPr lang="pl-PL" sz="4800" b="1" dirty="0">
                <a:solidFill>
                  <a:schemeClr val="bg1"/>
                </a:solidFill>
              </a:rPr>
              <a:t>r</a:t>
            </a:r>
            <a:r>
              <a:rPr lang="pl-PL" sz="4800" b="1" dirty="0" smtClean="0">
                <a:solidFill>
                  <a:schemeClr val="bg1"/>
                </a:solidFill>
              </a:rPr>
              <a:t>ozszerzenie projektu</a:t>
            </a:r>
          </a:p>
          <a:p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784597" y="1292239"/>
            <a:ext cx="10758351" cy="80802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>
              <a:solidFill>
                <a:prstClr val="black"/>
              </a:solidFill>
            </a:endParaRPr>
          </a:p>
          <a:p>
            <a:pPr marL="0" indent="0" algn="ctr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pl-PL" sz="15200" b="1" i="1" dirty="0" smtClean="0">
                <a:solidFill>
                  <a:srgbClr val="002060"/>
                </a:solidFill>
                <a:cs typeface="Times New Roman" pitchFamily="18" charset="0"/>
              </a:rPr>
              <a:t>Rozwój Systemu Rejestrów Państwowych</a:t>
            </a:r>
            <a:endParaRPr lang="pl-PL" sz="15200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l-PL" dirty="0" smtClean="0">
                <a:solidFill>
                  <a:prstClr val="black"/>
                </a:solidFill>
              </a:rPr>
              <a:t> </a:t>
            </a: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428363"/>
              </p:ext>
            </p:extLst>
          </p:nvPr>
        </p:nvGraphicFramePr>
        <p:xfrm>
          <a:off x="1303336" y="2021682"/>
          <a:ext cx="9319419" cy="46505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44043"/>
                <a:gridCol w="6175376"/>
              </a:tblGrid>
              <a:tr h="440259">
                <a:tc>
                  <a:txBody>
                    <a:bodyPr/>
                    <a:lstStyle/>
                    <a:p>
                      <a:pPr algn="ctr"/>
                      <a:r>
                        <a:rPr lang="pl-PL" i="1" dirty="0" smtClean="0"/>
                        <a:t>Wnioskodawca</a:t>
                      </a:r>
                      <a:endParaRPr lang="pl-PL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Minister</a:t>
                      </a:r>
                      <a:r>
                        <a:rPr lang="pl-PL" baseline="0" dirty="0" smtClean="0"/>
                        <a:t> Cyfryzacji</a:t>
                      </a:r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259">
                <a:tc>
                  <a:txBody>
                    <a:bodyPr/>
                    <a:lstStyle/>
                    <a:p>
                      <a:pPr algn="ctr"/>
                      <a:r>
                        <a:rPr lang="pl-PL" i="1" dirty="0" smtClean="0"/>
                        <a:t>Beneficjent</a:t>
                      </a:r>
                      <a:endParaRPr lang="pl-PL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Kancelaria Prezesa Rady Ministrów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259">
                <a:tc>
                  <a:txBody>
                    <a:bodyPr/>
                    <a:lstStyle/>
                    <a:p>
                      <a:pPr algn="ctr"/>
                      <a:r>
                        <a:rPr lang="pl-PL" i="1" dirty="0" smtClean="0"/>
                        <a:t>Partnerzy</a:t>
                      </a:r>
                      <a:endParaRPr lang="pl-PL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Ministerstwo Spraw Wewnętrznych i Administracji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0531">
                <a:tc>
                  <a:txBody>
                    <a:bodyPr/>
                    <a:lstStyle/>
                    <a:p>
                      <a:pPr algn="ctr"/>
                      <a:r>
                        <a:rPr lang="pl-PL" i="1" dirty="0" smtClean="0"/>
                        <a:t>Źródło finansowania</a:t>
                      </a:r>
                    </a:p>
                    <a:p>
                      <a:pPr algn="ctr"/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Program Operacyjny Polska Cyfrowa na lata 2014-2020</a:t>
                      </a:r>
                    </a:p>
                    <a:p>
                      <a:r>
                        <a:rPr lang="pl-PL" dirty="0" smtClean="0"/>
                        <a:t>II e-administracja i otwarty rząd</a:t>
                      </a:r>
                    </a:p>
                    <a:p>
                      <a:r>
                        <a:rPr lang="pl-PL" dirty="0" smtClean="0"/>
                        <a:t>2.1 Wysoka dostępność i jakość e-usług publicznych</a:t>
                      </a:r>
                    </a:p>
                    <a:p>
                      <a:r>
                        <a:rPr lang="pl-PL" dirty="0" smtClean="0"/>
                        <a:t>Budżet państwa - część 27 Informatyzacja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3416">
                <a:tc>
                  <a:txBody>
                    <a:bodyPr/>
                    <a:lstStyle/>
                    <a:p>
                      <a:pPr algn="ctr"/>
                      <a:r>
                        <a:rPr lang="pl-PL" i="1" dirty="0" smtClean="0"/>
                        <a:t>Całkowity koszt </a:t>
                      </a:r>
                    </a:p>
                    <a:p>
                      <a:pPr algn="ctr"/>
                      <a:r>
                        <a:rPr lang="pl-PL" i="1" dirty="0" smtClean="0"/>
                        <a:t>projektu</a:t>
                      </a:r>
                    </a:p>
                    <a:p>
                      <a:pPr algn="ctr"/>
                      <a:endParaRPr lang="pl-PL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obecnie 69 985 989,00 zł</a:t>
                      </a:r>
                    </a:p>
                    <a:p>
                      <a:r>
                        <a:rPr lang="pl-PL" sz="1600" dirty="0" smtClean="0"/>
                        <a:t>z</a:t>
                      </a:r>
                      <a:r>
                        <a:rPr lang="pl-PL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większenie</a:t>
                      </a:r>
                      <a:r>
                        <a:rPr lang="pl-PL" sz="1600" dirty="0" smtClean="0"/>
                        <a:t> o  12 511 665,78 PLN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pl-PL" dirty="0" smtClean="0"/>
                        <a:t>do</a:t>
                      </a:r>
                      <a:r>
                        <a:rPr lang="pl-PL" baseline="0" dirty="0" smtClean="0"/>
                        <a:t> kwoty</a:t>
                      </a:r>
                      <a:r>
                        <a:rPr lang="pl-PL" dirty="0" smtClean="0"/>
                        <a:t> 82 497 657,78 zł</a:t>
                      </a:r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192">
                <a:tc>
                  <a:txBody>
                    <a:bodyPr/>
                    <a:lstStyle/>
                    <a:p>
                      <a:pPr algn="ctr"/>
                      <a:r>
                        <a:rPr lang="pl-PL" i="1" dirty="0" smtClean="0"/>
                        <a:t>Umowa o dofinansowanie</a:t>
                      </a:r>
                    </a:p>
                    <a:p>
                      <a:pPr algn="ctr"/>
                      <a:r>
                        <a:rPr lang="pl-PL" i="1" dirty="0" smtClean="0"/>
                        <a:t>(obecnie)</a:t>
                      </a:r>
                      <a:endParaRPr lang="pl-PL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4546A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Data rozpoczęcia realizacji projektu: 29.03.2018 r.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4546A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Data zakończenia realizacji projektu: 26.06.2021 r.</a:t>
                      </a:r>
                      <a:endParaRPr kumimoji="0" lang="pl-PL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546A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793">
                <a:tc>
                  <a:txBody>
                    <a:bodyPr/>
                    <a:lstStyle/>
                    <a:p>
                      <a:pPr algn="ctr"/>
                      <a:r>
                        <a:rPr lang="pl-PL" i="1" dirty="0" smtClean="0"/>
                        <a:t>Planowany okres realizacji</a:t>
                      </a:r>
                      <a:endParaRPr lang="pl-PL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03-2018 do 12-2022 (wydłużenie</a:t>
                      </a:r>
                      <a:r>
                        <a:rPr lang="pl-PL" baseline="0" dirty="0" smtClean="0"/>
                        <a:t> o 18 miesięcy)</a:t>
                      </a:r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8709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189395" y="1257541"/>
            <a:ext cx="94446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Cele projektu:</a:t>
            </a:r>
            <a:endParaRPr lang="pl-PL" sz="2000" b="1" i="1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133283"/>
              </p:ext>
            </p:extLst>
          </p:nvPr>
        </p:nvGraphicFramePr>
        <p:xfrm>
          <a:off x="628977" y="1971675"/>
          <a:ext cx="10786736" cy="435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8568"/>
                <a:gridCol w="9428168"/>
              </a:tblGrid>
              <a:tr h="314912">
                <a:tc>
                  <a:txBody>
                    <a:bodyPr/>
                    <a:lstStyle/>
                    <a:p>
                      <a:r>
                        <a:rPr lang="pl-PL" sz="1800" b="1" i="1" dirty="0" smtClean="0"/>
                        <a:t>Cel -1</a:t>
                      </a:r>
                      <a:endParaRPr lang="pl-PL" sz="18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b="1" i="1" dirty="0" smtClean="0"/>
                        <a:t>Poprawa dostępności Systemu</a:t>
                      </a:r>
                      <a:r>
                        <a:rPr lang="pl-PL" sz="1800" b="1" i="1" baseline="0" dirty="0" smtClean="0"/>
                        <a:t> Rejestrów Państwowych</a:t>
                      </a:r>
                      <a:r>
                        <a:rPr lang="pl-PL" sz="1800" b="1" i="1" dirty="0" smtClean="0"/>
                        <a:t> dla użytkowników</a:t>
                      </a:r>
                      <a:endParaRPr lang="pl-PL" sz="18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5062">
                <a:tc>
                  <a:txBody>
                    <a:bodyPr/>
                    <a:lstStyle/>
                    <a:p>
                      <a:r>
                        <a:rPr lang="pl-PL" sz="1800" i="0" dirty="0" smtClean="0"/>
                        <a:t>Cel</a:t>
                      </a:r>
                      <a:r>
                        <a:rPr lang="pl-PL" sz="1800" i="0" baseline="0" dirty="0" smtClean="0"/>
                        <a:t> </a:t>
                      </a:r>
                      <a:r>
                        <a:rPr lang="pl-PL" sz="1800" i="0" dirty="0" smtClean="0"/>
                        <a:t>strategiczny</a:t>
                      </a:r>
                      <a:endParaRPr lang="pl-PL" sz="1800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800" dirty="0" smtClean="0"/>
                        <a:t>Strategia Informatyzacji Państwa - rozdz. 3 System Rejestrów Państwowych</a:t>
                      </a:r>
                      <a:r>
                        <a:rPr lang="pl-PL" sz="1800" baseline="0" dirty="0" smtClean="0"/>
                        <a:t> </a:t>
                      </a:r>
                    </a:p>
                    <a:p>
                      <a:r>
                        <a:rPr lang="pl-PL" sz="1800" dirty="0" smtClean="0"/>
                        <a:t>Program Zintegrowanej Informatyzacji Państwa z 2019r. - 4.2.Cele</a:t>
                      </a:r>
                      <a:r>
                        <a:rPr lang="pl-PL" sz="1800" baseline="0" dirty="0" smtClean="0"/>
                        <a:t> </a:t>
                      </a:r>
                      <a:r>
                        <a:rPr lang="pl-PL" sz="1800" dirty="0" smtClean="0"/>
                        <a:t>szczegółowe:</a:t>
                      </a:r>
                    </a:p>
                    <a:p>
                      <a:r>
                        <a:rPr lang="pl-PL" sz="1800" dirty="0" smtClean="0"/>
                        <a:t>Zwiększenie jakości oraz zakresu komunikacji między</a:t>
                      </a:r>
                      <a:r>
                        <a:rPr lang="pl-PL" sz="1800" baseline="0" dirty="0" smtClean="0"/>
                        <a:t> </a:t>
                      </a:r>
                      <a:r>
                        <a:rPr lang="pl-PL" sz="1800" dirty="0" smtClean="0"/>
                        <a:t>obywatelami i innymi interesariuszami a państwem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5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1" dirty="0" smtClean="0"/>
                        <a:t>Cel 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b="1" i="1" dirty="0" smtClean="0"/>
                        <a:t>Zwiększenie dostępności e-usług publicznych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81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i="0" dirty="0" smtClean="0"/>
                        <a:t>Cel</a:t>
                      </a:r>
                      <a:r>
                        <a:rPr lang="pl-PL" sz="1800" i="0" baseline="0" dirty="0" smtClean="0"/>
                        <a:t> </a:t>
                      </a:r>
                      <a:r>
                        <a:rPr lang="pl-PL" sz="1800" i="0" dirty="0" smtClean="0"/>
                        <a:t>strategiczny</a:t>
                      </a:r>
                    </a:p>
                    <a:p>
                      <a:endParaRPr lang="pl-PL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dirty="0" smtClean="0"/>
                        <a:t>Strategia Sprawne Państwo 2020:</a:t>
                      </a:r>
                    </a:p>
                    <a:p>
                      <a:r>
                        <a:rPr lang="pl-PL" sz="1800" dirty="0" smtClean="0"/>
                        <a:t>- cel 2 - zwiększenie sprawności instytucjonalnej państwa</a:t>
                      </a:r>
                    </a:p>
                    <a:p>
                      <a:r>
                        <a:rPr lang="pl-PL" sz="1800" dirty="0" smtClean="0"/>
                        <a:t>- cel 3 - skuteczne zarządzanie i koordynacja działań rozwojowych</a:t>
                      </a:r>
                    </a:p>
                    <a:p>
                      <a:r>
                        <a:rPr lang="pl-PL" sz="1800" dirty="0" smtClean="0"/>
                        <a:t>- cel 4 - dobre prawo</a:t>
                      </a:r>
                    </a:p>
                    <a:p>
                      <a:r>
                        <a:rPr lang="pl-PL" sz="1800" dirty="0" smtClean="0"/>
                        <a:t>- cel 5 - efektywne świadczenie usług publicznych</a:t>
                      </a:r>
                    </a:p>
                    <a:p>
                      <a:r>
                        <a:rPr lang="pl-PL" sz="1800" dirty="0" smtClean="0"/>
                        <a:t>- cel 7 - zapewnienie wysokiego poziomu bezpieczeństwa i porządku</a:t>
                      </a:r>
                      <a:r>
                        <a:rPr lang="pl-PL" sz="1800" baseline="0" dirty="0" smtClean="0"/>
                        <a:t> </a:t>
                      </a:r>
                      <a:r>
                        <a:rPr lang="pl-PL" sz="1800" dirty="0" smtClean="0"/>
                        <a:t>publicznego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pl-PL" sz="1800" dirty="0" smtClean="0"/>
                        <a:t>Program Zintegrowanej Informatyzacji Państwa z 2019r. - 4.2. Cele</a:t>
                      </a:r>
                      <a:r>
                        <a:rPr lang="pl-PL" sz="1800" baseline="0" dirty="0" smtClean="0"/>
                        <a:t> </a:t>
                      </a:r>
                      <a:r>
                        <a:rPr lang="pl-PL" sz="1800" dirty="0" smtClean="0"/>
                        <a:t>szczegółowe: Zwiększenie jakości oraz zakresu komunikacji między</a:t>
                      </a:r>
                      <a:r>
                        <a:rPr lang="pl-PL" sz="1800" baseline="0" dirty="0" smtClean="0"/>
                        <a:t> </a:t>
                      </a:r>
                      <a:r>
                        <a:rPr lang="pl-PL" sz="1800" dirty="0" smtClean="0"/>
                        <a:t>obywatelami i innymi interesariuszami a państwem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225112" y="1243254"/>
            <a:ext cx="94446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Cele projektu:</a:t>
            </a:r>
            <a:endParaRPr lang="pl-PL" sz="2000" b="1" i="1" dirty="0">
              <a:solidFill>
                <a:prstClr val="black"/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330810"/>
              </p:ext>
            </p:extLst>
          </p:nvPr>
        </p:nvGraphicFramePr>
        <p:xfrm>
          <a:off x="528966" y="2412093"/>
          <a:ext cx="10829598" cy="3002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63966"/>
                <a:gridCol w="9465632"/>
              </a:tblGrid>
              <a:tr h="3759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1" dirty="0" smtClean="0"/>
                        <a:t>Cel -3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b="1" i="1" dirty="0" smtClean="0"/>
                        <a:t>Usprawnienie i przyspieszenie załatwiania spraw obywatela przez</a:t>
                      </a:r>
                      <a:r>
                        <a:rPr lang="pl-PL" sz="1800" b="1" i="1" baseline="0" dirty="0" smtClean="0"/>
                        <a:t> </a:t>
                      </a:r>
                      <a:r>
                        <a:rPr lang="pl-PL" sz="1800" b="1" i="1" dirty="0" smtClean="0"/>
                        <a:t>administrację publiczną</a:t>
                      </a:r>
                      <a:endParaRPr lang="pl-PL" sz="18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8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i="0" dirty="0" smtClean="0"/>
                        <a:t>Cel</a:t>
                      </a:r>
                      <a:r>
                        <a:rPr lang="pl-PL" sz="1800" i="0" baseline="0" dirty="0" smtClean="0"/>
                        <a:t> </a:t>
                      </a:r>
                      <a:r>
                        <a:rPr lang="pl-PL" sz="1800" i="0" dirty="0" smtClean="0"/>
                        <a:t>strategiczny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dirty="0" smtClean="0"/>
                        <a:t>Strategia Sprawne Państwo 2020:</a:t>
                      </a:r>
                    </a:p>
                    <a:p>
                      <a:r>
                        <a:rPr lang="pl-PL" sz="1800" dirty="0" smtClean="0"/>
                        <a:t>- cel 2 - zwiększenie sprawności instytucjonalnej państwa</a:t>
                      </a:r>
                    </a:p>
                    <a:p>
                      <a:r>
                        <a:rPr lang="pl-PL" sz="1800" dirty="0" smtClean="0"/>
                        <a:t>- cel 3 - skuteczne zarządzanie i koordynacja działań rozwojowych</a:t>
                      </a:r>
                    </a:p>
                    <a:p>
                      <a:r>
                        <a:rPr lang="pl-PL" sz="1800" dirty="0" smtClean="0"/>
                        <a:t>- cel 4 - dobre prawo</a:t>
                      </a:r>
                    </a:p>
                    <a:p>
                      <a:r>
                        <a:rPr lang="pl-PL" sz="1800" dirty="0" smtClean="0"/>
                        <a:t>- cel 5 - efektywne świadczenie usług publicznych</a:t>
                      </a:r>
                    </a:p>
                    <a:p>
                      <a:r>
                        <a:rPr lang="pl-PL" sz="1800" dirty="0" smtClean="0"/>
                        <a:t>- cel 7 - zapewnienie wysokiego poziomu bezpieczeństwa i porządku publicznego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pl-PL" sz="1800" dirty="0" smtClean="0"/>
                        <a:t>Program Zintegrowanej Informatyzacji Państwa z 2019r. - 4.2. Cele</a:t>
                      </a:r>
                      <a:r>
                        <a:rPr lang="pl-PL" sz="1800" baseline="0" dirty="0" smtClean="0"/>
                        <a:t> </a:t>
                      </a:r>
                      <a:r>
                        <a:rPr lang="pl-PL" sz="1800" dirty="0" smtClean="0"/>
                        <a:t>szczegółowe: Zwiększenie jakości oraz zakresu komunikacji między</a:t>
                      </a:r>
                      <a:r>
                        <a:rPr lang="pl-PL" sz="1800" baseline="0" dirty="0" smtClean="0"/>
                        <a:t> </a:t>
                      </a:r>
                      <a:r>
                        <a:rPr lang="pl-PL" sz="1800" dirty="0" smtClean="0"/>
                        <a:t>obywatelami i innymi interesariuszami a państwem</a:t>
                      </a:r>
                      <a:endParaRPr lang="pl-PL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4726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139388" y="1250398"/>
            <a:ext cx="94446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i="1" dirty="0" smtClean="0">
                <a:solidFill>
                  <a:srgbClr val="0070C0"/>
                </a:solidFill>
              </a:rPr>
              <a:t>Status projektu: w realizacji</a:t>
            </a:r>
            <a:endParaRPr lang="pl-PL" sz="2000" b="1" i="1" dirty="0">
              <a:solidFill>
                <a:prstClr val="black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1375576" y="2235993"/>
            <a:ext cx="9172575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l-PL" dirty="0" smtClean="0">
                <a:solidFill>
                  <a:prstClr val="black"/>
                </a:solidFill>
              </a:rPr>
              <a:t>System Rejestrów Państwowych (SRP) łączy najważniejsze polskie rejestry. </a:t>
            </a:r>
          </a:p>
          <a:p>
            <a:pPr>
              <a:spcAft>
                <a:spcPts val="600"/>
              </a:spcAft>
            </a:pPr>
            <a:r>
              <a:rPr lang="pl-PL" dirty="0" smtClean="0">
                <a:solidFill>
                  <a:prstClr val="black"/>
                </a:solidFill>
              </a:rPr>
              <a:t>Obecnie jest to 6 rejestrów: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solidFill>
                  <a:prstClr val="black"/>
                </a:solidFill>
              </a:rPr>
              <a:t>Rejestr PESEL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solidFill>
                  <a:prstClr val="black"/>
                </a:solidFill>
              </a:rPr>
              <a:t>Rejestr Dowodów Osobistych (RDO)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solidFill>
                  <a:prstClr val="black"/>
                </a:solidFill>
              </a:rPr>
              <a:t>Rejestr Stanu Cywilnego (RSC)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solidFill>
                  <a:prstClr val="black"/>
                </a:solidFill>
              </a:rPr>
              <a:t>System Odznaczeń Państwowych (SOP)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solidFill>
                  <a:prstClr val="black"/>
                </a:solidFill>
              </a:rPr>
              <a:t>Centralny Rejestr Sprzeciwów (CRS)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solidFill>
                  <a:prstClr val="black"/>
                </a:solidFill>
              </a:rPr>
              <a:t>Rejestr Danych Kontaktowych (RDK) – nowy, powstał w ramach obecnego projektu</a:t>
            </a:r>
          </a:p>
          <a:p>
            <a:pPr lvl="1"/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848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275119" y="1186104"/>
            <a:ext cx="94446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i="1" dirty="0" smtClean="0">
                <a:solidFill>
                  <a:srgbClr val="0070C0"/>
                </a:solidFill>
              </a:rPr>
              <a:t>Status projektu: w realizacji</a:t>
            </a:r>
            <a:endParaRPr lang="pl-PL" sz="2000" b="1" i="1" dirty="0">
              <a:solidFill>
                <a:prstClr val="black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725495" y="1586214"/>
            <a:ext cx="1093524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l-PL" sz="1600" b="1" dirty="0"/>
              <a:t>P</a:t>
            </a:r>
            <a:r>
              <a:rPr lang="pl-PL" sz="1600" b="1" dirty="0" smtClean="0"/>
              <a:t>rodukty projektu oddane </a:t>
            </a:r>
            <a:r>
              <a:rPr lang="pl-PL" sz="1600" b="1" dirty="0"/>
              <a:t>do </a:t>
            </a:r>
            <a:r>
              <a:rPr lang="pl-PL" sz="1600" b="1" dirty="0" smtClean="0"/>
              <a:t>użytkowania: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sz="1600" b="1" dirty="0" smtClean="0"/>
              <a:t>Rejestr Danych Kontaktowych </a:t>
            </a:r>
            <a:r>
              <a:rPr lang="pl-PL" sz="1600" dirty="0" smtClean="0"/>
              <a:t>– nowy rejestr wdrożony </a:t>
            </a:r>
            <a:r>
              <a:rPr lang="pl-PL" sz="1600" dirty="0"/>
              <a:t>w grudniu 2019 r. </a:t>
            </a:r>
            <a:endParaRPr lang="pl-PL" sz="1600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sz="1600" b="1" dirty="0" smtClean="0"/>
              <a:t>Standardy przyłączania nowych rejestrów do SRP</a:t>
            </a:r>
            <a:r>
              <a:rPr lang="pl-PL" sz="1600" dirty="0" smtClean="0"/>
              <a:t> – 28 standardów udostępnionych dla innych podmiotów na BIP           w grudniu 2019 r.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sz="1600" b="1" dirty="0" err="1" smtClean="0"/>
              <a:t>Parentyzacja</a:t>
            </a:r>
            <a:r>
              <a:rPr lang="pl-PL" sz="1600" dirty="0" smtClean="0"/>
              <a:t> – czyli funkcjonalność pozwalająca na automatyczne powiązanie danych PESEL rodzica z dzieckiem (sierpień 2019 r.) wraz z dwoma powiązanymi e-usługami dla administracji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sz="1600" b="1" dirty="0" smtClean="0"/>
              <a:t>Oddano do użytkowania 6 nowych e-usług</a:t>
            </a:r>
            <a:r>
              <a:rPr lang="pl-PL" sz="1600" dirty="0" smtClean="0"/>
              <a:t>, dzięki którym obywatele mogą samodzielnie załatwiać sprawy                          z administracją drogą elektroniczną – online.  </a:t>
            </a:r>
            <a:r>
              <a:rPr lang="pl-PL" sz="1600" dirty="0"/>
              <a:t>Są to: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pl-PL" sz="300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sz="1600" dirty="0" smtClean="0"/>
              <a:t>Powiadomienie </a:t>
            </a:r>
            <a:r>
              <a:rPr lang="pl-PL" sz="1600" dirty="0" smtClean="0"/>
              <a:t>o zmianach statusu dowodu osobistego;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sz="1600" dirty="0"/>
              <a:t>Zgłoszenie utraty lub uszkodzenia dowodu </a:t>
            </a:r>
            <a:r>
              <a:rPr lang="pl-PL" sz="1600" dirty="0" smtClean="0"/>
              <a:t>osobistego;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sz="1600" dirty="0"/>
              <a:t>Zgłoszenie urodzenia </a:t>
            </a:r>
            <a:r>
              <a:rPr lang="pl-PL" sz="1600" dirty="0" smtClean="0"/>
              <a:t>dziecka;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sz="1600" dirty="0"/>
              <a:t>Pobranie odpisu aktu stanu cywilnego przez </a:t>
            </a:r>
            <a:r>
              <a:rPr lang="pl-PL" sz="1600" dirty="0" smtClean="0"/>
              <a:t>obywatela;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sz="1600" dirty="0" smtClean="0"/>
              <a:t>Aktualizacja i sprawdzanie danych kontaktowych przez obywateli online (2 e-usługi)</a:t>
            </a:r>
            <a:endParaRPr lang="pl-PL" sz="1600" b="1" dirty="0" smtClean="0"/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1600" b="1" dirty="0" smtClean="0"/>
              <a:t>Wdrożono łącznie </a:t>
            </a:r>
            <a:r>
              <a:rPr lang="pl-PL" sz="1600" b="1" dirty="0"/>
              <a:t>14 </a:t>
            </a:r>
            <a:r>
              <a:rPr lang="pl-PL" sz="1600" dirty="0"/>
              <a:t>z 19 planowanych dotychczas e-usług pozwalających na poprawę komunikacji pomiędzy podmiotami administracji oraz pomiędzy administracją a obywatelami i podmiotami </a:t>
            </a:r>
            <a:r>
              <a:rPr lang="pl-PL" sz="1600" dirty="0" smtClean="0"/>
              <a:t>gospodarczymi (A2A, A2B i A2C).</a:t>
            </a:r>
            <a:endParaRPr lang="pl-PL" sz="1600" dirty="0"/>
          </a:p>
          <a:p>
            <a:pPr>
              <a:spcBef>
                <a:spcPts val="600"/>
              </a:spcBef>
            </a:pPr>
            <a:endParaRPr lang="pl-PL" sz="1600" b="1" dirty="0" smtClean="0"/>
          </a:p>
          <a:p>
            <a:pPr>
              <a:spcBef>
                <a:spcPts val="600"/>
              </a:spcBef>
            </a:pPr>
            <a:r>
              <a:rPr lang="pl-PL" sz="1600" b="1" dirty="0" smtClean="0"/>
              <a:t>Do tej pory z</a:t>
            </a:r>
            <a:r>
              <a:rPr lang="pl-PL" sz="1600" b="1" dirty="0" smtClean="0"/>
              <a:t>realizowano 6 </a:t>
            </a:r>
            <a:r>
              <a:rPr lang="pl-PL" sz="1600" b="1" dirty="0"/>
              <a:t>z planowanych 7 kamieni milowych </a:t>
            </a:r>
            <a:r>
              <a:rPr lang="pl-PL" sz="1600" b="1" dirty="0" smtClean="0"/>
              <a:t>projektu, </a:t>
            </a:r>
            <a:r>
              <a:rPr lang="pl-PL" sz="1600" b="1" dirty="0"/>
              <a:t>przed nami ostatni obejmujący wdrożenie Rejestru Dokumentów Paszportowych wraz z </a:t>
            </a:r>
            <a:r>
              <a:rPr lang="pl-PL" sz="1600" b="1" dirty="0" smtClean="0"/>
              <a:t>5 kolejnymi e-usługami – planowane wdrożenie w październiku 2021.</a:t>
            </a:r>
            <a:endParaRPr lang="pl-PL" sz="1600" b="1" dirty="0"/>
          </a:p>
          <a:p>
            <a:pPr lvl="1"/>
            <a:endParaRPr lang="pl-PL" sz="1600" b="1" dirty="0"/>
          </a:p>
        </p:txBody>
      </p:sp>
    </p:spTree>
    <p:extLst>
      <p:ext uri="{BB962C8B-B14F-4D97-AF65-F5344CB8AC3E}">
        <p14:creationId xmlns:p14="http://schemas.microsoft.com/office/powerpoint/2010/main" val="791084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275119" y="1186104"/>
            <a:ext cx="94446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i="1" dirty="0" smtClean="0">
                <a:solidFill>
                  <a:srgbClr val="0070C0"/>
                </a:solidFill>
              </a:rPr>
              <a:t>Status projektu: rozszerzenie</a:t>
            </a:r>
            <a:endParaRPr lang="pl-PL" sz="2000" b="1" i="1" dirty="0">
              <a:solidFill>
                <a:prstClr val="black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739783" y="1814512"/>
            <a:ext cx="1044018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solidFill>
                  <a:prstClr val="black"/>
                </a:solidFill>
              </a:rPr>
              <a:t>W ramach </a:t>
            </a:r>
            <a:r>
              <a:rPr lang="pl-PL" i="1" dirty="0" smtClean="0">
                <a:solidFill>
                  <a:prstClr val="black"/>
                </a:solidFill>
              </a:rPr>
              <a:t>Celu 2 projektu - </a:t>
            </a:r>
            <a:r>
              <a:rPr lang="pl-PL" i="1" dirty="0" smtClean="0"/>
              <a:t>Zwiększenie </a:t>
            </a:r>
            <a:r>
              <a:rPr lang="pl-PL" i="1" dirty="0"/>
              <a:t>dostępności e-usług </a:t>
            </a:r>
            <a:r>
              <a:rPr lang="pl-PL" i="1" dirty="0" smtClean="0"/>
              <a:t>publicznych, </a:t>
            </a:r>
            <a:r>
              <a:rPr lang="pl-PL" dirty="0" smtClean="0"/>
              <a:t>planowane jest</a:t>
            </a:r>
            <a:r>
              <a:rPr lang="pl-PL" dirty="0" smtClean="0">
                <a:solidFill>
                  <a:prstClr val="black"/>
                </a:solidFill>
              </a:rPr>
              <a:t> rozszerzenie projektu o kolejne 15 e-usług pozwalających na lepszą komunikację pomiędzy administracją i obywatelami poprzez możliwość elektronicznego załatwiania spraw (online).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solidFill>
                  <a:prstClr val="black"/>
                </a:solidFill>
              </a:rPr>
              <a:t>Nowe e-usługi zostaną zbudowane w istniejących rejestrach tj. PESEL, RDO, RDP (w budowie).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solidFill>
                  <a:prstClr val="black"/>
                </a:solidFill>
              </a:rPr>
              <a:t>Rozszerzenie projektu nie przewiduje kolejnych zmian technologicznych w infrastrukturze SRP. Obecne zmiany wynikają z wcześniej zidentyfikowanej konieczności optymalizacji </a:t>
            </a:r>
            <a:r>
              <a:rPr lang="pl-PL" dirty="0">
                <a:solidFill>
                  <a:prstClr val="black"/>
                </a:solidFill>
              </a:rPr>
              <a:t>architektury SRP</a:t>
            </a:r>
            <a:r>
              <a:rPr lang="pl-PL" dirty="0" smtClean="0">
                <a:solidFill>
                  <a:prstClr val="black"/>
                </a:solidFill>
              </a:rPr>
              <a:t> oraz potrzeby </a:t>
            </a:r>
            <a:r>
              <a:rPr lang="pl-PL" dirty="0">
                <a:solidFill>
                  <a:prstClr val="black"/>
                </a:solidFill>
              </a:rPr>
              <a:t>dołączania nowych rejestrów i tworzenia nowych </a:t>
            </a:r>
            <a:r>
              <a:rPr lang="pl-PL" dirty="0" smtClean="0">
                <a:solidFill>
                  <a:prstClr val="black"/>
                </a:solidFill>
              </a:rPr>
              <a:t>e-usług.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solidFill>
                  <a:prstClr val="black"/>
                </a:solidFill>
              </a:rPr>
              <a:t>Zgodnie </a:t>
            </a:r>
            <a:r>
              <a:rPr lang="pl-PL" dirty="0">
                <a:solidFill>
                  <a:prstClr val="black"/>
                </a:solidFill>
              </a:rPr>
              <a:t>ze „Szczegółowym opisem osi priorytetowych Programu Operacyjnego Polska Cyfrowa na lata </a:t>
            </a:r>
            <a:r>
              <a:rPr lang="pl-PL" dirty="0" smtClean="0">
                <a:solidFill>
                  <a:prstClr val="black"/>
                </a:solidFill>
              </a:rPr>
              <a:t>2014-2020”, działanie </a:t>
            </a:r>
            <a:r>
              <a:rPr lang="pl-PL" dirty="0">
                <a:solidFill>
                  <a:prstClr val="black"/>
                </a:solidFill>
              </a:rPr>
              <a:t>2.1 </a:t>
            </a:r>
            <a:r>
              <a:rPr lang="pl-PL" dirty="0" smtClean="0">
                <a:solidFill>
                  <a:prstClr val="black"/>
                </a:solidFill>
              </a:rPr>
              <a:t>– zostają zachowane pierwotnie przyjęte założenia projektu mające na celu  </a:t>
            </a:r>
            <a:r>
              <a:rPr lang="pl-PL" dirty="0">
                <a:solidFill>
                  <a:prstClr val="black"/>
                </a:solidFill>
              </a:rPr>
              <a:t>poszerzenie zakresu spraw, które obywatele i przedsiębiorcy mogą załatwić drogą elektroniczną. 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spcAft>
                <a:spcPts val="600"/>
              </a:spcAft>
            </a:pPr>
            <a:endParaRPr lang="pl-PL" i="1" dirty="0"/>
          </a:p>
          <a:p>
            <a:pPr>
              <a:spcAft>
                <a:spcPts val="600"/>
              </a:spcAft>
            </a:pPr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793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275119" y="1186104"/>
            <a:ext cx="94446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i="1" dirty="0" smtClean="0">
                <a:solidFill>
                  <a:srgbClr val="0070C0"/>
                </a:solidFill>
              </a:rPr>
              <a:t>Status projektu: rozszerzenie – nowe e-usługi</a:t>
            </a:r>
            <a:endParaRPr lang="pl-PL" sz="2000" b="1" i="1" dirty="0">
              <a:solidFill>
                <a:prstClr val="black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589764" y="1676936"/>
            <a:ext cx="10440186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b="1" dirty="0" smtClean="0">
                <a:solidFill>
                  <a:prstClr val="black"/>
                </a:solidFill>
              </a:rPr>
              <a:t>PESEL, RSC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  <a:ea typeface="MS Mincho"/>
                <a:cs typeface="Calibri" panose="020F0502020204030204" pitchFamily="34" charset="0"/>
              </a:rPr>
              <a:t>Wymeldowanie z pobytu stałego lub czasowego (usługa transakcyjna)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  <a:ea typeface="MS Mincho"/>
                <a:cs typeface="Calibri" panose="020F0502020204030204" pitchFamily="34" charset="0"/>
              </a:rPr>
              <a:t>Zgłoszenie wyjazdu za granicę na pobyt stały lub czasowy (usługa transakcyjna)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  <a:ea typeface="MS Mincho"/>
                <a:cs typeface="Calibri" panose="020F0502020204030204" pitchFamily="34" charset="0"/>
              </a:rPr>
              <a:t>Zgłoszenie powrotu z wyjazdu za granicy na pobyt stały lub czasowy (usługa transakcyjna)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  <a:ea typeface="MS Mincho"/>
                <a:cs typeface="Calibri" panose="020F0502020204030204" pitchFamily="34" charset="0"/>
              </a:rPr>
              <a:t>Zameldowanie na pobyt stały lub czasowy po weryfikacji posiadacza adresu w księgach wieczystych (usługa transakcyjna)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  <a:ea typeface="MS Mincho"/>
                <a:cs typeface="Calibri" panose="020F0502020204030204" pitchFamily="34" charset="0"/>
              </a:rPr>
              <a:t>Wnioskowanie o dostęp do danych jednostkowych z rejestru PESEL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  <a:ea typeface="MS Mincho"/>
                <a:cs typeface="Calibri" panose="020F0502020204030204" pitchFamily="34" charset="0"/>
              </a:rPr>
              <a:t>Wnioskowanie o dostęp do weryfikacji adresu i zgonu osoby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  <a:ea typeface="MS Mincho"/>
                <a:cs typeface="Calibri" panose="020F0502020204030204" pitchFamily="34" charset="0"/>
              </a:rPr>
              <a:t>Pobranie informacji o podmiotach i osobach, którym udostępniono dane osoby z rejestru PESEL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  <a:ea typeface="MS Mincho"/>
                <a:cs typeface="Calibri" panose="020F0502020204030204" pitchFamily="34" charset="0"/>
              </a:rPr>
              <a:t>Wgląd do danych obywatela w PESEL i pobranie zaświadczenia o cząstkowych lub całkowitych danych osoby z PESEL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  <a:ea typeface="MS Mincho"/>
                <a:cs typeface="Calibri" panose="020F0502020204030204" pitchFamily="34" charset="0"/>
              </a:rPr>
              <a:t>Wgląd do danych dzieci obywatela w PESEL i pobranie zaświadczenia o cząstkowych lub całkowitych danych dziecka z PESEL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  <a:ea typeface="MS Mincho"/>
                <a:cs typeface="Calibri" panose="020F0502020204030204" pitchFamily="34" charset="0"/>
              </a:rPr>
              <a:t>Pobranie zaświadczenia o danych zamieszczonych/nie zamieszczonych w RSC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  <a:ea typeface="MS Mincho"/>
                <a:cs typeface="Calibri" panose="020F0502020204030204" pitchFamily="34" charset="0"/>
              </a:rPr>
              <a:t>Pobieranie zaświadczenia o stanie cywilnym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b="1" dirty="0" smtClean="0">
                <a:solidFill>
                  <a:prstClr val="black"/>
                </a:solidFill>
              </a:rPr>
              <a:t>RDO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  <a:ea typeface="MS Mincho"/>
                <a:cs typeface="Calibri" panose="020F0502020204030204" pitchFamily="34" charset="0"/>
              </a:rPr>
              <a:t>Wnioskowanie o dostęp w trybie ograniczonej teletransmisji RDO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  <a:ea typeface="MS Mincho"/>
                <a:cs typeface="Calibri" panose="020F0502020204030204" pitchFamily="34" charset="0"/>
              </a:rPr>
              <a:t>Pobranie informacji o podmiotach i osobach, którym udostępniono dane osoby z rejestru RDO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b="1" dirty="0" smtClean="0">
                <a:solidFill>
                  <a:prstClr val="black"/>
                </a:solidFill>
              </a:rPr>
              <a:t>RDP</a:t>
            </a:r>
            <a:endParaRPr lang="pl-PL" b="1" dirty="0">
              <a:solidFill>
                <a:prstClr val="black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  <a:ea typeface="MS Mincho"/>
                <a:cs typeface="Calibri" panose="020F0502020204030204" pitchFamily="34" charset="0"/>
              </a:rPr>
              <a:t>Zgoda rodzica na paszport dla dziecka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0000"/>
                </a:solidFill>
                <a:latin typeface="Calibri" panose="020F0502020204030204" pitchFamily="34" charset="0"/>
                <a:ea typeface="MS Mincho"/>
                <a:cs typeface="Calibri" panose="020F0502020204030204" pitchFamily="34" charset="0"/>
              </a:rPr>
              <a:t>Wnioskowanie o paszport online dla dziecka</a:t>
            </a:r>
          </a:p>
          <a:p>
            <a:pPr>
              <a:spcAft>
                <a:spcPts val="600"/>
              </a:spcAft>
            </a:pPr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60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21022" y="1498025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3014" y="2440369"/>
            <a:ext cx="8245367" cy="4203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1607BF69A0349478888ADFA0370FFAF" ma:contentTypeVersion="12" ma:contentTypeDescription="Utwórz nowy dokument." ma:contentTypeScope="" ma:versionID="730b43bab62145e5e770925e329f369b">
  <xsd:schema xmlns:xsd="http://www.w3.org/2001/XMLSchema" xmlns:xs="http://www.w3.org/2001/XMLSchema" xmlns:p="http://schemas.microsoft.com/office/2006/metadata/properties" xmlns:ns2="a787c0e2-6a3a-42d6-bef2-c89235b2337d" xmlns:ns3="b161b1f2-8137-4387-8ddd-6d37bd1bee99" targetNamespace="http://schemas.microsoft.com/office/2006/metadata/properties" ma:root="true" ma:fieldsID="ac4756c68ede8fb7848f06ea193d96b2" ns2:_="" ns3:_="">
    <xsd:import namespace="a787c0e2-6a3a-42d6-bef2-c89235b2337d"/>
    <xsd:import namespace="b161b1f2-8137-4387-8ddd-6d37bd1bee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87c0e2-6a3a-42d6-bef2-c89235b233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61b1f2-8137-4387-8ddd-6d37bd1bee99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7AD1775-487E-4302-A403-BDD141F3E7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87c0e2-6a3a-42d6-bef2-c89235b2337d"/>
    <ds:schemaRef ds:uri="b161b1f2-8137-4387-8ddd-6d37bd1bee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purl.org/dc/elements/1.1/"/>
    <ds:schemaRef ds:uri="http://schemas.microsoft.com/office/2006/metadata/properties"/>
    <ds:schemaRef ds:uri="a787c0e2-6a3a-42d6-bef2-c89235b2337d"/>
    <ds:schemaRef ds:uri="http://purl.org/dc/terms/"/>
    <ds:schemaRef ds:uri="b161b1f2-8137-4387-8ddd-6d37bd1bee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893</Words>
  <Application>Microsoft Office PowerPoint</Application>
  <PresentationFormat>Panoramiczny</PresentationFormat>
  <Paragraphs>132</Paragraphs>
  <Slides>10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MS Mincho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Gałązka Anna</cp:lastModifiedBy>
  <cp:revision>32</cp:revision>
  <dcterms:created xsi:type="dcterms:W3CDTF">2017-01-27T12:50:17Z</dcterms:created>
  <dcterms:modified xsi:type="dcterms:W3CDTF">2021-01-28T12:50:34Z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0x01010051607BF69A0349478888ADFA0370FFAF</vt:lpwstr>
  </property>
</Properties>
</file>