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34"/>
  </p:notesMasterIdLst>
  <p:sldIdLst>
    <p:sldId id="450" r:id="rId2"/>
    <p:sldId id="504" r:id="rId3"/>
    <p:sldId id="469" r:id="rId4"/>
    <p:sldId id="468" r:id="rId5"/>
    <p:sldId id="475" r:id="rId6"/>
    <p:sldId id="476" r:id="rId7"/>
    <p:sldId id="477" r:id="rId8"/>
    <p:sldId id="478" r:id="rId9"/>
    <p:sldId id="479" r:id="rId10"/>
    <p:sldId id="480" r:id="rId11"/>
    <p:sldId id="481" r:id="rId12"/>
    <p:sldId id="484" r:id="rId13"/>
    <p:sldId id="482" r:id="rId14"/>
    <p:sldId id="485" r:id="rId15"/>
    <p:sldId id="473" r:id="rId16"/>
    <p:sldId id="492" r:id="rId17"/>
    <p:sldId id="493" r:id="rId18"/>
    <p:sldId id="487" r:id="rId19"/>
    <p:sldId id="494" r:id="rId20"/>
    <p:sldId id="488" r:id="rId21"/>
    <p:sldId id="489" r:id="rId22"/>
    <p:sldId id="490" r:id="rId23"/>
    <p:sldId id="491" r:id="rId24"/>
    <p:sldId id="495" r:id="rId25"/>
    <p:sldId id="497" r:id="rId26"/>
    <p:sldId id="498" r:id="rId27"/>
    <p:sldId id="499" r:id="rId28"/>
    <p:sldId id="500" r:id="rId29"/>
    <p:sldId id="501" r:id="rId30"/>
    <p:sldId id="502" r:id="rId31"/>
    <p:sldId id="472" r:id="rId32"/>
    <p:sldId id="471" r:id="rId33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08.11.2021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28494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70058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35334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016210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7405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62B1-9034-4446-96DA-AB081E135855}" type="datetime1">
              <a:rPr lang="pl-PL" smtClean="0"/>
              <a:pPr/>
              <a:t>08.11.2021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CB8BA-9A7F-4745-BAAF-634F02797926}" type="datetime1">
              <a:rPr lang="pl-PL" smtClean="0"/>
              <a:pPr/>
              <a:t>08.11.2021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70C48-9844-463C-BF92-9898AF26ADB5}" type="datetime1">
              <a:rPr lang="pl-PL" smtClean="0"/>
              <a:pPr/>
              <a:t>08.11.2021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14EC91-0C6A-4C0F-8F59-FBC4E44C071D}" type="datetime1">
              <a:rPr lang="pl-PL" altLang="pl-PL" smtClean="0"/>
              <a:pPr/>
              <a:t>08.11.2021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E715-773A-4645-91E5-A19CF24039F8}" type="datetime1">
              <a:rPr lang="pl-PL" smtClean="0"/>
              <a:pPr/>
              <a:t>08.11.2021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2DF66-CC3E-4345-A033-8889B00AD358}" type="datetime1">
              <a:rPr lang="pl-PL" smtClean="0"/>
              <a:pPr/>
              <a:t>08.11.2021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BA0A-2E53-42F0-91C2-72C51273766E}" type="datetime1">
              <a:rPr lang="pl-PL" smtClean="0"/>
              <a:pPr/>
              <a:t>08.11.2021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EDA6-7455-460B-A7C5-B64500075FA9}" type="datetime1">
              <a:rPr lang="pl-PL" smtClean="0"/>
              <a:pPr/>
              <a:t>08.11.2021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8D18-35FF-4199-9397-FAD64E71CB21}" type="datetime1">
              <a:rPr lang="pl-PL" smtClean="0"/>
              <a:pPr/>
              <a:t>08.11.2021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E76A0-DA6A-455D-B3B7-2BFE7DC48108}" type="datetime1">
              <a:rPr lang="pl-PL" smtClean="0"/>
              <a:pPr/>
              <a:t>08.11.2021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9E40C-A826-44D2-AAAA-1FA3CD1B0891}" type="datetime1">
              <a:rPr lang="pl-PL" smtClean="0"/>
              <a:pPr/>
              <a:t>08.11.2021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l-PL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BD04E77-D390-4F8D-BB20-1A715EC0E04D}" type="datetime1">
              <a:rPr lang="pl-PL" smtClean="0"/>
              <a:pPr/>
              <a:t>08.11.2021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616A705-3644-404D-A38B-2FDD57A42C3E}" type="datetime1">
              <a:rPr lang="pl-PL" smtClean="0"/>
              <a:pPr/>
              <a:t>08.11.2021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sp.malyn.pl/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rmAutofit fontScale="90000"/>
          </a:bodyPr>
          <a:lstStyle/>
          <a:p>
            <a:pPr algn="ctr">
              <a:tabLst>
                <a:tab pos="2333625" algn="l"/>
              </a:tabLst>
            </a:pPr>
            <a:r>
              <a:rPr lang="pl-PL" altLang="pl-PL" sz="3200" b="1" dirty="0">
                <a:latin typeface="Arial Black" panose="020B0A04020102020204" pitchFamily="34" charset="0"/>
              </a:rPr>
              <a:t>TEMAT </a:t>
            </a:r>
            <a:r>
              <a:rPr lang="pl-PL" altLang="pl-PL" sz="3200" dirty="0">
                <a:latin typeface="Arial Black" panose="020B0A04020102020204" pitchFamily="34" charset="0"/>
              </a:rPr>
              <a:t>27</a:t>
            </a:r>
            <a:r>
              <a:rPr lang="pl-PL" altLang="pl-PL" sz="3200" b="1" dirty="0">
                <a:latin typeface="Arial Black" panose="020B0A04020102020204" pitchFamily="34" charset="0"/>
              </a:rPr>
              <a:t>: </a:t>
            </a:r>
            <a:br>
              <a:rPr lang="pl-PL" altLang="pl-PL" sz="3200" b="1" dirty="0"/>
            </a:br>
            <a:r>
              <a:rPr lang="pl-PL" altLang="pl-PL" sz="3200" b="1" dirty="0"/>
              <a:t>Organizacja akcji ratownictwa technicznego </a:t>
            </a:r>
            <a:br>
              <a:rPr lang="pl-PL" altLang="pl-PL" sz="3200" b="1" dirty="0"/>
            </a:br>
            <a:r>
              <a:rPr lang="pl-PL" altLang="pl-PL" sz="3200" b="1" dirty="0"/>
              <a:t>na szlakach komunikacyjnych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36097" y="5301208"/>
            <a:ext cx="3707904" cy="336129"/>
          </a:xfrm>
        </p:spPr>
        <p:txBody>
          <a:bodyPr/>
          <a:lstStyle/>
          <a:p>
            <a:r>
              <a:rPr lang="pl-PL" altLang="pl-PL" sz="1600" b="1" i="1" dirty="0"/>
              <a:t>autor:  </a:t>
            </a:r>
            <a:r>
              <a:rPr lang="pl-PL" altLang="pl-PL" b="1" dirty="0"/>
              <a:t>Łukasz </a:t>
            </a:r>
            <a:r>
              <a:rPr lang="pl-PL" altLang="pl-PL" b="1" dirty="0" err="1"/>
              <a:t>Grzymkowski</a:t>
            </a:r>
            <a:endParaRPr lang="pl-PL" altLang="pl-PL" sz="3200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16" y="152494"/>
            <a:ext cx="1368152" cy="1557001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025948" y="404769"/>
            <a:ext cx="6984776" cy="936104"/>
          </a:xfrm>
          <a:prstGeom prst="rect">
            <a:avLst/>
          </a:prstGeom>
        </p:spPr>
        <p:txBody>
          <a:bodyPr vert="horz" lIns="91440" tIns="0" rIns="45720" bIns="0" rtlCol="0" anchor="ctr">
            <a:normAutofit fontScale="92500" lnSpcReduction="1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tabLst>
                <a:tab pos="2333625" algn="l"/>
              </a:tabLst>
            </a:pPr>
            <a:r>
              <a:rPr lang="pl-PL" altLang="pl-PL" sz="3600" dirty="0"/>
              <a:t>    SZKOLENIE  PODSTAWOWE STRAŻAKÓW RATOWNIKÓW OSP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/>
              <a:t>Organizacja terenu akcji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4649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</a:p>
        </p:txBody>
      </p:sp>
      <p:sp>
        <p:nvSpPr>
          <p:cNvPr id="11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42910" y="1500174"/>
            <a:ext cx="7975137" cy="608567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Przykład ustawienia pojazdów pożarniczych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43117"/>
            <a:ext cx="9144000" cy="4714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/>
              <a:t>Organizacja terenu akcji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4649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</a:p>
        </p:txBody>
      </p:sp>
      <p:sp>
        <p:nvSpPr>
          <p:cNvPr id="11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42910" y="1500174"/>
            <a:ext cx="7975137" cy="60856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sz="2400" u="sng" dirty="0">
                <a:latin typeface="Arial" panose="020B0604020202020204" pitchFamily="34" charset="0"/>
                <a:cs typeface="Arial" panose="020B0604020202020204" pitchFamily="34" charset="0"/>
              </a:rPr>
              <a:t>Elementy organizacji terenu akcji </a:t>
            </a:r>
          </a:p>
        </p:txBody>
      </p:sp>
      <p:sp>
        <p:nvSpPr>
          <p:cNvPr id="13" name="Symbol zastępczy zawartości 9"/>
          <p:cNvSpPr>
            <a:spLocks noGrp="1"/>
          </p:cNvSpPr>
          <p:nvPr>
            <p:ph sz="quarter" idx="2"/>
          </p:nvPr>
        </p:nvSpPr>
        <p:spPr>
          <a:xfrm>
            <a:off x="0" y="2143125"/>
            <a:ext cx="9144000" cy="4572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2200" dirty="0">
                <a:latin typeface="Arial" pitchFamily="34" charset="0"/>
                <a:cs typeface="Arial" pitchFamily="34" charset="0"/>
              </a:rPr>
              <a:t>pojazdy uczestniczące w wypadku,</a:t>
            </a:r>
          </a:p>
          <a:p>
            <a:pPr>
              <a:lnSpc>
                <a:spcPct val="150000"/>
              </a:lnSpc>
            </a:pPr>
            <a:r>
              <a:rPr lang="pl-PL" sz="2200" dirty="0">
                <a:latin typeface="Arial" pitchFamily="34" charset="0"/>
                <a:cs typeface="Arial" pitchFamily="34" charset="0"/>
              </a:rPr>
              <a:t>pojazdy ratownicze (PSP, OSP),</a:t>
            </a:r>
          </a:p>
          <a:p>
            <a:pPr>
              <a:lnSpc>
                <a:spcPct val="150000"/>
              </a:lnSpc>
            </a:pPr>
            <a:r>
              <a:rPr lang="pl-PL" sz="2200" dirty="0">
                <a:latin typeface="Arial" pitchFamily="34" charset="0"/>
                <a:cs typeface="Arial" pitchFamily="34" charset="0"/>
              </a:rPr>
              <a:t>techniczne środki oznakowania i zabezpieczenia terenu działań,</a:t>
            </a:r>
          </a:p>
          <a:p>
            <a:pPr>
              <a:lnSpc>
                <a:spcPct val="150000"/>
              </a:lnSpc>
            </a:pPr>
            <a:r>
              <a:rPr lang="pl-PL" sz="2200" dirty="0">
                <a:latin typeface="Arial" pitchFamily="34" charset="0"/>
                <a:cs typeface="Arial" pitchFamily="34" charset="0"/>
              </a:rPr>
              <a:t>pole składowania sprzętu ratowniczego,</a:t>
            </a:r>
          </a:p>
          <a:p>
            <a:pPr>
              <a:lnSpc>
                <a:spcPct val="150000"/>
              </a:lnSpc>
            </a:pPr>
            <a:r>
              <a:rPr lang="pl-PL" sz="2200" dirty="0">
                <a:latin typeface="Arial" pitchFamily="34" charset="0"/>
                <a:cs typeface="Arial" pitchFamily="34" charset="0"/>
              </a:rPr>
              <a:t>pole składowania części, </a:t>
            </a:r>
          </a:p>
          <a:p>
            <a:pPr>
              <a:lnSpc>
                <a:spcPct val="150000"/>
              </a:lnSpc>
            </a:pPr>
            <a:r>
              <a:rPr lang="pl-PL" sz="2200" dirty="0">
                <a:latin typeface="Arial" pitchFamily="34" charset="0"/>
                <a:cs typeface="Arial" pitchFamily="34" charset="0"/>
              </a:rPr>
              <a:t>strefa udzielania pomocy medycznej i oczekiwania, </a:t>
            </a:r>
          </a:p>
          <a:p>
            <a:pPr>
              <a:lnSpc>
                <a:spcPct val="150000"/>
              </a:lnSpc>
            </a:pPr>
            <a:r>
              <a:rPr lang="pl-PL" sz="2200" dirty="0">
                <a:latin typeface="Arial" pitchFamily="34" charset="0"/>
                <a:cs typeface="Arial" pitchFamily="34" charset="0"/>
              </a:rPr>
              <a:t>miejsce ustawienia służb medycznych.</a:t>
            </a:r>
          </a:p>
          <a:p>
            <a:pPr>
              <a:buNone/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/>
              <a:t>Organizacja terenu akcji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4649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</a:p>
        </p:txBody>
      </p:sp>
      <p:sp>
        <p:nvSpPr>
          <p:cNvPr id="11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42910" y="1500174"/>
            <a:ext cx="7975137" cy="60856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Elementy organizacji terenu akcji 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43125"/>
            <a:ext cx="9144000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/>
              <a:t>Rozpoznanie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4649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</a:p>
        </p:txBody>
      </p:sp>
      <p:sp>
        <p:nvSpPr>
          <p:cNvPr id="10" name="Symbol zastępczy zawartości 9"/>
          <p:cNvSpPr>
            <a:spLocks noGrp="1"/>
          </p:cNvSpPr>
          <p:nvPr>
            <p:ph sz="quarter" idx="2"/>
          </p:nvPr>
        </p:nvSpPr>
        <p:spPr>
          <a:xfrm>
            <a:off x="214282" y="1643050"/>
            <a:ext cx="8429684" cy="478634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l-PL" sz="2400" dirty="0"/>
              <a:t>ROZPOZNANIE</a:t>
            </a:r>
          </a:p>
        </p:txBody>
      </p:sp>
      <p:cxnSp>
        <p:nvCxnSpPr>
          <p:cNvPr id="35" name="Łącznik prosty 34"/>
          <p:cNvCxnSpPr/>
          <p:nvPr/>
        </p:nvCxnSpPr>
        <p:spPr>
          <a:xfrm rot="5400000">
            <a:off x="4179885" y="2250273"/>
            <a:ext cx="356396" cy="79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Łącznik prosty 36"/>
          <p:cNvCxnSpPr/>
          <p:nvPr/>
        </p:nvCxnSpPr>
        <p:spPr>
          <a:xfrm>
            <a:off x="2571736" y="2428868"/>
            <a:ext cx="3714776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Łącznik prosty ze strzałką 38"/>
          <p:cNvCxnSpPr/>
          <p:nvPr/>
        </p:nvCxnSpPr>
        <p:spPr>
          <a:xfrm rot="5400000">
            <a:off x="2215340" y="2785264"/>
            <a:ext cx="714380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Łącznik prosty ze strzałką 40"/>
          <p:cNvCxnSpPr/>
          <p:nvPr/>
        </p:nvCxnSpPr>
        <p:spPr>
          <a:xfrm rot="5400000">
            <a:off x="5930116" y="2785264"/>
            <a:ext cx="714380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Prostokąt 42"/>
          <p:cNvSpPr/>
          <p:nvPr/>
        </p:nvSpPr>
        <p:spPr>
          <a:xfrm>
            <a:off x="1214414" y="3214686"/>
            <a:ext cx="2786082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WSTĘPNE</a:t>
            </a:r>
          </a:p>
        </p:txBody>
      </p:sp>
      <p:sp>
        <p:nvSpPr>
          <p:cNvPr id="44" name="Prostokąt 43"/>
          <p:cNvSpPr/>
          <p:nvPr/>
        </p:nvSpPr>
        <p:spPr>
          <a:xfrm>
            <a:off x="5000628" y="3214686"/>
            <a:ext cx="2714644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WŁAŚCIWE</a:t>
            </a:r>
          </a:p>
        </p:txBody>
      </p:sp>
      <p:sp>
        <p:nvSpPr>
          <p:cNvPr id="45" name="Prostokąt 44"/>
          <p:cNvSpPr/>
          <p:nvPr/>
        </p:nvSpPr>
        <p:spPr>
          <a:xfrm>
            <a:off x="1214414" y="3786190"/>
            <a:ext cx="2786082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Realizowane jest w pierwszym etapie działań</a:t>
            </a:r>
          </a:p>
        </p:txBody>
      </p:sp>
      <p:sp>
        <p:nvSpPr>
          <p:cNvPr id="46" name="Prostokąt 45"/>
          <p:cNvSpPr/>
          <p:nvPr/>
        </p:nvSpPr>
        <p:spPr>
          <a:xfrm>
            <a:off x="5000628" y="3786190"/>
            <a:ext cx="271464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Realizowane</a:t>
            </a:r>
            <a:r>
              <a:rPr lang="pl-PL" dirty="0"/>
              <a:t> </a:t>
            </a:r>
            <a:r>
              <a:rPr lang="pl-PL" dirty="0">
                <a:solidFill>
                  <a:schemeClr val="tx1"/>
                </a:solidFill>
              </a:rPr>
              <a:t>jest</a:t>
            </a:r>
            <a:r>
              <a:rPr lang="pl-PL" dirty="0"/>
              <a:t> </a:t>
            </a:r>
            <a:r>
              <a:rPr lang="pl-PL" dirty="0">
                <a:solidFill>
                  <a:schemeClr val="tx1"/>
                </a:solidFill>
              </a:rPr>
              <a:t>w</a:t>
            </a:r>
            <a:r>
              <a:rPr lang="pl-PL" dirty="0"/>
              <a:t> </a:t>
            </a:r>
            <a:r>
              <a:rPr lang="pl-PL" dirty="0">
                <a:solidFill>
                  <a:schemeClr val="tx1"/>
                </a:solidFill>
              </a:rPr>
              <a:t>trakcie</a:t>
            </a:r>
            <a:r>
              <a:rPr lang="pl-PL" dirty="0"/>
              <a:t> </a:t>
            </a:r>
            <a:r>
              <a:rPr lang="pl-PL" dirty="0">
                <a:solidFill>
                  <a:schemeClr val="tx1"/>
                </a:solidFill>
              </a:rPr>
              <a:t>prowadzenia</a:t>
            </a:r>
            <a:r>
              <a:rPr lang="pl-PL" dirty="0"/>
              <a:t> </a:t>
            </a:r>
            <a:r>
              <a:rPr lang="pl-PL" dirty="0">
                <a:solidFill>
                  <a:schemeClr val="tx1"/>
                </a:solidFill>
              </a:rPr>
              <a:t>właściwych</a:t>
            </a:r>
            <a:r>
              <a:rPr lang="pl-PL" dirty="0"/>
              <a:t> </a:t>
            </a:r>
            <a:r>
              <a:rPr lang="pl-PL" dirty="0">
                <a:solidFill>
                  <a:schemeClr val="tx1"/>
                </a:solidFill>
              </a:rPr>
              <a:t>działań</a:t>
            </a:r>
            <a:r>
              <a:rPr lang="pl-PL" dirty="0"/>
              <a:t> </a:t>
            </a:r>
            <a:r>
              <a:rPr lang="pl-PL" dirty="0">
                <a:solidFill>
                  <a:schemeClr val="tx1"/>
                </a:solidFill>
              </a:rPr>
              <a:t>ratowniczych</a:t>
            </a:r>
          </a:p>
        </p:txBody>
      </p:sp>
      <p:cxnSp>
        <p:nvCxnSpPr>
          <p:cNvPr id="47" name="Łącznik prosty 46"/>
          <p:cNvCxnSpPr/>
          <p:nvPr/>
        </p:nvCxnSpPr>
        <p:spPr>
          <a:xfrm rot="5400000">
            <a:off x="2036348" y="5321710"/>
            <a:ext cx="1071570" cy="794"/>
          </a:xfrm>
          <a:prstGeom prst="line">
            <a:avLst/>
          </a:prstGeom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Łącznik prosty ze strzałką 48"/>
          <p:cNvCxnSpPr/>
          <p:nvPr/>
        </p:nvCxnSpPr>
        <p:spPr>
          <a:xfrm>
            <a:off x="2571736" y="5857892"/>
            <a:ext cx="642942" cy="1588"/>
          </a:xfrm>
          <a:prstGeom prst="straightConnector1">
            <a:avLst/>
          </a:prstGeom>
          <a:ln w="76200">
            <a:solidFill>
              <a:schemeClr val="accent4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Prostokąt 51"/>
          <p:cNvSpPr/>
          <p:nvPr/>
        </p:nvSpPr>
        <p:spPr>
          <a:xfrm>
            <a:off x="3286116" y="5572140"/>
            <a:ext cx="2357454" cy="78581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MELDUNEK </a:t>
            </a:r>
          </a:p>
          <a:p>
            <a:pPr algn="ctr"/>
            <a:r>
              <a:rPr lang="pl-PL" dirty="0">
                <a:solidFill>
                  <a:schemeClr val="tx1"/>
                </a:solidFill>
              </a:rPr>
              <a:t>DO SK KP/KM</a:t>
            </a:r>
          </a:p>
        </p:txBody>
      </p:sp>
      <p:cxnSp>
        <p:nvCxnSpPr>
          <p:cNvPr id="53" name="Łącznik prosty 52"/>
          <p:cNvCxnSpPr/>
          <p:nvPr/>
        </p:nvCxnSpPr>
        <p:spPr>
          <a:xfrm rot="5400000">
            <a:off x="5751124" y="5321710"/>
            <a:ext cx="1071570" cy="794"/>
          </a:xfrm>
          <a:prstGeom prst="line">
            <a:avLst/>
          </a:prstGeom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Łącznik prosty ze strzałką 53"/>
          <p:cNvCxnSpPr/>
          <p:nvPr/>
        </p:nvCxnSpPr>
        <p:spPr>
          <a:xfrm rot="10800000">
            <a:off x="5715008" y="5857892"/>
            <a:ext cx="573092" cy="1588"/>
          </a:xfrm>
          <a:prstGeom prst="straightConnector1">
            <a:avLst/>
          </a:prstGeom>
          <a:ln w="76200">
            <a:solidFill>
              <a:schemeClr val="accent4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/>
              <a:t>Rozpoznanie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4649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</a:p>
        </p:txBody>
      </p:sp>
      <p:sp>
        <p:nvSpPr>
          <p:cNvPr id="10" name="Symbol zastępczy zawartości 9"/>
          <p:cNvSpPr>
            <a:spLocks noGrp="1"/>
          </p:cNvSpPr>
          <p:nvPr>
            <p:ph sz="quarter" idx="2"/>
          </p:nvPr>
        </p:nvSpPr>
        <p:spPr>
          <a:xfrm>
            <a:off x="214282" y="1643050"/>
            <a:ext cx="8429684" cy="478634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l-PL" sz="2400" dirty="0"/>
              <a:t>CELE  ROZPOZNANIA  WSTĘPNEGO</a:t>
            </a:r>
          </a:p>
        </p:txBody>
      </p:sp>
      <p:cxnSp>
        <p:nvCxnSpPr>
          <p:cNvPr id="35" name="Łącznik prosty 34"/>
          <p:cNvCxnSpPr/>
          <p:nvPr/>
        </p:nvCxnSpPr>
        <p:spPr>
          <a:xfrm rot="5400000">
            <a:off x="4179885" y="2250273"/>
            <a:ext cx="356396" cy="794"/>
          </a:xfrm>
          <a:prstGeom prst="lin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Łącznik prosty 36"/>
          <p:cNvCxnSpPr/>
          <p:nvPr/>
        </p:nvCxnSpPr>
        <p:spPr>
          <a:xfrm>
            <a:off x="1428728" y="2428868"/>
            <a:ext cx="6215106" cy="1588"/>
          </a:xfrm>
          <a:prstGeom prst="lin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Łącznik prosty ze strzałką 38"/>
          <p:cNvCxnSpPr/>
          <p:nvPr/>
        </p:nvCxnSpPr>
        <p:spPr>
          <a:xfrm rot="5400000">
            <a:off x="1072332" y="2785264"/>
            <a:ext cx="714380" cy="1588"/>
          </a:xfrm>
          <a:prstGeom prst="straightConnector1">
            <a:avLst/>
          </a:prstGeom>
          <a:ln w="7620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Łącznik prosty ze strzałką 40"/>
          <p:cNvCxnSpPr/>
          <p:nvPr/>
        </p:nvCxnSpPr>
        <p:spPr>
          <a:xfrm rot="5400000">
            <a:off x="7287438" y="2785264"/>
            <a:ext cx="714380" cy="1588"/>
          </a:xfrm>
          <a:prstGeom prst="straightConnector1">
            <a:avLst/>
          </a:prstGeom>
          <a:ln w="7620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Prostokąt 42"/>
          <p:cNvSpPr/>
          <p:nvPr/>
        </p:nvSpPr>
        <p:spPr>
          <a:xfrm>
            <a:off x="214282" y="3214686"/>
            <a:ext cx="2071702" cy="107157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Ustalenie rodzaju pojazdów uczestniczących w wypadku</a:t>
            </a:r>
          </a:p>
        </p:txBody>
      </p:sp>
      <p:sp>
        <p:nvSpPr>
          <p:cNvPr id="44" name="Prostokąt 43"/>
          <p:cNvSpPr/>
          <p:nvPr/>
        </p:nvSpPr>
        <p:spPr>
          <a:xfrm>
            <a:off x="6643702" y="3214686"/>
            <a:ext cx="2286016" cy="114300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Ustalenie miejsca rozlokowania sił ratowniczych</a:t>
            </a:r>
          </a:p>
        </p:txBody>
      </p:sp>
      <p:sp>
        <p:nvSpPr>
          <p:cNvPr id="45" name="Prostokąt 44"/>
          <p:cNvSpPr/>
          <p:nvPr/>
        </p:nvSpPr>
        <p:spPr>
          <a:xfrm>
            <a:off x="214282" y="4429132"/>
            <a:ext cx="2071702" cy="221457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pojazdy osobowe,</a:t>
            </a:r>
          </a:p>
          <a:p>
            <a:pPr>
              <a:buFont typeface="Arial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pojazdy ciężarowe,</a:t>
            </a:r>
          </a:p>
          <a:p>
            <a:pPr>
              <a:buFont typeface="Arial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pojazdy specjalne,</a:t>
            </a:r>
          </a:p>
          <a:p>
            <a:pPr>
              <a:buFont typeface="Arial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motocykle,</a:t>
            </a:r>
          </a:p>
        </p:txBody>
      </p:sp>
      <p:sp>
        <p:nvSpPr>
          <p:cNvPr id="46" name="Prostokąt 45"/>
          <p:cNvSpPr/>
          <p:nvPr/>
        </p:nvSpPr>
        <p:spPr>
          <a:xfrm>
            <a:off x="6643702" y="4500570"/>
            <a:ext cx="2286016" cy="221457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ustawienie pojazdów ratowniczych,</a:t>
            </a:r>
          </a:p>
          <a:p>
            <a:pPr>
              <a:buFont typeface="Arial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zabezpieczenie </a:t>
            </a:r>
            <a:r>
              <a:rPr lang="pl-PL">
                <a:solidFill>
                  <a:schemeClr val="tx1"/>
                </a:solidFill>
              </a:rPr>
              <a:t>miejsca zdarzenia.</a:t>
            </a:r>
            <a:endParaRPr lang="pl-PL" dirty="0">
              <a:solidFill>
                <a:schemeClr val="tx1"/>
              </a:solidFill>
            </a:endParaRPr>
          </a:p>
        </p:txBody>
      </p:sp>
      <p:cxnSp>
        <p:nvCxnSpPr>
          <p:cNvPr id="24" name="Łącznik prosty ze strzałką 23"/>
          <p:cNvCxnSpPr/>
          <p:nvPr/>
        </p:nvCxnSpPr>
        <p:spPr>
          <a:xfrm rot="5400000">
            <a:off x="4001290" y="2785264"/>
            <a:ext cx="714380" cy="1588"/>
          </a:xfrm>
          <a:prstGeom prst="straightConnector1">
            <a:avLst/>
          </a:prstGeom>
          <a:ln w="7620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rostokąt 24"/>
          <p:cNvSpPr/>
          <p:nvPr/>
        </p:nvSpPr>
        <p:spPr>
          <a:xfrm>
            <a:off x="3286116" y="3214686"/>
            <a:ext cx="2286016" cy="107157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Rozpoznanie zagrożeń</a:t>
            </a:r>
          </a:p>
        </p:txBody>
      </p:sp>
      <p:sp>
        <p:nvSpPr>
          <p:cNvPr id="26" name="Prostokąt 25"/>
          <p:cNvSpPr/>
          <p:nvPr/>
        </p:nvSpPr>
        <p:spPr>
          <a:xfrm>
            <a:off x="3286116" y="4500570"/>
            <a:ext cx="2286016" cy="221457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pożar</a:t>
            </a:r>
          </a:p>
          <a:p>
            <a:pPr>
              <a:buFont typeface="Arial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widoczne pary i    obłoki w miejscu zderzenia,</a:t>
            </a:r>
          </a:p>
          <a:p>
            <a:pPr>
              <a:buFont typeface="Arial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miejsce zdarzenia np.: skrzyżowanie, przejazd kolejowy, rzeka, itp. </a:t>
            </a: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/>
              <a:t>Rozpoznanie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7332195" cy="439478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None/>
            </a:pPr>
            <a:r>
              <a:rPr lang="pl-PL" sz="2400" u="sng" dirty="0">
                <a:latin typeface="Arial" panose="020B0604020202020204" pitchFamily="34" charset="0"/>
                <a:cs typeface="Arial" panose="020B0604020202020204" pitchFamily="34" charset="0"/>
              </a:rPr>
              <a:t>Po dojeździe na miejsce zdarzenia należy ustalić:</a:t>
            </a:r>
          </a:p>
          <a:p>
            <a:pPr>
              <a:lnSpc>
                <a:spcPct val="150000"/>
              </a:lnSpc>
            </a:pPr>
            <a:r>
              <a:rPr lang="pl-PL" sz="2400">
                <a:latin typeface="Arial" panose="020B0604020202020204" pitchFamily="34" charset="0"/>
                <a:cs typeface="Arial" panose="020B0604020202020204" pitchFamily="34" charset="0"/>
              </a:rPr>
              <a:t>jakie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i ile pojazdów bierze udział w zdarzeniu,</a:t>
            </a:r>
          </a:p>
          <a:p>
            <a:pPr>
              <a:lnSpc>
                <a:spcPct val="150000"/>
              </a:lnSpc>
            </a:pPr>
            <a:r>
              <a:rPr lang="pl-PL" sz="2400">
                <a:latin typeface="Arial" panose="020B0604020202020204" pitchFamily="34" charset="0"/>
                <a:cs typeface="Arial" panose="020B0604020202020204" pitchFamily="34" charset="0"/>
              </a:rPr>
              <a:t>ile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osób podróżowało pojazdami,</a:t>
            </a:r>
          </a:p>
          <a:p>
            <a:pPr>
              <a:lnSpc>
                <a:spcPct val="150000"/>
              </a:lnSpc>
            </a:pPr>
            <a:r>
              <a:rPr lang="pl-PL" sz="2400">
                <a:latin typeface="Arial" panose="020B0604020202020204" pitchFamily="34" charset="0"/>
                <a:cs typeface="Arial" panose="020B0604020202020204" pitchFamily="34" charset="0"/>
              </a:rPr>
              <a:t>ile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osób odniosło rany i w jakim są stanie,</a:t>
            </a:r>
          </a:p>
          <a:p>
            <a:pPr>
              <a:lnSpc>
                <a:spcPct val="150000"/>
              </a:lnSpc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dokładne miejsce zdarzenia, </a:t>
            </a:r>
          </a:p>
          <a:p>
            <a:pPr>
              <a:lnSpc>
                <a:spcPct val="150000"/>
              </a:lnSpc>
            </a:pPr>
            <a:r>
              <a:rPr lang="pl-PL" sz="2400">
                <a:latin typeface="Arial" panose="020B0604020202020204" pitchFamily="34" charset="0"/>
                <a:cs typeface="Arial" panose="020B0604020202020204" pitchFamily="34" charset="0"/>
              </a:rPr>
              <a:t>jakie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są zagrożenia dla osób poszkodowanych i ratowników,</a:t>
            </a:r>
          </a:p>
          <a:p>
            <a:pPr>
              <a:lnSpc>
                <a:spcPct val="150000"/>
              </a:lnSpc>
            </a:pPr>
            <a:r>
              <a:rPr lang="pl-PL" sz="2400">
                <a:latin typeface="Arial" panose="020B0604020202020204" pitchFamily="34" charset="0"/>
                <a:cs typeface="Arial" panose="020B0604020202020204" pitchFamily="34" charset="0"/>
              </a:rPr>
              <a:t>jakie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służby ratownicze są na miejscu, a jakie będą potrzebne.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/>
              <a:t>Stabilizacja pojazdów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7332195" cy="439478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None/>
            </a:pPr>
            <a:r>
              <a:rPr lang="pl-PL" sz="2400" u="sng" dirty="0">
                <a:latin typeface="Arial" panose="020B0604020202020204" pitchFamily="34" charset="0"/>
                <a:cs typeface="Arial" panose="020B0604020202020204" pitchFamily="34" charset="0"/>
              </a:rPr>
              <a:t>Celem wykonania stabilizacji pojazdu jest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minimalizacja ruchów pojazdu, które mogą mieć negatywny wpływ na uwięzionych w nim ludzi.</a:t>
            </a:r>
          </a:p>
          <a:p>
            <a:pPr>
              <a:lnSpc>
                <a:spcPct val="150000"/>
              </a:lnSpc>
              <a:buNone/>
            </a:pP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Stabilizację pojazdu wykonujemy w taki sposób, aby w jak najmniejszym stopniu przemieszczać pojazd stabilizowany, a po wykonaniu był on na tyle stabilny, żeby nie przemieszczał się nawet podczas działań ratowniczych.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/>
              <a:t>Stabilizacja pojazdów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7332195" cy="439478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  <a:buNone/>
            </a:pPr>
            <a:r>
              <a:rPr lang="pl-PL" sz="2400" u="sng" dirty="0">
                <a:latin typeface="Arial" panose="020B0604020202020204" pitchFamily="34" charset="0"/>
                <a:cs typeface="Arial" panose="020B0604020202020204" pitchFamily="34" charset="0"/>
              </a:rPr>
              <a:t>Niedopuszczalne jest przewracanie pojazdu z boku na koła, bądź z dachu na bok i koła z osobami poszkodowanymi wewnątrz auta.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Przed przystąpieniem do stabilizacji należy zwrócić uwagę na:</a:t>
            </a:r>
          </a:p>
          <a:p>
            <a:pPr>
              <a:lnSpc>
                <a:spcPct val="150000"/>
              </a:lnSpc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obecność osób poszkodowanych wewnątrz pojazdu,</a:t>
            </a:r>
          </a:p>
          <a:p>
            <a:pPr>
              <a:lnSpc>
                <a:spcPct val="150000"/>
              </a:lnSpc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pozycję pojazdu (samochód na kołach, na boku, na dachu),</a:t>
            </a:r>
          </a:p>
          <a:p>
            <a:pPr>
              <a:lnSpc>
                <a:spcPct val="150000"/>
              </a:lnSpc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miejsce zdarzenia (skarpa, rów, teren podmokły, itp.),</a:t>
            </a:r>
          </a:p>
          <a:p>
            <a:pPr>
              <a:lnSpc>
                <a:spcPct val="150000"/>
              </a:lnSpc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rodzaj prowadzonych działań ratowniczych.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/>
              <a:t>Stabilizacja pojazdów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8" name="Picture 4" descr="stabilizacja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500166" y="1643050"/>
            <a:ext cx="5961724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/>
              <a:t>Stabilizacja pojazdów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85786" y="2000240"/>
            <a:ext cx="7686700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500174"/>
            <a:ext cx="4617551" cy="500066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  <a:buNone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Pojazd leżący na dachu</a:t>
            </a: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633035"/>
          </a:xfrm>
        </p:spPr>
        <p:txBody>
          <a:bodyPr>
            <a:normAutofit lnSpcReduction="10000"/>
          </a:bodyPr>
          <a:lstStyle/>
          <a:p>
            <a:r>
              <a:rPr lang="pl-PL" dirty="0"/>
              <a:t>Elementy organizacji akcji ratownictwa technicznego na drogach;</a:t>
            </a:r>
          </a:p>
          <a:p>
            <a:r>
              <a:rPr lang="pl-PL" dirty="0"/>
              <a:t> Rozpoznanie i zabezpieczenie działań ratownictwa drogowego;</a:t>
            </a:r>
          </a:p>
          <a:p>
            <a:r>
              <a:rPr lang="pl-PL" dirty="0"/>
              <a:t> Wyznaczenie strefy zagrożenia;</a:t>
            </a:r>
          </a:p>
          <a:p>
            <a:r>
              <a:rPr lang="pl-PL" dirty="0"/>
              <a:t>Zabezpieczenie ratowników i poszkodowanych;</a:t>
            </a:r>
          </a:p>
          <a:p>
            <a:r>
              <a:rPr lang="pl-PL" dirty="0"/>
              <a:t>Działania ratownicze. Zakończenie działań.</a:t>
            </a:r>
          </a:p>
          <a:p>
            <a:endParaRPr lang="pl-PL" dirty="0"/>
          </a:p>
          <a:p>
            <a:pPr marL="118872" indent="0" algn="r">
              <a:buNone/>
            </a:pPr>
            <a:r>
              <a:rPr lang="pl-PL" dirty="0"/>
              <a:t>Czas: 1T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4002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/>
              <a:t>Stabilizacja pojazdów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Picture 4" descr="T4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500174"/>
            <a:ext cx="8501090" cy="4857760"/>
          </a:xfrm>
          <a:prstGeom prst="rect">
            <a:avLst/>
          </a:prstGeom>
          <a:noFill/>
        </p:spPr>
      </p:pic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85720" y="6286520"/>
            <a:ext cx="4786346" cy="428628"/>
          </a:xfrm>
        </p:spPr>
        <p:txBody>
          <a:bodyPr>
            <a:normAutofit fontScale="92500"/>
          </a:bodyPr>
          <a:lstStyle/>
          <a:p>
            <a:pPr>
              <a:lnSpc>
                <a:spcPct val="170000"/>
              </a:lnSpc>
              <a:buNone/>
            </a:pPr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</a:rPr>
              <a:t>Zdjęcie 2 Stabilizacja pojazdu na dachu </a:t>
            </a: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/>
              <a:t>Stabilizacja pojazdów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205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14348" y="1857364"/>
            <a:ext cx="7539372" cy="4237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500174"/>
            <a:ext cx="7332195" cy="428628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50000"/>
              </a:lnSpc>
              <a:buNone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Stabilizacja pojazdu na boku za pomocą drabin nasadkowych</a:t>
            </a:r>
          </a:p>
        </p:txBody>
      </p:sp>
      <p:sp>
        <p:nvSpPr>
          <p:cNvPr id="8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42910" y="6143644"/>
            <a:ext cx="4786346" cy="428628"/>
          </a:xfrm>
        </p:spPr>
        <p:txBody>
          <a:bodyPr>
            <a:normAutofit fontScale="92500"/>
          </a:bodyPr>
          <a:lstStyle/>
          <a:p>
            <a:pPr>
              <a:lnSpc>
                <a:spcPct val="170000"/>
              </a:lnSpc>
              <a:buNone/>
            </a:pPr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</a:rPr>
              <a:t>Zdjęcie 3 Stabilizacja pojazdu na boku za pomocą drabin nasadkowych </a:t>
            </a: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/>
              <a:t>Stabilizacja pojazdów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291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2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0" y="1500174"/>
            <a:ext cx="9144000" cy="4929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6429372"/>
            <a:ext cx="5143536" cy="428628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70000"/>
              </a:lnSpc>
              <a:buNone/>
            </a:pPr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</a:rPr>
              <a:t>Zdjęcie 4 Stabilizacja pojazdu na boku za pomocą podpór do szybkiej stabilizacji</a:t>
            </a: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/>
              <a:t>Oznakowanie miejsca zdarzenia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291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9" name="Symbol zastępczy zawartości 8"/>
          <p:cNvSpPr>
            <a:spLocks noGrp="1"/>
          </p:cNvSpPr>
          <p:nvPr>
            <p:ph sz="quarter" idx="2"/>
          </p:nvPr>
        </p:nvSpPr>
        <p:spPr>
          <a:xfrm>
            <a:off x="214282" y="2214554"/>
            <a:ext cx="8472518" cy="4143404"/>
          </a:xfrm>
        </p:spPr>
        <p:txBody>
          <a:bodyPr/>
          <a:lstStyle/>
          <a:p>
            <a:pPr algn="ctr">
              <a:buNone/>
            </a:pPr>
            <a:r>
              <a:rPr lang="pl-PL" b="1" dirty="0"/>
              <a:t>Oznakowanie i zabezpieczenie terenu działań powinno zapewnić bezpieczeństwo ratownikom, poszkodowanym, innym uczestnikom drogi oraz osobom postronnym.</a:t>
            </a: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/>
              <a:t>Oznakowanie miejsca zdarzenia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291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9" name="Symbol zastępczy zawartości 8"/>
          <p:cNvSpPr>
            <a:spLocks noGrp="1"/>
          </p:cNvSpPr>
          <p:nvPr>
            <p:ph sz="quarter" idx="2"/>
          </p:nvPr>
        </p:nvSpPr>
        <p:spPr>
          <a:xfrm>
            <a:off x="214282" y="1643050"/>
            <a:ext cx="8472518" cy="4572032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60000"/>
              </a:lnSpc>
              <a:buNone/>
            </a:pPr>
            <a:r>
              <a:rPr lang="pl-PL" b="1" dirty="0"/>
              <a:t>Do oznakowania i zabezpieczenia terenu akcji wykorzystujemy:</a:t>
            </a:r>
          </a:p>
          <a:p>
            <a:pPr>
              <a:lnSpc>
                <a:spcPct val="160000"/>
              </a:lnSpc>
            </a:pPr>
            <a:r>
              <a:rPr lang="pl-PL" b="1" dirty="0"/>
              <a:t>Pojazdy ratownicze,</a:t>
            </a:r>
          </a:p>
          <a:p>
            <a:pPr>
              <a:lnSpc>
                <a:spcPct val="160000"/>
              </a:lnSpc>
            </a:pPr>
            <a:r>
              <a:rPr lang="pl-PL" b="1" dirty="0"/>
              <a:t>Znaki ostrzegawcze,</a:t>
            </a:r>
          </a:p>
          <a:p>
            <a:pPr>
              <a:lnSpc>
                <a:spcPct val="160000"/>
              </a:lnSpc>
            </a:pPr>
            <a:r>
              <a:rPr lang="pl-PL" b="1" dirty="0"/>
              <a:t>Pachołki,</a:t>
            </a:r>
          </a:p>
          <a:p>
            <a:pPr>
              <a:lnSpc>
                <a:spcPct val="160000"/>
              </a:lnSpc>
            </a:pPr>
            <a:r>
              <a:rPr lang="pl-PL" b="1" dirty="0"/>
              <a:t>Lampy pulsacyjne,</a:t>
            </a:r>
          </a:p>
          <a:p>
            <a:pPr>
              <a:lnSpc>
                <a:spcPct val="160000"/>
              </a:lnSpc>
            </a:pPr>
            <a:r>
              <a:rPr lang="pl-PL" b="1" dirty="0"/>
              <a:t>Taśmę ostrzegawczą,</a:t>
            </a:r>
          </a:p>
          <a:p>
            <a:pPr>
              <a:lnSpc>
                <a:spcPct val="160000"/>
              </a:lnSpc>
            </a:pPr>
            <a:r>
              <a:rPr lang="pl-PL" b="1" dirty="0"/>
              <a:t>Płotki,</a:t>
            </a:r>
          </a:p>
          <a:p>
            <a:pPr>
              <a:lnSpc>
                <a:spcPct val="160000"/>
              </a:lnSpc>
            </a:pPr>
            <a:r>
              <a:rPr lang="pl-PL" b="1" dirty="0"/>
              <a:t>Uprawnienie do kierowania ruchem drogowym.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2643182"/>
            <a:ext cx="1091180" cy="56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90" y="3571876"/>
            <a:ext cx="539455" cy="7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72264" y="2357430"/>
            <a:ext cx="887101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57884" y="4357694"/>
            <a:ext cx="2128527" cy="65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/>
              <a:t>Działania ratownicze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291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9" name="Symbol zastępczy zawartości 8"/>
          <p:cNvSpPr>
            <a:spLocks noGrp="1"/>
          </p:cNvSpPr>
          <p:nvPr>
            <p:ph sz="quarter" idx="2"/>
          </p:nvPr>
        </p:nvSpPr>
        <p:spPr>
          <a:xfrm>
            <a:off x="214282" y="1643050"/>
            <a:ext cx="8472518" cy="457203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60000"/>
              </a:lnSpc>
              <a:buNone/>
            </a:pPr>
            <a:r>
              <a:rPr lang="pl-PL" b="1" u="sng" dirty="0"/>
              <a:t>Działania ratownicze obejmują:</a:t>
            </a:r>
          </a:p>
          <a:p>
            <a:pPr>
              <a:lnSpc>
                <a:spcPct val="160000"/>
              </a:lnSpc>
            </a:pPr>
            <a:r>
              <a:rPr lang="pl-PL" b="1" dirty="0"/>
              <a:t>Zabezpieczenie i oznakowanie miejsca zdarzenia,</a:t>
            </a:r>
          </a:p>
          <a:p>
            <a:pPr>
              <a:lnSpc>
                <a:spcPct val="160000"/>
              </a:lnSpc>
            </a:pPr>
            <a:r>
              <a:rPr lang="pl-PL" b="1" dirty="0"/>
              <a:t>Stabilizację pojazdów,</a:t>
            </a:r>
          </a:p>
          <a:p>
            <a:pPr>
              <a:lnSpc>
                <a:spcPct val="160000"/>
              </a:lnSpc>
            </a:pPr>
            <a:r>
              <a:rPr lang="pl-PL" b="1" dirty="0"/>
              <a:t>Udzielenie pomocy medycznej poszkodowanym,</a:t>
            </a:r>
          </a:p>
          <a:p>
            <a:pPr>
              <a:lnSpc>
                <a:spcPct val="160000"/>
              </a:lnSpc>
            </a:pPr>
            <a:r>
              <a:rPr lang="pl-PL" b="1" dirty="0"/>
              <a:t>Uwolnienie i ewakuację poszkodowanych z pojazdów,</a:t>
            </a:r>
          </a:p>
          <a:p>
            <a:pPr>
              <a:lnSpc>
                <a:spcPct val="160000"/>
              </a:lnSpc>
            </a:pPr>
            <a:r>
              <a:rPr lang="pl-PL" b="1" dirty="0"/>
              <a:t>Gaszenie pojazdów, </a:t>
            </a:r>
          </a:p>
          <a:p>
            <a:pPr>
              <a:lnSpc>
                <a:spcPct val="160000"/>
              </a:lnSpc>
            </a:pPr>
            <a:r>
              <a:rPr lang="pl-PL" b="1" dirty="0"/>
              <a:t>Usuwanie rozlewów cieczy ropopochodnych i płynów eksploatacyjnych,</a:t>
            </a:r>
          </a:p>
          <a:p>
            <a:pPr>
              <a:lnSpc>
                <a:spcPct val="160000"/>
              </a:lnSpc>
            </a:pP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/>
              <a:t>Działania ratownicze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291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9" name="Symbol zastępczy zawartości 8"/>
          <p:cNvSpPr>
            <a:spLocks noGrp="1"/>
          </p:cNvSpPr>
          <p:nvPr>
            <p:ph sz="quarter" idx="2"/>
          </p:nvPr>
        </p:nvSpPr>
        <p:spPr>
          <a:xfrm>
            <a:off x="214282" y="1643050"/>
            <a:ext cx="8472518" cy="4572032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60000"/>
              </a:lnSpc>
              <a:buNone/>
            </a:pPr>
            <a:r>
              <a:rPr lang="pl-PL" b="1" u="sng" dirty="0"/>
              <a:t>Zagrożenia dla ratowników podczas działań ratowniczych:</a:t>
            </a:r>
          </a:p>
          <a:p>
            <a:pPr>
              <a:lnSpc>
                <a:spcPct val="160000"/>
              </a:lnSpc>
            </a:pPr>
            <a:r>
              <a:rPr lang="pl-PL" b="1" dirty="0"/>
              <a:t>pożar, wybuch,</a:t>
            </a:r>
          </a:p>
          <a:p>
            <a:pPr>
              <a:lnSpc>
                <a:spcPct val="160000"/>
              </a:lnSpc>
            </a:pPr>
            <a:r>
              <a:rPr lang="pl-PL" b="1" dirty="0"/>
              <a:t>rozlewy paliwa,</a:t>
            </a:r>
          </a:p>
          <a:p>
            <a:pPr>
              <a:lnSpc>
                <a:spcPct val="160000"/>
              </a:lnSpc>
            </a:pPr>
            <a:r>
              <a:rPr lang="pl-PL" b="1" dirty="0"/>
              <a:t>inni użytkownicy drogi,</a:t>
            </a:r>
          </a:p>
          <a:p>
            <a:pPr>
              <a:lnSpc>
                <a:spcPct val="160000"/>
              </a:lnSpc>
            </a:pPr>
            <a:r>
              <a:rPr lang="pl-PL" b="1" dirty="0"/>
              <a:t>ładunek przewożony,</a:t>
            </a:r>
          </a:p>
          <a:p>
            <a:pPr>
              <a:lnSpc>
                <a:spcPct val="160000"/>
              </a:lnSpc>
            </a:pPr>
            <a:r>
              <a:rPr lang="pl-PL" b="1" dirty="0"/>
              <a:t>osoby postronne, </a:t>
            </a:r>
          </a:p>
          <a:p>
            <a:pPr>
              <a:lnSpc>
                <a:spcPct val="160000"/>
              </a:lnSpc>
            </a:pPr>
            <a:r>
              <a:rPr lang="pl-PL" b="1" dirty="0"/>
              <a:t>zła organizacja działań ratowniczych,</a:t>
            </a:r>
          </a:p>
          <a:p>
            <a:pPr>
              <a:lnSpc>
                <a:spcPct val="160000"/>
              </a:lnSpc>
            </a:pPr>
            <a:r>
              <a:rPr lang="pl-PL" b="1" dirty="0"/>
              <a:t>nieprzestrzeganie zasad BHP,</a:t>
            </a:r>
          </a:p>
          <a:p>
            <a:pPr>
              <a:lnSpc>
                <a:spcPct val="160000"/>
              </a:lnSpc>
            </a:pPr>
            <a:r>
              <a:rPr lang="pl-PL" b="1" dirty="0"/>
              <a:t>niestabilność uszkodzonego pojazdu,</a:t>
            </a:r>
          </a:p>
          <a:p>
            <a:pPr>
              <a:lnSpc>
                <a:spcPct val="160000"/>
              </a:lnSpc>
            </a:pPr>
            <a:endParaRPr lang="pl-PL" b="1" dirty="0"/>
          </a:p>
          <a:p>
            <a:pPr>
              <a:lnSpc>
                <a:spcPct val="160000"/>
              </a:lnSpc>
            </a:pP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/>
              <a:t>Działania ratownicze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291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9" name="Symbol zastępczy zawartości 8"/>
          <p:cNvSpPr>
            <a:spLocks noGrp="1"/>
          </p:cNvSpPr>
          <p:nvPr>
            <p:ph sz="quarter" idx="2"/>
          </p:nvPr>
        </p:nvSpPr>
        <p:spPr>
          <a:xfrm>
            <a:off x="214282" y="1643050"/>
            <a:ext cx="8472518" cy="4572032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60000"/>
              </a:lnSpc>
              <a:buNone/>
            </a:pPr>
            <a:r>
              <a:rPr lang="pl-PL" b="1" u="sng" dirty="0"/>
              <a:t>Zagrożenia dla ratowników podczas działań ratowniczych </a:t>
            </a:r>
            <a:r>
              <a:rPr lang="pl-PL" b="1" u="sng" dirty="0" err="1"/>
              <a:t>cd</a:t>
            </a:r>
            <a:r>
              <a:rPr lang="pl-PL" b="1" u="sng" dirty="0"/>
              <a:t>.:</a:t>
            </a:r>
          </a:p>
          <a:p>
            <a:pPr>
              <a:lnSpc>
                <a:spcPct val="160000"/>
              </a:lnSpc>
            </a:pPr>
            <a:r>
              <a:rPr lang="pl-PL" b="1" dirty="0"/>
              <a:t>obrażenia u osób poszkodowanych,</a:t>
            </a:r>
          </a:p>
          <a:p>
            <a:pPr>
              <a:lnSpc>
                <a:spcPct val="160000"/>
              </a:lnSpc>
            </a:pPr>
            <a:r>
              <a:rPr lang="pl-PL" b="1" dirty="0"/>
              <a:t>ostre krawędzie,</a:t>
            </a:r>
          </a:p>
          <a:p>
            <a:pPr>
              <a:lnSpc>
                <a:spcPct val="160000"/>
              </a:lnSpc>
            </a:pPr>
            <a:r>
              <a:rPr lang="pl-PL" b="1" dirty="0"/>
              <a:t>poduszki bezpieczeństwa w pojazdach,</a:t>
            </a:r>
          </a:p>
          <a:p>
            <a:pPr>
              <a:lnSpc>
                <a:spcPct val="160000"/>
              </a:lnSpc>
            </a:pPr>
            <a:r>
              <a:rPr lang="pl-PL" b="1" dirty="0"/>
              <a:t>kwas akumulatorowy,</a:t>
            </a:r>
          </a:p>
          <a:p>
            <a:pPr>
              <a:lnSpc>
                <a:spcPct val="160000"/>
              </a:lnSpc>
            </a:pPr>
            <a:r>
              <a:rPr lang="pl-PL" b="1" dirty="0"/>
              <a:t>naprężone elementy, </a:t>
            </a:r>
          </a:p>
          <a:p>
            <a:pPr>
              <a:lnSpc>
                <a:spcPct val="160000"/>
              </a:lnSpc>
            </a:pPr>
            <a:r>
              <a:rPr lang="pl-PL" b="1" dirty="0"/>
              <a:t>porażenie prądem podczas zdarzeń z pojazdami hybrydowymi i elektrycznymi oraz zerwanymi liniami energetycznymi,</a:t>
            </a:r>
          </a:p>
          <a:p>
            <a:pPr>
              <a:lnSpc>
                <a:spcPct val="160000"/>
              </a:lnSpc>
            </a:pPr>
            <a:r>
              <a:rPr lang="pl-PL" b="1" dirty="0"/>
              <a:t>instalacja gazowa w pojazdach.</a:t>
            </a:r>
          </a:p>
          <a:p>
            <a:pPr>
              <a:lnSpc>
                <a:spcPct val="160000"/>
              </a:lnSpc>
            </a:pP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/>
              <a:t>Działania ratownicze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291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9" name="Symbol zastępczy zawartości 8"/>
          <p:cNvSpPr>
            <a:spLocks noGrp="1"/>
          </p:cNvSpPr>
          <p:nvPr>
            <p:ph sz="quarter" idx="2"/>
          </p:nvPr>
        </p:nvSpPr>
        <p:spPr>
          <a:xfrm>
            <a:off x="214282" y="1571612"/>
            <a:ext cx="8472518" cy="5286388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60000"/>
              </a:lnSpc>
              <a:buNone/>
            </a:pPr>
            <a:r>
              <a:rPr lang="pl-PL" u="sng" dirty="0"/>
              <a:t>Zasady bezpiecznego prowadzenia działań ratowniczych</a:t>
            </a:r>
          </a:p>
          <a:p>
            <a:pPr>
              <a:lnSpc>
                <a:spcPct val="160000"/>
              </a:lnSpc>
            </a:pPr>
            <a:r>
              <a:rPr lang="pl-PL" dirty="0"/>
              <a:t>pojazdy należy rozmontować tylko w niezbędnym zakresie,</a:t>
            </a:r>
          </a:p>
          <a:p>
            <a:pPr>
              <a:lnSpc>
                <a:spcPct val="160000"/>
              </a:lnSpc>
            </a:pPr>
            <a:r>
              <a:rPr lang="pl-PL" dirty="0"/>
              <a:t>brak lub nieprawidłowe wykonanie stabilizacji pojazdu może prowadzić do załamania elementów konstrukcyjnych pojazdu,</a:t>
            </a:r>
          </a:p>
          <a:p>
            <a:pPr>
              <a:lnSpc>
                <a:spcPct val="160000"/>
              </a:lnSpc>
            </a:pPr>
            <a:r>
              <a:rPr lang="pl-PL" dirty="0"/>
              <a:t>przed przystąpieniem do usuwania drzwi pojazdu należy usunąć szyby,</a:t>
            </a:r>
          </a:p>
          <a:p>
            <a:pPr>
              <a:lnSpc>
                <a:spcPct val="160000"/>
              </a:lnSpc>
            </a:pPr>
            <a:r>
              <a:rPr lang="pl-PL" dirty="0"/>
              <a:t>usuwając drzwi przednie, należy pamiętać o zamknięciu drzwi tylnych co ma na celu wzmocnienie konstrukcji pojazdu,</a:t>
            </a:r>
          </a:p>
          <a:p>
            <a:pPr>
              <a:lnSpc>
                <a:spcPct val="160000"/>
              </a:lnSpc>
            </a:pPr>
            <a:r>
              <a:rPr lang="pl-PL" dirty="0"/>
              <a:t>po odgięciu dachu należy go zabezpieczyć linką do stałych elementów pojazdu,</a:t>
            </a:r>
          </a:p>
          <a:p>
            <a:pPr>
              <a:lnSpc>
                <a:spcPct val="160000"/>
              </a:lnSpc>
            </a:pPr>
            <a:r>
              <a:rPr lang="pl-PL" dirty="0"/>
              <a:t>odcinane elementy gromadzić w polu składowania części,</a:t>
            </a:r>
          </a:p>
          <a:p>
            <a:pPr>
              <a:lnSpc>
                <a:spcPct val="160000"/>
              </a:lnSpc>
            </a:pPr>
            <a:r>
              <a:rPr lang="pl-PL" dirty="0"/>
              <a:t>ratownik obsługujący urządzenia powinien być wyposażony w środki ochrony osobistej.</a:t>
            </a:r>
          </a:p>
          <a:p>
            <a:pPr>
              <a:lnSpc>
                <a:spcPct val="160000"/>
              </a:lnSpc>
            </a:pPr>
            <a:endParaRPr lang="pl-PL" dirty="0"/>
          </a:p>
          <a:p>
            <a:pPr>
              <a:lnSpc>
                <a:spcPct val="160000"/>
              </a:lnSpc>
              <a:buNone/>
            </a:pPr>
            <a:endParaRPr lang="pl-PL" dirty="0"/>
          </a:p>
          <a:p>
            <a:pPr>
              <a:lnSpc>
                <a:spcPct val="160000"/>
              </a:lnSpc>
            </a:pP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/>
              <a:t>Zakończenie działań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291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9" name="Symbol zastępczy zawartości 8"/>
          <p:cNvSpPr>
            <a:spLocks noGrp="1"/>
          </p:cNvSpPr>
          <p:nvPr>
            <p:ph sz="quarter" idx="2"/>
          </p:nvPr>
        </p:nvSpPr>
        <p:spPr>
          <a:xfrm>
            <a:off x="214282" y="1643050"/>
            <a:ext cx="8472518" cy="4572032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endParaRPr lang="pl-PL" dirty="0"/>
          </a:p>
          <a:p>
            <a:pPr>
              <a:lnSpc>
                <a:spcPct val="160000"/>
              </a:lnSpc>
              <a:buNone/>
            </a:pPr>
            <a:endParaRPr lang="pl-PL" dirty="0"/>
          </a:p>
          <a:p>
            <a:pPr>
              <a:lnSpc>
                <a:spcPct val="160000"/>
              </a:lnSpc>
            </a:pPr>
            <a:endParaRPr lang="pl-PL" b="1" dirty="0"/>
          </a:p>
        </p:txBody>
      </p:sp>
      <p:sp>
        <p:nvSpPr>
          <p:cNvPr id="7" name="Symbol zastępczy zawartości 8"/>
          <p:cNvSpPr>
            <a:spLocks noGrp="1"/>
          </p:cNvSpPr>
          <p:nvPr>
            <p:ph sz="quarter" idx="2"/>
          </p:nvPr>
        </p:nvSpPr>
        <p:spPr>
          <a:xfrm>
            <a:off x="214282" y="1571612"/>
            <a:ext cx="8472518" cy="5286388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buNone/>
            </a:pPr>
            <a:endParaRPr lang="pl-PL" dirty="0"/>
          </a:p>
          <a:p>
            <a:pPr>
              <a:lnSpc>
                <a:spcPct val="160000"/>
              </a:lnSpc>
              <a:buNone/>
            </a:pPr>
            <a:endParaRPr lang="pl-PL" dirty="0"/>
          </a:p>
          <a:p>
            <a:pPr>
              <a:lnSpc>
                <a:spcPct val="160000"/>
              </a:lnSpc>
            </a:pPr>
            <a:endParaRPr lang="pl-PL" b="1" dirty="0"/>
          </a:p>
        </p:txBody>
      </p:sp>
      <p:sp>
        <p:nvSpPr>
          <p:cNvPr id="8" name="Prostokąt 7"/>
          <p:cNvSpPr/>
          <p:nvPr/>
        </p:nvSpPr>
        <p:spPr>
          <a:xfrm>
            <a:off x="3286116" y="1714488"/>
            <a:ext cx="2428892" cy="57150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Zabezpieczenie poszkodowanych</a:t>
            </a:r>
          </a:p>
        </p:txBody>
      </p:sp>
      <p:sp>
        <p:nvSpPr>
          <p:cNvPr id="12" name="Strzałka w prawo 11"/>
          <p:cNvSpPr/>
          <p:nvPr/>
        </p:nvSpPr>
        <p:spPr>
          <a:xfrm rot="8154795">
            <a:off x="2376703" y="2603771"/>
            <a:ext cx="1020014" cy="2630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/>
          <p:cNvSpPr/>
          <p:nvPr/>
        </p:nvSpPr>
        <p:spPr>
          <a:xfrm>
            <a:off x="1071538" y="3357562"/>
            <a:ext cx="3143272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Poszkodowani samodzielnie opuszczają pojazd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5000628" y="3357562"/>
            <a:ext cx="3143272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Poszkodowani nie są w stanie samodzielnie opuścić pojazdu</a:t>
            </a:r>
          </a:p>
        </p:txBody>
      </p:sp>
      <p:sp>
        <p:nvSpPr>
          <p:cNvPr id="16" name="Prostokąt 15"/>
          <p:cNvSpPr/>
          <p:nvPr/>
        </p:nvSpPr>
        <p:spPr>
          <a:xfrm>
            <a:off x="1071538" y="4643446"/>
            <a:ext cx="3143272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Zabezpieczenie poszkodowanych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5000628" y="4643446"/>
            <a:ext cx="3143272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Zastosowanie odpowiedniej techniki uwalniania</a:t>
            </a:r>
          </a:p>
        </p:txBody>
      </p:sp>
      <p:sp>
        <p:nvSpPr>
          <p:cNvPr id="18" name="Prostokąt 17"/>
          <p:cNvSpPr/>
          <p:nvPr/>
        </p:nvSpPr>
        <p:spPr>
          <a:xfrm>
            <a:off x="3071802" y="6072206"/>
            <a:ext cx="3143272" cy="57150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Przekazania poszkodowanych służbom medycznym</a:t>
            </a:r>
          </a:p>
        </p:txBody>
      </p:sp>
      <p:sp>
        <p:nvSpPr>
          <p:cNvPr id="19" name="Strzałka w prawo 18"/>
          <p:cNvSpPr/>
          <p:nvPr/>
        </p:nvSpPr>
        <p:spPr>
          <a:xfrm rot="2733546">
            <a:off x="5656009" y="2610684"/>
            <a:ext cx="1020014" cy="2630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Strzałka w prawo 19"/>
          <p:cNvSpPr/>
          <p:nvPr/>
        </p:nvSpPr>
        <p:spPr>
          <a:xfrm rot="5400000">
            <a:off x="2280021" y="4149343"/>
            <a:ext cx="560755" cy="2630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Strzałka w prawo 20"/>
          <p:cNvSpPr/>
          <p:nvPr/>
        </p:nvSpPr>
        <p:spPr>
          <a:xfrm rot="5400000">
            <a:off x="6280550" y="4149343"/>
            <a:ext cx="560755" cy="2630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Strzałka w prawo 21"/>
          <p:cNvSpPr/>
          <p:nvPr/>
        </p:nvSpPr>
        <p:spPr>
          <a:xfrm rot="3466368">
            <a:off x="2515685" y="5528275"/>
            <a:ext cx="717022" cy="2630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trzałka w prawo 22"/>
          <p:cNvSpPr/>
          <p:nvPr/>
        </p:nvSpPr>
        <p:spPr>
          <a:xfrm rot="7260907">
            <a:off x="6082586" y="5529881"/>
            <a:ext cx="717022" cy="2630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69450" cy="750077"/>
          </a:xfrm>
        </p:spPr>
        <p:txBody>
          <a:bodyPr>
            <a:normAutofit/>
          </a:bodyPr>
          <a:lstStyle/>
          <a:p>
            <a:r>
              <a:rPr lang="pl-PL" altLang="pl-PL" sz="2800" dirty="0"/>
              <a:t>Wstęp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72699" y="1570878"/>
            <a:ext cx="8295089" cy="69122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Prezentacja obejmuje poszczególne tematy z zakresu organizacji akcji ratownictwa technicznego:</a:t>
            </a:r>
          </a:p>
        </p:txBody>
      </p:sp>
      <p:sp>
        <p:nvSpPr>
          <p:cNvPr id="14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42844" y="2571744"/>
            <a:ext cx="4857784" cy="3500462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70000"/>
              </a:lnSpc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organizacja terenu akcji; </a:t>
            </a:r>
          </a:p>
          <a:p>
            <a:pPr>
              <a:lnSpc>
                <a:spcPct val="170000"/>
              </a:lnSpc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rozpoznanie podczas zdarzeń na drodze;</a:t>
            </a:r>
          </a:p>
          <a:p>
            <a:pPr>
              <a:lnSpc>
                <a:spcPct val="170000"/>
              </a:lnSpc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stabilizacja pojazdu;</a:t>
            </a:r>
          </a:p>
          <a:p>
            <a:pPr>
              <a:lnSpc>
                <a:spcPct val="170000"/>
              </a:lnSpc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określenie i oznakowanie strefy zagrożenia;</a:t>
            </a:r>
          </a:p>
          <a:p>
            <a:pPr>
              <a:lnSpc>
                <a:spcPct val="170000"/>
              </a:lnSpc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działania ratownicze;</a:t>
            </a:r>
          </a:p>
          <a:p>
            <a:pPr>
              <a:lnSpc>
                <a:spcPct val="170000"/>
              </a:lnSpc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zabezpieczenie poszkodowanych podczas działań;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2714620"/>
            <a:ext cx="3808626" cy="2543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000628" y="5214950"/>
            <a:ext cx="1143008" cy="428628"/>
          </a:xfrm>
        </p:spPr>
        <p:txBody>
          <a:bodyPr>
            <a:normAutofit fontScale="92500"/>
          </a:bodyPr>
          <a:lstStyle/>
          <a:p>
            <a:pPr>
              <a:lnSpc>
                <a:spcPct val="170000"/>
              </a:lnSpc>
              <a:buNone/>
            </a:pPr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</a:rPr>
              <a:t>Zdjęcie 1</a:t>
            </a:r>
          </a:p>
        </p:txBody>
      </p:sp>
    </p:spTree>
    <p:extLst>
      <p:ext uri="{BB962C8B-B14F-4D97-AF65-F5344CB8AC3E}">
        <p14:creationId xmlns:p14="http://schemas.microsoft.com/office/powerpoint/2010/main" val="33819566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/>
              <a:t>Zakończenie działań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291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9" name="Symbol zastępczy zawartości 8"/>
          <p:cNvSpPr>
            <a:spLocks noGrp="1"/>
          </p:cNvSpPr>
          <p:nvPr>
            <p:ph sz="quarter" idx="2"/>
          </p:nvPr>
        </p:nvSpPr>
        <p:spPr>
          <a:xfrm>
            <a:off x="214282" y="1643050"/>
            <a:ext cx="8472518" cy="4572032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endParaRPr lang="pl-PL" dirty="0"/>
          </a:p>
          <a:p>
            <a:pPr>
              <a:lnSpc>
                <a:spcPct val="160000"/>
              </a:lnSpc>
              <a:buNone/>
            </a:pPr>
            <a:endParaRPr lang="pl-PL" dirty="0"/>
          </a:p>
          <a:p>
            <a:pPr>
              <a:lnSpc>
                <a:spcPct val="160000"/>
              </a:lnSpc>
            </a:pPr>
            <a:endParaRPr lang="pl-PL" b="1" dirty="0"/>
          </a:p>
        </p:txBody>
      </p:sp>
      <p:sp>
        <p:nvSpPr>
          <p:cNvPr id="7" name="Symbol zastępczy zawartości 8"/>
          <p:cNvSpPr>
            <a:spLocks noGrp="1"/>
          </p:cNvSpPr>
          <p:nvPr>
            <p:ph sz="quarter" idx="2"/>
          </p:nvPr>
        </p:nvSpPr>
        <p:spPr>
          <a:xfrm>
            <a:off x="214282" y="1571612"/>
            <a:ext cx="8472518" cy="5286388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buNone/>
            </a:pPr>
            <a:endParaRPr lang="pl-PL" dirty="0"/>
          </a:p>
          <a:p>
            <a:pPr>
              <a:lnSpc>
                <a:spcPct val="160000"/>
              </a:lnSpc>
              <a:buNone/>
            </a:pPr>
            <a:endParaRPr lang="pl-PL" dirty="0"/>
          </a:p>
          <a:p>
            <a:pPr>
              <a:lnSpc>
                <a:spcPct val="160000"/>
              </a:lnSpc>
            </a:pPr>
            <a:endParaRPr lang="pl-PL" b="1" dirty="0"/>
          </a:p>
        </p:txBody>
      </p:sp>
      <p:sp>
        <p:nvSpPr>
          <p:cNvPr id="8" name="Prostokąt 7"/>
          <p:cNvSpPr/>
          <p:nvPr/>
        </p:nvSpPr>
        <p:spPr>
          <a:xfrm>
            <a:off x="500034" y="1643050"/>
            <a:ext cx="8001056" cy="57150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Zabezpieczenie poszkodowanych</a:t>
            </a:r>
          </a:p>
        </p:txBody>
      </p:sp>
      <p:sp>
        <p:nvSpPr>
          <p:cNvPr id="14" name="Prostokąt 13"/>
          <p:cNvSpPr/>
          <p:nvPr/>
        </p:nvSpPr>
        <p:spPr>
          <a:xfrm>
            <a:off x="500034" y="2643182"/>
            <a:ext cx="3429024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Kontrola stanu poszkodowanych</a:t>
            </a:r>
          </a:p>
        </p:txBody>
      </p:sp>
      <p:sp>
        <p:nvSpPr>
          <p:cNvPr id="18" name="Prostokąt 17"/>
          <p:cNvSpPr/>
          <p:nvPr/>
        </p:nvSpPr>
        <p:spPr>
          <a:xfrm>
            <a:off x="5643570" y="4071942"/>
            <a:ext cx="2928958" cy="10001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Przekazanie poszkodowanych służbom medycznym</a:t>
            </a:r>
          </a:p>
        </p:txBody>
      </p:sp>
      <p:sp>
        <p:nvSpPr>
          <p:cNvPr id="27" name="Strzałka w prawo 26"/>
          <p:cNvSpPr/>
          <p:nvPr/>
        </p:nvSpPr>
        <p:spPr>
          <a:xfrm rot="5400000">
            <a:off x="1893075" y="2321711"/>
            <a:ext cx="357190" cy="142876"/>
          </a:xfrm>
          <a:prstGeom prst="rightArrow">
            <a:avLst>
              <a:gd name="adj1" fmla="val 43333"/>
              <a:gd name="adj2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0" name="Prostokąt 29"/>
          <p:cNvSpPr/>
          <p:nvPr/>
        </p:nvSpPr>
        <p:spPr>
          <a:xfrm>
            <a:off x="500034" y="3500438"/>
            <a:ext cx="3429024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Podtrzymanie funkcji życiowych</a:t>
            </a:r>
          </a:p>
        </p:txBody>
      </p:sp>
      <p:sp>
        <p:nvSpPr>
          <p:cNvPr id="31" name="Prostokąt 30"/>
          <p:cNvSpPr/>
          <p:nvPr/>
        </p:nvSpPr>
        <p:spPr>
          <a:xfrm>
            <a:off x="500034" y="4357694"/>
            <a:ext cx="3429024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Zaopatrzenie medyczne</a:t>
            </a:r>
          </a:p>
        </p:txBody>
      </p:sp>
      <p:sp>
        <p:nvSpPr>
          <p:cNvPr id="33" name="Prostokąt 32"/>
          <p:cNvSpPr/>
          <p:nvPr/>
        </p:nvSpPr>
        <p:spPr>
          <a:xfrm>
            <a:off x="500034" y="5214950"/>
            <a:ext cx="342902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Zabezpieczenie przed utratą ciepła</a:t>
            </a:r>
          </a:p>
        </p:txBody>
      </p:sp>
      <p:sp>
        <p:nvSpPr>
          <p:cNvPr id="35" name="Strzałka w prawo 34"/>
          <p:cNvSpPr/>
          <p:nvPr/>
        </p:nvSpPr>
        <p:spPr>
          <a:xfrm rot="5400000">
            <a:off x="1893075" y="3178967"/>
            <a:ext cx="357190" cy="142876"/>
          </a:xfrm>
          <a:prstGeom prst="rightArrow">
            <a:avLst>
              <a:gd name="adj1" fmla="val 43333"/>
              <a:gd name="adj2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Strzałka w prawo 35"/>
          <p:cNvSpPr/>
          <p:nvPr/>
        </p:nvSpPr>
        <p:spPr>
          <a:xfrm rot="5400000">
            <a:off x="1893075" y="4036223"/>
            <a:ext cx="357190" cy="142876"/>
          </a:xfrm>
          <a:prstGeom prst="rightArrow">
            <a:avLst>
              <a:gd name="adj1" fmla="val 43333"/>
              <a:gd name="adj2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Strzałka w prawo 36"/>
          <p:cNvSpPr/>
          <p:nvPr/>
        </p:nvSpPr>
        <p:spPr>
          <a:xfrm rot="5400000">
            <a:off x="1893075" y="4893479"/>
            <a:ext cx="357190" cy="142876"/>
          </a:xfrm>
          <a:prstGeom prst="rightArrow">
            <a:avLst>
              <a:gd name="adj1" fmla="val 43333"/>
              <a:gd name="adj2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8" name="Strzałka w prawo 37"/>
          <p:cNvSpPr/>
          <p:nvPr/>
        </p:nvSpPr>
        <p:spPr>
          <a:xfrm rot="5400000">
            <a:off x="1893075" y="5822173"/>
            <a:ext cx="357190" cy="142876"/>
          </a:xfrm>
          <a:prstGeom prst="rightArrow">
            <a:avLst>
              <a:gd name="adj1" fmla="val 43333"/>
              <a:gd name="adj2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9" name="Prostokąt 38"/>
          <p:cNvSpPr/>
          <p:nvPr/>
        </p:nvSpPr>
        <p:spPr>
          <a:xfrm>
            <a:off x="500034" y="6143644"/>
            <a:ext cx="3429024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Wsparcie psychiczne</a:t>
            </a:r>
          </a:p>
        </p:txBody>
      </p:sp>
      <p:sp>
        <p:nvSpPr>
          <p:cNvPr id="40" name="Prostokąt 39"/>
          <p:cNvSpPr/>
          <p:nvPr/>
        </p:nvSpPr>
        <p:spPr>
          <a:xfrm>
            <a:off x="3929058" y="2643182"/>
            <a:ext cx="45719" cy="3929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1" name="Strzałka w prawo 40"/>
          <p:cNvSpPr/>
          <p:nvPr/>
        </p:nvSpPr>
        <p:spPr>
          <a:xfrm>
            <a:off x="4000496" y="4572008"/>
            <a:ext cx="1571636" cy="142876"/>
          </a:xfrm>
          <a:prstGeom prst="rightArrow">
            <a:avLst>
              <a:gd name="adj1" fmla="val 50000"/>
              <a:gd name="adj2" fmla="val 74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2" name="Strzałka w prawo 41"/>
          <p:cNvSpPr/>
          <p:nvPr/>
        </p:nvSpPr>
        <p:spPr>
          <a:xfrm rot="5400000">
            <a:off x="6250793" y="3036091"/>
            <a:ext cx="1785950" cy="142876"/>
          </a:xfrm>
          <a:prstGeom prst="rightArrow">
            <a:avLst>
              <a:gd name="adj1" fmla="val 50000"/>
              <a:gd name="adj2" fmla="val 74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/>
              <a:t>BIBLIOGRAFIA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467544" y="1832845"/>
            <a:ext cx="8216267" cy="3667857"/>
          </a:xfrm>
        </p:spPr>
        <p:txBody>
          <a:bodyPr>
            <a:normAutofit fontScale="70000" lnSpcReduction="20000"/>
          </a:bodyPr>
          <a:lstStyle/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Ratownictwo techniczne podczas wypadków z udziałem samochodów ciężarowych. Tłumaczenie: J. Kielin. Fundacja Edukacja i Technika Ratownictwa. Warszawa 2006</a:t>
            </a: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M. Schroeder: Wypadki w komunikacji drogowej. Fundacja Edukacja i Technika Ratownictwa.</a:t>
            </a: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B. Morris: Techniki ratownictwa drogowego </a:t>
            </a:r>
            <a:r>
              <a:rPr lang="pl-PL" dirty="0" err="1">
                <a:latin typeface="Arial" panose="020B0604020202020204" pitchFamily="34" charset="0"/>
                <a:cs typeface="Arial" panose="020B0604020202020204" pitchFamily="34" charset="0"/>
              </a:rPr>
              <a:t>Holmatro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. Podręcznik technik ratownictwa drogowego i zastosowanie narzędzi ratowniczych. Delta Service, Zielonka 2004.</a:t>
            </a: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R. Wolański: Ratownicza technika siłowa. SA PSP, Kraków 1999.</a:t>
            </a: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K. </a:t>
            </a:r>
            <a:r>
              <a:rPr lang="pl-PL" dirty="0" err="1">
                <a:latin typeface="Arial" panose="020B0604020202020204" pitchFamily="34" charset="0"/>
                <a:cs typeface="Arial" panose="020B0604020202020204" pitchFamily="34" charset="0"/>
              </a:rPr>
              <a:t>Bartoszak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 – „Ratownictwo w </a:t>
            </a: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transporcie drogowym”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40152" y="51571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</a:rPr>
              <a:t>Pobrano 18.02.20016 z www.os-psp.olsztyn.pl</a:t>
            </a:r>
          </a:p>
        </p:txBody>
      </p:sp>
      <p:sp>
        <p:nvSpPr>
          <p:cNvPr id="16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092552" y="53095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</a:rPr>
              <a:t>Pobrano 18.02.20016 z www.os-psp.olsztyn.pl</a:t>
            </a: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3945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39" y="250031"/>
            <a:ext cx="7362847" cy="874713"/>
          </a:xfrm>
        </p:spPr>
        <p:txBody>
          <a:bodyPr>
            <a:normAutofit fontScale="90000"/>
          </a:bodyPr>
          <a:lstStyle/>
          <a:p>
            <a:r>
              <a:rPr lang="pl-PL" altLang="pl-PL" sz="2800" b="1" dirty="0"/>
              <a:t>INDEKS MATERIAŁÓW POBRANYCH Z INTERNETU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07504" y="1832845"/>
            <a:ext cx="8921000" cy="4188443"/>
          </a:xfrm>
        </p:spPr>
        <p:txBody>
          <a:bodyPr/>
          <a:lstStyle/>
          <a:p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Zdjęcie 1: Pobrano 17.03.2016 z </a:t>
            </a:r>
            <a:r>
              <a:rPr lang="pl-PL" sz="2000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www.osp.malyn.pl</a:t>
            </a: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Zdjęcie 2: Pobrano 17.03.2016 z „Szkolenie z zakresu ratownictwa technicznego dla strażaków ratowników OSP – organizacja akcji ratownictwa technicznego na drogach” Jacek Gawroński</a:t>
            </a:r>
          </a:p>
          <a:p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Zdjęcie 3: Pobrano 17.03.2016 z „Ratownictwo techniczne” Paweł Karabin, Rafał </a:t>
            </a:r>
            <a:r>
              <a:rPr lang="pl-PL" sz="2000" dirty="0" err="1">
                <a:latin typeface="Arial" panose="020B0604020202020204" pitchFamily="34" charset="0"/>
                <a:cs typeface="Arial" panose="020B0604020202020204" pitchFamily="34" charset="0"/>
              </a:rPr>
              <a:t>Podlasiński</a:t>
            </a: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Zdjęcie 4: Pobrano 17.03.2016 z „Ratownictwo techniczne” Paweł Karabin, Rafał </a:t>
            </a:r>
            <a:r>
              <a:rPr lang="pl-PL" sz="2000" dirty="0" err="1">
                <a:latin typeface="Arial" panose="020B0604020202020204" pitchFamily="34" charset="0"/>
                <a:cs typeface="Arial" panose="020B0604020202020204" pitchFamily="34" charset="0"/>
              </a:rPr>
              <a:t>Podlasiński</a:t>
            </a: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40152" y="51571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</a:rPr>
              <a:t>Pobrano 18.02.20016 z www.os-psp.olsztyn.pl</a:t>
            </a:r>
          </a:p>
        </p:txBody>
      </p:sp>
      <p:sp>
        <p:nvSpPr>
          <p:cNvPr id="16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092552" y="53095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</a:rPr>
              <a:t>Pobrano 18.02.20016 z www.os-psp.olsztyn.pl</a:t>
            </a: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585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/>
              <a:t>Schemat postępowania podczas zdarzenia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5006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lnSpcReduction="1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sz="4000" b="1" dirty="0"/>
              <a:t>WYPADEK DROGOWY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sz="2000" b="1" dirty="0"/>
              <a:t>DOJAZD DO MIEJSCA ZDARZENIA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pl-PL" altLang="pl-PL" sz="2000" b="1" dirty="0"/>
          </a:p>
          <a:p>
            <a:pPr algn="ctr">
              <a:lnSpc>
                <a:spcPct val="80000"/>
              </a:lnSpc>
              <a:buFontTx/>
              <a:buNone/>
            </a:pPr>
            <a:endParaRPr lang="pl-PL" altLang="pl-PL" sz="20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sz="2000" b="1" dirty="0"/>
              <a:t>ROZPOZNANIE SYTUACJI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pl-PL" altLang="pl-PL" sz="2000" b="1" dirty="0"/>
          </a:p>
          <a:p>
            <a:pPr algn="ctr">
              <a:lnSpc>
                <a:spcPct val="80000"/>
              </a:lnSpc>
              <a:buFontTx/>
              <a:buNone/>
            </a:pPr>
            <a:endParaRPr lang="pl-PL" altLang="pl-PL" sz="20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sz="2000" b="1" dirty="0"/>
              <a:t>ZABEZPIECZENIE TERENU DZIAŁAŃ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pl-PL" altLang="pl-PL" sz="2000" b="1" dirty="0"/>
          </a:p>
          <a:p>
            <a:pPr algn="ctr">
              <a:lnSpc>
                <a:spcPct val="80000"/>
              </a:lnSpc>
              <a:buFontTx/>
              <a:buNone/>
            </a:pPr>
            <a:endParaRPr lang="pl-PL" altLang="pl-PL" sz="20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sz="2000" b="1" dirty="0"/>
              <a:t>DZIAŁANIA RATOWNICZE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pl-PL" altLang="pl-PL" sz="2000" b="1" dirty="0"/>
          </a:p>
          <a:p>
            <a:pPr algn="ctr">
              <a:lnSpc>
                <a:spcPct val="80000"/>
              </a:lnSpc>
              <a:buFontTx/>
              <a:buNone/>
            </a:pPr>
            <a:endParaRPr lang="pl-PL" altLang="pl-PL" sz="20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sz="2000" b="1" dirty="0"/>
              <a:t>ZAKOŃCZENIE DZIAŁAŃ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</a:p>
        </p:txBody>
      </p:sp>
      <p:sp>
        <p:nvSpPr>
          <p:cNvPr id="11" name="Strzałka w dół 10"/>
          <p:cNvSpPr/>
          <p:nvPr/>
        </p:nvSpPr>
        <p:spPr>
          <a:xfrm>
            <a:off x="4357686" y="4714884"/>
            <a:ext cx="214314" cy="428628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trzałka w dół 11"/>
          <p:cNvSpPr/>
          <p:nvPr/>
        </p:nvSpPr>
        <p:spPr>
          <a:xfrm>
            <a:off x="4357686" y="3929066"/>
            <a:ext cx="214314" cy="428628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trzałka w dół 12"/>
          <p:cNvSpPr/>
          <p:nvPr/>
        </p:nvSpPr>
        <p:spPr>
          <a:xfrm>
            <a:off x="4357686" y="5572140"/>
            <a:ext cx="214314" cy="428628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trzałka w dół 13"/>
          <p:cNvSpPr/>
          <p:nvPr/>
        </p:nvSpPr>
        <p:spPr>
          <a:xfrm>
            <a:off x="4357686" y="3143248"/>
            <a:ext cx="214314" cy="428628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/>
              <a:t>Organizacja terenu akcji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4649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928802"/>
            <a:ext cx="7760823" cy="4429155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buNone/>
            </a:pPr>
            <a:r>
              <a:rPr lang="pl-PL" sz="2400" u="sng" dirty="0">
                <a:latin typeface="Arial" panose="020B0604020202020204" pitchFamily="34" charset="0"/>
                <a:cs typeface="Arial" panose="020B0604020202020204" pitchFamily="34" charset="0"/>
              </a:rPr>
              <a:t>Podczas dojazdu do miejsca zdarzenia uzyskać informacje o zdarzeniu z odpowiedniego stanowiska kierowania o: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rodzaju zdarzenia (zderzenie pojazdów, pożar, wyciek substancji itp.),</a:t>
            </a:r>
          </a:p>
          <a:p>
            <a:pPr>
              <a:lnSpc>
                <a:spcPct val="150000"/>
              </a:lnSpc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ilości osób poszkodowanych,</a:t>
            </a:r>
          </a:p>
          <a:p>
            <a:pPr>
              <a:lnSpc>
                <a:spcPct val="150000"/>
              </a:lnSpc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ilości i rodzaju pojazdów uczestniczących w zdarzeniu (samochody osobowe, ciężarowe, specjalne itp.),</a:t>
            </a:r>
          </a:p>
          <a:p>
            <a:pPr>
              <a:lnSpc>
                <a:spcPct val="150000"/>
              </a:lnSpc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ładunku przewożonym przez pojazdy biorące udział w wypadku.</a:t>
            </a:r>
          </a:p>
          <a:p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/>
              <a:t>Organizacja terenu akcji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4649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928802"/>
            <a:ext cx="7760823" cy="442915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pl-PL" sz="2200" u="sng" dirty="0">
                <a:latin typeface="Arial" panose="020B0604020202020204" pitchFamily="34" charset="0"/>
                <a:cs typeface="Arial" panose="020B0604020202020204" pitchFamily="34" charset="0"/>
              </a:rPr>
              <a:t>Ustawienie pojazdów pożarniczych:</a:t>
            </a:r>
          </a:p>
          <a:p>
            <a:pPr>
              <a:lnSpc>
                <a:spcPct val="150000"/>
              </a:lnSpc>
            </a:pPr>
            <a:r>
              <a:rPr lang="pl-PL" sz="2200" dirty="0">
                <a:latin typeface="Arial" panose="020B0604020202020204" pitchFamily="34" charset="0"/>
                <a:cs typeface="Arial" panose="020B0604020202020204" pitchFamily="34" charset="0"/>
              </a:rPr>
              <a:t>w odległości bezpiecznej,</a:t>
            </a:r>
          </a:p>
          <a:p>
            <a:pPr>
              <a:lnSpc>
                <a:spcPct val="150000"/>
              </a:lnSpc>
            </a:pPr>
            <a:r>
              <a:rPr lang="pl-PL" sz="2200" dirty="0">
                <a:latin typeface="Arial" panose="020B0604020202020204" pitchFamily="34" charset="0"/>
                <a:cs typeface="Arial" panose="020B0604020202020204" pitchFamily="34" charset="0"/>
              </a:rPr>
              <a:t>pierwszy pojazd od strony najazdowej,</a:t>
            </a:r>
          </a:p>
          <a:p>
            <a:pPr>
              <a:lnSpc>
                <a:spcPct val="150000"/>
              </a:lnSpc>
            </a:pPr>
            <a:r>
              <a:rPr lang="pl-PL" sz="2200" dirty="0">
                <a:latin typeface="Arial" panose="020B0604020202020204" pitchFamily="34" charset="0"/>
                <a:cs typeface="Arial" panose="020B0604020202020204" pitchFamily="34" charset="0"/>
              </a:rPr>
              <a:t>zapewnić bezpieczne wysiadanie i dostęp do sprzętu załodze,</a:t>
            </a:r>
          </a:p>
          <a:p>
            <a:pPr>
              <a:lnSpc>
                <a:spcPct val="150000"/>
              </a:lnSpc>
            </a:pPr>
            <a:r>
              <a:rPr lang="pl-PL" sz="2200" dirty="0">
                <a:latin typeface="Arial" panose="020B0604020202020204" pitchFamily="34" charset="0"/>
                <a:cs typeface="Arial" panose="020B0604020202020204" pitchFamily="34" charset="0"/>
              </a:rPr>
              <a:t>zapewnić możliwość dojazdu innych służb,</a:t>
            </a:r>
          </a:p>
          <a:p>
            <a:pPr>
              <a:lnSpc>
                <a:spcPct val="150000"/>
              </a:lnSpc>
            </a:pPr>
            <a:r>
              <a:rPr lang="pl-PL" sz="2200" dirty="0">
                <a:latin typeface="Arial" panose="020B0604020202020204" pitchFamily="34" charset="0"/>
                <a:cs typeface="Arial" panose="020B0604020202020204" pitchFamily="34" charset="0"/>
              </a:rPr>
              <a:t>pojazdy ustawić z włączonym oświetleniem pojazdu i alarmowym ale bez sygnalizacji dźwiękowej.</a:t>
            </a:r>
          </a:p>
          <a:p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/>
              <a:t>Organizacja terenu akcji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4649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928802"/>
            <a:ext cx="9144000" cy="4929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42910" y="1500175"/>
            <a:ext cx="7975137" cy="50006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Przykład ustawienia pojazdu pożarniczego</a:t>
            </a: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/>
              <a:t>Organizacja terenu akcji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4649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</a:p>
        </p:txBody>
      </p:sp>
      <p:sp>
        <p:nvSpPr>
          <p:cNvPr id="11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42910" y="1500174"/>
            <a:ext cx="7975137" cy="608567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Przykład ustawienia pojazdów pożarniczych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071688"/>
            <a:ext cx="9144000" cy="478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/>
              <a:t>Organizacja terenu akcji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4649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</a:p>
        </p:txBody>
      </p:sp>
      <p:sp>
        <p:nvSpPr>
          <p:cNvPr id="11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42910" y="1500174"/>
            <a:ext cx="7975137" cy="608567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Przykład ustawienia pojazdów pożarniczych</a:t>
            </a: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43125"/>
            <a:ext cx="9144000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2801</TotalTime>
  <Words>1285</Words>
  <Application>Microsoft Office PowerPoint</Application>
  <PresentationFormat>Pokaz na ekranie (4:3)</PresentationFormat>
  <Paragraphs>280</Paragraphs>
  <Slides>32</Slides>
  <Notes>32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32</vt:i4>
      </vt:variant>
    </vt:vector>
  </HeadingPairs>
  <TitlesOfParts>
    <vt:vector size="40" baseType="lpstr">
      <vt:lpstr>Arial</vt:lpstr>
      <vt:lpstr>Arial Black</vt:lpstr>
      <vt:lpstr>Calibri</vt:lpstr>
      <vt:lpstr>Corbel</vt:lpstr>
      <vt:lpstr>Wingdings</vt:lpstr>
      <vt:lpstr>Wingdings 2</vt:lpstr>
      <vt:lpstr>Wingdings 3</vt:lpstr>
      <vt:lpstr>Moduł</vt:lpstr>
      <vt:lpstr>TEMAT 27:  Organizacja akcji ratownictwa technicznego  na szlakach komunikacyjnych</vt:lpstr>
      <vt:lpstr>MATERIAŁ NAUCZANIA</vt:lpstr>
      <vt:lpstr>Wstęp</vt:lpstr>
      <vt:lpstr>Schemat postępowania podczas zdarzenia</vt:lpstr>
      <vt:lpstr>Organizacja terenu akcji</vt:lpstr>
      <vt:lpstr>Organizacja terenu akcji</vt:lpstr>
      <vt:lpstr>Organizacja terenu akcji</vt:lpstr>
      <vt:lpstr>Organizacja terenu akcji</vt:lpstr>
      <vt:lpstr>Organizacja terenu akcji</vt:lpstr>
      <vt:lpstr>Organizacja terenu akcji</vt:lpstr>
      <vt:lpstr>Organizacja terenu akcji</vt:lpstr>
      <vt:lpstr>Organizacja terenu akcji</vt:lpstr>
      <vt:lpstr>Rozpoznanie</vt:lpstr>
      <vt:lpstr>Rozpoznanie</vt:lpstr>
      <vt:lpstr>Rozpoznanie</vt:lpstr>
      <vt:lpstr>Stabilizacja pojazdów</vt:lpstr>
      <vt:lpstr>Stabilizacja pojazdów</vt:lpstr>
      <vt:lpstr>Stabilizacja pojazdów</vt:lpstr>
      <vt:lpstr>Stabilizacja pojazdów</vt:lpstr>
      <vt:lpstr>Stabilizacja pojazdów</vt:lpstr>
      <vt:lpstr>Stabilizacja pojazdów</vt:lpstr>
      <vt:lpstr>Stabilizacja pojazdów</vt:lpstr>
      <vt:lpstr>Oznakowanie miejsca zdarzenia</vt:lpstr>
      <vt:lpstr>Oznakowanie miejsca zdarzenia</vt:lpstr>
      <vt:lpstr>Działania ratownicze</vt:lpstr>
      <vt:lpstr>Działania ratownicze</vt:lpstr>
      <vt:lpstr>Działania ratownicze</vt:lpstr>
      <vt:lpstr>Działania ratownicze</vt:lpstr>
      <vt:lpstr>Zakończenie działań</vt:lpstr>
      <vt:lpstr>Zakończenie działań</vt:lpstr>
      <vt:lpstr>BIBLIOGRAFIA</vt:lpstr>
      <vt:lpstr>INDEKS MATERIAŁÓW POBRANYCH Z INTERNETU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m.wroblewski</cp:lastModifiedBy>
  <cp:revision>303</cp:revision>
  <dcterms:created xsi:type="dcterms:W3CDTF">2014-03-01T12:20:49Z</dcterms:created>
  <dcterms:modified xsi:type="dcterms:W3CDTF">2021-11-08T09:14:52Z</dcterms:modified>
</cp:coreProperties>
</file>