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  <p:sldMasterId id="2147483683" r:id="rId2"/>
  </p:sldMasterIdLst>
  <p:notesMasterIdLst>
    <p:notesMasterId r:id="rId10"/>
  </p:notesMasterIdLst>
  <p:handoutMasterIdLst>
    <p:handoutMasterId r:id="rId11"/>
  </p:handoutMasterIdLst>
  <p:sldIdLst>
    <p:sldId id="256" r:id="rId3"/>
    <p:sldId id="538" r:id="rId4"/>
    <p:sldId id="539" r:id="rId5"/>
    <p:sldId id="541" r:id="rId6"/>
    <p:sldId id="540" r:id="rId7"/>
    <p:sldId id="543" r:id="rId8"/>
    <p:sldId id="291" r:id="rId9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9A"/>
    <a:srgbClr val="1C6E2E"/>
    <a:srgbClr val="24903B"/>
    <a:srgbClr val="4D4D4D"/>
    <a:srgbClr val="26993F"/>
    <a:srgbClr val="FFFFFF"/>
    <a:srgbClr val="00797A"/>
    <a:srgbClr val="009999"/>
    <a:srgbClr val="0099CC"/>
    <a:srgbClr val="2DB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F74CD-4E62-4069-9D23-549D956A6D9F}" v="61" dt="2025-09-10T22:16:19.852"/>
    <p1510:client id="{7BE859DF-78C7-4E1D-B57D-8058E22C9E29}" v="42" dt="2025-09-10T05:36:09.44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3"/>
    <p:restoredTop sz="85442" autoAdjust="0"/>
  </p:normalViewPr>
  <p:slideViewPr>
    <p:cSldViewPr snapToGrid="0">
      <p:cViewPr varScale="1">
        <p:scale>
          <a:sx n="59" d="100"/>
          <a:sy n="59" d="100"/>
        </p:scale>
        <p:origin x="102" y="456"/>
      </p:cViewPr>
      <p:guideLst/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F4E8F58-4F14-7177-5720-B005AF7AF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032320-2227-B374-B437-826997E40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A6D65-724F-334D-A647-492B66138BAA}" type="datetimeFigureOut">
              <a:rPr lang="pl-PL" b="1" smtClean="0">
                <a:latin typeface="Source Sans Pro Semibold" panose="020B0503030403020204" pitchFamily="34" charset="0"/>
              </a:rPr>
              <a:t>2025-09-10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DF24ADE-1FA5-49D2-0409-54E4282424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834F17-3386-A125-8DD4-E2FE243051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AC3BD-F08B-0A4B-BAF1-E7AEA459C965}" type="slidenum">
              <a:rPr lang="pl-PL" b="1" smtClean="0">
                <a:latin typeface="Source Sans Pro Semibold" panose="020B0503030403020204" pitchFamily="34" charset="0"/>
              </a:rPr>
              <a:t>‹#›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9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 i="0">
        <a:latin typeface="Source Sans Pro Semibold" panose="020B0503030403020204" pitchFamily="34" charset="0"/>
        <a:ea typeface="Source Sans Pro Semibold" panose="020B0503030403020204" pitchFamily="34" charset="0"/>
        <a:cs typeface="Calibri"/>
        <a:sym typeface="Calibri"/>
      </a:defRPr>
    </a:lvl1pPr>
    <a:lvl2pPr indent="228600" latinLnBrk="0">
      <a:defRPr sz="1200">
        <a:latin typeface="Calibri"/>
        <a:ea typeface="Calibri"/>
        <a:cs typeface="Calibri"/>
        <a:sym typeface="Calibri"/>
      </a:defRPr>
    </a:lvl2pPr>
    <a:lvl3pPr indent="457200" latinLnBrk="0">
      <a:defRPr sz="1200">
        <a:latin typeface="Calibri"/>
        <a:ea typeface="Calibri"/>
        <a:cs typeface="Calibri"/>
        <a:sym typeface="Calibri"/>
      </a:defRPr>
    </a:lvl3pPr>
    <a:lvl4pPr indent="685800" latinLnBrk="0">
      <a:defRPr sz="1200">
        <a:latin typeface="Calibri"/>
        <a:ea typeface="Calibri"/>
        <a:cs typeface="Calibri"/>
        <a:sym typeface="Calibri"/>
      </a:defRPr>
    </a:lvl4pPr>
    <a:lvl5pPr indent="914400" latinLnBrk="0">
      <a:defRPr sz="1200">
        <a:latin typeface="Calibri"/>
        <a:ea typeface="Calibri"/>
        <a:cs typeface="Calibri"/>
        <a:sym typeface="Calibri"/>
      </a:defRPr>
    </a:lvl5pPr>
    <a:lvl6pPr indent="1143000" latinLnBrk="0">
      <a:defRPr sz="1200">
        <a:latin typeface="Calibri"/>
        <a:ea typeface="Calibri"/>
        <a:cs typeface="Calibri"/>
        <a:sym typeface="Calibri"/>
      </a:defRPr>
    </a:lvl6pPr>
    <a:lvl7pPr indent="1371600" latinLnBrk="0">
      <a:defRPr sz="1200">
        <a:latin typeface="Calibri"/>
        <a:ea typeface="Calibri"/>
        <a:cs typeface="Calibri"/>
        <a:sym typeface="Calibri"/>
      </a:defRPr>
    </a:lvl7pPr>
    <a:lvl8pPr indent="1600200" latinLnBrk="0">
      <a:defRPr sz="1200">
        <a:latin typeface="Calibri"/>
        <a:ea typeface="Calibri"/>
        <a:cs typeface="Calibri"/>
        <a:sym typeface="Calibri"/>
      </a:defRPr>
    </a:lvl8pPr>
    <a:lvl9pPr indent="1828800" latinLnBrk="0">
      <a:defRPr sz="1200">
        <a:latin typeface="Calibri"/>
        <a:ea typeface="Calibri"/>
        <a:cs typeface="Calibri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39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492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617E1-2611-0C22-ABBD-9416169A2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56DA8B-6965-640C-AF2C-8805F97FE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07E43D8-B22E-3C7B-3B67-1BBFCB755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330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547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296728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082665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7697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9550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9953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361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40022D0-F310-620B-F5EE-CC8E657CE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5114" y="1951958"/>
            <a:ext cx="647372" cy="64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7E2E4D-EFE7-EB3F-3C26-83B5BFC05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5929" y="1962076"/>
            <a:ext cx="389209" cy="62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4A964EC-60FB-4B86-5922-0B037B0C07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8680" y="1953397"/>
            <a:ext cx="622373" cy="62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5490058-17B9-C3FD-2603-B33476F4C0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66795" y="1932693"/>
            <a:ext cx="606944" cy="64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57446D7-CDB0-8411-D4A3-BD34D23649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906325" y="2024783"/>
            <a:ext cx="565750" cy="47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ED22B3E-7396-3696-4427-C60522B204A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68598" y="5425751"/>
            <a:ext cx="660404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25EFA4A-683F-F4D6-685C-13398881690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859000" y="5425867"/>
            <a:ext cx="660401" cy="660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021F19D-D19F-3F5B-C15E-8689096813D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21824" y="5425750"/>
            <a:ext cx="496886" cy="660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2DD78B20-4A83-F44B-D459-465A22D013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39669" y="5425745"/>
            <a:ext cx="660395" cy="66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03E32F81-B014-6673-C67C-A421561938B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73808" y="5439177"/>
            <a:ext cx="633550" cy="63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C221204F-AF8A-ACFE-37E3-39F6410881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686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28A8CAAF-0D5C-B169-13CE-05BF968F266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60383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C76C706-EBC0-4D7E-D789-E00D00CF2D1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35819" y="6756388"/>
            <a:ext cx="468095" cy="7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CB89038-4F6C-3F92-80AB-81AF7204E2B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9554" y="6805846"/>
            <a:ext cx="641426" cy="684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B8A1EDF-9236-18C9-6CB2-8B4953DE303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8590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DEBF23E-EFEA-868C-0E81-C8D1CC15DDC8}"/>
              </a:ext>
            </a:extLst>
          </p:cNvPr>
          <p:cNvSpPr txBox="1"/>
          <p:nvPr userDrawn="1"/>
        </p:nvSpPr>
        <p:spPr>
          <a:xfrm>
            <a:off x="4195944" y="4491753"/>
            <a:ext cx="9896112" cy="42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Dodatkowe</a:t>
            </a:r>
            <a:r>
              <a:rPr dirty="0"/>
              <a:t> </a:t>
            </a:r>
            <a:r>
              <a:rPr dirty="0" err="1"/>
              <a:t>ikony</a:t>
            </a:r>
            <a:r>
              <a:rPr lang="pl-PL" dirty="0"/>
              <a:t> używane wyłącznie do celów dekoracyjnych</a:t>
            </a:r>
            <a:endParaRPr dirty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5D10319-8ADD-926A-E3E5-2CABBD627136}"/>
              </a:ext>
            </a:extLst>
          </p:cNvPr>
          <p:cNvSpPr txBox="1"/>
          <p:nvPr userDrawn="1"/>
        </p:nvSpPr>
        <p:spPr>
          <a:xfrm>
            <a:off x="4195944" y="977899"/>
            <a:ext cx="989611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Ikony</a:t>
            </a:r>
            <a:r>
              <a:rPr dirty="0"/>
              <a:t> </a:t>
            </a:r>
            <a:r>
              <a:rPr dirty="0" err="1"/>
              <a:t>obszarów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69311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49183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2995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978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 b="1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 b="1" i="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 b="1" i="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 b="1" i="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 b="1" i="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5848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184BC89-388C-1083-AAB5-EC65432D1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E613D4-FF94-9F82-EC42-BE7A8E26F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5EA7001-95B6-4CCC-8A7A-492C5296A2F2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6ED4D93C-D52A-89A8-7136-FC8E44A8A0C1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309EA9E4-559A-4F17-310B-3B4EF00B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1C1BEBF8-50CB-0AB1-81BE-B7DA4BE7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Slide Number">
            <a:extLst>
              <a:ext uri="{FF2B5EF4-FFF2-40B4-BE49-F238E27FC236}">
                <a16:creationId xmlns:a16="http://schemas.microsoft.com/office/drawing/2014/main" id="{6AFD20E8-B64D-E4D1-15ED-4F8B797FB3DC}"/>
              </a:ext>
            </a:extLst>
          </p:cNvPr>
          <p:cNvSpPr txBox="1">
            <a:spLocks/>
          </p:cNvSpPr>
          <p:nvPr userDrawn="1"/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b="1" i="0" smtClean="0">
                <a:latin typeface="Source Sans Pro Semibold" panose="020B0503030403020204" pitchFamily="34" charset="0"/>
              </a:rPr>
              <a:pPr/>
              <a:t>‹#›</a:t>
            </a:fld>
            <a:endParaRPr lang="pl-PL"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7043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011433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/>
            </a:lvl1pPr>
            <a:lvl2pPr marL="790575" indent="-333375">
              <a:spcBef>
                <a:spcPts val="600"/>
              </a:spcBef>
              <a:defRPr sz="2800" b="1" i="0"/>
            </a:lvl2pPr>
            <a:lvl3pPr marL="1234439" indent="-320039">
              <a:spcBef>
                <a:spcPts val="600"/>
              </a:spcBef>
              <a:defRPr sz="2800" b="1" i="0"/>
            </a:lvl3pPr>
            <a:lvl4pPr marL="1727200" indent="-355600">
              <a:spcBef>
                <a:spcPts val="600"/>
              </a:spcBef>
              <a:defRPr sz="2800" b="1" i="0"/>
            </a:lvl4pPr>
            <a:lvl5pPr marL="2184400" indent="-355600">
              <a:spcBef>
                <a:spcPts val="600"/>
              </a:spcBef>
              <a:defRPr sz="28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646462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 i="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 i="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 i="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 i="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>
            <a:lvl1pPr>
              <a:defRPr b="1" i="0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243280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856067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7B97DDA0-7639-3CF7-B006-BF62082ED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388382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EEEC6F59-22DD-63B7-2154-8A93D997B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2879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/>
            </a:lvl1pPr>
            <a:lvl2pPr marL="790575" indent="-333375">
              <a:spcBef>
                <a:spcPts val="600"/>
              </a:spcBef>
              <a:defRPr sz="2800" b="1" i="0"/>
            </a:lvl2pPr>
            <a:lvl3pPr marL="1234439" indent="-320039">
              <a:spcBef>
                <a:spcPts val="600"/>
              </a:spcBef>
              <a:defRPr sz="2800" b="1" i="0"/>
            </a:lvl3pPr>
            <a:lvl4pPr marL="1727200" indent="-355600">
              <a:spcBef>
                <a:spcPts val="600"/>
              </a:spcBef>
              <a:defRPr sz="2800" b="1" i="0"/>
            </a:lvl4pPr>
            <a:lvl5pPr marL="2184400" indent="-355600">
              <a:spcBef>
                <a:spcPts val="600"/>
              </a:spcBef>
              <a:defRPr sz="28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3C8A25B7-0E7A-8B17-31D3-C640A08E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141400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07260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960017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A5090D-FB3D-8DBF-B518-674CC65A6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577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619071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98790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161076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893904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1423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98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 i="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 i="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 i="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 i="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>
            <a:lvl1pPr>
              <a:defRPr b="1" i="0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3527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6901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0794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5876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6084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228735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 b="1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 b="1" i="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 b="1" i="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 b="1" i="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 b="1" i="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4929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81867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1258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7718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56FB19D-9DDE-8799-38FE-B6BBD9B7F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93554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BA3BE50-F5F7-1A92-26AB-C8153BAEF52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82" r:id="rId7"/>
    <p:sldLayoutId id="2147483658" r:id="rId8"/>
    <p:sldLayoutId id="2147483659" r:id="rId9"/>
    <p:sldLayoutId id="2147483675" r:id="rId10"/>
    <p:sldLayoutId id="2147483672" r:id="rId11"/>
    <p:sldLayoutId id="2147483673" r:id="rId12"/>
    <p:sldLayoutId id="2147483674" r:id="rId13"/>
    <p:sldLayoutId id="2147483679" r:id="rId14"/>
    <p:sldLayoutId id="2147483681" r:id="rId15"/>
    <p:sldLayoutId id="2147483676" r:id="rId16"/>
    <p:sldLayoutId id="2147483677" r:id="rId17"/>
    <p:sldLayoutId id="2147483680" r:id="rId18"/>
    <p:sldLayoutId id="2147483678" r:id="rId19"/>
    <p:sldLayoutId id="2147483656" r:id="rId20"/>
    <p:sldLayoutId id="2147483657" r:id="rId2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7079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706" r:id="rId8"/>
    <p:sldLayoutId id="2147483707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8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ov.pl/web/nfosigw/wielkosc-przedsiebiorstwa2" TargetMode="Externa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strony tytułowej">
            <a:extLst>
              <a:ext uri="{FF2B5EF4-FFF2-40B4-BE49-F238E27FC236}">
                <a16:creationId xmlns:a16="http://schemas.microsoft.com/office/drawing/2014/main" id="{9FEE4670-23A7-AF5C-8BEF-F1022427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215" y="2690792"/>
            <a:ext cx="7086600" cy="2129640"/>
          </a:xfrm>
        </p:spPr>
        <p:txBody>
          <a:bodyPr anchor="t">
            <a:noAutofit/>
          </a:bodyPr>
          <a:lstStyle/>
          <a:p>
            <a:pPr algn="l"/>
            <a:r>
              <a:rPr lang="pl-PL" sz="3600" dirty="0">
                <a:latin typeface="+mn-ea"/>
                <a:ea typeface="+mn-ea"/>
              </a:rPr>
              <a:t>Pomoc publiczna w ramach programu "Wsparcie zakupu lub leasingu pojazdów zeroemisyjnych kategorii N2 i N3"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09012CB-355C-34F7-72FE-998178F32A6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228215" y="4677254"/>
            <a:ext cx="5544185" cy="3666775"/>
          </a:xfrm>
        </p:spPr>
        <p:txBody>
          <a:bodyPr>
            <a:normAutofit/>
          </a:bodyPr>
          <a:lstStyle/>
          <a:p>
            <a:pPr algn="l"/>
            <a:endParaRPr lang="pl-PL" sz="2400" dirty="0">
              <a:solidFill>
                <a:schemeClr val="tx1"/>
              </a:solidFill>
            </a:endParaRPr>
          </a:p>
          <a:p>
            <a:pPr algn="l"/>
            <a:endParaRPr lang="pl-PL" sz="2400" dirty="0">
              <a:solidFill>
                <a:schemeClr val="tx1"/>
              </a:solidFill>
            </a:endParaRP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Piotr Ruciński </a:t>
            </a: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Ekspert </a:t>
            </a: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Wydział Pomocy Publicznej</a:t>
            </a:r>
          </a:p>
          <a:p>
            <a:pPr algn="l"/>
            <a:endParaRPr lang="pl-PL" sz="2400" dirty="0">
              <a:solidFill>
                <a:schemeClr val="tx1"/>
              </a:solidFill>
            </a:endParaRP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Warszawa, 15 września 2025 r. </a:t>
            </a:r>
          </a:p>
        </p:txBody>
      </p:sp>
      <p:pic>
        <p:nvPicPr>
          <p:cNvPr id="4" name="Obraz 3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0C20C1E9-2C98-9FE6-DE88-5B9C5C0A9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467" y="0"/>
            <a:ext cx="7415533" cy="19864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97EE1-9139-CD98-CD3C-857009B51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24DFB5-B790-8F21-4A9C-8BD40B22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10" y="274638"/>
            <a:ext cx="7927890" cy="1143001"/>
          </a:xfrm>
        </p:spPr>
        <p:txBody>
          <a:bodyPr>
            <a:no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Pomoc publiczna</a:t>
            </a:r>
            <a:endParaRPr lang="pl-PL" sz="25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5E3DBB-56E6-9B4B-8EF1-04093B59EB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2</a:t>
            </a:fld>
            <a:endParaRPr lang="pl-PL" dirty="0"/>
          </a:p>
        </p:txBody>
      </p:sp>
      <p:sp>
        <p:nvSpPr>
          <p:cNvPr id="9" name="Prostokąt zaokrąglony 23">
            <a:extLst>
              <a:ext uri="{FF2B5EF4-FFF2-40B4-BE49-F238E27FC236}">
                <a16:creationId xmlns:a16="http://schemas.microsoft.com/office/drawing/2014/main" id="{9514D791-D1CB-0088-28BC-D4ADF43873D8}"/>
              </a:ext>
            </a:extLst>
          </p:cNvPr>
          <p:cNvSpPr/>
          <p:nvPr/>
        </p:nvSpPr>
        <p:spPr>
          <a:xfrm>
            <a:off x="8429359" y="4085568"/>
            <a:ext cx="8500104" cy="2952206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Przesłanki występowania pomocy publicznej: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beneficjent pomocy - przedsiębiorstwo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środki publiczne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korzyść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selektywność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zakłócenie lub groźba zakłócenia konkurencji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wpływ na wymianę handlową między państwami członkowskimi UE</a:t>
            </a:r>
            <a:endParaRPr lang="pl-PL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ostokąt zaokrąglony 23">
            <a:extLst>
              <a:ext uri="{FF2B5EF4-FFF2-40B4-BE49-F238E27FC236}">
                <a16:creationId xmlns:a16="http://schemas.microsoft.com/office/drawing/2014/main" id="{235D16D6-4E15-7787-1D55-60B0A7B4B91D}"/>
              </a:ext>
            </a:extLst>
          </p:cNvPr>
          <p:cNvSpPr/>
          <p:nvPr/>
        </p:nvSpPr>
        <p:spPr>
          <a:xfrm>
            <a:off x="758909" y="1992403"/>
            <a:ext cx="7300873" cy="3872819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r>
              <a:rPr lang="pl-PL" sz="22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Art. 107 ust. 1 Traktatu o funkcjonowaniu Unii Europejskiej:</a:t>
            </a:r>
          </a:p>
          <a:p>
            <a:pPr algn="just"/>
            <a:r>
              <a:rPr lang="pl-PL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Z zastrzeżeniem innych postanowień przewidzianych w Traktatach, wszelka pomoc przyznawana przez Państwo Członkowskie lub przy użyciu zasobów państwowych w jakiejkolwiek formie, która zakłóca lub grozi zakłóceniem konkurencji poprzez sprzyjanie niektórym przedsiębiorstwom lub produkcji niektórych towarów, jest niezgodna z rynkiem wewnętrznym w zakresie, w jakim wpływa na wymianę handlową między Państwami Członkowskimi.</a:t>
            </a:r>
            <a:endParaRPr lang="pl-PL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D6705091-7E0E-53F5-BD63-73C6B230E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8461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807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BFA98-5E8A-B695-06F4-1BBFDC35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C4B63ECA-02B4-77B4-B30C-115F4CCB9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8461"/>
            <a:ext cx="6435406" cy="1723901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B1E8AC7D-C23E-0FAD-8068-80A94D512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3" y="405267"/>
            <a:ext cx="14277704" cy="1143001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Calibri"/>
              </a:rPr>
              <a:t>Zasady udzielania pomocy publicznej</a:t>
            </a:r>
            <a:br>
              <a:rPr lang="pl-PL" sz="2800" dirty="0">
                <a:latin typeface="Calibri"/>
                <a:ea typeface="Calibri"/>
              </a:rPr>
            </a:br>
            <a:r>
              <a:rPr lang="pl-PL" sz="2500" dirty="0">
                <a:latin typeface="Arial Nova" panose="020B0504020202020204" pitchFamily="34" charset="0"/>
              </a:rPr>
              <a:t>na zakup lub leasing pojazdów zeroemisyjnych</a:t>
            </a:r>
          </a:p>
        </p:txBody>
      </p:sp>
      <p:sp>
        <p:nvSpPr>
          <p:cNvPr id="8" name="Prostokąt zaokrąglony 23">
            <a:extLst>
              <a:ext uri="{FF2B5EF4-FFF2-40B4-BE49-F238E27FC236}">
                <a16:creationId xmlns:a16="http://schemas.microsoft.com/office/drawing/2014/main" id="{3FA6F2D0-E582-F121-133D-20926BD39210}"/>
              </a:ext>
            </a:extLst>
          </p:cNvPr>
          <p:cNvSpPr/>
          <p:nvPr/>
        </p:nvSpPr>
        <p:spPr>
          <a:xfrm>
            <a:off x="850231" y="1770138"/>
            <a:ext cx="15223957" cy="1407963"/>
          </a:xfrm>
          <a:prstGeom prst="roundRect">
            <a:avLst>
              <a:gd name="adj" fmla="val 3999"/>
            </a:avLst>
          </a:prstGeom>
          <a:solidFill>
            <a:schemeClr val="bg2">
              <a:alpha val="50000"/>
            </a:schemeClr>
          </a:solidFill>
          <a:ln w="381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endParaRPr lang="pl-PL" sz="21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just">
              <a:spcAft>
                <a:spcPts val="1200"/>
              </a:spcAft>
            </a:pPr>
            <a:r>
              <a:rPr lang="pl-PL" sz="2300" dirty="0">
                <a:latin typeface="Arial Narrow" panose="020B0606020202030204" pitchFamily="34" charset="0"/>
              </a:rPr>
              <a:t>Rozporządzenie Komisji (UE) nr 651/2014 z dnia 17 czerwca 2014 r. uznające niektóre rodzaje pomocy za zgodne z rynkiem wewnętrznym w zastosowaniu art. 107 i 108 Traktatu – </a:t>
            </a:r>
            <a:r>
              <a:rPr lang="pl-PL" sz="2300" b="1" dirty="0">
                <a:latin typeface="Arial Narrow" panose="020B0606020202030204" pitchFamily="34" charset="0"/>
              </a:rPr>
              <a:t>w szczególności art. 36b dotyczący pomocy inwestycyjnej na zakup pojazdów ekologicznie czystych lub pojazdów </a:t>
            </a:r>
            <a:r>
              <a:rPr lang="pl-PL" sz="2300" b="1" dirty="0" err="1">
                <a:latin typeface="Arial Narrow" panose="020B0606020202030204" pitchFamily="34" charset="0"/>
              </a:rPr>
              <a:t>bezemisyjnych</a:t>
            </a:r>
            <a:r>
              <a:rPr lang="pl-PL" sz="2300" b="1" dirty="0">
                <a:latin typeface="Arial Narrow" panose="020B0606020202030204" pitchFamily="34" charset="0"/>
              </a:rPr>
              <a:t> oraz na doposażenie pojazdów</a:t>
            </a:r>
          </a:p>
          <a:p>
            <a:pPr algn="just">
              <a:spcAft>
                <a:spcPts val="1200"/>
              </a:spcAft>
            </a:pPr>
            <a:endParaRPr lang="pl-PL" sz="2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rostokąt zaokrąglony 23">
            <a:extLst>
              <a:ext uri="{FF2B5EF4-FFF2-40B4-BE49-F238E27FC236}">
                <a16:creationId xmlns:a16="http://schemas.microsoft.com/office/drawing/2014/main" id="{695BC857-0390-1640-C684-964A8D75971B}"/>
              </a:ext>
            </a:extLst>
          </p:cNvPr>
          <p:cNvSpPr/>
          <p:nvPr/>
        </p:nvSpPr>
        <p:spPr>
          <a:xfrm>
            <a:off x="850231" y="3906153"/>
            <a:ext cx="15223956" cy="2397359"/>
          </a:xfrm>
          <a:prstGeom prst="roundRect">
            <a:avLst>
              <a:gd name="adj" fmla="val 3999"/>
            </a:avLst>
          </a:prstGeom>
          <a:solidFill>
            <a:schemeClr val="bg2">
              <a:alpha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endParaRPr lang="pl-PL" sz="21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just">
              <a:spcAft>
                <a:spcPts val="1200"/>
              </a:spcAft>
            </a:pPr>
            <a:r>
              <a:rPr lang="pl-PL" sz="2300" dirty="0">
                <a:latin typeface="Arial Narrow" panose="020B0606020202030204" pitchFamily="34" charset="0"/>
              </a:rPr>
              <a:t>Rozporządzenie Ministra Klimatu i Środowiska z dnia 15 lutego 2024 r. w sprawie szczegółowych warunków udzielania przez Narodowy Fundusz Ochrony Środowiska i Gospodarki Wodnej horyzontalnej pomocy publicznej na inwestycje służące redukcji emisji zanieczyszczeń, </a:t>
            </a:r>
            <a:r>
              <a:rPr lang="pl-PL" sz="2300" b="1" dirty="0">
                <a:latin typeface="Arial Narrow" panose="020B0606020202030204" pitchFamily="34" charset="0"/>
              </a:rPr>
              <a:t>inwestycje w ekologiczne pojazdy</a:t>
            </a:r>
            <a:r>
              <a:rPr lang="pl-PL" sz="2300" dirty="0">
                <a:latin typeface="Arial Narrow" panose="020B0606020202030204" pitchFamily="34" charset="0"/>
              </a:rPr>
              <a:t>, inwestycje wspierające efektywność energetyczną, inwestycje dotyczące naprawy szkód wyrządzonych środowisku, ochrony przyrody oraz łagodzenia zmian klimatu, inwestycje w efektywne gospodarowanie zasobami, inwestycje w infrastrukturę energetyczną oraz na badania i usługi doradcze dotyczące ochrony środowiska i kwestii energetycznych (Dz. U. poz. 198) – program pomocy nr SA.112748</a:t>
            </a:r>
          </a:p>
          <a:p>
            <a:pPr algn="just">
              <a:spcAft>
                <a:spcPts val="1200"/>
              </a:spcAft>
            </a:pPr>
            <a:endParaRPr lang="pl-PL" sz="2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rostokąt zaokrąglony 23">
            <a:extLst>
              <a:ext uri="{FF2B5EF4-FFF2-40B4-BE49-F238E27FC236}">
                <a16:creationId xmlns:a16="http://schemas.microsoft.com/office/drawing/2014/main" id="{F1B002FD-895A-4735-E0E9-97C881BE40CF}"/>
              </a:ext>
            </a:extLst>
          </p:cNvPr>
          <p:cNvSpPr/>
          <p:nvPr/>
        </p:nvSpPr>
        <p:spPr>
          <a:xfrm>
            <a:off x="850231" y="7055274"/>
            <a:ext cx="15223956" cy="990485"/>
          </a:xfrm>
          <a:prstGeom prst="roundRect">
            <a:avLst>
              <a:gd name="adj" fmla="val 3999"/>
            </a:avLst>
          </a:prstGeom>
          <a:solidFill>
            <a:schemeClr val="bg2">
              <a:alpha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endParaRPr lang="pl-PL" sz="21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just">
              <a:spcAft>
                <a:spcPts val="1200"/>
              </a:spcAft>
            </a:pPr>
            <a:r>
              <a:rPr lang="pl-PL" sz="2300" dirty="0">
                <a:latin typeface="Arial Narrow" panose="020B0606020202030204" pitchFamily="34" charset="0"/>
              </a:rPr>
              <a:t>Program priorytetowy "Wsparcie zakupu lub leasingu pojazdów zeroemisyjnych kategorii N2 i N3"</a:t>
            </a:r>
          </a:p>
          <a:p>
            <a:pPr algn="just">
              <a:spcAft>
                <a:spcPts val="1200"/>
              </a:spcAft>
            </a:pPr>
            <a:endParaRPr lang="pl-PL" sz="2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8F3967C5-463E-2B5F-5768-DF57E421B907}"/>
              </a:ext>
            </a:extLst>
          </p:cNvPr>
          <p:cNvSpPr/>
          <p:nvPr/>
        </p:nvSpPr>
        <p:spPr>
          <a:xfrm>
            <a:off x="7376865" y="3348185"/>
            <a:ext cx="2170687" cy="416388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i="0" u="none" strike="noStrike" normalizeH="0" baseline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trzałka: w dół 15">
            <a:extLst>
              <a:ext uri="{FF2B5EF4-FFF2-40B4-BE49-F238E27FC236}">
                <a16:creationId xmlns:a16="http://schemas.microsoft.com/office/drawing/2014/main" id="{93C4AB46-CCA7-230A-DDBD-CB3F1468B34E}"/>
              </a:ext>
            </a:extLst>
          </p:cNvPr>
          <p:cNvSpPr/>
          <p:nvPr/>
        </p:nvSpPr>
        <p:spPr>
          <a:xfrm>
            <a:off x="7376864" y="6471199"/>
            <a:ext cx="2170687" cy="416388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i="0" u="none" strike="noStrike" normalizeH="0" baseline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2055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4D2FD-9E35-A6C4-CB8F-E7834BBB7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331336A0-74AB-4B51-7EBD-E17B8F2A5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8461"/>
            <a:ext cx="6435406" cy="1723901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E881A478-AA4D-D824-DBCD-BD03F1E0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45" y="334997"/>
            <a:ext cx="14277704" cy="1143001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Calibri"/>
              </a:rPr>
              <a:t>Zasady udzielania pomocy publicznej</a:t>
            </a:r>
            <a:br>
              <a:rPr lang="pl-PL" sz="2800" dirty="0">
                <a:latin typeface="Calibri"/>
                <a:ea typeface="Calibri"/>
              </a:rPr>
            </a:br>
            <a:r>
              <a:rPr lang="pl-PL" sz="2500" dirty="0">
                <a:latin typeface="Arial Nova" panose="020B0504020202020204" pitchFamily="34" charset="0"/>
              </a:rPr>
              <a:t>na zakup lub leasing pojazdów zeroemisyjnych</a:t>
            </a:r>
          </a:p>
        </p:txBody>
      </p:sp>
      <p:sp>
        <p:nvSpPr>
          <p:cNvPr id="8" name="Prostokąt zaokrąglony 23">
            <a:extLst>
              <a:ext uri="{FF2B5EF4-FFF2-40B4-BE49-F238E27FC236}">
                <a16:creationId xmlns:a16="http://schemas.microsoft.com/office/drawing/2014/main" id="{BADD2EDA-58DD-7F96-ACEA-116443E3C5E8}"/>
              </a:ext>
            </a:extLst>
          </p:cNvPr>
          <p:cNvSpPr/>
          <p:nvPr/>
        </p:nvSpPr>
        <p:spPr>
          <a:xfrm>
            <a:off x="12478921" y="4895682"/>
            <a:ext cx="4995857" cy="3759590"/>
          </a:xfrm>
          <a:prstGeom prst="roundRect">
            <a:avLst>
              <a:gd name="adj" fmla="val 3999"/>
            </a:avLst>
          </a:prstGeom>
          <a:solidFill>
            <a:srgbClr val="FFC000">
              <a:alpha val="27000"/>
            </a:srgbClr>
          </a:solidFill>
          <a:ln w="381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spcAft>
                <a:spcPts val="400"/>
              </a:spcAft>
            </a:pPr>
            <a:r>
              <a:rPr lang="pl-PL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Dodatkowe ograniczenia kwoty dotacji w programie: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max 400 tys. zł na pojazd N2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max 750 tys. zł na pojazd N3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 przypadku leasingu - nie więcej niż opłata wstępna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dla grupy przedsiębiorstw powiązanych – max 15% budżetu naboru</a:t>
            </a: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767431BC-A39C-5594-34EA-C4AA34D74888}"/>
              </a:ext>
            </a:extLst>
          </p:cNvPr>
          <p:cNvSpPr/>
          <p:nvPr/>
        </p:nvSpPr>
        <p:spPr>
          <a:xfrm>
            <a:off x="879221" y="3454069"/>
            <a:ext cx="2420525" cy="12285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Duże przedsiębiorstwo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FDC88F72-BC73-000D-B2F8-C5EACB5E775B}"/>
              </a:ext>
            </a:extLst>
          </p:cNvPr>
          <p:cNvSpPr/>
          <p:nvPr/>
        </p:nvSpPr>
        <p:spPr>
          <a:xfrm>
            <a:off x="813221" y="4895682"/>
            <a:ext cx="2486525" cy="101890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Średnie przedsiębiorstwo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60BCF6E3-0B2D-91EB-232B-E1F48AC3F126}"/>
              </a:ext>
            </a:extLst>
          </p:cNvPr>
          <p:cNvSpPr/>
          <p:nvPr/>
        </p:nvSpPr>
        <p:spPr>
          <a:xfrm>
            <a:off x="813221" y="6140441"/>
            <a:ext cx="2486525" cy="1073217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Mikro- i małe  przedsiębiorstwo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934AB55A-6427-BC1F-FFC5-D4B7AC3A750A}"/>
              </a:ext>
            </a:extLst>
          </p:cNvPr>
          <p:cNvSpPr/>
          <p:nvPr/>
        </p:nvSpPr>
        <p:spPr>
          <a:xfrm>
            <a:off x="3732882" y="3454069"/>
            <a:ext cx="1512886" cy="123345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/>
              <a:t>do 30 %</a:t>
            </a: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45271283-8C6A-CBE4-2390-742390E7C18B}"/>
              </a:ext>
            </a:extLst>
          </p:cNvPr>
          <p:cNvSpPr/>
          <p:nvPr/>
        </p:nvSpPr>
        <p:spPr>
          <a:xfrm>
            <a:off x="3732881" y="4895682"/>
            <a:ext cx="1512886" cy="105203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/>
              <a:t>do 50 %</a:t>
            </a: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9654CAAC-BE55-0651-9074-B6A6E6BC2256}"/>
              </a:ext>
            </a:extLst>
          </p:cNvPr>
          <p:cNvSpPr/>
          <p:nvPr/>
        </p:nvSpPr>
        <p:spPr>
          <a:xfrm>
            <a:off x="3732883" y="6207221"/>
            <a:ext cx="1512886" cy="1006437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dirty="0"/>
              <a:t>do 60 %</a:t>
            </a: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304E047-7DFB-95C3-58CF-C190ED7A1303}"/>
              </a:ext>
            </a:extLst>
          </p:cNvPr>
          <p:cNvSpPr/>
          <p:nvPr/>
        </p:nvSpPr>
        <p:spPr>
          <a:xfrm>
            <a:off x="5678902" y="3454069"/>
            <a:ext cx="6481014" cy="375959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Zakup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dirty="0"/>
              <a:t>Koszt pojazdu zeroemisyjnego pomniejszony o koszt pojazdu referencyjnego (spalinowego)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b="1" dirty="0"/>
              <a:t>Leasing</a:t>
            </a:r>
          </a:p>
          <a:p>
            <a:pPr algn="ctr"/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Wartość bieżąca rat kapitałowych leasingu pojazdu zeroemisyjnego pomniejszona o </a:t>
            </a:r>
            <a:r>
              <a:rPr lang="pl-PL" sz="2400" dirty="0"/>
              <a:t>wartość bieżącą rat kapitałowych leasingu pojazdu referencyjnego (spalinowego)</a:t>
            </a:r>
          </a:p>
        </p:txBody>
      </p:sp>
      <p:sp>
        <p:nvSpPr>
          <p:cNvPr id="14" name="Tytuł 6">
            <a:extLst>
              <a:ext uri="{FF2B5EF4-FFF2-40B4-BE49-F238E27FC236}">
                <a16:creationId xmlns:a16="http://schemas.microsoft.com/office/drawing/2014/main" id="{52A385B7-D83C-546D-96EB-F445B6AD6E60}"/>
              </a:ext>
            </a:extLst>
          </p:cNvPr>
          <p:cNvSpPr txBox="1">
            <a:spLocks/>
          </p:cNvSpPr>
          <p:nvPr/>
        </p:nvSpPr>
        <p:spPr>
          <a:xfrm>
            <a:off x="813221" y="7421814"/>
            <a:ext cx="11573120" cy="75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hangingPunct="1"/>
            <a:r>
              <a:rPr lang="pl-PL" sz="2400" b="0" dirty="0">
                <a:latin typeface="Calibri"/>
                <a:ea typeface="Calibri"/>
              </a:rPr>
              <a:t>Wartość bieżąca to wartość zdyskontowana na rok 2025. Stopa dyskontowa dla wniosków składanych w 2025 r. wynosi 6,73%. W kolejnych latach stopa będzie aktualizowana </a:t>
            </a:r>
            <a:endParaRPr lang="pl-PL" sz="2400" b="0" dirty="0">
              <a:latin typeface="Arial Nova" panose="020B0504020202020204" pitchFamily="34" charset="0"/>
            </a:endParaRPr>
          </a:p>
        </p:txBody>
      </p:sp>
      <p:sp>
        <p:nvSpPr>
          <p:cNvPr id="19" name="Prostokąt zaokrąglony 23">
            <a:extLst>
              <a:ext uri="{FF2B5EF4-FFF2-40B4-BE49-F238E27FC236}">
                <a16:creationId xmlns:a16="http://schemas.microsoft.com/office/drawing/2014/main" id="{C9A4A1BC-18CC-B996-33A8-C7B34B9F7180}"/>
              </a:ext>
            </a:extLst>
          </p:cNvPr>
          <p:cNvSpPr/>
          <p:nvPr/>
        </p:nvSpPr>
        <p:spPr>
          <a:xfrm>
            <a:off x="12478921" y="2553737"/>
            <a:ext cx="4995857" cy="2128832"/>
          </a:xfrm>
          <a:prstGeom prst="roundRect">
            <a:avLst>
              <a:gd name="adj" fmla="val 3999"/>
            </a:avLst>
          </a:prstGeom>
          <a:solidFill>
            <a:schemeClr val="bg2">
              <a:lumMod val="90000"/>
            </a:schemeClr>
          </a:solidFill>
          <a:ln w="38100">
            <a:noFill/>
          </a:ln>
          <a:effectLst>
            <a:softEdge rad="12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r>
              <a:rPr lang="pl-PL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Jeśli Wnioskodawca otrzymał pomoc publiczną na dany pojazd zeroemisyjny, to maksymalna kwota dotacji jest pomniejszana o taką pomoc. </a:t>
            </a: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944ADF0F-9255-8186-5F38-A4B3EDA6BE2C}"/>
              </a:ext>
            </a:extLst>
          </p:cNvPr>
          <p:cNvSpPr/>
          <p:nvPr/>
        </p:nvSpPr>
        <p:spPr>
          <a:xfrm>
            <a:off x="879221" y="1850257"/>
            <a:ext cx="11280695" cy="46794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dirty="0"/>
              <a:t>Wnioskodawca nie może być w trudnej sytuacji ekonomicznej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3834E153-E148-28F2-1236-B38C7D8E6E69}"/>
              </a:ext>
            </a:extLst>
          </p:cNvPr>
          <p:cNvSpPr/>
          <p:nvPr/>
        </p:nvSpPr>
        <p:spPr>
          <a:xfrm>
            <a:off x="879221" y="2553737"/>
            <a:ext cx="11280695" cy="46794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dirty="0"/>
              <a:t>Wniosek o dofinansowanie musi zostać złożony przed rozpoczęciem inwestycji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3CE89960-7377-EE3C-7EE2-30BC8F1D3E17}"/>
              </a:ext>
            </a:extLst>
          </p:cNvPr>
          <p:cNvCxnSpPr/>
          <p:nvPr/>
        </p:nvCxnSpPr>
        <p:spPr>
          <a:xfrm>
            <a:off x="5983705" y="5031205"/>
            <a:ext cx="5999748" cy="0"/>
          </a:xfrm>
          <a:prstGeom prst="line">
            <a:avLst/>
          </a:prstGeom>
          <a:noFill/>
          <a:ln w="25400" cap="flat">
            <a:solidFill>
              <a:schemeClr val="tx1">
                <a:lumMod val="50000"/>
                <a:lumOff val="50000"/>
              </a:schemeClr>
            </a:solidFill>
            <a:prstDash val="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291191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25E5A-B3B7-61DD-F699-AB92E85D2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B04DDA6-F22A-9208-E9B4-D814CD1F4C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EEB3ABFB-3381-38C9-3B80-211E3FD3C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8461"/>
            <a:ext cx="6435406" cy="1723901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722F1870-B469-6194-497D-4502F45E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57" y="274639"/>
            <a:ext cx="8229600" cy="866002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Arial Nova" panose="020B0504020202020204" pitchFamily="34" charset="0"/>
              </a:rPr>
              <a:t>Trudna sytuacja ekonomiczna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2724C002-B52D-4DED-1519-1476DF51E676}"/>
              </a:ext>
            </a:extLst>
          </p:cNvPr>
          <p:cNvSpPr/>
          <p:nvPr/>
        </p:nvSpPr>
        <p:spPr>
          <a:xfrm>
            <a:off x="1026695" y="1257300"/>
            <a:ext cx="15007962" cy="703116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2200" dirty="0">
                <a:latin typeface="Arial Nova" panose="020B0504020202020204" pitchFamily="34" charset="0"/>
              </a:rPr>
              <a:t>Rozporządzenie Komisji (UE) nr 651/2014, art. 2 pkt 18</a:t>
            </a:r>
          </a:p>
          <a:p>
            <a:endParaRPr kumimoji="0" lang="pl-PL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ova" panose="020B0504020202020204" pitchFamily="34" charset="0"/>
              <a:sym typeface="Calibri"/>
            </a:endParaRPr>
          </a:p>
          <a:p>
            <a:pPr>
              <a:spcBef>
                <a:spcPts val="500"/>
              </a:spcBef>
              <a:spcAft>
                <a:spcPts val="600"/>
              </a:spcAft>
              <a:buSzPct val="100000"/>
              <a:defRPr/>
            </a:pPr>
            <a:r>
              <a:rPr lang="pl-PL" altLang="pl-PL" sz="2200" b="1" dirty="0">
                <a:latin typeface="Arial Nova" panose="020B0504020202020204" pitchFamily="34" charset="0"/>
              </a:rPr>
              <a:t>Przedsiębiorstwo jest w trudnej sytuacji, gdy spełnia przynajmniej jedną z przesłanek:</a:t>
            </a:r>
          </a:p>
          <a:p>
            <a:pPr marL="342900" indent="-342900"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dirty="0">
                <a:latin typeface="Arial Nova" panose="020B0504020202020204" pitchFamily="34" charset="0"/>
              </a:rPr>
              <a:t>w przypadku przedsiębiorstw innych niż MŚP, które istnieją od mniej niż trzech lat: </a:t>
            </a:r>
          </a:p>
          <a:p>
            <a:pPr marL="358775" lvl="1" indent="15875">
              <a:buSzPct val="100000"/>
              <a:tabLst>
                <a:tab pos="80963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dirty="0">
                <a:latin typeface="Arial Nova" panose="020B0504020202020204" pitchFamily="34" charset="0"/>
              </a:rPr>
              <a:t>ponad połowa subskrybowanego kapitału zakładowego / kapitału wykazanego w sprawozdaniach finansowych została utracona w efekcie zakumulowanych strat</a:t>
            </a:r>
          </a:p>
          <a:p>
            <a:pPr marL="342900" indent="-342900"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dirty="0">
                <a:latin typeface="Arial Nova" panose="020B0504020202020204" pitchFamily="34" charset="0"/>
              </a:rPr>
              <a:t>przedsiębiorstwo podlega zbiorowemu postępowaniu w związku z niewypłacalnością lub zgodnie z prawem krajowym spełnia kryteria objęcia takim podstępowaniem</a:t>
            </a:r>
          </a:p>
          <a:p>
            <a:pPr marL="342900" indent="-342900"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dirty="0">
                <a:latin typeface="Arial Nova" panose="020B0504020202020204" pitchFamily="34" charset="0"/>
              </a:rPr>
              <a:t>otrzymał pomoc na ratowanie i nie spłacił do tej pory pożyczki ani nie zakończył umowy gwarancji lub otrzymał pomoc na restrukturyzację i nadal podlega planowi restrukturyzacyjnemu (realizuje plan)</a:t>
            </a:r>
          </a:p>
          <a:p>
            <a:pPr marL="342900" indent="-342900">
              <a:spcBef>
                <a:spcPts val="800"/>
              </a:spcBef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dirty="0">
                <a:latin typeface="Arial Nova" panose="020B0504020202020204" pitchFamily="34" charset="0"/>
              </a:rPr>
              <a:t>w przypadku dużego przedsiębiorstwa, jeśli w ciągu ostatnich dwóch lat:</a:t>
            </a:r>
          </a:p>
          <a:p>
            <a:pPr marL="614362" lvl="8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5334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dirty="0">
                <a:latin typeface="Arial Nova" panose="020B0504020202020204" pitchFamily="34" charset="0"/>
              </a:rPr>
              <a:t>księgowy stosunek wartości kapitału obcego do kapitału własnego tego przedsiębiorstwa przekracza 7,5 oraz</a:t>
            </a:r>
          </a:p>
          <a:p>
            <a:pPr marL="614362" lvl="8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5334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dirty="0">
                <a:latin typeface="Arial Nova" panose="020B0504020202020204" pitchFamily="34" charset="0"/>
              </a:rPr>
              <a:t>wskaźnik pokrycia odsetek zyskiem EBITDA (wynik na działalności operacyjnej + amortyzacja) tego przedsiębiorstwa wynosi poniżej 1,0. </a:t>
            </a:r>
          </a:p>
          <a:p>
            <a:pPr marL="271462" lvl="8" indent="0">
              <a:spcBef>
                <a:spcPts val="1200"/>
              </a:spcBef>
              <a:buSzPct val="100000"/>
              <a:tabLst>
                <a:tab pos="5334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2200" b="1" dirty="0">
                <a:latin typeface="Arial Nova" panose="020B0504020202020204" pitchFamily="34" charset="0"/>
              </a:rPr>
              <a:t>W przypadku przedsiębiorstw powiązanych, ani Wnioskodawca, ani cała grupa </a:t>
            </a:r>
            <a:r>
              <a:rPr lang="pl-PL" altLang="pl-PL" sz="2200" b="1">
                <a:latin typeface="Arial Nova" panose="020B0504020202020204" pitchFamily="34" charset="0"/>
              </a:rPr>
              <a:t>jako całość nie </a:t>
            </a:r>
            <a:r>
              <a:rPr lang="pl-PL" altLang="pl-PL" sz="2200" b="1" dirty="0">
                <a:latin typeface="Arial Nova" panose="020B0504020202020204" pitchFamily="34" charset="0"/>
              </a:rPr>
              <a:t>może być w trudnej sytuacji ekonomicznej.</a:t>
            </a:r>
          </a:p>
        </p:txBody>
      </p:sp>
    </p:spTree>
    <p:extLst>
      <p:ext uri="{BB962C8B-B14F-4D97-AF65-F5344CB8AC3E}">
        <p14:creationId xmlns:p14="http://schemas.microsoft.com/office/powerpoint/2010/main" val="10746406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3EF92-633A-D46E-312E-06AAEFBF8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FF740E-E497-C077-A2F6-7AA843B1C5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773DB394-8437-43AE-5A63-3EF9FF001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1847"/>
            <a:ext cx="6435406" cy="1650515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57145D84-A8CA-FC85-6B9D-C54E12C6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186" y="274638"/>
            <a:ext cx="8229600" cy="92216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Arial Nova" panose="020B0504020202020204" pitchFamily="34" charset="0"/>
              </a:rPr>
              <a:t>Wielkość przedsiębiorstwa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AA7FD2D8-EA0B-518C-3B41-93C97EB1BBD8}"/>
              </a:ext>
            </a:extLst>
          </p:cNvPr>
          <p:cNvSpPr/>
          <p:nvPr/>
        </p:nvSpPr>
        <p:spPr>
          <a:xfrm>
            <a:off x="1026694" y="1039004"/>
            <a:ext cx="8623491" cy="426185"/>
          </a:xfrm>
          <a:prstGeom prst="round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2200" dirty="0">
                <a:latin typeface="Arial Nova" panose="020B0504020202020204" pitchFamily="34" charset="0"/>
              </a:rPr>
              <a:t>Załącznik I do Rozporządzenia Komisji (UE) nr 651/2014</a:t>
            </a: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raz 3">
            <a:extLst>
              <a:ext uri="{FF2B5EF4-FFF2-40B4-BE49-F238E27FC236}">
                <a16:creationId xmlns:a16="http://schemas.microsoft.com/office/drawing/2014/main" id="{897A058B-5FAB-1A66-2597-828D09E3CE7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038089" y="1562550"/>
            <a:ext cx="9126697" cy="2401684"/>
          </a:xfrm>
          <a:prstGeom prst="rect">
            <a:avLst/>
          </a:prstGeom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3C8D13-E5A3-BF71-3CD4-BCD005F09777}"/>
              </a:ext>
            </a:extLst>
          </p:cNvPr>
          <p:cNvSpPr txBox="1"/>
          <p:nvPr/>
        </p:nvSpPr>
        <p:spPr>
          <a:xfrm>
            <a:off x="1026694" y="4206031"/>
            <a:ext cx="15040620" cy="39140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sz="2000" dirty="0">
                <a:latin typeface="Arial Nova" panose="020B0504020202020204" pitchFamily="34" charset="0"/>
              </a:rPr>
              <a:t>Przedsiębiorstwo </a:t>
            </a:r>
            <a:r>
              <a:rPr lang="pl-PL" sz="2000" b="1" dirty="0">
                <a:latin typeface="Arial Nova" panose="020B0504020202020204" pitchFamily="34" charset="0"/>
              </a:rPr>
              <a:t>samodzielne </a:t>
            </a:r>
            <a:r>
              <a:rPr lang="pl-PL" sz="2000" dirty="0">
                <a:latin typeface="Arial Nova" panose="020B0504020202020204" pitchFamily="34" charset="0"/>
              </a:rPr>
              <a:t>–  tylko dane własne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sz="2000" dirty="0">
                <a:latin typeface="Arial Nova" panose="020B0504020202020204" pitchFamily="34" charset="0"/>
              </a:rPr>
              <a:t>Przedsiębiorstwo </a:t>
            </a:r>
            <a:r>
              <a:rPr lang="pl-PL" sz="2000" b="1" dirty="0">
                <a:latin typeface="Arial Nova" panose="020B0504020202020204" pitchFamily="34" charset="0"/>
              </a:rPr>
              <a:t>partnerskie</a:t>
            </a:r>
            <a:r>
              <a:rPr lang="pl-PL" sz="2000" dirty="0">
                <a:latin typeface="Arial Nova" panose="020B0504020202020204" pitchFamily="34" charset="0"/>
              </a:rPr>
              <a:t> (od 25% do 50% udziałów lub akcji) – dane własne plus dane przedsiębiorstw partnerskich, proporcjonalnie do udziału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sz="2000" dirty="0">
                <a:latin typeface="Arial Nova" panose="020B0504020202020204" pitchFamily="34" charset="0"/>
              </a:rPr>
              <a:t>Przedsiębiorstwo </a:t>
            </a:r>
            <a:r>
              <a:rPr lang="pl-PL" sz="2000" b="1" dirty="0">
                <a:latin typeface="Arial Nova" panose="020B0504020202020204" pitchFamily="34" charset="0"/>
              </a:rPr>
              <a:t>powiązane</a:t>
            </a:r>
            <a:r>
              <a:rPr lang="pl-PL" sz="2000" dirty="0">
                <a:latin typeface="Arial Nova" panose="020B0504020202020204" pitchFamily="34" charset="0"/>
              </a:rPr>
              <a:t> – (powyżej 50% udziałów lub akcji/inny rodzaj kontroli) – dane własne plus 100% danych przedsiębiorstw powiązanych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 Nova" panose="020B0504020202020204" pitchFamily="34" charset="0"/>
              </a:rPr>
              <a:t>Uwzględnia się również związki z podmiotami zagranicznymi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 Nova" panose="020B0504020202020204" pitchFamily="34" charset="0"/>
              </a:rPr>
              <a:t>Uwzględnia się także związki za pośrednictwem osób fizycznych, jeżeli prowadzą one swoją działalność lub część działalności na tym samym rynku właściwym lub rynkach pokrewnych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 Nova" panose="020B0504020202020204" pitchFamily="34" charset="0"/>
              </a:rPr>
              <a:t>Jeżeli 25% lub więcej kapitału lub głosów jest kontrolowane przez jeden lub kilka podmiotów publicznych – duże przedsiębiorstwo</a:t>
            </a:r>
          </a:p>
          <a:p>
            <a:pPr>
              <a:lnSpc>
                <a:spcPts val="2800"/>
              </a:lnSpc>
            </a:pPr>
            <a:r>
              <a:rPr lang="pl-PL" sz="2000" dirty="0">
                <a:latin typeface="Arial Nova" panose="020B0504020202020204" pitchFamily="34" charset="0"/>
              </a:rPr>
              <a:t>Więcej informacji o definicji MŚP na stronie  </a:t>
            </a:r>
            <a:r>
              <a:rPr lang="pl-PL" sz="2000" dirty="0">
                <a:latin typeface="Arial Nova" panose="020B0504020202020204" pitchFamily="34" charset="0"/>
                <a:hlinkClick r:id="rId5"/>
              </a:rPr>
              <a:t>https://www.gov.pl/web/nfosigw/wielkosc-przedsiebiorstwa2</a:t>
            </a:r>
            <a:r>
              <a:rPr lang="pl-PL" sz="2000" dirty="0">
                <a:latin typeface="Arial Nova" panose="020B0504020202020204" pitchFamily="34" charset="0"/>
              </a:rPr>
              <a:t> 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pl-PL" sz="2200" dirty="0">
              <a:latin typeface="Arial Nova" panose="020B05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DF3393A-2A21-BB0D-BA96-4ED5CD12D3D4}"/>
              </a:ext>
            </a:extLst>
          </p:cNvPr>
          <p:cNvSpPr/>
          <p:nvPr/>
        </p:nvSpPr>
        <p:spPr>
          <a:xfrm>
            <a:off x="6609652" y="2334412"/>
            <a:ext cx="405557" cy="296044"/>
          </a:xfrm>
          <a:prstGeom prst="rect">
            <a:avLst/>
          </a:prstGeom>
          <a:solidFill>
            <a:srgbClr val="A6D3FF"/>
          </a:solidFill>
          <a:ln w="1270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B79B670-3621-487E-C549-016B399B40D5}"/>
              </a:ext>
            </a:extLst>
          </p:cNvPr>
          <p:cNvSpPr/>
          <p:nvPr/>
        </p:nvSpPr>
        <p:spPr>
          <a:xfrm>
            <a:off x="6609651" y="2883544"/>
            <a:ext cx="405557" cy="296044"/>
          </a:xfrm>
          <a:prstGeom prst="rect">
            <a:avLst/>
          </a:prstGeom>
          <a:solidFill>
            <a:srgbClr val="A6D3FF"/>
          </a:solidFill>
          <a:ln w="1270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A9B7BF6-EC02-F620-EAA3-558C7B21B56A}"/>
              </a:ext>
            </a:extLst>
          </p:cNvPr>
          <p:cNvSpPr/>
          <p:nvPr/>
        </p:nvSpPr>
        <p:spPr>
          <a:xfrm>
            <a:off x="6609650" y="3460593"/>
            <a:ext cx="405557" cy="296044"/>
          </a:xfrm>
          <a:prstGeom prst="rect">
            <a:avLst/>
          </a:prstGeom>
          <a:solidFill>
            <a:srgbClr val="A6D3FF"/>
          </a:solidFill>
          <a:ln w="1270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6C63F36-7E9F-E937-7FFA-1BA447E4EEE5}"/>
              </a:ext>
            </a:extLst>
          </p:cNvPr>
          <p:cNvSpPr/>
          <p:nvPr/>
        </p:nvSpPr>
        <p:spPr>
          <a:xfrm>
            <a:off x="9165074" y="2338463"/>
            <a:ext cx="610993" cy="296044"/>
          </a:xfrm>
          <a:prstGeom prst="rect">
            <a:avLst/>
          </a:prstGeom>
          <a:solidFill>
            <a:srgbClr val="A6D3FF"/>
          </a:solidFill>
          <a:ln w="1270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lub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DAC3464-3C4F-8F31-133F-06CB54388147}"/>
              </a:ext>
            </a:extLst>
          </p:cNvPr>
          <p:cNvSpPr/>
          <p:nvPr/>
        </p:nvSpPr>
        <p:spPr>
          <a:xfrm>
            <a:off x="9165073" y="2876304"/>
            <a:ext cx="610993" cy="296044"/>
          </a:xfrm>
          <a:prstGeom prst="rect">
            <a:avLst/>
          </a:prstGeom>
          <a:solidFill>
            <a:srgbClr val="A6D3FF"/>
          </a:solidFill>
          <a:ln w="1270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lub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6B3C5A4-6B4C-BB63-5F4B-7C473A28955D}"/>
              </a:ext>
            </a:extLst>
          </p:cNvPr>
          <p:cNvSpPr/>
          <p:nvPr/>
        </p:nvSpPr>
        <p:spPr>
          <a:xfrm>
            <a:off x="9165073" y="3447353"/>
            <a:ext cx="610993" cy="296044"/>
          </a:xfrm>
          <a:prstGeom prst="rect">
            <a:avLst/>
          </a:prstGeom>
          <a:solidFill>
            <a:srgbClr val="A6D3FF"/>
          </a:solidFill>
          <a:ln w="1270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lub</a:t>
            </a:r>
          </a:p>
        </p:txBody>
      </p:sp>
    </p:spTree>
    <p:extLst>
      <p:ext uri="{BB962C8B-B14F-4D97-AF65-F5344CB8AC3E}">
        <p14:creationId xmlns:p14="http://schemas.microsoft.com/office/powerpoint/2010/main" val="3132727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D3BB7B-4598-D794-BC88-75C68F7949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70481" y="5327366"/>
            <a:ext cx="18288000" cy="731838"/>
          </a:xfrm>
        </p:spPr>
        <p:txBody>
          <a:bodyPr anchor="t">
            <a:normAutofit/>
          </a:bodyPr>
          <a:lstStyle/>
          <a:p>
            <a:r>
              <a:rPr lang="pl-PL" sz="3500" dirty="0"/>
              <a:t>Dziękuję za uwagę!</a:t>
            </a:r>
            <a:endParaRPr lang="pl-PL" sz="3500" dirty="0">
              <a:latin typeface="+mn-ea"/>
              <a:ea typeface="+mn-ea"/>
            </a:endParaRPr>
          </a:p>
        </p:txBody>
      </p:sp>
      <p:sp>
        <p:nvSpPr>
          <p:cNvPr id="270" name="TextBox 8"/>
          <p:cNvSpPr txBox="1"/>
          <p:nvPr/>
        </p:nvSpPr>
        <p:spPr>
          <a:xfrm>
            <a:off x="4754589" y="7143874"/>
            <a:ext cx="8437860" cy="61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20000"/>
              </a:lnSpc>
              <a:defRPr sz="3500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lang="pl-PL" dirty="0">
                <a:solidFill>
                  <a:srgbClr val="007979"/>
                </a:solidFill>
              </a:rPr>
              <a:t>www.nfosigw.gov.pl</a:t>
            </a:r>
            <a:endParaRPr dirty="0">
              <a:solidFill>
                <a:srgbClr val="007979"/>
              </a:solidFill>
            </a:endParaRPr>
          </a:p>
        </p:txBody>
      </p:sp>
      <p:pic>
        <p:nvPicPr>
          <p:cNvPr id="271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34" y="1120904"/>
            <a:ext cx="3913570" cy="26950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31809CD-A91C-6160-8533-1F8D3C5080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4" name="Obraz 3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ADB14D4A-905F-9DAF-2D52-A8980C8F8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Niestandardowy 6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07979"/>
      </a:accent1>
      <a:accent2>
        <a:srgbClr val="009999"/>
      </a:accent2>
      <a:accent3>
        <a:srgbClr val="4D4D4D"/>
      </a:accent3>
      <a:accent4>
        <a:srgbClr val="2C9751"/>
      </a:accent4>
      <a:accent5>
        <a:srgbClr val="076D91"/>
      </a:accent5>
      <a:accent6>
        <a:srgbClr val="079169"/>
      </a:accent6>
      <a:hlink>
        <a:srgbClr val="007979"/>
      </a:hlink>
      <a:folHlink>
        <a:srgbClr val="85DFD0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Niestandardowy 5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4B2D9"/>
      </a:accent1>
      <a:accent2>
        <a:srgbClr val="03A688"/>
      </a:accent2>
      <a:accent3>
        <a:srgbClr val="007979"/>
      </a:accent3>
      <a:accent4>
        <a:srgbClr val="595656"/>
      </a:accent4>
      <a:accent5>
        <a:srgbClr val="CCDD8A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Niestandardowy</PresentationFormat>
  <Paragraphs>79</Paragraphs>
  <Slides>7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7</vt:i4>
      </vt:variant>
    </vt:vector>
  </HeadingPairs>
  <TitlesOfParts>
    <vt:vector size="16" baseType="lpstr">
      <vt:lpstr>Arial</vt:lpstr>
      <vt:lpstr>Arial Narrow</vt:lpstr>
      <vt:lpstr>Arial Nova</vt:lpstr>
      <vt:lpstr>Calibri</vt:lpstr>
      <vt:lpstr>Source Sans Pro</vt:lpstr>
      <vt:lpstr>Source Sans Pro SemiBold</vt:lpstr>
      <vt:lpstr>Wingdings</vt:lpstr>
      <vt:lpstr>Office Theme</vt:lpstr>
      <vt:lpstr>1_Office Theme</vt:lpstr>
      <vt:lpstr>Pomoc publiczna w ramach programu "Wsparcie zakupu lub leasingu pojazdów zeroemisyjnych kategorii N2 i N3"</vt:lpstr>
      <vt:lpstr>Pomoc publiczna</vt:lpstr>
      <vt:lpstr>Zasady udzielania pomocy publicznej na zakup lub leasing pojazdów zeroemisyjnych</vt:lpstr>
      <vt:lpstr>Zasady udzielania pomocy publicznej na zakup lub leasing pojazdów zeroemisyjnych</vt:lpstr>
      <vt:lpstr>Trudna sytuacja ekonomiczna</vt:lpstr>
      <vt:lpstr>Wielkość przedsiębiorstwa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prezentacji NFOŚiGW</dc:title>
  <dc:creator/>
  <cp:lastModifiedBy/>
  <cp:revision>1</cp:revision>
  <dcterms:modified xsi:type="dcterms:W3CDTF">2025-09-10T22:20:38Z</dcterms:modified>
  <cp:contentStatus/>
</cp:coreProperties>
</file>