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48" r:id="rId1"/>
    <p:sldMasterId id="2147483683" r:id="rId2"/>
  </p:sldMasterIdLst>
  <p:notesMasterIdLst>
    <p:notesMasterId r:id="rId10"/>
  </p:notesMasterIdLst>
  <p:handoutMasterIdLst>
    <p:handoutMasterId r:id="rId11"/>
  </p:handoutMasterIdLst>
  <p:sldIdLst>
    <p:sldId id="256" r:id="rId3"/>
    <p:sldId id="538" r:id="rId4"/>
    <p:sldId id="539" r:id="rId5"/>
    <p:sldId id="541" r:id="rId6"/>
    <p:sldId id="540" r:id="rId7"/>
    <p:sldId id="543" r:id="rId8"/>
    <p:sldId id="291" r:id="rId9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9A"/>
    <a:srgbClr val="1C6E2E"/>
    <a:srgbClr val="24903B"/>
    <a:srgbClr val="4D4D4D"/>
    <a:srgbClr val="26993F"/>
    <a:srgbClr val="FFFFFF"/>
    <a:srgbClr val="00797A"/>
    <a:srgbClr val="009999"/>
    <a:srgbClr val="0099CC"/>
    <a:srgbClr val="2DB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F74CD-4E62-4069-9D23-549D956A6D9F}" v="61" dt="2025-09-10T22:16:19.852"/>
    <p1510:client id="{7BE859DF-78C7-4E1D-B57D-8058E22C9E29}" v="42" dt="2025-09-10T05:36:09.44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3"/>
    <p:restoredTop sz="85442" autoAdjust="0"/>
  </p:normalViewPr>
  <p:slideViewPr>
    <p:cSldViewPr snapToGrid="0">
      <p:cViewPr varScale="1">
        <p:scale>
          <a:sx n="59" d="100"/>
          <a:sy n="59" d="100"/>
        </p:scale>
        <p:origin x="102" y="456"/>
      </p:cViewPr>
      <p:guideLst/>
    </p:cSldViewPr>
  </p:slideViewPr>
  <p:outlineViewPr>
    <p:cViewPr>
      <p:scale>
        <a:sx n="35" d="100"/>
        <a:sy n="35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F4E8F58-4F14-7177-5720-B005AF7AF1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b="1" dirty="0">
              <a:latin typeface="Source Sans Pro Semibold" panose="020B0503030403020204" pitchFamily="34" charset="0"/>
            </a:endParaRP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0032320-2227-B374-B437-826997E405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A6D65-724F-334D-A647-492B66138BAA}" type="datetimeFigureOut">
              <a:rPr lang="pl-PL" b="1" smtClean="0">
                <a:latin typeface="Source Sans Pro Semibold" panose="020B0503030403020204" pitchFamily="34" charset="0"/>
              </a:rPr>
              <a:t>2025-09-10</a:t>
            </a:fld>
            <a:endParaRPr lang="pl-PL" b="1" dirty="0">
              <a:latin typeface="Source Sans Pro Semibold" panose="020B0503030403020204" pitchFamily="34" charset="0"/>
            </a:endParaRP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DF24ADE-1FA5-49D2-0409-54E4282424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b="1" dirty="0">
              <a:latin typeface="Source Sans Pro Semibold" panose="020B0503030403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8834F17-3386-A125-8DD4-E2FE243051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AC3BD-F08B-0A4B-BAF1-E7AEA459C965}" type="slidenum">
              <a:rPr lang="pl-PL" b="1" smtClean="0">
                <a:latin typeface="Source Sans Pro Semibold" panose="020B0503030403020204" pitchFamily="34" charset="0"/>
              </a:rPr>
              <a:t>‹#›</a:t>
            </a:fld>
            <a:endParaRPr lang="pl-PL" b="1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94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1" i="0">
        <a:latin typeface="Source Sans Pro Semibold" panose="020B0503030403020204" pitchFamily="34" charset="0"/>
        <a:ea typeface="Source Sans Pro Semibold" panose="020B0503030403020204" pitchFamily="34" charset="0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3391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4922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617E1-2611-0C22-ABBD-9416169A2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A56DA8B-6965-640C-AF2C-8805F97FEA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07E43D8-B22E-3C7B-3B67-1BBFCB7550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3300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547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fosigw.gov.pl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fosigw.gov.pl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5" name="NFOSiGW_presentation_BG_cover_03_v1.png" descr="NFOSiGW_presentation_BG_cover_03_v1.png">
            <a:extLst>
              <a:ext uri="{FF2B5EF4-FFF2-40B4-BE49-F238E27FC236}">
                <a16:creationId xmlns:a16="http://schemas.microsoft.com/office/drawing/2014/main" id="{179FA951-AD40-7C93-AE81-702DBE850F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601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reeform 7">
            <a:extLst>
              <a:ext uri="{FF2B5EF4-FFF2-40B4-BE49-F238E27FC236}">
                <a16:creationId xmlns:a16="http://schemas.microsoft.com/office/drawing/2014/main" id="{01E68364-DB61-27FA-22B9-8A98C2802E97}"/>
              </a:ext>
            </a:extLst>
          </p:cNvPr>
          <p:cNvSpPr/>
          <p:nvPr userDrawn="1"/>
        </p:nvSpPr>
        <p:spPr>
          <a:xfrm>
            <a:off x="0" y="9710400"/>
            <a:ext cx="18288001" cy="5842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pPr algn="ctr"/>
            <a:r>
              <a:rPr lang="pl-PL" sz="2000" b="1" i="0" dirty="0">
                <a:solidFill>
                  <a:schemeClr val="bg1"/>
                </a:solidFill>
                <a:latin typeface="Source Sans Pro Semibold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845FBD96-5168-6042-86D9-C223CD6809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28215" y="1153657"/>
            <a:ext cx="5357039" cy="12910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3ED5C3C-D41C-2EE2-41C1-A069722533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45"/>
          <a:stretch/>
        </p:blipFill>
        <p:spPr>
          <a:xfrm>
            <a:off x="8016529" y="1783277"/>
            <a:ext cx="10271471" cy="78975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4296728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E7E83FF-3B3E-0D45-8AF7-4C3BC3B5A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185" y="5080185"/>
            <a:ext cx="4441067" cy="31535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7082665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5" name="Image">
            <a:extLst>
              <a:ext uri="{FF2B5EF4-FFF2-40B4-BE49-F238E27FC236}">
                <a16:creationId xmlns:a16="http://schemas.microsoft.com/office/drawing/2014/main" id="{85BE1D7A-6477-4EB4-D994-E42BE93B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352" y="5228606"/>
            <a:ext cx="3909296" cy="36568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2576978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D4ACEB27-0386-FB09-2D67-CA3A04B52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8535" y="4312530"/>
            <a:ext cx="3024530" cy="49072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1795504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118EB869-BAA0-F108-69CB-535B53CD6F3E}"/>
              </a:ext>
            </a:extLst>
          </p:cNvPr>
          <p:cNvSpPr/>
          <p:nvPr userDrawn="1"/>
        </p:nvSpPr>
        <p:spPr>
          <a:xfrm>
            <a:off x="5796293" y="5305606"/>
            <a:ext cx="9803547" cy="35835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49953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03615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640022D0-F310-620B-F5EE-CC8E657CE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5114" y="1951958"/>
            <a:ext cx="647372" cy="642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C7E2E4D-EFE7-EB3F-3C26-83B5BFC05D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65929" y="1962076"/>
            <a:ext cx="389209" cy="62244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44A964EC-60FB-4B86-5922-0B037B0C07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58680" y="1953397"/>
            <a:ext cx="622373" cy="622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C5490058-17B9-C3FD-2603-B33476F4C02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66795" y="1932693"/>
            <a:ext cx="606944" cy="646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57446D7-CDB0-8411-D4A3-BD34D23649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906325" y="2024783"/>
            <a:ext cx="565750" cy="479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CED22B3E-7396-3696-4427-C60522B204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768598" y="5425751"/>
            <a:ext cx="660404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725EFA4A-683F-F4D6-685C-13398881690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859000" y="5425867"/>
            <a:ext cx="660401" cy="6601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B021F19D-D19F-3F5B-C15E-8689096813D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621824" y="5425750"/>
            <a:ext cx="496886" cy="660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2DD78B20-4A83-F44B-D459-465A22D0137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339669" y="5425745"/>
            <a:ext cx="660395" cy="660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03E32F81-B014-6673-C67C-A421561938B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573808" y="5439177"/>
            <a:ext cx="633550" cy="633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C221204F-AF8A-ACFE-37E3-39F641088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68600" y="6817918"/>
            <a:ext cx="66040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28A8CAAF-0D5C-B169-13CE-05BF968F266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560383" y="6817918"/>
            <a:ext cx="66040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6C76C706-EBC0-4D7E-D789-E00D00CF2D1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435819" y="6756388"/>
            <a:ext cx="468095" cy="783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1CB89038-4F6C-3F92-80AB-81AF7204E2B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549554" y="6805846"/>
            <a:ext cx="641426" cy="684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7B8A1EDF-9236-18C9-6CB2-8B4953DE303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4859000" y="6817918"/>
            <a:ext cx="660401" cy="660401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Freeform 3">
            <a:extLst>
              <a:ext uri="{FF2B5EF4-FFF2-40B4-BE49-F238E27FC236}">
                <a16:creationId xmlns:a16="http://schemas.microsoft.com/office/drawing/2014/main" id="{D05146DC-2A6D-B9C3-CF62-3A33E9EBA90F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5DEBF23E-EFEA-868C-0E81-C8D1CC15DDC8}"/>
              </a:ext>
            </a:extLst>
          </p:cNvPr>
          <p:cNvSpPr txBox="1"/>
          <p:nvPr userDrawn="1"/>
        </p:nvSpPr>
        <p:spPr>
          <a:xfrm>
            <a:off x="4195944" y="4491753"/>
            <a:ext cx="9896112" cy="429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 err="1"/>
              <a:t>Dodatkowe</a:t>
            </a:r>
            <a:r>
              <a:rPr dirty="0"/>
              <a:t> </a:t>
            </a:r>
            <a:r>
              <a:rPr dirty="0" err="1"/>
              <a:t>ikony</a:t>
            </a:r>
            <a:r>
              <a:rPr lang="pl-PL" dirty="0"/>
              <a:t> używane wyłącznie do celów dekoracyjnych</a:t>
            </a:r>
            <a:endParaRPr dirty="0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5D10319-8ADD-926A-E3E5-2CABBD627136}"/>
              </a:ext>
            </a:extLst>
          </p:cNvPr>
          <p:cNvSpPr txBox="1"/>
          <p:nvPr userDrawn="1"/>
        </p:nvSpPr>
        <p:spPr>
          <a:xfrm>
            <a:off x="4195944" y="977899"/>
            <a:ext cx="989611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 err="1"/>
              <a:t>Ikony</a:t>
            </a:r>
            <a:r>
              <a:rPr dirty="0"/>
              <a:t> </a:t>
            </a:r>
            <a:r>
              <a:rPr dirty="0" err="1"/>
              <a:t>obszarów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069311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GB 0/121/122…">
            <a:extLst>
              <a:ext uri="{FF2B5EF4-FFF2-40B4-BE49-F238E27FC236}">
                <a16:creationId xmlns:a16="http://schemas.microsoft.com/office/drawing/2014/main" id="{02BF06DB-78E5-C4EC-2599-58F43AEE9BD3}"/>
              </a:ext>
            </a:extLst>
          </p:cNvPr>
          <p:cNvSpPr txBox="1"/>
          <p:nvPr userDrawn="1"/>
        </p:nvSpPr>
        <p:spPr>
          <a:xfrm>
            <a:off x="9956459" y="2621279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0/121/122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00797A</a:t>
            </a: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43B5389A-3BC3-263A-19A0-48078DA3D135}"/>
              </a:ext>
            </a:extLst>
          </p:cNvPr>
          <p:cNvSpPr/>
          <p:nvPr userDrawn="1"/>
        </p:nvSpPr>
        <p:spPr>
          <a:xfrm>
            <a:off x="8509000" y="2349499"/>
            <a:ext cx="1270001" cy="1270001"/>
          </a:xfrm>
          <a:prstGeom prst="ellipse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7" name="RGB 0/153/153…">
            <a:extLst>
              <a:ext uri="{FF2B5EF4-FFF2-40B4-BE49-F238E27FC236}">
                <a16:creationId xmlns:a16="http://schemas.microsoft.com/office/drawing/2014/main" id="{1F7E0F93-CD1F-DCEF-113C-7D58FBAE542A}"/>
              </a:ext>
            </a:extLst>
          </p:cNvPr>
          <p:cNvSpPr txBox="1"/>
          <p:nvPr userDrawn="1"/>
        </p:nvSpPr>
        <p:spPr>
          <a:xfrm>
            <a:off x="730696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0/153/153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009999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F32E2465-ABA6-2117-4543-76E6F5865F65}"/>
              </a:ext>
            </a:extLst>
          </p:cNvPr>
          <p:cNvSpPr/>
          <p:nvPr userDrawn="1"/>
        </p:nvSpPr>
        <p:spPr>
          <a:xfrm>
            <a:off x="5859510" y="6261285"/>
            <a:ext cx="1270001" cy="1270001"/>
          </a:xfrm>
          <a:prstGeom prst="ellipse">
            <a:avLst/>
          </a:prstGeom>
          <a:solidFill>
            <a:srgbClr val="009999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9" name="RGB 7540…">
            <a:extLst>
              <a:ext uri="{FF2B5EF4-FFF2-40B4-BE49-F238E27FC236}">
                <a16:creationId xmlns:a16="http://schemas.microsoft.com/office/drawing/2014/main" id="{AF27156D-3708-4413-FCDD-16D12C4A94B3}"/>
              </a:ext>
            </a:extLst>
          </p:cNvPr>
          <p:cNvSpPr txBox="1"/>
          <p:nvPr userDrawn="1"/>
        </p:nvSpPr>
        <p:spPr>
          <a:xfrm>
            <a:off x="1159651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7540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4d4d4d</a:t>
            </a:r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E2710117-C790-D13F-3FF6-2DF551584BAB}"/>
              </a:ext>
            </a:extLst>
          </p:cNvPr>
          <p:cNvSpPr/>
          <p:nvPr userDrawn="1"/>
        </p:nvSpPr>
        <p:spPr>
          <a:xfrm>
            <a:off x="10149060" y="6261285"/>
            <a:ext cx="1270001" cy="1270001"/>
          </a:xfrm>
          <a:prstGeom prst="ellipse">
            <a:avLst/>
          </a:prstGeom>
          <a:solidFill>
            <a:srgbClr val="4D4D4D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445703A3-6218-6279-14F1-8CE9A416078A}"/>
              </a:ext>
            </a:extLst>
          </p:cNvPr>
          <p:cNvSpPr txBox="1"/>
          <p:nvPr userDrawn="1"/>
        </p:nvSpPr>
        <p:spPr>
          <a:xfrm>
            <a:off x="6494511" y="4407086"/>
            <a:ext cx="52989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t>Kolory dodatkowe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E66EA0C-495C-3999-F26B-47D0232703CE}"/>
              </a:ext>
            </a:extLst>
          </p:cNvPr>
          <p:cNvSpPr txBox="1"/>
          <p:nvPr userDrawn="1"/>
        </p:nvSpPr>
        <p:spPr>
          <a:xfrm>
            <a:off x="6688716" y="673100"/>
            <a:ext cx="4910568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/>
              <a:t>Kolor </a:t>
            </a:r>
            <a:r>
              <a:rPr dirty="0" err="1"/>
              <a:t>główny</a:t>
            </a:r>
            <a:endParaRPr dirty="0"/>
          </a:p>
        </p:txBody>
      </p:sp>
      <p:sp>
        <p:nvSpPr>
          <p:cNvPr id="13" name="Wersja koloru turkusowego używana w prezentacji">
            <a:extLst>
              <a:ext uri="{FF2B5EF4-FFF2-40B4-BE49-F238E27FC236}">
                <a16:creationId xmlns:a16="http://schemas.microsoft.com/office/drawing/2014/main" id="{F1136965-E96B-0B3A-5FFE-DACC63B1507D}"/>
              </a:ext>
            </a:extLst>
          </p:cNvPr>
          <p:cNvSpPr txBox="1"/>
          <p:nvPr userDrawn="1"/>
        </p:nvSpPr>
        <p:spPr>
          <a:xfrm>
            <a:off x="7779934" y="1215813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 err="1"/>
              <a:t>Wersja</a:t>
            </a:r>
            <a:r>
              <a:rPr dirty="0"/>
              <a:t> </a:t>
            </a:r>
            <a:r>
              <a:rPr dirty="0" err="1"/>
              <a:t>koloru</a:t>
            </a:r>
            <a:r>
              <a:rPr dirty="0"/>
              <a:t> </a:t>
            </a:r>
            <a:r>
              <a:rPr dirty="0" err="1"/>
              <a:t>turkusowego</a:t>
            </a:r>
            <a:r>
              <a:rPr dirty="0"/>
              <a:t> </a:t>
            </a:r>
            <a:r>
              <a:rPr dirty="0" err="1"/>
              <a:t>używana</a:t>
            </a:r>
            <a:r>
              <a:rPr dirty="0"/>
              <a:t> w </a:t>
            </a:r>
            <a:r>
              <a:rPr dirty="0" err="1"/>
              <a:t>prezentacji</a:t>
            </a:r>
            <a:endParaRPr dirty="0"/>
          </a:p>
        </p:txBody>
      </p:sp>
      <p:sp>
        <p:nvSpPr>
          <p:cNvPr id="14" name="W wykresach, tabelach dopuszcza się stosowanie poniższych kolorów">
            <a:extLst>
              <a:ext uri="{FF2B5EF4-FFF2-40B4-BE49-F238E27FC236}">
                <a16:creationId xmlns:a16="http://schemas.microsoft.com/office/drawing/2014/main" id="{B481820A-D770-4B4E-4228-F616CE51FB63}"/>
              </a:ext>
            </a:extLst>
          </p:cNvPr>
          <p:cNvSpPr txBox="1"/>
          <p:nvPr userDrawn="1"/>
        </p:nvSpPr>
        <p:spPr>
          <a:xfrm>
            <a:off x="6860639" y="5067070"/>
            <a:ext cx="45667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/>
              <a:t>W </a:t>
            </a:r>
            <a:r>
              <a:rPr dirty="0" err="1"/>
              <a:t>wykresach</a:t>
            </a:r>
            <a:r>
              <a:rPr dirty="0"/>
              <a:t>, </a:t>
            </a:r>
            <a:r>
              <a:rPr dirty="0" err="1"/>
              <a:t>tabelach</a:t>
            </a:r>
            <a:r>
              <a:rPr dirty="0"/>
              <a:t> </a:t>
            </a:r>
            <a:r>
              <a:rPr dirty="0" err="1"/>
              <a:t>dopuszcza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 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poniższych</a:t>
            </a:r>
            <a:r>
              <a:rPr dirty="0"/>
              <a:t> </a:t>
            </a:r>
            <a:r>
              <a:rPr dirty="0" err="1"/>
              <a:t>kolorów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049183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GB 0/121/122…">
            <a:extLst>
              <a:ext uri="{FF2B5EF4-FFF2-40B4-BE49-F238E27FC236}">
                <a16:creationId xmlns:a16="http://schemas.microsoft.com/office/drawing/2014/main" id="{02BF06DB-78E5-C4EC-2599-58F43AEE9BD3}"/>
              </a:ext>
            </a:extLst>
          </p:cNvPr>
          <p:cNvSpPr txBox="1"/>
          <p:nvPr userDrawn="1"/>
        </p:nvSpPr>
        <p:spPr>
          <a:xfrm>
            <a:off x="9956459" y="2621279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0/121/122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00797A</a:t>
            </a: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43B5389A-3BC3-263A-19A0-48078DA3D135}"/>
              </a:ext>
            </a:extLst>
          </p:cNvPr>
          <p:cNvSpPr/>
          <p:nvPr userDrawn="1"/>
        </p:nvSpPr>
        <p:spPr>
          <a:xfrm>
            <a:off x="8509000" y="2349499"/>
            <a:ext cx="1270001" cy="1270001"/>
          </a:xfrm>
          <a:prstGeom prst="ellipse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7" name="RGB 0/153/153…">
            <a:extLst>
              <a:ext uri="{FF2B5EF4-FFF2-40B4-BE49-F238E27FC236}">
                <a16:creationId xmlns:a16="http://schemas.microsoft.com/office/drawing/2014/main" id="{1F7E0F93-CD1F-DCEF-113C-7D58FBAE542A}"/>
              </a:ext>
            </a:extLst>
          </p:cNvPr>
          <p:cNvSpPr txBox="1"/>
          <p:nvPr userDrawn="1"/>
        </p:nvSpPr>
        <p:spPr>
          <a:xfrm>
            <a:off x="730696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0/153/153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009999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F32E2465-ABA6-2117-4543-76E6F5865F65}"/>
              </a:ext>
            </a:extLst>
          </p:cNvPr>
          <p:cNvSpPr/>
          <p:nvPr userDrawn="1"/>
        </p:nvSpPr>
        <p:spPr>
          <a:xfrm>
            <a:off x="5859510" y="6261285"/>
            <a:ext cx="1270001" cy="1270001"/>
          </a:xfrm>
          <a:prstGeom prst="ellipse">
            <a:avLst/>
          </a:prstGeom>
          <a:solidFill>
            <a:srgbClr val="009999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9" name="RGB 7540…">
            <a:extLst>
              <a:ext uri="{FF2B5EF4-FFF2-40B4-BE49-F238E27FC236}">
                <a16:creationId xmlns:a16="http://schemas.microsoft.com/office/drawing/2014/main" id="{AF27156D-3708-4413-FCDD-16D12C4A94B3}"/>
              </a:ext>
            </a:extLst>
          </p:cNvPr>
          <p:cNvSpPr txBox="1"/>
          <p:nvPr userDrawn="1"/>
        </p:nvSpPr>
        <p:spPr>
          <a:xfrm>
            <a:off x="1159651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7540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4d4d4d</a:t>
            </a:r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E2710117-C790-D13F-3FF6-2DF551584BAB}"/>
              </a:ext>
            </a:extLst>
          </p:cNvPr>
          <p:cNvSpPr/>
          <p:nvPr userDrawn="1"/>
        </p:nvSpPr>
        <p:spPr>
          <a:xfrm>
            <a:off x="10149060" y="6261285"/>
            <a:ext cx="1270001" cy="1270001"/>
          </a:xfrm>
          <a:prstGeom prst="ellipse">
            <a:avLst/>
          </a:prstGeom>
          <a:solidFill>
            <a:srgbClr val="4D4D4D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445703A3-6218-6279-14F1-8CE9A416078A}"/>
              </a:ext>
            </a:extLst>
          </p:cNvPr>
          <p:cNvSpPr txBox="1"/>
          <p:nvPr userDrawn="1"/>
        </p:nvSpPr>
        <p:spPr>
          <a:xfrm>
            <a:off x="6494511" y="4407086"/>
            <a:ext cx="52989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t>Kolory dodatkowe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E66EA0C-495C-3999-F26B-47D0232703CE}"/>
              </a:ext>
            </a:extLst>
          </p:cNvPr>
          <p:cNvSpPr txBox="1"/>
          <p:nvPr userDrawn="1"/>
        </p:nvSpPr>
        <p:spPr>
          <a:xfrm>
            <a:off x="6688716" y="673100"/>
            <a:ext cx="4910568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/>
              <a:t>Kolor </a:t>
            </a:r>
            <a:r>
              <a:rPr dirty="0" err="1"/>
              <a:t>główny</a:t>
            </a:r>
            <a:endParaRPr dirty="0"/>
          </a:p>
        </p:txBody>
      </p:sp>
      <p:sp>
        <p:nvSpPr>
          <p:cNvPr id="13" name="Wersja koloru turkusowego używana w prezentacji">
            <a:extLst>
              <a:ext uri="{FF2B5EF4-FFF2-40B4-BE49-F238E27FC236}">
                <a16:creationId xmlns:a16="http://schemas.microsoft.com/office/drawing/2014/main" id="{F1136965-E96B-0B3A-5FFE-DACC63B1507D}"/>
              </a:ext>
            </a:extLst>
          </p:cNvPr>
          <p:cNvSpPr txBox="1"/>
          <p:nvPr userDrawn="1"/>
        </p:nvSpPr>
        <p:spPr>
          <a:xfrm>
            <a:off x="7779934" y="1215813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 err="1"/>
              <a:t>Wersja</a:t>
            </a:r>
            <a:r>
              <a:rPr dirty="0"/>
              <a:t> </a:t>
            </a:r>
            <a:r>
              <a:rPr dirty="0" err="1"/>
              <a:t>koloru</a:t>
            </a:r>
            <a:r>
              <a:rPr dirty="0"/>
              <a:t> </a:t>
            </a:r>
            <a:r>
              <a:rPr dirty="0" err="1"/>
              <a:t>turkusowego</a:t>
            </a:r>
            <a:r>
              <a:rPr dirty="0"/>
              <a:t> </a:t>
            </a:r>
            <a:r>
              <a:rPr dirty="0" err="1"/>
              <a:t>używana</a:t>
            </a:r>
            <a:r>
              <a:rPr dirty="0"/>
              <a:t> w </a:t>
            </a:r>
            <a:r>
              <a:rPr dirty="0" err="1"/>
              <a:t>prezentacji</a:t>
            </a:r>
            <a:endParaRPr dirty="0"/>
          </a:p>
        </p:txBody>
      </p:sp>
      <p:sp>
        <p:nvSpPr>
          <p:cNvPr id="14" name="W wykresach, tabelach dopuszcza się stosowanie poniższych kolorów">
            <a:extLst>
              <a:ext uri="{FF2B5EF4-FFF2-40B4-BE49-F238E27FC236}">
                <a16:creationId xmlns:a16="http://schemas.microsoft.com/office/drawing/2014/main" id="{B481820A-D770-4B4E-4228-F616CE51FB63}"/>
              </a:ext>
            </a:extLst>
          </p:cNvPr>
          <p:cNvSpPr txBox="1"/>
          <p:nvPr userDrawn="1"/>
        </p:nvSpPr>
        <p:spPr>
          <a:xfrm>
            <a:off x="6860639" y="5067070"/>
            <a:ext cx="45667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/>
              <a:t>W </a:t>
            </a:r>
            <a:r>
              <a:rPr dirty="0" err="1"/>
              <a:t>wykresach</a:t>
            </a:r>
            <a:r>
              <a:rPr dirty="0"/>
              <a:t>, </a:t>
            </a:r>
            <a:r>
              <a:rPr dirty="0" err="1"/>
              <a:t>tabelach</a:t>
            </a:r>
            <a:r>
              <a:rPr dirty="0"/>
              <a:t> </a:t>
            </a:r>
            <a:r>
              <a:rPr dirty="0" err="1"/>
              <a:t>dopuszcza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 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poniższych</a:t>
            </a:r>
            <a:r>
              <a:rPr dirty="0"/>
              <a:t> </a:t>
            </a:r>
            <a:r>
              <a:rPr dirty="0" err="1"/>
              <a:t>kolorów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5299537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738C501E-F992-57B5-C211-CBF205497E66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39785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i="0" cap="all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  <a:lvl2pPr>
              <a:defRPr b="1" i="0"/>
            </a:lvl2pPr>
            <a:lvl3pPr>
              <a:defRPr b="1" i="0"/>
            </a:lvl3pPr>
            <a:lvl4pPr>
              <a:defRPr b="1" i="0"/>
            </a:lvl4pPr>
            <a:lvl5pPr>
              <a:defRPr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 dirty="0"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1" i="0"/>
            </a:lvl1pPr>
          </a:lstStyle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 b="1" i="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 b="1" i="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 b="1" i="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 b="1" i="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5" name="NFOSiGW_presentation_BG_cover_03_v1.png" descr="NFOSiGW_presentation_BG_cover_03_v1.png">
            <a:extLst>
              <a:ext uri="{FF2B5EF4-FFF2-40B4-BE49-F238E27FC236}">
                <a16:creationId xmlns:a16="http://schemas.microsoft.com/office/drawing/2014/main" id="{179FA951-AD40-7C93-AE81-702DBE850F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601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reeform 7">
            <a:extLst>
              <a:ext uri="{FF2B5EF4-FFF2-40B4-BE49-F238E27FC236}">
                <a16:creationId xmlns:a16="http://schemas.microsoft.com/office/drawing/2014/main" id="{01E68364-DB61-27FA-22B9-8A98C2802E97}"/>
              </a:ext>
            </a:extLst>
          </p:cNvPr>
          <p:cNvSpPr/>
          <p:nvPr userDrawn="1"/>
        </p:nvSpPr>
        <p:spPr>
          <a:xfrm>
            <a:off x="0" y="9710400"/>
            <a:ext cx="18288001" cy="5842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pPr algn="ctr"/>
            <a:r>
              <a:rPr lang="pl-PL" sz="2000" b="1" i="0" dirty="0">
                <a:solidFill>
                  <a:schemeClr val="bg1"/>
                </a:solidFill>
                <a:latin typeface="Source Sans Pro Semibold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845FBD96-5168-6042-86D9-C223CD6809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28215" y="1153657"/>
            <a:ext cx="5357039" cy="12910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7758480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FOSiGW_presentation_BG_02_v1.png" descr="NFOSiGW_presentation_BG_02_v1.png">
            <a:extLst>
              <a:ext uri="{FF2B5EF4-FFF2-40B4-BE49-F238E27FC236}">
                <a16:creationId xmlns:a16="http://schemas.microsoft.com/office/drawing/2014/main" id="{F184BC89-388C-1083-AAB5-EC65432D1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  <a:lvl2pPr>
              <a:defRPr b="1" i="0"/>
            </a:lvl2pPr>
            <a:lvl3pPr>
              <a:defRPr b="1" i="0"/>
            </a:lvl3pPr>
            <a:lvl4pPr>
              <a:defRPr b="1" i="0"/>
            </a:lvl4pPr>
            <a:lvl5pPr>
              <a:defRPr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65E613D4-FF94-9F82-EC42-BE7A8E26F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7101" y="3161947"/>
            <a:ext cx="10606742" cy="656625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85EA7001-95B6-4CCC-8A7A-492C5296A2F2}"/>
              </a:ext>
            </a:extLst>
          </p:cNvPr>
          <p:cNvSpPr/>
          <p:nvPr userDrawn="1"/>
        </p:nvSpPr>
        <p:spPr>
          <a:xfrm>
            <a:off x="0" y="9998267"/>
            <a:ext cx="17833645" cy="2887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grpSp>
        <p:nvGrpSpPr>
          <p:cNvPr id="9" name="Group">
            <a:extLst>
              <a:ext uri="{FF2B5EF4-FFF2-40B4-BE49-F238E27FC236}">
                <a16:creationId xmlns:a16="http://schemas.microsoft.com/office/drawing/2014/main" id="{6ED4D93C-D52A-89A8-7136-FC8E44A8A0C1}"/>
              </a:ext>
            </a:extLst>
          </p:cNvPr>
          <p:cNvGrpSpPr/>
          <p:nvPr userDrawn="1"/>
        </p:nvGrpSpPr>
        <p:grpSpPr>
          <a:xfrm>
            <a:off x="15255862" y="9325"/>
            <a:ext cx="2577784" cy="1107417"/>
            <a:chOff x="0" y="0"/>
            <a:chExt cx="2577782" cy="1107415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309EA9E4-559A-4F17-310B-3B4EF00B8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577783" cy="110741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58058" dir="5400000" rotWithShape="0">
                <a:srgbClr val="4D4D4D">
                  <a:alpha val="19617"/>
                </a:srgbClr>
              </a:outerShdw>
            </a:effectLst>
          </p:spPr>
        </p:pic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1C1BEBF8-50CB-0AB1-81BE-B7DA4BE70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405" y="320548"/>
              <a:ext cx="1934973" cy="466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" name="Slide Number">
            <a:extLst>
              <a:ext uri="{FF2B5EF4-FFF2-40B4-BE49-F238E27FC236}">
                <a16:creationId xmlns:a16="http://schemas.microsoft.com/office/drawing/2014/main" id="{6AFD20E8-B64D-E4D1-15ED-4F8B797FB3DC}"/>
              </a:ext>
            </a:extLst>
          </p:cNvPr>
          <p:cNvSpPr txBox="1">
            <a:spLocks/>
          </p:cNvSpPr>
          <p:nvPr userDrawn="1"/>
        </p:nvSpPr>
        <p:spPr>
          <a:xfrm>
            <a:off x="17903559" y="9981813"/>
            <a:ext cx="25744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86CB4B4D-7CA3-9044-876B-883B54F8677D}" type="slidenum">
              <a:rPr lang="pl-PL" b="1" i="0" smtClean="0">
                <a:latin typeface="Source Sans Pro Semibold" panose="020B0503030403020204" pitchFamily="34" charset="0"/>
              </a:rPr>
              <a:pPr/>
              <a:t>‹#›</a:t>
            </a:fld>
            <a:endParaRPr lang="pl-PL"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7043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i="0" cap="all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 b="1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20114331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 b="1" i="0"/>
            </a:lvl1pPr>
            <a:lvl2pPr marL="790575" indent="-333375">
              <a:spcBef>
                <a:spcPts val="600"/>
              </a:spcBef>
              <a:defRPr sz="2800" b="1" i="0"/>
            </a:lvl2pPr>
            <a:lvl3pPr marL="1234439" indent="-320039">
              <a:spcBef>
                <a:spcPts val="600"/>
              </a:spcBef>
              <a:defRPr sz="2800" b="1" i="0"/>
            </a:lvl3pPr>
            <a:lvl4pPr marL="1727200" indent="-355600">
              <a:spcBef>
                <a:spcPts val="600"/>
              </a:spcBef>
              <a:defRPr sz="2800" b="1" i="0"/>
            </a:lvl4pPr>
            <a:lvl5pPr marL="2184400" indent="-355600">
              <a:spcBef>
                <a:spcPts val="600"/>
              </a:spcBef>
              <a:defRPr sz="28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646462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 i="0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 i="0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 i="0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 i="0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>
            <a:lvl1pPr>
              <a:defRPr b="1" i="0"/>
            </a:lvl1pPr>
          </a:lstStyle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 dirty="0"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243280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856067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0EBF8F4-111E-75A8-6C45-2DDAD639E590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5" name="Image">
            <a:extLst>
              <a:ext uri="{FF2B5EF4-FFF2-40B4-BE49-F238E27FC236}">
                <a16:creationId xmlns:a16="http://schemas.microsoft.com/office/drawing/2014/main" id="{7B97DDA0-7639-3CF7-B006-BF62082ED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185" y="5080185"/>
            <a:ext cx="4441067" cy="31535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7388382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0EBF8F4-111E-75A8-6C45-2DDAD639E590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EEEC6F59-22DD-63B7-2154-8A93D997B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352" y="5228606"/>
            <a:ext cx="3909296" cy="36568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428790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 b="1" i="0"/>
            </a:lvl1pPr>
            <a:lvl2pPr marL="790575" indent="-333375">
              <a:spcBef>
                <a:spcPts val="600"/>
              </a:spcBef>
              <a:defRPr sz="2800" b="1" i="0"/>
            </a:lvl2pPr>
            <a:lvl3pPr marL="1234439" indent="-320039">
              <a:spcBef>
                <a:spcPts val="600"/>
              </a:spcBef>
              <a:defRPr sz="2800" b="1" i="0"/>
            </a:lvl3pPr>
            <a:lvl4pPr marL="1727200" indent="-355600">
              <a:spcBef>
                <a:spcPts val="600"/>
              </a:spcBef>
              <a:defRPr sz="2800" b="1" i="0"/>
            </a:lvl4pPr>
            <a:lvl5pPr marL="2184400" indent="-355600">
              <a:spcBef>
                <a:spcPts val="600"/>
              </a:spcBef>
              <a:defRPr sz="28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0EBF8F4-111E-75A8-6C45-2DDAD639E590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3C8A25B7-0E7A-8B17-31D3-C640A08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8535" y="4312530"/>
            <a:ext cx="3024530" cy="49072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9141400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E7520A8-C0B0-377A-E3BA-294CD6BDA1A0}"/>
              </a:ext>
            </a:extLst>
          </p:cNvPr>
          <p:cNvSpPr/>
          <p:nvPr userDrawn="1"/>
        </p:nvSpPr>
        <p:spPr>
          <a:xfrm>
            <a:off x="0" y="9935647"/>
            <a:ext cx="18288000" cy="3693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07260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6E5F4761-15AB-020B-6009-B6025DB91B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77101" y="3161947"/>
            <a:ext cx="10606742" cy="6566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9600176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A5090D-FB3D-8DBF-B518-674CC65A68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9091" y="2459777"/>
            <a:ext cx="10934889" cy="782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5776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3ED5C3C-D41C-2EE2-41C1-A069722533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645"/>
          <a:stretch/>
        </p:blipFill>
        <p:spPr>
          <a:xfrm>
            <a:off x="8016529" y="1783277"/>
            <a:ext cx="10271471" cy="78975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16190712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9E7E83FF-3B3E-0D45-8AF7-4C3BC3B5A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185" y="5080185"/>
            <a:ext cx="4441067" cy="31535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598790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5" name="Image">
            <a:extLst>
              <a:ext uri="{FF2B5EF4-FFF2-40B4-BE49-F238E27FC236}">
                <a16:creationId xmlns:a16="http://schemas.microsoft.com/office/drawing/2014/main" id="{85BE1D7A-6477-4EB4-D994-E42BE93B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352" y="5228606"/>
            <a:ext cx="3909296" cy="36568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61610761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FF05411C-75C9-926E-FE36-2DD0E7AB2AE4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D4ACEB27-0386-FB09-2D67-CA3A04B52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8535" y="4312530"/>
            <a:ext cx="3024530" cy="49072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78939048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118EB869-BAA0-F108-69CB-535B53CD6F3E}"/>
              </a:ext>
            </a:extLst>
          </p:cNvPr>
          <p:cNvSpPr/>
          <p:nvPr userDrawn="1"/>
        </p:nvSpPr>
        <p:spPr>
          <a:xfrm>
            <a:off x="5796293" y="5305606"/>
            <a:ext cx="9803547" cy="35835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14239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EC03D1E2-B8BC-D503-BA8A-05BBED927DCD}"/>
              </a:ext>
            </a:extLst>
          </p:cNvPr>
          <p:cNvSpPr/>
          <p:nvPr userDrawn="1"/>
        </p:nvSpPr>
        <p:spPr>
          <a:xfrm>
            <a:off x="0" y="0"/>
            <a:ext cx="5080001" cy="10287001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4981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 i="0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 i="0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 i="0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 i="0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>
            <a:lvl1pPr>
              <a:defRPr b="1" i="0"/>
            </a:lvl1pPr>
          </a:lstStyle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 dirty="0"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435271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05146DC-2A6D-B9C3-CF62-3A33E9EBA90F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69015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0794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DFBFFC8-5F96-DCD0-DB3C-5AEC082C0FF7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5" name="RGB 0/121/122…">
            <a:extLst>
              <a:ext uri="{FF2B5EF4-FFF2-40B4-BE49-F238E27FC236}">
                <a16:creationId xmlns:a16="http://schemas.microsoft.com/office/drawing/2014/main" id="{02BF06DB-78E5-C4EC-2599-58F43AEE9BD3}"/>
              </a:ext>
            </a:extLst>
          </p:cNvPr>
          <p:cNvSpPr txBox="1"/>
          <p:nvPr userDrawn="1"/>
        </p:nvSpPr>
        <p:spPr>
          <a:xfrm>
            <a:off x="9956459" y="2621279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0/121/122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00797A</a:t>
            </a: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43B5389A-3BC3-263A-19A0-48078DA3D135}"/>
              </a:ext>
            </a:extLst>
          </p:cNvPr>
          <p:cNvSpPr/>
          <p:nvPr userDrawn="1"/>
        </p:nvSpPr>
        <p:spPr>
          <a:xfrm>
            <a:off x="8509000" y="2349499"/>
            <a:ext cx="1270001" cy="1270001"/>
          </a:xfrm>
          <a:prstGeom prst="ellipse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7" name="RGB 0/153/153…">
            <a:extLst>
              <a:ext uri="{FF2B5EF4-FFF2-40B4-BE49-F238E27FC236}">
                <a16:creationId xmlns:a16="http://schemas.microsoft.com/office/drawing/2014/main" id="{1F7E0F93-CD1F-DCEF-113C-7D58FBAE542A}"/>
              </a:ext>
            </a:extLst>
          </p:cNvPr>
          <p:cNvSpPr txBox="1"/>
          <p:nvPr userDrawn="1"/>
        </p:nvSpPr>
        <p:spPr>
          <a:xfrm>
            <a:off x="730696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0/153/153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009999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F32E2465-ABA6-2117-4543-76E6F5865F65}"/>
              </a:ext>
            </a:extLst>
          </p:cNvPr>
          <p:cNvSpPr/>
          <p:nvPr userDrawn="1"/>
        </p:nvSpPr>
        <p:spPr>
          <a:xfrm>
            <a:off x="5859510" y="6261285"/>
            <a:ext cx="1270001" cy="1270001"/>
          </a:xfrm>
          <a:prstGeom prst="ellipse">
            <a:avLst/>
          </a:prstGeom>
          <a:solidFill>
            <a:srgbClr val="009999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9" name="RGB 7540…">
            <a:extLst>
              <a:ext uri="{FF2B5EF4-FFF2-40B4-BE49-F238E27FC236}">
                <a16:creationId xmlns:a16="http://schemas.microsoft.com/office/drawing/2014/main" id="{AF27156D-3708-4413-FCDD-16D12C4A94B3}"/>
              </a:ext>
            </a:extLst>
          </p:cNvPr>
          <p:cNvSpPr txBox="1"/>
          <p:nvPr userDrawn="1"/>
        </p:nvSpPr>
        <p:spPr>
          <a:xfrm>
            <a:off x="11596519" y="6533065"/>
            <a:ext cx="2728133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RGB	7540</a:t>
            </a:r>
          </a:p>
          <a:p>
            <a:pPr>
              <a:defRPr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HTML	4d4d4d</a:t>
            </a:r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E2710117-C790-D13F-3FF6-2DF551584BAB}"/>
              </a:ext>
            </a:extLst>
          </p:cNvPr>
          <p:cNvSpPr/>
          <p:nvPr userDrawn="1"/>
        </p:nvSpPr>
        <p:spPr>
          <a:xfrm>
            <a:off x="10149060" y="6261285"/>
            <a:ext cx="1270001" cy="1270001"/>
          </a:xfrm>
          <a:prstGeom prst="ellipse">
            <a:avLst/>
          </a:prstGeom>
          <a:solidFill>
            <a:srgbClr val="4D4D4D"/>
          </a:solidFill>
          <a:ln w="12700">
            <a:miter lim="400000"/>
          </a:ln>
        </p:spPr>
        <p:txBody>
          <a:bodyPr lIns="45719" rIns="45719" anchor="ctr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445703A3-6218-6279-14F1-8CE9A416078A}"/>
              </a:ext>
            </a:extLst>
          </p:cNvPr>
          <p:cNvSpPr txBox="1"/>
          <p:nvPr userDrawn="1"/>
        </p:nvSpPr>
        <p:spPr>
          <a:xfrm>
            <a:off x="6494511" y="4407086"/>
            <a:ext cx="52989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t>Kolory dodatkowe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5E66EA0C-495C-3999-F26B-47D0232703CE}"/>
              </a:ext>
            </a:extLst>
          </p:cNvPr>
          <p:cNvSpPr txBox="1"/>
          <p:nvPr userDrawn="1"/>
        </p:nvSpPr>
        <p:spPr>
          <a:xfrm>
            <a:off x="6688716" y="673100"/>
            <a:ext cx="4910568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20000"/>
              </a:lnSpc>
              <a:defRPr sz="2500">
                <a:solidFill>
                  <a:srgbClr val="00797A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dirty="0"/>
              <a:t>Kolor </a:t>
            </a:r>
            <a:r>
              <a:rPr dirty="0" err="1"/>
              <a:t>główny</a:t>
            </a:r>
            <a:endParaRPr dirty="0"/>
          </a:p>
        </p:txBody>
      </p:sp>
      <p:sp>
        <p:nvSpPr>
          <p:cNvPr id="13" name="Wersja koloru turkusowego używana w prezentacji">
            <a:extLst>
              <a:ext uri="{FF2B5EF4-FFF2-40B4-BE49-F238E27FC236}">
                <a16:creationId xmlns:a16="http://schemas.microsoft.com/office/drawing/2014/main" id="{F1136965-E96B-0B3A-5FFE-DACC63B1507D}"/>
              </a:ext>
            </a:extLst>
          </p:cNvPr>
          <p:cNvSpPr txBox="1"/>
          <p:nvPr userDrawn="1"/>
        </p:nvSpPr>
        <p:spPr>
          <a:xfrm>
            <a:off x="7779934" y="1215813"/>
            <a:ext cx="272813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 err="1"/>
              <a:t>Wersja</a:t>
            </a:r>
            <a:r>
              <a:rPr dirty="0"/>
              <a:t> </a:t>
            </a:r>
            <a:r>
              <a:rPr dirty="0" err="1"/>
              <a:t>koloru</a:t>
            </a:r>
            <a:r>
              <a:rPr dirty="0"/>
              <a:t> </a:t>
            </a:r>
            <a:r>
              <a:rPr dirty="0" err="1"/>
              <a:t>turkusowego</a:t>
            </a:r>
            <a:r>
              <a:rPr dirty="0"/>
              <a:t> </a:t>
            </a:r>
            <a:r>
              <a:rPr dirty="0" err="1"/>
              <a:t>używana</a:t>
            </a:r>
            <a:r>
              <a:rPr dirty="0"/>
              <a:t> w </a:t>
            </a:r>
            <a:r>
              <a:rPr dirty="0" err="1"/>
              <a:t>prezentacji</a:t>
            </a:r>
            <a:endParaRPr dirty="0"/>
          </a:p>
        </p:txBody>
      </p:sp>
      <p:sp>
        <p:nvSpPr>
          <p:cNvPr id="14" name="W wykresach, tabelach dopuszcza się stosowanie poniższych kolorów">
            <a:extLst>
              <a:ext uri="{FF2B5EF4-FFF2-40B4-BE49-F238E27FC236}">
                <a16:creationId xmlns:a16="http://schemas.microsoft.com/office/drawing/2014/main" id="{B481820A-D770-4B4E-4228-F616CE51FB63}"/>
              </a:ext>
            </a:extLst>
          </p:cNvPr>
          <p:cNvSpPr txBox="1"/>
          <p:nvPr userDrawn="1"/>
        </p:nvSpPr>
        <p:spPr>
          <a:xfrm>
            <a:off x="6860639" y="5067070"/>
            <a:ext cx="456672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rPr dirty="0"/>
              <a:t>W </a:t>
            </a:r>
            <a:r>
              <a:rPr dirty="0" err="1"/>
              <a:t>wykresach</a:t>
            </a:r>
            <a:r>
              <a:rPr dirty="0"/>
              <a:t>, </a:t>
            </a:r>
            <a:r>
              <a:rPr dirty="0" err="1"/>
              <a:t>tabelach</a:t>
            </a:r>
            <a:r>
              <a:rPr dirty="0"/>
              <a:t> </a:t>
            </a:r>
            <a:r>
              <a:rPr dirty="0" err="1"/>
              <a:t>dopuszcza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 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poniższych</a:t>
            </a:r>
            <a:r>
              <a:rPr dirty="0"/>
              <a:t> </a:t>
            </a:r>
            <a:r>
              <a:rPr dirty="0" err="1"/>
              <a:t>kolorów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8958768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738C501E-F992-57B5-C211-CBF205497E66}"/>
              </a:ext>
            </a:extLst>
          </p:cNvPr>
          <p:cNvSpPr/>
          <p:nvPr userDrawn="1"/>
        </p:nvSpPr>
        <p:spPr>
          <a:xfrm>
            <a:off x="0" y="8005606"/>
            <a:ext cx="18287995" cy="2282643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460843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  <a:lvl2pPr>
              <a:defRPr b="1" i="0"/>
            </a:lvl2pPr>
            <a:lvl3pPr>
              <a:defRPr b="1" i="0"/>
            </a:lvl3pPr>
            <a:lvl4pPr>
              <a:defRPr b="1" i="0"/>
            </a:lvl4pPr>
            <a:lvl5pPr>
              <a:defRPr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 dirty="0"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2287356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1" i="0"/>
            </a:lvl1pPr>
          </a:lstStyle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 b="1" i="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 b="1" i="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 b="1" i="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 b="1" i="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 b="1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54929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9359" y="6400413"/>
            <a:ext cx="257441" cy="276999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1250066" y="5266481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E7520A8-C0B0-377A-E3BA-294CD6BDA1A0}"/>
              </a:ext>
            </a:extLst>
          </p:cNvPr>
          <p:cNvSpPr/>
          <p:nvPr userDrawn="1"/>
        </p:nvSpPr>
        <p:spPr>
          <a:xfrm>
            <a:off x="0" y="9935647"/>
            <a:ext cx="18288000" cy="3693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581867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6E5F4761-15AB-020B-6009-B6025DB91B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1258" y="3161947"/>
            <a:ext cx="10606742" cy="6566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47718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56FB19D-9DDE-8799-38FE-B6BBD9B7F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9091" y="2459777"/>
            <a:ext cx="10934889" cy="7827223"/>
          </a:xfrm>
          <a:prstGeom prst="rect">
            <a:avLst/>
          </a:prstGeom>
        </p:spPr>
      </p:pic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935548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NFOSiGW_presentation_BG_02_v1.png" descr="NFOSiGW_presentation_BG_02_v1.png">
            <a:extLst>
              <a:ext uri="{FF2B5EF4-FFF2-40B4-BE49-F238E27FC236}">
                <a16:creationId xmlns:a16="http://schemas.microsoft.com/office/drawing/2014/main" id="{FBA3BE50-F5F7-1A92-26AB-C8153BAEF528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903559" y="9981813"/>
            <a:ext cx="25744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 b="1" i="0">
                <a:solidFill>
                  <a:srgbClr val="888888"/>
                </a:solidFill>
                <a:latin typeface="Source Sans Pro Semibold" panose="020B0503030403020204" pitchFamily="34" charset="0"/>
              </a:defRPr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A2558A1-84CC-21F4-6799-F07B70BF5D7B}"/>
              </a:ext>
            </a:extLst>
          </p:cNvPr>
          <p:cNvSpPr/>
          <p:nvPr userDrawn="1"/>
        </p:nvSpPr>
        <p:spPr>
          <a:xfrm>
            <a:off x="0" y="9998267"/>
            <a:ext cx="17833645" cy="2887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grpSp>
        <p:nvGrpSpPr>
          <p:cNvPr id="9" name="Group">
            <a:extLst>
              <a:ext uri="{FF2B5EF4-FFF2-40B4-BE49-F238E27FC236}">
                <a16:creationId xmlns:a16="http://schemas.microsoft.com/office/drawing/2014/main" id="{0483F14C-4F50-1B1F-AE71-BE2E06D4E979}"/>
              </a:ext>
            </a:extLst>
          </p:cNvPr>
          <p:cNvGrpSpPr/>
          <p:nvPr userDrawn="1"/>
        </p:nvGrpSpPr>
        <p:grpSpPr>
          <a:xfrm>
            <a:off x="15255862" y="9325"/>
            <a:ext cx="2577784" cy="1107417"/>
            <a:chOff x="0" y="0"/>
            <a:chExt cx="2577782" cy="1107415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46C691EE-AC98-50C6-B6AE-A5A238DD6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0" y="0"/>
              <a:ext cx="2577783" cy="110741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58058" dir="5400000" rotWithShape="0">
                <a:srgbClr val="4D4D4D">
                  <a:alpha val="19617"/>
                </a:srgbClr>
              </a:outerShdw>
            </a:effectLst>
          </p:spPr>
        </p:pic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43FEB1A7-C93A-F05D-3CA9-26913D5C5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21405" y="320548"/>
              <a:ext cx="1934973" cy="466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82" r:id="rId7"/>
    <p:sldLayoutId id="2147483658" r:id="rId8"/>
    <p:sldLayoutId id="2147483659" r:id="rId9"/>
    <p:sldLayoutId id="2147483675" r:id="rId10"/>
    <p:sldLayoutId id="2147483672" r:id="rId11"/>
    <p:sldLayoutId id="2147483673" r:id="rId12"/>
    <p:sldLayoutId id="2147483674" r:id="rId13"/>
    <p:sldLayoutId id="2147483679" r:id="rId14"/>
    <p:sldLayoutId id="2147483681" r:id="rId15"/>
    <p:sldLayoutId id="2147483676" r:id="rId16"/>
    <p:sldLayoutId id="2147483677" r:id="rId17"/>
    <p:sldLayoutId id="2147483680" r:id="rId18"/>
    <p:sldLayoutId id="2147483678" r:id="rId19"/>
    <p:sldLayoutId id="2147483656" r:id="rId20"/>
    <p:sldLayoutId id="2147483657" r:id="rId2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903559" y="9981813"/>
            <a:ext cx="25744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 b="1" i="0">
                <a:solidFill>
                  <a:srgbClr val="888888"/>
                </a:solidFill>
                <a:latin typeface="Source Sans Pro Semibold" panose="020B0503030403020204" pitchFamily="34" charset="0"/>
              </a:defRPr>
            </a:lvl1pPr>
          </a:lstStyle>
          <a:p>
            <a:fld id="{86CB4B4D-7CA3-9044-876B-883B54F8677D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A2558A1-84CC-21F4-6799-F07B70BF5D7B}"/>
              </a:ext>
            </a:extLst>
          </p:cNvPr>
          <p:cNvSpPr/>
          <p:nvPr userDrawn="1"/>
        </p:nvSpPr>
        <p:spPr>
          <a:xfrm>
            <a:off x="0" y="9998267"/>
            <a:ext cx="17833645" cy="288734"/>
          </a:xfrm>
          <a:prstGeom prst="rect">
            <a:avLst/>
          </a:prstGeom>
          <a:solidFill>
            <a:srgbClr val="00797A"/>
          </a:solidFill>
          <a:ln w="12700">
            <a:miter lim="400000"/>
          </a:ln>
        </p:spPr>
        <p:txBody>
          <a:bodyPr lIns="45719" rIns="45719"/>
          <a:lstStyle/>
          <a:p>
            <a:endParaRPr b="1" i="0" dirty="0">
              <a:latin typeface="Source Sans Pro Semibold" panose="020B0503030403020204" pitchFamily="34" charset="0"/>
            </a:endParaRPr>
          </a:p>
        </p:txBody>
      </p:sp>
      <p:grpSp>
        <p:nvGrpSpPr>
          <p:cNvPr id="9" name="Group">
            <a:extLst>
              <a:ext uri="{FF2B5EF4-FFF2-40B4-BE49-F238E27FC236}">
                <a16:creationId xmlns:a16="http://schemas.microsoft.com/office/drawing/2014/main" id="{0483F14C-4F50-1B1F-AE71-BE2E06D4E979}"/>
              </a:ext>
            </a:extLst>
          </p:cNvPr>
          <p:cNvGrpSpPr/>
          <p:nvPr userDrawn="1"/>
        </p:nvGrpSpPr>
        <p:grpSpPr>
          <a:xfrm>
            <a:off x="15255862" y="9325"/>
            <a:ext cx="2577784" cy="1107417"/>
            <a:chOff x="0" y="0"/>
            <a:chExt cx="2577782" cy="1107415"/>
          </a:xfrm>
        </p:grpSpPr>
        <p:pic>
          <p:nvPicPr>
            <p:cNvPr id="10" name="Image" descr="Image">
              <a:extLst>
                <a:ext uri="{FF2B5EF4-FFF2-40B4-BE49-F238E27FC236}">
                  <a16:creationId xmlns:a16="http://schemas.microsoft.com/office/drawing/2014/main" id="{46C691EE-AC98-50C6-B6AE-A5A238DD6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0" y="0"/>
              <a:ext cx="2577783" cy="1107416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58058" dir="5400000" rotWithShape="0">
                <a:srgbClr val="4D4D4D">
                  <a:alpha val="19617"/>
                </a:srgbClr>
              </a:outerShdw>
            </a:effectLst>
          </p:spPr>
        </p:pic>
        <p:pic>
          <p:nvPicPr>
            <p:cNvPr id="11" name="Image" descr="Image">
              <a:extLst>
                <a:ext uri="{FF2B5EF4-FFF2-40B4-BE49-F238E27FC236}">
                  <a16:creationId xmlns:a16="http://schemas.microsoft.com/office/drawing/2014/main" id="{43FEB1A7-C93A-F05D-3CA9-26913D5C5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21405" y="320548"/>
              <a:ext cx="1934973" cy="4663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7079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706" r:id="rId8"/>
    <p:sldLayoutId id="2147483707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8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1" i="0" u="none" strike="noStrike" cap="none" spc="0" baseline="0">
          <a:solidFill>
            <a:srgbClr val="000000"/>
          </a:solidFill>
          <a:uFillTx/>
          <a:latin typeface="+mn-ea"/>
          <a:ea typeface="+mn-ea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gov.pl/web/nfosigw/wielkosc-przedsiebiorstwa2" TargetMode="Externa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strony tytułowej">
            <a:extLst>
              <a:ext uri="{FF2B5EF4-FFF2-40B4-BE49-F238E27FC236}">
                <a16:creationId xmlns:a16="http://schemas.microsoft.com/office/drawing/2014/main" id="{9FEE4670-23A7-AF5C-8BEF-F10224278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215" y="2690792"/>
            <a:ext cx="7086600" cy="2129640"/>
          </a:xfrm>
        </p:spPr>
        <p:txBody>
          <a:bodyPr anchor="t">
            <a:noAutofit/>
          </a:bodyPr>
          <a:lstStyle/>
          <a:p>
            <a:pPr algn="l"/>
            <a:r>
              <a:rPr lang="pl-PL" sz="3600" dirty="0">
                <a:latin typeface="+mn-ea"/>
                <a:ea typeface="+mn-ea"/>
              </a:rPr>
              <a:t>Pomoc publiczna w ramach programu "Wsparcie zakupu lub leasingu pojazdów zeroemisyjnych kategorii N2 i N3"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9012CB-355C-34F7-72FE-998178F32A6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228215" y="4677254"/>
            <a:ext cx="5544185" cy="3666775"/>
          </a:xfrm>
        </p:spPr>
        <p:txBody>
          <a:bodyPr>
            <a:normAutofit/>
          </a:bodyPr>
          <a:lstStyle/>
          <a:p>
            <a:pPr algn="l"/>
            <a:endParaRPr lang="pl-PL" sz="2400" dirty="0">
              <a:solidFill>
                <a:schemeClr val="tx1"/>
              </a:solidFill>
            </a:endParaRPr>
          </a:p>
          <a:p>
            <a:pPr algn="l"/>
            <a:endParaRPr lang="pl-PL" sz="2400" dirty="0">
              <a:solidFill>
                <a:schemeClr val="tx1"/>
              </a:solidFill>
            </a:endParaRP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Piotr Ruciński </a:t>
            </a: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Ekspert </a:t>
            </a: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Wydział Pomocy Publicznej</a:t>
            </a:r>
          </a:p>
          <a:p>
            <a:pPr algn="l"/>
            <a:endParaRPr lang="pl-PL" sz="2400" dirty="0">
              <a:solidFill>
                <a:schemeClr val="tx1"/>
              </a:solidFill>
            </a:endParaRPr>
          </a:p>
          <a:p>
            <a:pPr algn="l"/>
            <a:r>
              <a:rPr lang="pl-PL" sz="2400" dirty="0">
                <a:solidFill>
                  <a:schemeClr val="tx1"/>
                </a:solidFill>
              </a:rPr>
              <a:t>Warszawa, 15 września 2025 r. </a:t>
            </a:r>
          </a:p>
        </p:txBody>
      </p:sp>
      <p:pic>
        <p:nvPicPr>
          <p:cNvPr id="4" name="Obraz 3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0C20C1E9-2C98-9FE6-DE88-5B9C5C0A9A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467" y="0"/>
            <a:ext cx="7415533" cy="19864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97EE1-9139-CD98-CD3C-857009B51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24DFB5-B790-8F21-4A9C-8BD40B228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10" y="274638"/>
            <a:ext cx="7927890" cy="1143001"/>
          </a:xfrm>
        </p:spPr>
        <p:txBody>
          <a:bodyPr>
            <a:noAutofit/>
          </a:bodyPr>
          <a:lstStyle/>
          <a:p>
            <a:pPr algn="l" fontAlgn="base"/>
            <a:r>
              <a:rPr lang="pl-PL" sz="2500" b="1" i="0" dirty="0">
                <a:solidFill>
                  <a:srgbClr val="2D2D2D"/>
                </a:solidFill>
                <a:effectLst/>
                <a:latin typeface="Arial Nova" panose="020B0504020202020204" pitchFamily="34" charset="0"/>
              </a:rPr>
              <a:t>Pomoc publiczna</a:t>
            </a:r>
            <a:endParaRPr lang="pl-PL" sz="25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A5E3DBB-56E6-9B4B-8EF1-04093B59EB4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9" name="Prostokąt zaokrąglony 23">
            <a:extLst>
              <a:ext uri="{FF2B5EF4-FFF2-40B4-BE49-F238E27FC236}">
                <a16:creationId xmlns:a16="http://schemas.microsoft.com/office/drawing/2014/main" id="{9514D791-D1CB-0088-28BC-D4ADF43873D8}"/>
              </a:ext>
            </a:extLst>
          </p:cNvPr>
          <p:cNvSpPr/>
          <p:nvPr/>
        </p:nvSpPr>
        <p:spPr>
          <a:xfrm>
            <a:off x="8429359" y="4085568"/>
            <a:ext cx="8500104" cy="2952206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200"/>
              </a:spcAft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Przesłanki występowania pomocy publicznej: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beneficjent pomocy - przedsiębiorstwo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środki publiczne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korzyść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selektywność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zakłócenie lub groźba zakłócenia konkurencji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wpływ na wymianę handlową między państwami członkowskimi UE</a:t>
            </a:r>
            <a:endParaRPr lang="pl-PL" sz="2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rostokąt zaokrąglony 23">
            <a:extLst>
              <a:ext uri="{FF2B5EF4-FFF2-40B4-BE49-F238E27FC236}">
                <a16:creationId xmlns:a16="http://schemas.microsoft.com/office/drawing/2014/main" id="{235D16D6-4E15-7787-1D55-60B0A7B4B91D}"/>
              </a:ext>
            </a:extLst>
          </p:cNvPr>
          <p:cNvSpPr/>
          <p:nvPr/>
        </p:nvSpPr>
        <p:spPr>
          <a:xfrm>
            <a:off x="758909" y="1992403"/>
            <a:ext cx="7300873" cy="3872819"/>
          </a:xfrm>
          <a:prstGeom prst="roundRect">
            <a:avLst>
              <a:gd name="adj" fmla="val 3999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200"/>
              </a:spcAft>
            </a:pPr>
            <a:r>
              <a:rPr lang="pl-PL" sz="22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Art. 107 ust. 1 Traktatu o funkcjonowaniu Unii Europejskiej:</a:t>
            </a:r>
          </a:p>
          <a:p>
            <a:pPr algn="just"/>
            <a:r>
              <a:rPr lang="pl-PL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Z zastrzeżeniem innych postanowień przewidzianych w Traktatach, wszelka pomoc przyznawana przez Państwo Członkowskie lub przy użyciu zasobów państwowych w jakiejkolwiek formie, która zakłóca lub grozi zakłóceniem konkurencji poprzez sprzyjanie niektórym przedsiębiorstwom lub produkcji niektórych towarów, jest niezgodna z rynkiem wewnętrznym w zakresie, w jakim wpływa na wymianę handlową między Państwami Członkowskimi.</a:t>
            </a:r>
            <a:endParaRPr lang="pl-PL" sz="2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D6705091-7E0E-53F5-BD63-73C6B230E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8461"/>
            <a:ext cx="6435406" cy="1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8074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BFA98-5E8A-B695-06F4-1BBFDC355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C4B63ECA-02B4-77B4-B30C-115F4CCB9F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8461"/>
            <a:ext cx="6435406" cy="1723901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B1E8AC7D-C23E-0FAD-8068-80A94D51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73" y="405267"/>
            <a:ext cx="14277704" cy="1143001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Calibri"/>
              </a:rPr>
              <a:t>Zasady udzielania pomocy publicznej</a:t>
            </a:r>
            <a:br>
              <a:rPr lang="pl-PL" sz="2800" dirty="0">
                <a:latin typeface="Calibri"/>
                <a:ea typeface="Calibri"/>
              </a:rPr>
            </a:br>
            <a:r>
              <a:rPr lang="pl-PL" sz="2500" dirty="0">
                <a:latin typeface="Arial Nova" panose="020B0504020202020204" pitchFamily="34" charset="0"/>
              </a:rPr>
              <a:t>na zakup lub leasing pojazdów zeroemisyjnych</a:t>
            </a:r>
          </a:p>
        </p:txBody>
      </p:sp>
      <p:sp>
        <p:nvSpPr>
          <p:cNvPr id="8" name="Prostokąt zaokrąglony 23">
            <a:extLst>
              <a:ext uri="{FF2B5EF4-FFF2-40B4-BE49-F238E27FC236}">
                <a16:creationId xmlns:a16="http://schemas.microsoft.com/office/drawing/2014/main" id="{3FA6F2D0-E582-F121-133D-20926BD39210}"/>
              </a:ext>
            </a:extLst>
          </p:cNvPr>
          <p:cNvSpPr/>
          <p:nvPr/>
        </p:nvSpPr>
        <p:spPr>
          <a:xfrm>
            <a:off x="850231" y="1770138"/>
            <a:ext cx="15223957" cy="1407963"/>
          </a:xfrm>
          <a:prstGeom prst="roundRect">
            <a:avLst>
              <a:gd name="adj" fmla="val 3999"/>
            </a:avLst>
          </a:prstGeom>
          <a:solidFill>
            <a:schemeClr val="bg2">
              <a:alpha val="50000"/>
            </a:schemeClr>
          </a:solidFill>
          <a:ln w="381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200"/>
              </a:spcAft>
            </a:pPr>
            <a:endParaRPr lang="pl-PL" sz="21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spcAft>
                <a:spcPts val="1200"/>
              </a:spcAft>
            </a:pPr>
            <a:r>
              <a:rPr lang="pl-PL" sz="2300" dirty="0">
                <a:latin typeface="Arial Narrow" panose="020B0606020202030204" pitchFamily="34" charset="0"/>
              </a:rPr>
              <a:t>Rozporządzenie Komisji (UE) nr 651/2014 z dnia 17 czerwca 2014 r. uznające niektóre rodzaje pomocy za zgodne z rynkiem wewnętrznym w zastosowaniu art. 107 i 108 Traktatu – </a:t>
            </a:r>
            <a:r>
              <a:rPr lang="pl-PL" sz="2300" b="1" dirty="0">
                <a:latin typeface="Arial Narrow" panose="020B0606020202030204" pitchFamily="34" charset="0"/>
              </a:rPr>
              <a:t>w szczególności art. 36b dotyczący pomocy inwestycyjnej na zakup pojazdów ekologicznie czystych lub pojazdów </a:t>
            </a:r>
            <a:r>
              <a:rPr lang="pl-PL" sz="2300" b="1" dirty="0" err="1">
                <a:latin typeface="Arial Narrow" panose="020B0606020202030204" pitchFamily="34" charset="0"/>
              </a:rPr>
              <a:t>bezemisyjnych</a:t>
            </a:r>
            <a:r>
              <a:rPr lang="pl-PL" sz="2300" b="1" dirty="0">
                <a:latin typeface="Arial Narrow" panose="020B0606020202030204" pitchFamily="34" charset="0"/>
              </a:rPr>
              <a:t> oraz na doposażenie pojazdów</a:t>
            </a:r>
          </a:p>
          <a:p>
            <a:pPr algn="just">
              <a:spcAft>
                <a:spcPts val="1200"/>
              </a:spcAft>
            </a:pPr>
            <a:endParaRPr lang="pl-PL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rostokąt zaokrąglony 23">
            <a:extLst>
              <a:ext uri="{FF2B5EF4-FFF2-40B4-BE49-F238E27FC236}">
                <a16:creationId xmlns:a16="http://schemas.microsoft.com/office/drawing/2014/main" id="{695BC857-0390-1640-C684-964A8D75971B}"/>
              </a:ext>
            </a:extLst>
          </p:cNvPr>
          <p:cNvSpPr/>
          <p:nvPr/>
        </p:nvSpPr>
        <p:spPr>
          <a:xfrm>
            <a:off x="850231" y="3906153"/>
            <a:ext cx="15223956" cy="2397359"/>
          </a:xfrm>
          <a:prstGeom prst="roundRect">
            <a:avLst>
              <a:gd name="adj" fmla="val 3999"/>
            </a:avLst>
          </a:prstGeom>
          <a:solidFill>
            <a:schemeClr val="bg2">
              <a:alpha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200"/>
              </a:spcAft>
            </a:pPr>
            <a:endParaRPr lang="pl-PL" sz="21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spcAft>
                <a:spcPts val="1200"/>
              </a:spcAft>
            </a:pPr>
            <a:r>
              <a:rPr lang="pl-PL" sz="2300" dirty="0">
                <a:latin typeface="Arial Narrow" panose="020B0606020202030204" pitchFamily="34" charset="0"/>
              </a:rPr>
              <a:t>Rozporządzenie Ministra Klimatu i Środowiska z dnia 15 lutego 2024 r. w sprawie szczegółowych warunków udzielania przez Narodowy Fundusz Ochrony Środowiska i Gospodarki Wodnej horyzontalnej pomocy publicznej na inwestycje służące redukcji emisji zanieczyszczeń, </a:t>
            </a:r>
            <a:r>
              <a:rPr lang="pl-PL" sz="2300" b="1" dirty="0">
                <a:latin typeface="Arial Narrow" panose="020B0606020202030204" pitchFamily="34" charset="0"/>
              </a:rPr>
              <a:t>inwestycje w ekologiczne pojazdy</a:t>
            </a:r>
            <a:r>
              <a:rPr lang="pl-PL" sz="2300" dirty="0">
                <a:latin typeface="Arial Narrow" panose="020B0606020202030204" pitchFamily="34" charset="0"/>
              </a:rPr>
              <a:t>, inwestycje wspierające efektywność energetyczną, inwestycje dotyczące naprawy szkód wyrządzonych środowisku, ochrony przyrody oraz łagodzenia zmian klimatu, inwestycje w efektywne gospodarowanie zasobami, inwestycje w infrastrukturę energetyczną oraz na badania i usługi doradcze dotyczące ochrony środowiska i kwestii energetycznych (Dz. U. poz. 198) – program pomocy nr SA.112748</a:t>
            </a:r>
          </a:p>
          <a:p>
            <a:pPr algn="just">
              <a:spcAft>
                <a:spcPts val="1200"/>
              </a:spcAft>
            </a:pPr>
            <a:endParaRPr lang="pl-PL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Prostokąt zaokrąglony 23">
            <a:extLst>
              <a:ext uri="{FF2B5EF4-FFF2-40B4-BE49-F238E27FC236}">
                <a16:creationId xmlns:a16="http://schemas.microsoft.com/office/drawing/2014/main" id="{F1B002FD-895A-4735-E0E9-97C881BE40CF}"/>
              </a:ext>
            </a:extLst>
          </p:cNvPr>
          <p:cNvSpPr/>
          <p:nvPr/>
        </p:nvSpPr>
        <p:spPr>
          <a:xfrm>
            <a:off x="850231" y="7055274"/>
            <a:ext cx="15223956" cy="990485"/>
          </a:xfrm>
          <a:prstGeom prst="roundRect">
            <a:avLst>
              <a:gd name="adj" fmla="val 3999"/>
            </a:avLst>
          </a:prstGeom>
          <a:solidFill>
            <a:schemeClr val="bg2">
              <a:alpha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200"/>
              </a:spcAft>
            </a:pPr>
            <a:endParaRPr lang="pl-PL" sz="21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>
              <a:spcAft>
                <a:spcPts val="1200"/>
              </a:spcAft>
            </a:pPr>
            <a:r>
              <a:rPr lang="pl-PL" sz="2300" dirty="0">
                <a:latin typeface="Arial Narrow" panose="020B0606020202030204" pitchFamily="34" charset="0"/>
              </a:rPr>
              <a:t>Program priorytetowy "Wsparcie zakupu lub leasingu pojazdów zeroemisyjnych kategorii N2 i N3"</a:t>
            </a:r>
          </a:p>
          <a:p>
            <a:pPr algn="just">
              <a:spcAft>
                <a:spcPts val="1200"/>
              </a:spcAft>
            </a:pPr>
            <a:endParaRPr lang="pl-PL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trzałka: w dół 14">
            <a:extLst>
              <a:ext uri="{FF2B5EF4-FFF2-40B4-BE49-F238E27FC236}">
                <a16:creationId xmlns:a16="http://schemas.microsoft.com/office/drawing/2014/main" id="{8F3967C5-463E-2B5F-5768-DF57E421B907}"/>
              </a:ext>
            </a:extLst>
          </p:cNvPr>
          <p:cNvSpPr/>
          <p:nvPr/>
        </p:nvSpPr>
        <p:spPr>
          <a:xfrm>
            <a:off x="7376865" y="3348185"/>
            <a:ext cx="2170687" cy="416388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i="0" u="none" strike="noStrike" normalizeH="0" baseline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Strzałka: w dół 15">
            <a:extLst>
              <a:ext uri="{FF2B5EF4-FFF2-40B4-BE49-F238E27FC236}">
                <a16:creationId xmlns:a16="http://schemas.microsoft.com/office/drawing/2014/main" id="{93C4AB46-CCA7-230A-DDBD-CB3F1468B34E}"/>
              </a:ext>
            </a:extLst>
          </p:cNvPr>
          <p:cNvSpPr/>
          <p:nvPr/>
        </p:nvSpPr>
        <p:spPr>
          <a:xfrm>
            <a:off x="7376864" y="6471199"/>
            <a:ext cx="2170687" cy="416388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i="0" u="none" strike="noStrike" normalizeH="0" baseline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620559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4D2FD-9E35-A6C4-CB8F-E7834BBB7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331336A0-74AB-4B51-7EBD-E17B8F2A55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8461"/>
            <a:ext cx="6435406" cy="1723901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E881A478-AA4D-D824-DBCD-BD03F1E07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145" y="334997"/>
            <a:ext cx="14277704" cy="1143001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Calibri"/>
              </a:rPr>
              <a:t>Zasady udzielania pomocy publicznej</a:t>
            </a:r>
            <a:br>
              <a:rPr lang="pl-PL" sz="2800" dirty="0">
                <a:latin typeface="Calibri"/>
                <a:ea typeface="Calibri"/>
              </a:rPr>
            </a:br>
            <a:r>
              <a:rPr lang="pl-PL" sz="2500" dirty="0">
                <a:latin typeface="Arial Nova" panose="020B0504020202020204" pitchFamily="34" charset="0"/>
              </a:rPr>
              <a:t>na zakup lub leasing pojazdów zeroemisyjnych</a:t>
            </a:r>
          </a:p>
        </p:txBody>
      </p:sp>
      <p:sp>
        <p:nvSpPr>
          <p:cNvPr id="8" name="Prostokąt zaokrąglony 23">
            <a:extLst>
              <a:ext uri="{FF2B5EF4-FFF2-40B4-BE49-F238E27FC236}">
                <a16:creationId xmlns:a16="http://schemas.microsoft.com/office/drawing/2014/main" id="{BADD2EDA-58DD-7F96-ACEA-116443E3C5E8}"/>
              </a:ext>
            </a:extLst>
          </p:cNvPr>
          <p:cNvSpPr/>
          <p:nvPr/>
        </p:nvSpPr>
        <p:spPr>
          <a:xfrm>
            <a:off x="12478921" y="4895682"/>
            <a:ext cx="4995857" cy="3759590"/>
          </a:xfrm>
          <a:prstGeom prst="roundRect">
            <a:avLst>
              <a:gd name="adj" fmla="val 3999"/>
            </a:avLst>
          </a:prstGeom>
          <a:solidFill>
            <a:srgbClr val="FFC000">
              <a:alpha val="27000"/>
            </a:srgbClr>
          </a:solidFill>
          <a:ln w="381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spcAft>
                <a:spcPts val="400"/>
              </a:spcAft>
            </a:pPr>
            <a:r>
              <a:rPr lang="pl-PL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Dodatkowe ograniczenia kwoty dotacji w programie: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max 400 tys. zł na pojazd N2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max 750 tys. zł na pojazd N3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 przypadku leasingu - nie więcej niż opłata wstępna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dla grupy przedsiębiorstw powiązanych – max 15% budżetu naboru</a:t>
            </a: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767431BC-A39C-5594-34EA-C4AA34D74888}"/>
              </a:ext>
            </a:extLst>
          </p:cNvPr>
          <p:cNvSpPr/>
          <p:nvPr/>
        </p:nvSpPr>
        <p:spPr>
          <a:xfrm>
            <a:off x="879221" y="3454069"/>
            <a:ext cx="2420525" cy="12285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Duże przedsiębiorstwo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FDC88F72-BC73-000D-B2F8-C5EACB5E775B}"/>
              </a:ext>
            </a:extLst>
          </p:cNvPr>
          <p:cNvSpPr/>
          <p:nvPr/>
        </p:nvSpPr>
        <p:spPr>
          <a:xfrm>
            <a:off x="813221" y="4895682"/>
            <a:ext cx="2486525" cy="1018906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Średnie przedsiębiorstwo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60BCF6E3-0B2D-91EB-232B-E1F48AC3F126}"/>
              </a:ext>
            </a:extLst>
          </p:cNvPr>
          <p:cNvSpPr/>
          <p:nvPr/>
        </p:nvSpPr>
        <p:spPr>
          <a:xfrm>
            <a:off x="813221" y="6140441"/>
            <a:ext cx="2486525" cy="107321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Mikro- i małe  przedsiębiorstwo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934AB55A-6427-BC1F-FFC5-D4B7AC3A750A}"/>
              </a:ext>
            </a:extLst>
          </p:cNvPr>
          <p:cNvSpPr/>
          <p:nvPr/>
        </p:nvSpPr>
        <p:spPr>
          <a:xfrm>
            <a:off x="3732882" y="3454069"/>
            <a:ext cx="1512886" cy="1233458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dirty="0"/>
              <a:t>do 30 %</a:t>
            </a:r>
            <a:endParaRPr kumimoji="0" lang="pl-PL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45271283-8C6A-CBE4-2390-742390E7C18B}"/>
              </a:ext>
            </a:extLst>
          </p:cNvPr>
          <p:cNvSpPr/>
          <p:nvPr/>
        </p:nvSpPr>
        <p:spPr>
          <a:xfrm>
            <a:off x="3732881" y="4895682"/>
            <a:ext cx="1512886" cy="105203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dirty="0"/>
              <a:t>do 50 %</a:t>
            </a:r>
            <a:endParaRPr kumimoji="0" lang="pl-PL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9654CAAC-BE55-0651-9074-B6A6E6BC2256}"/>
              </a:ext>
            </a:extLst>
          </p:cNvPr>
          <p:cNvSpPr/>
          <p:nvPr/>
        </p:nvSpPr>
        <p:spPr>
          <a:xfrm>
            <a:off x="3732883" y="6207221"/>
            <a:ext cx="1512886" cy="100643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800" dirty="0"/>
              <a:t>do 60 %</a:t>
            </a:r>
            <a:endParaRPr kumimoji="0" lang="pl-PL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8304E047-7DFB-95C3-58CF-C190ED7A1303}"/>
              </a:ext>
            </a:extLst>
          </p:cNvPr>
          <p:cNvSpPr/>
          <p:nvPr/>
        </p:nvSpPr>
        <p:spPr>
          <a:xfrm>
            <a:off x="5678902" y="3454069"/>
            <a:ext cx="6481014" cy="375959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Zakup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400" dirty="0"/>
              <a:t>Koszt pojazdu zeroemisyjnego pomniejszony o koszt pojazdu referencyjnego (spalinowego)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400" b="1" dirty="0"/>
              <a:t>Leasing</a:t>
            </a:r>
          </a:p>
          <a:p>
            <a:pPr algn="ctr"/>
            <a:r>
              <a:rPr kumimoji="0" lang="pl-PL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Wartość bieżąca rat kapitałowych leasingu pojazdu zeroemisyjnego pomniejszona o </a:t>
            </a:r>
            <a:r>
              <a:rPr lang="pl-PL" sz="2400" dirty="0"/>
              <a:t>wartość bieżącą rat kapitałowych leasingu pojazdu referencyjnego (spalinowego)</a:t>
            </a:r>
          </a:p>
        </p:txBody>
      </p:sp>
      <p:sp>
        <p:nvSpPr>
          <p:cNvPr id="14" name="Tytuł 6">
            <a:extLst>
              <a:ext uri="{FF2B5EF4-FFF2-40B4-BE49-F238E27FC236}">
                <a16:creationId xmlns:a16="http://schemas.microsoft.com/office/drawing/2014/main" id="{52A385B7-D83C-546D-96EB-F445B6AD6E60}"/>
              </a:ext>
            </a:extLst>
          </p:cNvPr>
          <p:cNvSpPr txBox="1">
            <a:spLocks/>
          </p:cNvSpPr>
          <p:nvPr/>
        </p:nvSpPr>
        <p:spPr>
          <a:xfrm>
            <a:off x="813221" y="7421814"/>
            <a:ext cx="11573120" cy="758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 hangingPunct="1"/>
            <a:r>
              <a:rPr lang="pl-PL" sz="2400" b="0" dirty="0">
                <a:latin typeface="Calibri"/>
                <a:ea typeface="Calibri"/>
              </a:rPr>
              <a:t>Wartość bieżąca to wartość zdyskontowana na rok 2025. Stopa dyskontowa dla wniosków składanych w 2025 r. wynosi 6,73%. W kolejnych latach stopa będzie aktualizowana </a:t>
            </a:r>
            <a:endParaRPr lang="pl-PL" sz="2400" b="0" dirty="0">
              <a:latin typeface="Arial Nova" panose="020B0504020202020204" pitchFamily="34" charset="0"/>
            </a:endParaRPr>
          </a:p>
        </p:txBody>
      </p:sp>
      <p:sp>
        <p:nvSpPr>
          <p:cNvPr id="19" name="Prostokąt zaokrąglony 23">
            <a:extLst>
              <a:ext uri="{FF2B5EF4-FFF2-40B4-BE49-F238E27FC236}">
                <a16:creationId xmlns:a16="http://schemas.microsoft.com/office/drawing/2014/main" id="{C9A4A1BC-18CC-B996-33A8-C7B34B9F7180}"/>
              </a:ext>
            </a:extLst>
          </p:cNvPr>
          <p:cNvSpPr/>
          <p:nvPr/>
        </p:nvSpPr>
        <p:spPr>
          <a:xfrm>
            <a:off x="12478921" y="2553737"/>
            <a:ext cx="4995857" cy="2128832"/>
          </a:xfrm>
          <a:prstGeom prst="roundRect">
            <a:avLst>
              <a:gd name="adj" fmla="val 3999"/>
            </a:avLst>
          </a:prstGeom>
          <a:solidFill>
            <a:schemeClr val="bg2">
              <a:lumMod val="90000"/>
            </a:schemeClr>
          </a:solidFill>
          <a:ln w="38100">
            <a:noFill/>
          </a:ln>
          <a:effectLst>
            <a:softEdge rad="127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1200"/>
              </a:spcAft>
            </a:pPr>
            <a:r>
              <a:rPr lang="pl-PL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Jeśli Wnioskodawca otrzymał pomoc publiczną na dany pojazd zeroemisyjny, to maksymalna kwota dotacji jest pomniejszana o taką pomoc. </a:t>
            </a: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944ADF0F-9255-8186-5F38-A4B3EDA6BE2C}"/>
              </a:ext>
            </a:extLst>
          </p:cNvPr>
          <p:cNvSpPr/>
          <p:nvPr/>
        </p:nvSpPr>
        <p:spPr>
          <a:xfrm>
            <a:off x="879221" y="1850257"/>
            <a:ext cx="11280695" cy="46794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400" dirty="0"/>
              <a:t>Wnioskodawca nie może być w trudnej sytuacji ekonomicznej</a:t>
            </a: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3834E153-E148-28F2-1236-B38C7D8E6E69}"/>
              </a:ext>
            </a:extLst>
          </p:cNvPr>
          <p:cNvSpPr/>
          <p:nvPr/>
        </p:nvSpPr>
        <p:spPr>
          <a:xfrm>
            <a:off x="879221" y="2553737"/>
            <a:ext cx="11280695" cy="467943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2400" dirty="0"/>
              <a:t>Wniosek o dofinansowanie musi zostać złożony przed rozpoczęciem inwestycji</a:t>
            </a: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3CE89960-7377-EE3C-7EE2-30BC8F1D3E17}"/>
              </a:ext>
            </a:extLst>
          </p:cNvPr>
          <p:cNvCxnSpPr/>
          <p:nvPr/>
        </p:nvCxnSpPr>
        <p:spPr>
          <a:xfrm>
            <a:off x="5983705" y="5031205"/>
            <a:ext cx="5999748" cy="0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  <a:lumOff val="50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42911910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25E5A-B3B7-61DD-F699-AB92E85D2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04DDA6-F22A-9208-E9B4-D814CD1F4CE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5</a:t>
            </a:fld>
            <a:endParaRPr lang="pl-PL" dirty="0"/>
          </a:p>
        </p:txBody>
      </p:sp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EEB3ABFB-3381-38C9-3B80-211E3FD3C3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8461"/>
            <a:ext cx="6435406" cy="1723901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722F1870-B469-6194-497D-4502F45E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457" y="274639"/>
            <a:ext cx="8229600" cy="866002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Arial Nova" panose="020B0504020202020204" pitchFamily="34" charset="0"/>
              </a:rPr>
              <a:t>Trudna sytuacja ekonomiczna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2724C002-B52D-4DED-1519-1476DF51E676}"/>
              </a:ext>
            </a:extLst>
          </p:cNvPr>
          <p:cNvSpPr/>
          <p:nvPr/>
        </p:nvSpPr>
        <p:spPr>
          <a:xfrm>
            <a:off x="1026695" y="1257300"/>
            <a:ext cx="15007962" cy="7031162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r>
              <a:rPr lang="pl-PL" sz="2200" dirty="0">
                <a:latin typeface="Arial Nova" panose="020B0504020202020204" pitchFamily="34" charset="0"/>
              </a:rPr>
              <a:t>Rozporządzenie Komisji (UE) nr 651/2014, art. 2 pkt 18</a:t>
            </a:r>
          </a:p>
          <a:p>
            <a:endParaRPr kumimoji="0" lang="pl-PL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 Nova" panose="020B0504020202020204" pitchFamily="34" charset="0"/>
              <a:sym typeface="Calibri"/>
            </a:endParaRPr>
          </a:p>
          <a:p>
            <a:pPr>
              <a:spcBef>
                <a:spcPts val="500"/>
              </a:spcBef>
              <a:spcAft>
                <a:spcPts val="600"/>
              </a:spcAft>
              <a:buSzPct val="100000"/>
              <a:defRPr/>
            </a:pPr>
            <a:r>
              <a:rPr lang="pl-PL" altLang="pl-PL" sz="2200" b="1" dirty="0">
                <a:latin typeface="Arial Nova" panose="020B0504020202020204" pitchFamily="34" charset="0"/>
              </a:rPr>
              <a:t>Przedsiębiorstwo jest w trudnej sytuacji, gdy spełnia przynajmniej jedną z przesłanek:</a:t>
            </a:r>
          </a:p>
          <a:p>
            <a:pPr marL="342900" indent="-342900">
              <a:spcBef>
                <a:spcPts val="8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w przypadku przedsiębiorstw innych niż MŚP, które istnieją od mniej niż trzech lat: </a:t>
            </a:r>
          </a:p>
          <a:p>
            <a:pPr marL="358775" lvl="1" indent="15875">
              <a:buSzPct val="100000"/>
              <a:tabLst>
                <a:tab pos="80963" algn="l"/>
                <a:tab pos="1809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ponad połowa subskrybowanego kapitału zakładowego / kapitału wykazanego w sprawozdaniach finansowych została utracona w efekcie zakumulowanych strat</a:t>
            </a:r>
          </a:p>
          <a:p>
            <a:pPr marL="342900" indent="-342900">
              <a:spcBef>
                <a:spcPts val="8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przedsiębiorstwo podlega zbiorowemu postępowaniu w związku z niewypłacalnością lub zgodnie z prawem krajowym spełnia kryteria objęcia takim podstępowaniem</a:t>
            </a:r>
          </a:p>
          <a:p>
            <a:pPr marL="342900" indent="-342900">
              <a:spcBef>
                <a:spcPts val="8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otrzymał pomoc na ratowanie i nie spłacił do tej pory pożyczki ani nie zakończył umowy gwarancji lub otrzymał pomoc na restrukturyzację i nadal podlega planowi restrukturyzacyjnemu (realizuje plan)</a:t>
            </a:r>
          </a:p>
          <a:p>
            <a:pPr marL="342900" indent="-342900">
              <a:spcBef>
                <a:spcPts val="800"/>
              </a:spcBef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w przypadku dużego przedsiębiorstwa, jeśli w ciągu ostatnich dwóch lat:</a:t>
            </a:r>
          </a:p>
          <a:p>
            <a:pPr marL="614362" lvl="8" indent="-3429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księgowy stosunek wartości kapitału obcego do kapitału własnego tego przedsiębiorstwa przekracza 7,5 oraz</a:t>
            </a:r>
          </a:p>
          <a:p>
            <a:pPr marL="614362" lvl="8" indent="-3429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dirty="0">
                <a:latin typeface="Arial Nova" panose="020B0504020202020204" pitchFamily="34" charset="0"/>
              </a:rPr>
              <a:t>wskaźnik pokrycia odsetek zyskiem EBITDA (wynik na działalności operacyjnej + amortyzacja) tego przedsiębiorstwa wynosi poniżej 1,0. </a:t>
            </a:r>
          </a:p>
          <a:p>
            <a:pPr marL="271462" lvl="8" indent="0">
              <a:spcBef>
                <a:spcPts val="1200"/>
              </a:spcBef>
              <a:buSzPct val="100000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200" b="1" dirty="0">
                <a:latin typeface="Arial Nova" panose="020B0504020202020204" pitchFamily="34" charset="0"/>
              </a:rPr>
              <a:t>W przypadku przedsiębiorstw powiązanych, ani Wnioskodawca, ani cała grupa </a:t>
            </a:r>
            <a:r>
              <a:rPr lang="pl-PL" altLang="pl-PL" sz="2200" b="1">
                <a:latin typeface="Arial Nova" panose="020B0504020202020204" pitchFamily="34" charset="0"/>
              </a:rPr>
              <a:t>jako całość nie </a:t>
            </a:r>
            <a:r>
              <a:rPr lang="pl-PL" altLang="pl-PL" sz="2200" b="1" dirty="0">
                <a:latin typeface="Arial Nova" panose="020B0504020202020204" pitchFamily="34" charset="0"/>
              </a:rPr>
              <a:t>może być w trudnej sytuacji ekonomicznej.</a:t>
            </a:r>
          </a:p>
        </p:txBody>
      </p:sp>
    </p:spTree>
    <p:extLst>
      <p:ext uri="{BB962C8B-B14F-4D97-AF65-F5344CB8AC3E}">
        <p14:creationId xmlns:p14="http://schemas.microsoft.com/office/powerpoint/2010/main" val="107464062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3EF92-633A-D46E-312E-06AAEFBF8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DFF740E-E497-C077-A2F6-7AA843B1C5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6</a:t>
            </a:fld>
            <a:endParaRPr lang="pl-PL" dirty="0"/>
          </a:p>
        </p:txBody>
      </p:sp>
      <p:pic>
        <p:nvPicPr>
          <p:cNvPr id="3" name="Obraz 2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773DB394-8437-43AE-5A63-3EF9FF001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1847"/>
            <a:ext cx="6435406" cy="1650515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57145D84-A8CA-FC85-6B9D-C54E12C6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186" y="274638"/>
            <a:ext cx="8229600" cy="922163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Arial Nova" panose="020B0504020202020204" pitchFamily="34" charset="0"/>
              </a:rPr>
              <a:t>Wielkość przedsiębiorstwa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AA7FD2D8-EA0B-518C-3B41-93C97EB1BBD8}"/>
              </a:ext>
            </a:extLst>
          </p:cNvPr>
          <p:cNvSpPr/>
          <p:nvPr/>
        </p:nvSpPr>
        <p:spPr>
          <a:xfrm>
            <a:off x="1026694" y="1039004"/>
            <a:ext cx="8623491" cy="426185"/>
          </a:xfrm>
          <a:prstGeom prst="round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r>
              <a:rPr lang="pl-PL" sz="2200" dirty="0">
                <a:latin typeface="Arial Nova" panose="020B0504020202020204" pitchFamily="34" charset="0"/>
              </a:rPr>
              <a:t>Załącznik I do Rozporządzenia Komisji (UE) nr 651/2014</a:t>
            </a:r>
            <a:endParaRPr kumimoji="0" lang="pl-P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Obraz 3">
            <a:extLst>
              <a:ext uri="{FF2B5EF4-FFF2-40B4-BE49-F238E27FC236}">
                <a16:creationId xmlns:a16="http://schemas.microsoft.com/office/drawing/2014/main" id="{897A058B-5FAB-1A66-2597-828D09E3CE7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038089" y="1562550"/>
            <a:ext cx="9126697" cy="2401684"/>
          </a:xfrm>
          <a:prstGeom prst="rect">
            <a:avLst/>
          </a:prstGeom>
          <a:ln>
            <a:noFill/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53C8D13-E5A3-BF71-3CD4-BCD005F09777}"/>
              </a:ext>
            </a:extLst>
          </p:cNvPr>
          <p:cNvSpPr txBox="1"/>
          <p:nvPr/>
        </p:nvSpPr>
        <p:spPr>
          <a:xfrm>
            <a:off x="1026694" y="4206031"/>
            <a:ext cx="15040620" cy="39140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noAutofit/>
          </a:bodyPr>
          <a:lstStyle/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sz="2000" dirty="0">
                <a:latin typeface="Arial Nova" panose="020B0504020202020204" pitchFamily="34" charset="0"/>
              </a:rPr>
              <a:t>Przedsiębiorstwo </a:t>
            </a:r>
            <a:r>
              <a:rPr lang="pl-PL" sz="2000" b="1" dirty="0">
                <a:latin typeface="Arial Nova" panose="020B0504020202020204" pitchFamily="34" charset="0"/>
              </a:rPr>
              <a:t>samodzielne </a:t>
            </a:r>
            <a:r>
              <a:rPr lang="pl-PL" sz="2000" dirty="0">
                <a:latin typeface="Arial Nova" panose="020B0504020202020204" pitchFamily="34" charset="0"/>
              </a:rPr>
              <a:t>–  tylko dane własne</a:t>
            </a:r>
          </a:p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sz="2000" dirty="0">
                <a:latin typeface="Arial Nova" panose="020B0504020202020204" pitchFamily="34" charset="0"/>
              </a:rPr>
              <a:t>Przedsiębiorstwo </a:t>
            </a:r>
            <a:r>
              <a:rPr lang="pl-PL" sz="2000" b="1" dirty="0">
                <a:latin typeface="Arial Nova" panose="020B0504020202020204" pitchFamily="34" charset="0"/>
              </a:rPr>
              <a:t>partnerskie</a:t>
            </a:r>
            <a:r>
              <a:rPr lang="pl-PL" sz="2000" dirty="0">
                <a:latin typeface="Arial Nova" panose="020B0504020202020204" pitchFamily="34" charset="0"/>
              </a:rPr>
              <a:t> (od 25% do 50% udziałów lub akcji) – dane własne plus dane przedsiębiorstw partnerskich, proporcjonalnie do udziału</a:t>
            </a:r>
          </a:p>
          <a:p>
            <a:pPr>
              <a:lnSpc>
                <a:spcPts val="2800"/>
              </a:lnSpc>
              <a:spcAft>
                <a:spcPts val="600"/>
              </a:spcAft>
            </a:pPr>
            <a:r>
              <a:rPr lang="pl-PL" sz="2000" dirty="0">
                <a:latin typeface="Arial Nova" panose="020B0504020202020204" pitchFamily="34" charset="0"/>
              </a:rPr>
              <a:t>Przedsiębiorstwo </a:t>
            </a:r>
            <a:r>
              <a:rPr lang="pl-PL" sz="2000" b="1" dirty="0">
                <a:latin typeface="Arial Nova" panose="020B0504020202020204" pitchFamily="34" charset="0"/>
              </a:rPr>
              <a:t>powiązane</a:t>
            </a:r>
            <a:r>
              <a:rPr lang="pl-PL" sz="2000" dirty="0">
                <a:latin typeface="Arial Nova" panose="020B0504020202020204" pitchFamily="34" charset="0"/>
              </a:rPr>
              <a:t> – (powyżej 50% udziałów lub akcji/inny rodzaj kontroli) – dane własne plus 100% danych przedsiębiorstw powiązanych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 Nova" panose="020B0504020202020204" pitchFamily="34" charset="0"/>
              </a:rPr>
              <a:t>Uwzględnia się również związki z podmiotami zagranicznymi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 Nova" panose="020B0504020202020204" pitchFamily="34" charset="0"/>
              </a:rPr>
              <a:t>Uwzględnia się także związki za pośrednictwem osób fizycznych, jeżeli prowadzą one swoją działalność lub część działalności na tym samym rynku właściwym lub rynkach pokrewnych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rial Nova" panose="020B0504020202020204" pitchFamily="34" charset="0"/>
              </a:rPr>
              <a:t>Jeżeli 25% lub więcej kapitału lub głosów jest kontrolowane przez jeden lub kilka podmiotów publicznych – duże przedsiębiorstwo</a:t>
            </a:r>
          </a:p>
          <a:p>
            <a:pPr>
              <a:lnSpc>
                <a:spcPts val="2800"/>
              </a:lnSpc>
            </a:pPr>
            <a:r>
              <a:rPr lang="pl-PL" sz="2000" dirty="0">
                <a:latin typeface="Arial Nova" panose="020B0504020202020204" pitchFamily="34" charset="0"/>
              </a:rPr>
              <a:t>Więcej informacji o definicji MŚP na stronie  </a:t>
            </a:r>
            <a:r>
              <a:rPr lang="pl-PL" sz="2000" dirty="0">
                <a:latin typeface="Arial Nova" panose="020B0504020202020204" pitchFamily="34" charset="0"/>
                <a:hlinkClick r:id="rId5"/>
              </a:rPr>
              <a:t>https://www.gov.pl/web/nfosigw/wielkosc-przedsiebiorstwa2</a:t>
            </a:r>
            <a:r>
              <a:rPr lang="pl-PL" sz="2000" dirty="0">
                <a:latin typeface="Arial Nova" panose="020B0504020202020204" pitchFamily="34" charset="0"/>
              </a:rPr>
              <a:t> 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pl-PL" sz="2200" dirty="0">
              <a:latin typeface="Arial Nova" panose="020B050402020202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DF3393A-2A21-BB0D-BA96-4ED5CD12D3D4}"/>
              </a:ext>
            </a:extLst>
          </p:cNvPr>
          <p:cNvSpPr/>
          <p:nvPr/>
        </p:nvSpPr>
        <p:spPr>
          <a:xfrm>
            <a:off x="6609652" y="2334412"/>
            <a:ext cx="405557" cy="296044"/>
          </a:xfrm>
          <a:prstGeom prst="rect">
            <a:avLst/>
          </a:prstGeom>
          <a:solidFill>
            <a:srgbClr val="A6D3FF"/>
          </a:solidFill>
          <a:ln w="12700"/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B79B670-3621-487E-C549-016B399B40D5}"/>
              </a:ext>
            </a:extLst>
          </p:cNvPr>
          <p:cNvSpPr/>
          <p:nvPr/>
        </p:nvSpPr>
        <p:spPr>
          <a:xfrm>
            <a:off x="6609651" y="2883544"/>
            <a:ext cx="405557" cy="296044"/>
          </a:xfrm>
          <a:prstGeom prst="rect">
            <a:avLst/>
          </a:prstGeom>
          <a:solidFill>
            <a:srgbClr val="A6D3FF"/>
          </a:solidFill>
          <a:ln w="12700"/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A9B7BF6-EC02-F620-EAA3-558C7B21B56A}"/>
              </a:ext>
            </a:extLst>
          </p:cNvPr>
          <p:cNvSpPr/>
          <p:nvPr/>
        </p:nvSpPr>
        <p:spPr>
          <a:xfrm>
            <a:off x="6609650" y="3460593"/>
            <a:ext cx="405557" cy="296044"/>
          </a:xfrm>
          <a:prstGeom prst="rect">
            <a:avLst/>
          </a:prstGeom>
          <a:solidFill>
            <a:srgbClr val="A6D3FF"/>
          </a:solidFill>
          <a:ln w="12700"/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16C63F36-7E9F-E937-7FFA-1BA447E4EEE5}"/>
              </a:ext>
            </a:extLst>
          </p:cNvPr>
          <p:cNvSpPr/>
          <p:nvPr/>
        </p:nvSpPr>
        <p:spPr>
          <a:xfrm>
            <a:off x="9165074" y="2338463"/>
            <a:ext cx="610993" cy="296044"/>
          </a:xfrm>
          <a:prstGeom prst="rect">
            <a:avLst/>
          </a:prstGeom>
          <a:solidFill>
            <a:srgbClr val="A6D3FF"/>
          </a:solidFill>
          <a:ln w="12700"/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</a:rPr>
              <a:t>lub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1DAC3464-3C4F-8F31-133F-06CB54388147}"/>
              </a:ext>
            </a:extLst>
          </p:cNvPr>
          <p:cNvSpPr/>
          <p:nvPr/>
        </p:nvSpPr>
        <p:spPr>
          <a:xfrm>
            <a:off x="9165073" y="2876304"/>
            <a:ext cx="610993" cy="296044"/>
          </a:xfrm>
          <a:prstGeom prst="rect">
            <a:avLst/>
          </a:prstGeom>
          <a:solidFill>
            <a:srgbClr val="A6D3FF"/>
          </a:solidFill>
          <a:ln w="12700"/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</a:rPr>
              <a:t>lub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B6B3C5A4-6B4C-BB63-5F4B-7C473A28955D}"/>
              </a:ext>
            </a:extLst>
          </p:cNvPr>
          <p:cNvSpPr/>
          <p:nvPr/>
        </p:nvSpPr>
        <p:spPr>
          <a:xfrm>
            <a:off x="9165073" y="3447353"/>
            <a:ext cx="610993" cy="296044"/>
          </a:xfrm>
          <a:prstGeom prst="rect">
            <a:avLst/>
          </a:prstGeom>
          <a:solidFill>
            <a:srgbClr val="A6D3FF"/>
          </a:solidFill>
          <a:ln w="12700"/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tx1"/>
                </a:solidFill>
              </a:rPr>
              <a:t>lub</a:t>
            </a:r>
          </a:p>
        </p:txBody>
      </p:sp>
    </p:spTree>
    <p:extLst>
      <p:ext uri="{BB962C8B-B14F-4D97-AF65-F5344CB8AC3E}">
        <p14:creationId xmlns:p14="http://schemas.microsoft.com/office/powerpoint/2010/main" val="313272789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D3BB7B-4598-D794-BC88-75C68F7949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70481" y="5327366"/>
            <a:ext cx="18288000" cy="731838"/>
          </a:xfrm>
        </p:spPr>
        <p:txBody>
          <a:bodyPr anchor="t">
            <a:normAutofit/>
          </a:bodyPr>
          <a:lstStyle/>
          <a:p>
            <a:r>
              <a:rPr lang="pl-PL" sz="3500" dirty="0"/>
              <a:t>Dziękuję za uwagę!</a:t>
            </a:r>
            <a:endParaRPr lang="pl-PL" sz="3500" dirty="0">
              <a:latin typeface="+mn-ea"/>
              <a:ea typeface="+mn-ea"/>
            </a:endParaRPr>
          </a:p>
        </p:txBody>
      </p:sp>
      <p:sp>
        <p:nvSpPr>
          <p:cNvPr id="270" name="TextBox 8"/>
          <p:cNvSpPr txBox="1"/>
          <p:nvPr/>
        </p:nvSpPr>
        <p:spPr>
          <a:xfrm>
            <a:off x="4754589" y="7143874"/>
            <a:ext cx="8437860" cy="61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ct val="120000"/>
              </a:lnSpc>
              <a:defRPr sz="3500"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r>
              <a:rPr lang="pl-PL" dirty="0">
                <a:solidFill>
                  <a:srgbClr val="007979"/>
                </a:solidFill>
              </a:rPr>
              <a:t>www.nfosigw.gov.pl</a:t>
            </a:r>
            <a:endParaRPr dirty="0">
              <a:solidFill>
                <a:srgbClr val="007979"/>
              </a:solidFill>
            </a:endParaRPr>
          </a:p>
        </p:txBody>
      </p:sp>
      <p:pic>
        <p:nvPicPr>
          <p:cNvPr id="271" name="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6734" y="1120904"/>
            <a:ext cx="3913570" cy="269500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31809CD-A91C-6160-8533-1F8D3C50802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4" name="Obraz 3" descr="Obraz zawierający tekst, Czcionka, zrzut ekranu, logo&#10;&#10;Zawartość wygenerowana przez AI może być niepoprawna.">
            <a:extLst>
              <a:ext uri="{FF2B5EF4-FFF2-40B4-BE49-F238E27FC236}">
                <a16:creationId xmlns:a16="http://schemas.microsoft.com/office/drawing/2014/main" id="{ADB14D4A-905F-9DAF-2D52-A8980C8F87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9559"/>
            <a:ext cx="6435406" cy="17239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Niestandardowy 6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07979"/>
      </a:accent1>
      <a:accent2>
        <a:srgbClr val="009999"/>
      </a:accent2>
      <a:accent3>
        <a:srgbClr val="4D4D4D"/>
      </a:accent3>
      <a:accent4>
        <a:srgbClr val="2C9751"/>
      </a:accent4>
      <a:accent5>
        <a:srgbClr val="076D91"/>
      </a:accent5>
      <a:accent6>
        <a:srgbClr val="079169"/>
      </a:accent6>
      <a:hlink>
        <a:srgbClr val="007979"/>
      </a:hlink>
      <a:folHlink>
        <a:srgbClr val="85DFD0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ource Sans Pro Semibold"/>
        <a:ea typeface="Source Sans Pro Semibold"/>
        <a:cs typeface="Source Sans Pro Semibold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Niestandardowy 5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04B2D9"/>
      </a:accent1>
      <a:accent2>
        <a:srgbClr val="03A688"/>
      </a:accent2>
      <a:accent3>
        <a:srgbClr val="007979"/>
      </a:accent3>
      <a:accent4>
        <a:srgbClr val="595656"/>
      </a:accent4>
      <a:accent5>
        <a:srgbClr val="CCDD8A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ource Sans Pro Semibold"/>
        <a:ea typeface="Source Sans Pro Semibold"/>
        <a:cs typeface="Source Sans Pro Semibold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ource Sans Pro Semibold"/>
        <a:ea typeface="Source Sans Pro Semibold"/>
        <a:cs typeface="Source Sans Pro Semibold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804</Words>
  <Application>Microsoft Office PowerPoint</Application>
  <PresentationFormat>Niestandardowy</PresentationFormat>
  <Paragraphs>79</Paragraphs>
  <Slides>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Arial Nova</vt:lpstr>
      <vt:lpstr>Calibri</vt:lpstr>
      <vt:lpstr>Source Sans Pro</vt:lpstr>
      <vt:lpstr>Source Sans Pro SemiBold</vt:lpstr>
      <vt:lpstr>Wingdings</vt:lpstr>
      <vt:lpstr>Office Theme</vt:lpstr>
      <vt:lpstr>1_Office Theme</vt:lpstr>
      <vt:lpstr>Pomoc publiczna w ramach programu "Wsparcie zakupu lub leasingu pojazdów zeroemisyjnych kategorii N2 i N3"</vt:lpstr>
      <vt:lpstr>Pomoc publiczna</vt:lpstr>
      <vt:lpstr>Zasady udzielania pomocy publicznej na zakup lub leasing pojazdów zeroemisyjnych</vt:lpstr>
      <vt:lpstr>Zasady udzielania pomocy publicznej na zakup lub leasing pojazdów zeroemisyjnych</vt:lpstr>
      <vt:lpstr>Trudna sytuacja ekonomiczna</vt:lpstr>
      <vt:lpstr>Wielkość przedsiębiorstwa</vt:lpstr>
      <vt:lpstr>Dziękuję za uwagę!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NFOŚiGW</dc:title>
  <dc:creator/>
  <cp:lastModifiedBy/>
  <cp:revision>1</cp:revision>
  <dcterms:modified xsi:type="dcterms:W3CDTF">2025-09-10T22:20:38Z</dcterms:modified>
  <cp:contentStatus/>
</cp:coreProperties>
</file>