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3" r:id="rId1"/>
  </p:sldMasterIdLst>
  <p:notesMasterIdLst>
    <p:notesMasterId r:id="rId62"/>
  </p:notesMasterIdLst>
  <p:sldIdLst>
    <p:sldId id="379" r:id="rId2"/>
    <p:sldId id="366" r:id="rId3"/>
    <p:sldId id="511" r:id="rId4"/>
    <p:sldId id="495" r:id="rId5"/>
    <p:sldId id="499" r:id="rId6"/>
    <p:sldId id="501" r:id="rId7"/>
    <p:sldId id="509" r:id="rId8"/>
    <p:sldId id="510" r:id="rId9"/>
    <p:sldId id="496" r:id="rId10"/>
    <p:sldId id="500" r:id="rId11"/>
    <p:sldId id="502" r:id="rId12"/>
    <p:sldId id="381" r:id="rId13"/>
    <p:sldId id="503" r:id="rId14"/>
    <p:sldId id="402" r:id="rId15"/>
    <p:sldId id="504" r:id="rId16"/>
    <p:sldId id="505" r:id="rId17"/>
    <p:sldId id="403" r:id="rId18"/>
    <p:sldId id="506" r:id="rId19"/>
    <p:sldId id="497" r:id="rId20"/>
    <p:sldId id="507" r:id="rId21"/>
    <p:sldId id="498" r:id="rId22"/>
    <p:sldId id="458" r:id="rId23"/>
    <p:sldId id="459" r:id="rId24"/>
    <p:sldId id="460" r:id="rId25"/>
    <p:sldId id="461" r:id="rId26"/>
    <p:sldId id="462" r:id="rId27"/>
    <p:sldId id="463" r:id="rId28"/>
    <p:sldId id="464" r:id="rId29"/>
    <p:sldId id="465" r:id="rId30"/>
    <p:sldId id="466" r:id="rId31"/>
    <p:sldId id="467" r:id="rId32"/>
    <p:sldId id="468" r:id="rId33"/>
    <p:sldId id="469" r:id="rId34"/>
    <p:sldId id="470" r:id="rId35"/>
    <p:sldId id="471" r:id="rId36"/>
    <p:sldId id="472" r:id="rId37"/>
    <p:sldId id="473" r:id="rId38"/>
    <p:sldId id="474" r:id="rId39"/>
    <p:sldId id="475" r:id="rId40"/>
    <p:sldId id="476" r:id="rId41"/>
    <p:sldId id="477" r:id="rId42"/>
    <p:sldId id="478" r:id="rId43"/>
    <p:sldId id="479" r:id="rId44"/>
    <p:sldId id="480" r:id="rId45"/>
    <p:sldId id="481" r:id="rId46"/>
    <p:sldId id="482" r:id="rId47"/>
    <p:sldId id="483" r:id="rId48"/>
    <p:sldId id="484" r:id="rId49"/>
    <p:sldId id="485" r:id="rId50"/>
    <p:sldId id="486" r:id="rId51"/>
    <p:sldId id="487" r:id="rId52"/>
    <p:sldId id="488" r:id="rId53"/>
    <p:sldId id="489" r:id="rId54"/>
    <p:sldId id="490" r:id="rId55"/>
    <p:sldId id="491" r:id="rId56"/>
    <p:sldId id="492" r:id="rId57"/>
    <p:sldId id="493" r:id="rId58"/>
    <p:sldId id="508" r:id="rId59"/>
    <p:sldId id="512" r:id="rId60"/>
    <p:sldId id="494" r:id="rId61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00"/>
    <a:srgbClr val="0033CC"/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79" autoAdjust="0"/>
    <p:restoredTop sz="95196" autoAdjust="0"/>
  </p:normalViewPr>
  <p:slideViewPr>
    <p:cSldViewPr>
      <p:cViewPr varScale="1">
        <p:scale>
          <a:sx n="71" d="100"/>
          <a:sy n="71" d="100"/>
        </p:scale>
        <p:origin x="96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33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BEC8F2D-0950-4B74-A899-E58EE71B8C9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269495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obrazu slajd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E2D9D77-83B1-493F-A79F-CA3F544D18A1}" type="slidenum">
              <a:rPr lang="pl-PL" altLang="pl-PL"/>
              <a:pPr/>
              <a:t>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87103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128E5CF-E4C1-4C5C-A2E4-76D1076C94A5}" type="slidenum">
              <a:rPr lang="pl-PL" altLang="pl-PL"/>
              <a:pPr/>
              <a:t>22</a:t>
            </a:fld>
            <a:endParaRPr lang="pl-PL" altLang="pl-PL"/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37892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6258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pl-PL" altLang="pl-PL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736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20FFC4D-D557-48A4-9861-AC7DB3BBDDC7}" type="slidenum">
              <a:rPr lang="pl-PL" altLang="pl-PL"/>
              <a:pPr/>
              <a:t>23</a:t>
            </a:fld>
            <a:endParaRPr lang="pl-PL" altLang="pl-PL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39825" y="685800"/>
            <a:ext cx="4568825" cy="3427413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6875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l-PL" altLang="pl-PL" smtClean="0">
                <a:latin typeface="Arial" panose="020B0604020202020204" pitchFamily="34" charset="0"/>
                <a:cs typeface="Arial" panose="020B0604020202020204" pitchFamily="34" charset="0"/>
              </a:rPr>
              <a:t>(Art. 28). Plan zadań ochronnych ma być prostym planem na krótki okres, sporządzanym nawet w warunkach niedostatecznej wiedzy o obszarze. Ma on umożliwiać wykonanie tych działań ochronnych, które są niezbędne by nie utracić przedmiotów ochrony. Wskazania do zmian w studiach i planach zagospodarowania przestrzennego służą przynajmniej  częściowemu wskazaniu pułapek, polegających na niemożności realizacji istniejących studiów i planów.</a:t>
            </a:r>
          </a:p>
        </p:txBody>
      </p:sp>
    </p:spTree>
    <p:extLst>
      <p:ext uri="{BB962C8B-B14F-4D97-AF65-F5344CB8AC3E}">
        <p14:creationId xmlns:p14="http://schemas.microsoft.com/office/powerpoint/2010/main" val="1403481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1EAAFAA-682C-432F-854D-E7F3A5ABDFA1}" type="slidenum">
              <a:rPr lang="pl-PL" altLang="pl-PL"/>
              <a:pPr/>
              <a:t>24</a:t>
            </a:fld>
            <a:endParaRPr lang="pl-PL" altLang="pl-PL"/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41988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6258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pl-PL" altLang="pl-PL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778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2BEA0E1-5BBA-471A-B13B-0CC5E173F40D}" type="slidenum">
              <a:rPr lang="pl-PL" altLang="pl-PL"/>
              <a:pPr/>
              <a:t>26</a:t>
            </a:fld>
            <a:endParaRPr lang="pl-PL" altLang="pl-PL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45060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6258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pl-PL" altLang="pl-PL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162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230EF6F-E175-4836-9C33-2A312BDB9966}" type="slidenum">
              <a:rPr lang="pl-PL" altLang="pl-PL"/>
              <a:pPr/>
              <a:t>27</a:t>
            </a:fld>
            <a:endParaRPr lang="pl-PL" altLang="pl-PL"/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47108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6258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pl-PL" altLang="pl-PL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422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636D9DD-285E-4646-826E-E48871DFA5A9}" type="slidenum">
              <a:rPr lang="pl-PL" altLang="pl-PL"/>
              <a:pPr/>
              <a:t>30</a:t>
            </a:fld>
            <a:endParaRPr lang="pl-PL" altLang="pl-PL"/>
          </a:p>
        </p:txBody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51204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6258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pl-PL" altLang="pl-PL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609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70654B2-E3E7-48AD-AB6C-3EAAC5D93DAA}" type="slidenum">
              <a:rPr lang="pl-PL" altLang="pl-PL"/>
              <a:pPr/>
              <a:t>31</a:t>
            </a:fld>
            <a:endParaRPr lang="pl-PL" altLang="pl-PL"/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53252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6258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pl-PL" altLang="pl-PL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300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DCEB1-0642-4A98-A60B-53683B9ED48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7023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236483-B5D9-44F2-9422-95EA8DD7533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96121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486EC-6F49-4858-9697-CB65B16B9BF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17370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5C241-92B1-4348-B633-6457AF27A9E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49647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A49E1-4285-4F2C-B823-0E1D7DA0116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01877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DC6E0D-08EC-4426-A7FE-78D2B6D7D67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07007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88E34-2FB6-452D-89B6-9F04A9E52E1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32467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6F156-2E3E-403B-BA72-6EB685BD946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50019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C06CA-A457-4E44-B2AB-7DAB331E178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79487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B7B99-4660-4450-BC43-82A5D4FFF58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52342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C4E23-3989-4B48-9ED1-11CBCE4D556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33176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FBF7692-F8AB-400B-9437-1910645C5DDE}" type="slidenum">
              <a:rPr lang="pl-PL" altLang="pl-PL"/>
              <a:pPr/>
              <a:t>‹#›</a:t>
            </a:fld>
            <a:endParaRPr lang="pl-PL" altLang="pl-PL"/>
          </a:p>
        </p:txBody>
      </p:sp>
      <p:pic>
        <p:nvPicPr>
          <p:cNvPr id="1031" name="Picture 7" descr="rzeka tlo 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96" r:id="rId1"/>
    <p:sldLayoutId id="2147484997" r:id="rId2"/>
    <p:sldLayoutId id="2147484998" r:id="rId3"/>
    <p:sldLayoutId id="2147484999" r:id="rId4"/>
    <p:sldLayoutId id="2147485000" r:id="rId5"/>
    <p:sldLayoutId id="2147485001" r:id="rId6"/>
    <p:sldLayoutId id="2147485002" r:id="rId7"/>
    <p:sldLayoutId id="2147485003" r:id="rId8"/>
    <p:sldLayoutId id="2147485004" r:id="rId9"/>
    <p:sldLayoutId id="2147485005" r:id="rId10"/>
    <p:sldLayoutId id="21474850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0" y="0"/>
            <a:ext cx="9144000" cy="1125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dirty="0"/>
          </a:p>
        </p:txBody>
      </p:sp>
      <p:sp>
        <p:nvSpPr>
          <p:cNvPr id="14339" name="Text Box 8"/>
          <p:cNvSpPr txBox="1">
            <a:spLocks noChangeArrowheads="1"/>
          </p:cNvSpPr>
          <p:nvPr/>
        </p:nvSpPr>
        <p:spPr bwMode="auto">
          <a:xfrm>
            <a:off x="6443663" y="5207000"/>
            <a:ext cx="2700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chemeClr val="bg1"/>
                </a:solidFill>
                <a:latin typeface="Calibri Light" panose="020F0302020204030204" pitchFamily="34" charset="0"/>
              </a:rPr>
              <a:t>Robert Stańko</a:t>
            </a:r>
          </a:p>
        </p:txBody>
      </p:sp>
      <p:sp>
        <p:nvSpPr>
          <p:cNvPr id="9" name="Prostokąt 8"/>
          <p:cNvSpPr/>
          <p:nvPr/>
        </p:nvSpPr>
        <p:spPr>
          <a:xfrm>
            <a:off x="0" y="5732463"/>
            <a:ext cx="9144000" cy="1125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dirty="0"/>
          </a:p>
        </p:txBody>
      </p:sp>
      <p:pic>
        <p:nvPicPr>
          <p:cNvPr id="14341" name="Picture 2055" descr="logo-k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163" y="201613"/>
            <a:ext cx="7143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pole tekstowe 1"/>
          <p:cNvSpPr txBox="1">
            <a:spLocks noChangeArrowheads="1"/>
          </p:cNvSpPr>
          <p:nvPr/>
        </p:nvSpPr>
        <p:spPr bwMode="auto">
          <a:xfrm>
            <a:off x="-30163" y="5253038"/>
            <a:ext cx="5346701" cy="708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chemeClr val="bg1"/>
                </a:solidFill>
                <a:latin typeface="Calibri Light" panose="020F0302020204030204" pitchFamily="34" charset="0"/>
              </a:rPr>
              <a:t>Spotkanie Zespołu Lokalnej Współpracy – maj 2022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000" b="1">
              <a:latin typeface="Calibri Light" panose="020F0302020204030204" pitchFamily="34" charset="0"/>
            </a:endParaRPr>
          </a:p>
        </p:txBody>
      </p:sp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0" y="109538"/>
            <a:ext cx="810101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b="1">
                <a:latin typeface="Calibri Light" panose="020F0302020204030204" pitchFamily="34" charset="0"/>
              </a:rPr>
              <a:t>Plan zadań ochronnych obszarów Natura 2000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pl-PL" altLang="pl-PL" sz="2400" b="1">
                <a:latin typeface="Calibri Light" panose="020F0302020204030204" pitchFamily="34" charset="0"/>
              </a:rPr>
              <a:t>Ostoja Zapceńska PLH220057 i  Ostoja Borzyszkowska PLH220079</a:t>
            </a:r>
          </a:p>
        </p:txBody>
      </p:sp>
      <p:pic>
        <p:nvPicPr>
          <p:cNvPr id="14344" name="Obraz 9" descr="FE-POIŚ+GDOŚ+RDOŚ_Gdańsk+UE-FS poziom P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6008688"/>
            <a:ext cx="57531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ytuł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pl-PL" altLang="pl-PL" smtClean="0"/>
              <a:t>Ostoja Borzyszkowska PLH220079</a:t>
            </a:r>
          </a:p>
        </p:txBody>
      </p:sp>
      <p:sp>
        <p:nvSpPr>
          <p:cNvPr id="24579" name="Symbol zastępczy zawartości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algn="just"/>
            <a:r>
              <a:rPr lang="pl-PL" altLang="pl-PL" sz="2400" smtClean="0"/>
              <a:t>Projekt Planu zadań ochronnych dla ww. obszaru ma zostać sporządzony dla powierzchni liczącej </a:t>
            </a:r>
            <a:r>
              <a:rPr lang="pl-PL" altLang="pl-PL" sz="2400" smtClean="0">
                <a:solidFill>
                  <a:srgbClr val="FF0000"/>
                </a:solidFill>
              </a:rPr>
              <a:t>6445,90 ha</a:t>
            </a:r>
            <a:r>
              <a:rPr lang="pl-PL" altLang="pl-PL" sz="2400" smtClean="0"/>
              <a:t>, tj. </a:t>
            </a:r>
            <a:r>
              <a:rPr lang="pl-PL" altLang="pl-PL" sz="2400" smtClean="0">
                <a:solidFill>
                  <a:srgbClr val="00B050"/>
                </a:solidFill>
              </a:rPr>
              <a:t>z wyłączeniem powierzchni rezerwatu przyrody: „Ostrów Trzebielski” - o powierzchni 8,29 ha. </a:t>
            </a:r>
            <a:r>
              <a:rPr lang="pl-PL" altLang="pl-PL" sz="2400" smtClean="0"/>
              <a:t>Dla rezerwatu obowiązuje zarządzenie Regionalnego Dyrektora Ochrony Środowiska w Gdańsku z dnia 10 maja 2016 roku w sprawie ustanowienia planu ochrony dla rezerwatu „Ostrów Trzebielski” (Dz. Urz. Woj. Pom. z 2016 r., poz. 2043) z zakresem art. 28, ust. 10 ustawy o ochronie przyrody (t.j. Dz. U. z 2022 r. poz. 916). Dla tej części obszaru Natura 2000 planu zadań ochronnych nie sporządza się, co określa art. 28 ust. 11 pkt 2 ustawy z dnia 16 kwietnia 2004 r. o ochronie przyrody.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altLang="pl-PL" smtClean="0"/>
          </a:p>
        </p:txBody>
      </p:sp>
      <p:pic>
        <p:nvPicPr>
          <p:cNvPr id="25603" name="Symbol zastępczy zawartości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549275"/>
            <a:ext cx="4248150" cy="557688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250825" y="188913"/>
            <a:ext cx="8713788" cy="708025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>
                <a:latin typeface="Calibri Light" panose="020F0302020204030204" pitchFamily="34" charset="0"/>
              </a:rPr>
              <a:t>Przedmiotem ochrony w obszarze wg Standardowego Formularza Danych w Ostoi Zapceńskiej  są: </a:t>
            </a:r>
          </a:p>
        </p:txBody>
      </p:sp>
      <p:pic>
        <p:nvPicPr>
          <p:cNvPr id="26627" name="Picture 1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9144000" cy="513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1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9663"/>
            <a:ext cx="91440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altLang="pl-PL" smtClean="0"/>
          </a:p>
        </p:txBody>
      </p:sp>
      <p:pic>
        <p:nvPicPr>
          <p:cNvPr id="27651" name="Symbol zastępczy zawartości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413" y="1557338"/>
            <a:ext cx="8131175" cy="452596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38"/>
            <a:ext cx="9178925" cy="444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0" y="93663"/>
            <a:ext cx="1966913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altLang="pl-PL" smtClean="0"/>
          </a:p>
        </p:txBody>
      </p:sp>
      <p:pic>
        <p:nvPicPr>
          <p:cNvPr id="29699" name="Symbol zastępczy zawartości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413" y="1600200"/>
            <a:ext cx="8131175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altLang="pl-PL" smtClean="0"/>
          </a:p>
        </p:txBody>
      </p:sp>
      <p:pic>
        <p:nvPicPr>
          <p:cNvPr id="30723" name="Symbol zastępczy zawartości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413" y="1600200"/>
            <a:ext cx="8131175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250825" y="188913"/>
            <a:ext cx="8713788" cy="708025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>
                <a:latin typeface="Calibri Light" panose="020F0302020204030204" pitchFamily="34" charset="0"/>
              </a:rPr>
              <a:t>Przedmiotem ochrony w obszarze wg Standardowego Formularza Danych w Ostoi Borzyszkowskiej  są: </a:t>
            </a:r>
          </a:p>
        </p:txBody>
      </p:sp>
      <p:pic>
        <p:nvPicPr>
          <p:cNvPr id="31747" name="Picture 1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308100"/>
            <a:ext cx="9167812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8" name="Picture 1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044950"/>
            <a:ext cx="9167812" cy="197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altLang="pl-PL" smtClean="0"/>
          </a:p>
        </p:txBody>
      </p:sp>
      <p:pic>
        <p:nvPicPr>
          <p:cNvPr id="32771" name="Symbol zastępczy zawartości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052513"/>
            <a:ext cx="8132763" cy="452596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838"/>
            <a:ext cx="9144000" cy="270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04813"/>
            <a:ext cx="1579562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pole tekstowe 2"/>
          <p:cNvSpPr txBox="1">
            <a:spLocks noChangeArrowheads="1"/>
          </p:cNvSpPr>
          <p:nvPr/>
        </p:nvSpPr>
        <p:spPr bwMode="auto">
          <a:xfrm>
            <a:off x="1476375" y="2060575"/>
            <a:ext cx="6480175" cy="1939925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pl-PL" altLang="pl-PL" sz="2400" b="1" dirty="0">
                <a:latin typeface="+mn-lt"/>
                <a:cs typeface="Calibri Light" panose="020F0302020204030204" pitchFamily="34" charset="0"/>
              </a:rPr>
              <a:t>Powierzchnia obszarów Natura 2000</a:t>
            </a:r>
            <a:r>
              <a:rPr lang="pl-PL" altLang="pl-PL" sz="2400" b="1" dirty="0">
                <a:latin typeface="+mn-lt"/>
              </a:rPr>
              <a:t>:</a:t>
            </a:r>
          </a:p>
          <a:p>
            <a:pPr algn="ctr" eaLnBrk="1" hangingPunct="1">
              <a:defRPr/>
            </a:pPr>
            <a:endParaRPr lang="pl-PL" altLang="pl-PL" sz="2400" b="1" dirty="0">
              <a:latin typeface="+mn-lt"/>
            </a:endParaRPr>
          </a:p>
          <a:p>
            <a:pPr algn="ctr" eaLnBrk="1" hangingPunct="1">
              <a:defRPr/>
            </a:pPr>
            <a:r>
              <a:rPr lang="pl-PL" altLang="pl-PL" sz="2400" b="1" dirty="0">
                <a:latin typeface="+mn-lt"/>
              </a:rPr>
              <a:t>Ostoja </a:t>
            </a:r>
            <a:r>
              <a:rPr lang="pl-PL" altLang="pl-PL" sz="2400" b="1" dirty="0" err="1">
                <a:latin typeface="+mn-lt"/>
              </a:rPr>
              <a:t>Zapceńska</a:t>
            </a:r>
            <a:r>
              <a:rPr lang="pl-PL" altLang="pl-PL" sz="2400" b="1" dirty="0">
                <a:latin typeface="+mn-lt"/>
              </a:rPr>
              <a:t> PLH220057  - 3804,86 ha</a:t>
            </a:r>
          </a:p>
          <a:p>
            <a:pPr algn="ctr" eaLnBrk="1" hangingPunct="1">
              <a:defRPr/>
            </a:pPr>
            <a:endParaRPr lang="pl-PL" altLang="pl-PL" sz="2400" b="1" dirty="0">
              <a:latin typeface="+mn-lt"/>
            </a:endParaRPr>
          </a:p>
          <a:p>
            <a:pPr algn="ctr" eaLnBrk="1" hangingPunct="1">
              <a:defRPr/>
            </a:pPr>
            <a:r>
              <a:rPr lang="pl-PL" altLang="pl-PL" sz="2400" b="1" dirty="0">
                <a:latin typeface="+mn-lt"/>
                <a:cs typeface="Arial" pitchFamily="34" charset="0"/>
              </a:rPr>
              <a:t>Ostoja Borzyszkowska PLH220079 – 6454,19 ha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altLang="pl-PL" smtClean="0"/>
          </a:p>
        </p:txBody>
      </p:sp>
      <p:pic>
        <p:nvPicPr>
          <p:cNvPr id="34819" name="Symbol zastępczy zawartości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165225"/>
            <a:ext cx="8132763" cy="452596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altLang="pl-PL" smtClean="0"/>
          </a:p>
        </p:txBody>
      </p:sp>
      <p:sp>
        <p:nvSpPr>
          <p:cNvPr id="35843" name="Symbol zastępczy zawartości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pl-PL" altLang="pl-PL" smtClean="0"/>
              <a:t>Rozporządzenie Ministra Klimatu i Środowiska  z dnia 04.02.2021 roku w sprawie specjalnego obszaru ochrony siedlisk Ostoja Zapceńska PLH220057,</a:t>
            </a:r>
          </a:p>
          <a:p>
            <a:r>
              <a:rPr lang="pl-PL" altLang="pl-PL" smtClean="0"/>
              <a:t>Rozporządzenie Ministra Klimatu i Środowiska  z dnia 04.02.2021 roku w sprawie specjalnego obszaru ochrony siedlisk Ostoja Borzyszkowska PLH220079,</a:t>
            </a:r>
          </a:p>
          <a:p>
            <a:endParaRPr lang="pl-PL" altLang="pl-PL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8738"/>
            <a:ext cx="8353425" cy="633412"/>
          </a:xfrm>
          <a:solidFill>
            <a:schemeClr val="bg1">
              <a:alpha val="69019"/>
            </a:schemeClr>
          </a:solidFill>
        </p:spPr>
        <p:txBody>
          <a:bodyPr lIns="90000" tIns="46800" rIns="90000" bIns="46800" rtlCol="0">
            <a:normAutofit fontScale="90000"/>
          </a:bodyPr>
          <a:lstStyle/>
          <a:p>
            <a:pPr defTabSz="449263" eaLnBrk="1" fontAlgn="auto" hangingPunct="1">
              <a:spcAft>
                <a:spcPts val="0"/>
              </a:spcAft>
              <a:buClr>
                <a:srgbClr val="008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3200" dirty="0">
                <a:latin typeface="Bookman Old Style" panose="02050604050505020204" pitchFamily="18" charset="0"/>
              </a:rPr>
              <a:t>Planowanie ochrony </a:t>
            </a:r>
            <a:r>
              <a:rPr lang="en-GB" altLang="pl-PL" sz="3200" dirty="0" err="1">
                <a:latin typeface="Bookman Old Style" panose="02050604050505020204" pitchFamily="18" charset="0"/>
              </a:rPr>
              <a:t>obszar</a:t>
            </a:r>
            <a:r>
              <a:rPr lang="pl-PL" altLang="pl-PL" sz="3200" dirty="0">
                <a:latin typeface="Bookman Old Style" panose="02050604050505020204" pitchFamily="18" charset="0"/>
              </a:rPr>
              <a:t>u</a:t>
            </a:r>
            <a:r>
              <a:rPr lang="en-GB" altLang="pl-PL" sz="3200" dirty="0">
                <a:latin typeface="Bookman Old Style" panose="02050604050505020204" pitchFamily="18" charset="0"/>
              </a:rPr>
              <a:t> Natura 2000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419475" y="908050"/>
            <a:ext cx="5257800" cy="3046413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pl-PL" altLang="pl-PL" sz="1600" b="1">
                <a:latin typeface="Bookman Old Style" panose="02050604050505020204" pitchFamily="18" charset="0"/>
              </a:rPr>
              <a:t>Planowanie ochrony – po co?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pl-PL" altLang="pl-PL" sz="1600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pl-PL" altLang="pl-PL" sz="1600">
                <a:latin typeface="Bookman Old Style" panose="02050604050505020204" pitchFamily="18" charset="0"/>
              </a:rPr>
              <a:t>= wykonanie „obowiązku przyjęcia środków ochrony mających na celu utrzymanie lub przywrócenie właściwego stanu przedmiotów ochrony” (art. 6(1) dyrektywy siedliskowej, art. 4(1)+4(2)+3 dyrektywy ptasiej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pl-PL" altLang="pl-PL" sz="1600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pl-PL" altLang="pl-PL" sz="1600">
                <a:latin typeface="Bookman Old Style" panose="02050604050505020204" pitchFamily="18" charset="0"/>
              </a:rPr>
              <a:t>= jeden ze sposobów wykonania obowiązku „zapobiegania wszelkim pogorszeniom stanu i znaczącym zakłóceniom wobec przedmiotów ochrony” (art. 6(2) dyrektywy siedliskowej)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1042988" y="333375"/>
            <a:ext cx="7200900" cy="1079500"/>
          </a:xfrm>
          <a:prstGeom prst="rect">
            <a:avLst/>
          </a:prstGeom>
          <a:solidFill>
            <a:schemeClr val="bg1">
              <a:alpha val="6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8000"/>
              </a:buClr>
              <a:buFontTx/>
              <a:buNone/>
            </a:pPr>
            <a:r>
              <a:rPr lang="en-GB" altLang="pl-PL">
                <a:latin typeface="Bookman Old Style" panose="02050604050505020204" pitchFamily="18" charset="0"/>
              </a:rPr>
              <a:t>Prawo polskie </a:t>
            </a:r>
            <a:r>
              <a:rPr lang="pl-PL" altLang="pl-PL">
                <a:latin typeface="Bookman Old Style" panose="02050604050505020204" pitchFamily="18" charset="0"/>
              </a:rPr>
              <a:t>– ustawa o ochronie przyrody</a:t>
            </a:r>
            <a:endParaRPr lang="en-GB" altLang="pl-PL">
              <a:latin typeface="Bookman Old Style" panose="02050604050505020204" pitchFamily="18" charset="0"/>
            </a:endParaRP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468313" y="1700213"/>
            <a:ext cx="8281987" cy="3832225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pl-PL" altLang="pl-PL" sz="1800" b="1">
                <a:latin typeface="Bookman Old Style" panose="02050604050505020204" pitchFamily="18" charset="0"/>
              </a:rPr>
              <a:t>Art. 28</a:t>
            </a:r>
            <a:r>
              <a:rPr lang="pl-PL" altLang="pl-PL" sz="1800">
                <a:latin typeface="Bookman Old Style" panose="02050604050505020204" pitchFamily="18" charset="0"/>
              </a:rPr>
              <a:t>. 1. Dla obszaru Natura 2000 sprawujący nadzór nad obszarem sporządza projekt planu zadań ochronnych na okres 10 lat; pierwszy projekt sporządza się w terminie 6 lat od dnia zatwierdzenia obszaru przez Komisję Europejską jako obszaru mającego znaczenie dla Wspólnoty lub od dnia wyznaczenia obszaru specjalnej ochrony ptaków. 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pl-PL" altLang="pl-PL" sz="1800">
                <a:latin typeface="Bookman Old Style" panose="02050604050505020204" pitchFamily="18" charset="0"/>
              </a:rPr>
              <a:t>2. Dla proponowanego obszaru mającego znaczenie dla Wspólnoty, znajdującego się na liście, o której mowa w art. 27 ust. 3 pkt 1, sprawujący nadzór może sporządzić projekt planu zadań ochronnych na okres 10 lat.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None/>
            </a:pPr>
            <a:endParaRPr lang="pl-PL" altLang="pl-PL" sz="1800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pl-PL" altLang="pl-PL" sz="1800" b="1">
                <a:latin typeface="Bookman Old Style" panose="02050604050505020204" pitchFamily="18" charset="0"/>
              </a:rPr>
              <a:t>Art. 29. 1</a:t>
            </a:r>
            <a:r>
              <a:rPr lang="pl-PL" altLang="pl-PL" sz="1800">
                <a:latin typeface="Bookman Old Style" panose="02050604050505020204" pitchFamily="18" charset="0"/>
              </a:rPr>
              <a:t>. Projekt planu ochrony dla obszaru Natura 2000 lub jego części sporządza sprawujący nadzór nad obszarem.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>
          <a:xfrm>
            <a:off x="395288" y="188913"/>
            <a:ext cx="8640762" cy="863600"/>
          </a:xfrm>
          <a:solidFill>
            <a:schemeClr val="bg1">
              <a:alpha val="70195"/>
            </a:schemeClr>
          </a:solidFill>
        </p:spPr>
        <p:txBody>
          <a:bodyPr lIns="90000" tIns="46800" rIns="90000" bIns="46800"/>
          <a:lstStyle/>
          <a:p>
            <a:pPr defTabSz="449263" eaLnBrk="1" hangingPunct="1">
              <a:buClr>
                <a:srgbClr val="008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altLang="pl-PL" sz="3200" smtClean="0">
                <a:latin typeface="Bookman Old Style" panose="02050604050505020204" pitchFamily="18" charset="0"/>
              </a:rPr>
              <a:t>Planowanie ochrony </a:t>
            </a:r>
            <a:r>
              <a:rPr lang="en-GB" altLang="pl-PL" sz="3200" smtClean="0">
                <a:latin typeface="Bookman Old Style" panose="02050604050505020204" pitchFamily="18" charset="0"/>
              </a:rPr>
              <a:t>obszar</a:t>
            </a:r>
            <a:r>
              <a:rPr lang="pl-PL" altLang="pl-PL" sz="3200" smtClean="0">
                <a:latin typeface="Bookman Old Style" panose="02050604050505020204" pitchFamily="18" charset="0"/>
              </a:rPr>
              <a:t>u</a:t>
            </a:r>
            <a:r>
              <a:rPr lang="en-GB" altLang="pl-PL" sz="3200" smtClean="0">
                <a:latin typeface="Bookman Old Style" panose="02050604050505020204" pitchFamily="18" charset="0"/>
              </a:rPr>
              <a:t> Natura 2000</a:t>
            </a:r>
          </a:p>
        </p:txBody>
      </p:sp>
      <p:sp>
        <p:nvSpPr>
          <p:cNvPr id="40963" name="Line 3"/>
          <p:cNvSpPr>
            <a:spLocks noChangeShapeType="1"/>
          </p:cNvSpPr>
          <p:nvPr/>
        </p:nvSpPr>
        <p:spPr bwMode="auto">
          <a:xfrm>
            <a:off x="4427538" y="981075"/>
            <a:ext cx="0" cy="5256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23850" y="1239838"/>
            <a:ext cx="4032250" cy="5357812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pl-PL" altLang="pl-PL" sz="1300" b="1">
                <a:latin typeface="Bookman Old Style" panose="02050604050505020204" pitchFamily="18" charset="0"/>
              </a:rPr>
              <a:t>Plan zadań ochronnych: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Char char="•"/>
            </a:pPr>
            <a:r>
              <a:rPr lang="pl-PL" altLang="pl-PL" sz="1300">
                <a:latin typeface="Bookman Old Style" panose="02050604050505020204" pitchFamily="18" charset="0"/>
              </a:rPr>
              <a:t> sporządzany dla każdego obszaru Natura 2000 (z wyjątkiem obszarów morskich), w ciągu 6 lat od jego wyznaczenia lub zatwierdzenia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Char char="•"/>
            </a:pPr>
            <a:r>
              <a:rPr lang="pl-PL" altLang="pl-PL" sz="1300">
                <a:latin typeface="Bookman Old Style" panose="02050604050505020204" pitchFamily="18" charset="0"/>
              </a:rPr>
              <a:t> sporządzany na okres 10 lat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Char char="•"/>
            </a:pPr>
            <a:r>
              <a:rPr lang="pl-PL" altLang="pl-PL" sz="1300">
                <a:latin typeface="Bookman Old Style" panose="02050604050505020204" pitchFamily="18" charset="0"/>
              </a:rPr>
              <a:t> ustanawiany w trybie zarządzenia RDOŚ  sporządzany w ciągu kilku miesięcy-1 roku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Char char="•"/>
            </a:pPr>
            <a:r>
              <a:rPr lang="pl-PL" altLang="pl-PL" sz="1300">
                <a:latin typeface="Bookman Old Style" panose="02050604050505020204" pitchFamily="18" charset="0"/>
              </a:rPr>
              <a:t> na podstawie istniejącej, nawet niepełnej wiedzy i prostego rozpoznania terenowego stanu przedmiotów ochrony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Char char="•"/>
            </a:pPr>
            <a:r>
              <a:rPr lang="pl-PL" altLang="pl-PL" sz="1300">
                <a:latin typeface="Bookman Old Style" panose="02050604050505020204" pitchFamily="18" charset="0"/>
              </a:rPr>
              <a:t> jest prostą, ale niekoniecznie kompletną „listą rzeczy do pilnego zrobienia”, koniecznych z punktu widzenia przedmiotów ochrony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Char char="•"/>
            </a:pPr>
            <a:r>
              <a:rPr lang="pl-PL" altLang="pl-PL" sz="1300">
                <a:latin typeface="Bookman Old Style" panose="02050604050505020204" pitchFamily="18" charset="0"/>
              </a:rPr>
              <a:t> może wskazywać potrzeby zmian w istniejących studiach i planach zagospodarowania przestrzennego, usuwając w ten sposób „pułapki na inwestorów” – jednak analiza nie musi być kompletna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Char char="•"/>
            </a:pPr>
            <a:r>
              <a:rPr lang="pl-PL" altLang="pl-PL" sz="1300">
                <a:latin typeface="Bookman Old Style" panose="02050604050505020204" pitchFamily="18" charset="0"/>
              </a:rPr>
              <a:t> może wskazywać na konieczność opracowania planu ochrony dla całości lub części obszaru 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Char char="•"/>
            </a:pPr>
            <a:endParaRPr lang="pl-PL" altLang="pl-PL" sz="1300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pl-PL" altLang="pl-PL" sz="1300">
                <a:latin typeface="Bookman Old Style" panose="02050604050505020204" pitchFamily="18" charset="0"/>
              </a:rPr>
              <a:t>  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4502150" y="1241425"/>
            <a:ext cx="4335463" cy="5392738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pl-PL" altLang="pl-PL" sz="1300" b="1">
                <a:latin typeface="Bookman Old Style" panose="02050604050505020204" pitchFamily="18" charset="0"/>
              </a:rPr>
              <a:t>Plan ochrony: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Char char="•"/>
            </a:pPr>
            <a:r>
              <a:rPr lang="pl-PL" altLang="pl-PL" sz="1300">
                <a:latin typeface="Bookman Old Style" panose="02050604050505020204" pitchFamily="18" charset="0"/>
              </a:rPr>
              <a:t> dla obszaru Natura 2000 lub jego części, w razie potrzeby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Char char="•"/>
            </a:pPr>
            <a:r>
              <a:rPr lang="pl-PL" altLang="pl-PL" sz="1300">
                <a:latin typeface="Bookman Old Style" panose="02050604050505020204" pitchFamily="18" charset="0"/>
              </a:rPr>
              <a:t> sporządzany na okres 20 lat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Char char="•"/>
            </a:pPr>
            <a:r>
              <a:rPr lang="pl-PL" altLang="pl-PL" sz="1300">
                <a:latin typeface="Bookman Old Style" panose="02050604050505020204" pitchFamily="18" charset="0"/>
              </a:rPr>
              <a:t> ustanawiany w trybie rozporządzenia Ministra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Char char="•"/>
            </a:pPr>
            <a:r>
              <a:rPr lang="pl-PL" altLang="pl-PL" sz="1300">
                <a:latin typeface="Bookman Old Style" panose="02050604050505020204" pitchFamily="18" charset="0"/>
              </a:rPr>
              <a:t> sporządzany na podstawie kompletnej wiedzy – wymaga wykonania niezbędnej inwentaryzacji, ekspertyz itp.; sporządzenie może wymagać 1-2 lat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Char char="•"/>
            </a:pPr>
            <a:r>
              <a:rPr lang="pl-PL" altLang="pl-PL" sz="1300">
                <a:latin typeface="Bookman Old Style" panose="02050604050505020204" pitchFamily="18" charset="0"/>
              </a:rPr>
              <a:t> ustala na dłuższy okres „stabilne reguły ochrony obszaru” - może ustalać, „gdzie można się budować”, a także jakie warunki musi spełniać prowadzona gospodarka, by nie wpływać negatywnie na obszar  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Char char="•"/>
            </a:pPr>
            <a:r>
              <a:rPr lang="pl-PL" altLang="pl-PL" sz="1300">
                <a:latin typeface="Bookman Old Style" panose="02050604050505020204" pitchFamily="18" charset="0"/>
              </a:rPr>
              <a:t> powinien dokonywać kompletnej analizy istniejących studiów i planów zagospodarowania przestrzennego, wskazując wszystkie potrzebne w nich zmiany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Char char="•"/>
            </a:pPr>
            <a:r>
              <a:rPr lang="pl-PL" altLang="pl-PL" sz="1300">
                <a:latin typeface="Bookman Old Style" panose="02050604050505020204" pitchFamily="18" charset="0"/>
              </a:rPr>
              <a:t> powinien określać warunki brzegowe względem przyszłych studiów i planów, a także względem innych przyszłych działań w obszarze – podmiotom działającym w obszarze daje przewidywalność, jak ich działania  będą oceniane z punktu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pl-PL" altLang="pl-PL" sz="1300">
                <a:latin typeface="Bookman Old Style" panose="02050604050505020204" pitchFamily="18" charset="0"/>
              </a:rPr>
              <a:t>widzenia Natury 2000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611188" y="1157288"/>
            <a:ext cx="8064500" cy="5354637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 b="1">
                <a:latin typeface="Bookman Old Style" panose="02050604050505020204" pitchFamily="18" charset="0"/>
              </a:rPr>
              <a:t>ROZPORZĄDZENIE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 b="1">
                <a:latin typeface="Bookman Old Style" panose="02050604050505020204" pitchFamily="18" charset="0"/>
              </a:rPr>
              <a:t>MINISTRA ŚRODOWISKA</a:t>
            </a:r>
            <a:endParaRPr lang="pl-PL" altLang="pl-PL" sz="1800">
              <a:latin typeface="Bookman Old Style" panose="020506040505050202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latin typeface="Bookman Old Style" panose="02050604050505020204" pitchFamily="18" charset="0"/>
              </a:rPr>
              <a:t>z dnia 17 lutego 2010 roku</a:t>
            </a:r>
            <a:endParaRPr lang="pl-PL" altLang="pl-PL" sz="1800" b="1">
              <a:latin typeface="Bookman Old Style" panose="020506040505050202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 b="1">
                <a:latin typeface="Bookman Old Style" panose="02050604050505020204" pitchFamily="18" charset="0"/>
              </a:rPr>
              <a:t>w sprawie sporządzania projektu planu zadań ochronnych dla obszaru Natura 2000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latin typeface="Bookman Old Style" panose="02050604050505020204" pitchFamily="18" charset="0"/>
              </a:rPr>
              <a:t>(Dz. U. 34 poz. 186 z późn. zmianami)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latin typeface="Bookman Old Style" panose="02050604050505020204" pitchFamily="18" charset="0"/>
              </a:rPr>
              <a:t>Na podstawie art. 28 ust. 13 ustawy z dnia 16 kwietnia 2004 r. o ochronie przyrody </a:t>
            </a:r>
            <a:r>
              <a:rPr lang="pl-PL" altLang="pl-PL" sz="1800">
                <a:solidFill>
                  <a:srgbClr val="FFFF00"/>
                </a:solidFill>
                <a:latin typeface="Bookman Old Style" panose="02050604050505020204" pitchFamily="18" charset="0"/>
              </a:rPr>
              <a:t>(</a:t>
            </a:r>
            <a:r>
              <a:rPr lang="pl-PL" altLang="pl-PL" sz="1800" b="1">
                <a:solidFill>
                  <a:srgbClr val="FFFF00"/>
                </a:solidFill>
                <a:latin typeface="Arial" panose="020B0604020202020204" pitchFamily="34" charset="0"/>
              </a:rPr>
              <a:t>Dz.U.2022.916 t.j.) </a:t>
            </a:r>
            <a:r>
              <a:rPr lang="pl-PL" altLang="pl-PL" sz="1800">
                <a:latin typeface="Bookman Old Style" panose="02050604050505020204" pitchFamily="18" charset="0"/>
              </a:rPr>
              <a:t>zarządza się, co następuje:</a:t>
            </a:r>
            <a:endParaRPr lang="pl-PL" altLang="pl-PL" sz="1800" b="1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b="1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>
                <a:latin typeface="Bookman Old Style" panose="02050604050505020204" pitchFamily="18" charset="0"/>
              </a:rPr>
              <a:t>§ 1</a:t>
            </a:r>
            <a:r>
              <a:rPr lang="pl-PL" altLang="pl-PL" sz="1800">
                <a:latin typeface="Bookman Old Style" panose="02050604050505020204" pitchFamily="18" charset="0"/>
              </a:rPr>
              <a:t>. Rozporządzenie określa dla obszaru Natura 2000, zwanego dalej „obszarem”: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pl-PL" altLang="pl-PL" sz="1800">
                <a:latin typeface="Bookman Old Style" panose="02050604050505020204" pitchFamily="18" charset="0"/>
              </a:rPr>
              <a:t>tryb sporządzania projektu planu zadań ochronnych; 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pl-PL" altLang="pl-PL" sz="1800">
                <a:latin typeface="Bookman Old Style" panose="02050604050505020204" pitchFamily="18" charset="0"/>
              </a:rPr>
              <a:t>zakres prac koniecznych dla sporządzenia projektu planu zadań ochronnych;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pl-PL" altLang="pl-PL" sz="1800">
                <a:latin typeface="Bookman Old Style" panose="02050604050505020204" pitchFamily="18" charset="0"/>
              </a:rPr>
              <a:t>tryb dokonywania zmian w planie zadań ochronnych.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endParaRPr lang="pl-PL" altLang="pl-PL" sz="1800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latin typeface="Bookman Old Style" panose="02050604050505020204" pitchFamily="18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Trebuchet MS" panose="020B0603020202020204" pitchFamily="34" charset="0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250825" y="0"/>
            <a:ext cx="8785225" cy="963613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8000"/>
              </a:buClr>
              <a:buFontTx/>
              <a:buNone/>
            </a:pPr>
            <a:r>
              <a:rPr lang="en-GB" altLang="pl-PL">
                <a:latin typeface="Bookman Old Style" panose="02050604050505020204" pitchFamily="18" charset="0"/>
              </a:rPr>
              <a:t>Prawo polskie</a:t>
            </a:r>
            <a:r>
              <a:rPr lang="pl-PL" altLang="pl-PL">
                <a:latin typeface="Bookman Old Style" panose="02050604050505020204" pitchFamily="18" charset="0"/>
              </a:rPr>
              <a:t> – rozporządzenie MŚ o PZO</a:t>
            </a:r>
            <a:endParaRPr lang="en-GB" altLang="pl-PL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19213" y="58738"/>
            <a:ext cx="6348412" cy="633412"/>
          </a:xfrm>
          <a:solidFill>
            <a:schemeClr val="bg1">
              <a:alpha val="70195"/>
            </a:schemeClr>
          </a:solidFill>
        </p:spPr>
        <p:txBody>
          <a:bodyPr lIns="90000" tIns="46800" rIns="90000" bIns="46800" rtlCol="0">
            <a:normAutofit fontScale="90000"/>
          </a:bodyPr>
          <a:lstStyle/>
          <a:p>
            <a:pPr defTabSz="449263" eaLnBrk="1" fontAlgn="auto" hangingPunct="1">
              <a:spcAft>
                <a:spcPts val="0"/>
              </a:spcAft>
              <a:buClr>
                <a:srgbClr val="008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2400" dirty="0">
                <a:latin typeface="Bookman Old Style" panose="02050604050505020204" pitchFamily="18" charset="0"/>
              </a:rPr>
              <a:t>Planowanie ochrony </a:t>
            </a:r>
            <a:r>
              <a:rPr lang="en-GB" altLang="pl-PL" sz="2400" dirty="0" err="1">
                <a:latin typeface="Bookman Old Style" panose="02050604050505020204" pitchFamily="18" charset="0"/>
              </a:rPr>
              <a:t>obszar</a:t>
            </a:r>
            <a:r>
              <a:rPr lang="pl-PL" altLang="pl-PL" sz="2400" dirty="0">
                <a:latin typeface="Bookman Old Style" panose="02050604050505020204" pitchFamily="18" charset="0"/>
              </a:rPr>
              <a:t>u</a:t>
            </a:r>
            <a:r>
              <a:rPr lang="en-GB" altLang="pl-PL" sz="2400" dirty="0">
                <a:latin typeface="Bookman Old Style" panose="02050604050505020204" pitchFamily="18" charset="0"/>
              </a:rPr>
              <a:t> Natura 2000</a:t>
            </a:r>
            <a:r>
              <a:rPr lang="pl-PL" altLang="pl-PL" sz="2400" dirty="0">
                <a:latin typeface="Bookman Old Style" panose="02050604050505020204" pitchFamily="18" charset="0"/>
              </a:rPr>
              <a:t> – każdy zainteresowany może mieć wpływ !</a:t>
            </a:r>
            <a:endParaRPr lang="en-GB" altLang="pl-PL" sz="2400" dirty="0">
              <a:latin typeface="Bookman Old Style" panose="02050604050505020204" pitchFamily="18" charset="0"/>
            </a:endParaRP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592138" y="1095375"/>
            <a:ext cx="1841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38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pl-PL" altLang="pl-PL" sz="12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95288" y="836613"/>
            <a:ext cx="8228012" cy="278130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pl-PL" altLang="pl-PL" sz="1600" b="1">
                <a:latin typeface="Bookman Old Style" panose="02050604050505020204" pitchFamily="18" charset="0"/>
              </a:rPr>
              <a:t>Uspołecznienie planowania</a:t>
            </a:r>
            <a:r>
              <a:rPr lang="pl-PL" altLang="pl-PL" sz="1600">
                <a:latin typeface="Bookman Old Style" panose="020506040505050202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pl-PL" altLang="pl-PL" sz="1600">
                <a:latin typeface="Bookman Old Style" panose="02050604050505020204" pitchFamily="18" charset="0"/>
              </a:rPr>
              <a:t>	</a:t>
            </a:r>
            <a:r>
              <a:rPr lang="pl-PL" altLang="pl-PL" sz="1600" b="1">
                <a:latin typeface="Bookman Old Style" panose="02050604050505020204" pitchFamily="18" charset="0"/>
              </a:rPr>
              <a:t>Postępowanie z udziałem społeczeństwa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pl-PL" altLang="pl-PL" sz="1600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pl-PL" altLang="pl-PL" sz="1600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pl-PL" altLang="pl-PL" sz="1600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pl-PL" altLang="pl-PL" sz="1600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pl-PL" altLang="pl-PL" sz="1600">
                <a:latin typeface="Bookman Old Style" panose="02050604050505020204" pitchFamily="18" charset="0"/>
              </a:rPr>
              <a:t>	</a:t>
            </a:r>
            <a:r>
              <a:rPr lang="pl-PL" altLang="pl-PL" sz="1600" b="1">
                <a:latin typeface="Bookman Old Style" panose="02050604050505020204" pitchFamily="18" charset="0"/>
              </a:rPr>
              <a:t>Zapewnienie udziału zainteresowanych osób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pl-PL" altLang="pl-PL" sz="1600" b="1">
                <a:latin typeface="Bookman Old Style" panose="02050604050505020204" pitchFamily="18" charset="0"/>
              </a:rPr>
              <a:t>	i podmiotów prowadzących działalność w siedliskach 	przyrodniczych i siedliskach gatunków</a:t>
            </a:r>
            <a:endParaRPr lang="pl-PL" altLang="pl-PL" sz="1600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pl-PL" altLang="pl-PL" sz="1600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pl-PL" altLang="pl-PL" sz="1600">
              <a:latin typeface="Bookman Old Style" panose="02050604050505020204" pitchFamily="18" charset="0"/>
            </a:endParaRP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403350" y="1412875"/>
            <a:ext cx="62769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pl-PL" altLang="pl-PL" sz="1300">
                <a:latin typeface="Bookman Old Style" panose="02050604050505020204" pitchFamily="18" charset="0"/>
              </a:rPr>
              <a:t>Wymagane przed ustanowieniem planu zadań ochronnych i planu ochrony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pl-PL" altLang="pl-PL" sz="1300">
                <a:latin typeface="Bookman Old Style" panose="02050604050505020204" pitchFamily="18" charset="0"/>
              </a:rPr>
              <a:t>Publiczne ogłoszenie projektu planu (internet !) 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pl-PL" altLang="pl-PL" sz="1300">
                <a:latin typeface="Bookman Old Style" panose="02050604050505020204" pitchFamily="18" charset="0"/>
              </a:rPr>
              <a:t>Każdy ma prawo wnieść uwagi i wnioski, które muszą być rozważone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1403350" y="3068638"/>
            <a:ext cx="67230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pl-PL" altLang="pl-PL" sz="1300">
                <a:latin typeface="Bookman Old Style" panose="02050604050505020204" pitchFamily="18" charset="0"/>
              </a:rPr>
              <a:t>Obowiązkowe w procesie sporządzania planu zadań ochronnych i planu ochrony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pl-PL" altLang="pl-PL" sz="1300">
                <a:latin typeface="Bookman Old Style" panose="02050604050505020204" pitchFamily="18" charset="0"/>
              </a:rPr>
              <a:t>Np. metoda warsztatowa, dyskusja publiczna albo dyskusja elektroniczna</a:t>
            </a:r>
          </a:p>
        </p:txBody>
      </p:sp>
      <p:pic>
        <p:nvPicPr>
          <p:cNvPr id="44039" name="Picture 7" descr="warszt_jez_szcze_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005263"/>
            <a:ext cx="3024187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8" descr="warszt_jez_szcze_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005263"/>
            <a:ext cx="2968625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58738"/>
            <a:ext cx="6348412" cy="633412"/>
          </a:xfrm>
          <a:solidFill>
            <a:schemeClr val="bg1">
              <a:alpha val="70979"/>
            </a:schemeClr>
          </a:solidFill>
        </p:spPr>
        <p:txBody>
          <a:bodyPr lIns="90000" tIns="46800" rIns="90000" bIns="46800" rtlCol="0">
            <a:normAutofit fontScale="90000"/>
          </a:bodyPr>
          <a:lstStyle/>
          <a:p>
            <a:pPr defTabSz="449263" eaLnBrk="1" fontAlgn="auto" hangingPunct="1">
              <a:spcAft>
                <a:spcPts val="0"/>
              </a:spcAft>
              <a:buClr>
                <a:srgbClr val="008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2400" dirty="0">
                <a:latin typeface="Bookman Old Style" panose="02050604050505020204" pitchFamily="18" charset="0"/>
              </a:rPr>
              <a:t>Planowanie ochrony </a:t>
            </a:r>
            <a:r>
              <a:rPr lang="en-GB" altLang="pl-PL" sz="2400" dirty="0" err="1">
                <a:latin typeface="Bookman Old Style" panose="02050604050505020204" pitchFamily="18" charset="0"/>
              </a:rPr>
              <a:t>obszar</a:t>
            </a:r>
            <a:r>
              <a:rPr lang="pl-PL" altLang="pl-PL" sz="2400" dirty="0">
                <a:latin typeface="Bookman Old Style" panose="02050604050505020204" pitchFamily="18" charset="0"/>
              </a:rPr>
              <a:t>u</a:t>
            </a:r>
            <a:r>
              <a:rPr lang="en-GB" altLang="pl-PL" sz="2400" dirty="0">
                <a:latin typeface="Bookman Old Style" panose="02050604050505020204" pitchFamily="18" charset="0"/>
              </a:rPr>
              <a:t> Natura 2000</a:t>
            </a:r>
            <a:r>
              <a:rPr lang="pl-PL" altLang="pl-PL" sz="2400" dirty="0">
                <a:latin typeface="Bookman Old Style" panose="02050604050505020204" pitchFamily="18" charset="0"/>
              </a:rPr>
              <a:t> – każdy zainteresowany może mieć wpływ !</a:t>
            </a:r>
            <a:endParaRPr lang="en-GB" altLang="pl-PL" sz="2400" dirty="0">
              <a:latin typeface="Bookman Old Style" panose="02050604050505020204" pitchFamily="18" charset="0"/>
            </a:endParaRP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592138" y="1095375"/>
            <a:ext cx="1841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38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pl-PL" altLang="pl-PL" sz="12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468313" y="836613"/>
            <a:ext cx="8228012" cy="3025775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pl-PL" altLang="pl-PL" sz="1600" b="1">
                <a:latin typeface="Bookman Old Style" panose="02050604050505020204" pitchFamily="18" charset="0"/>
              </a:rPr>
              <a:t>Uspołecznienie planowania</a:t>
            </a:r>
            <a:r>
              <a:rPr lang="pl-PL" altLang="pl-PL" sz="1600">
                <a:latin typeface="Bookman Old Style" panose="020506040505050202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pl-PL" altLang="pl-PL" sz="1600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pl-PL" altLang="pl-PL" sz="1600">
                <a:latin typeface="Bookman Old Style" panose="02050604050505020204" pitchFamily="18" charset="0"/>
              </a:rPr>
              <a:t>Wspólne poszukiwanie odpowiedzi na pytanie „jak skutecznie i trwale zapewnić właściwy stan przedmiotów ochrony”</a:t>
            </a:r>
          </a:p>
          <a:p>
            <a:pPr lvl="1" eaLnBrk="1" hangingPunct="1"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pl-PL" altLang="pl-PL" sz="1600">
              <a:latin typeface="Bookman Old Style" panose="02050604050505020204" pitchFamily="18" charset="0"/>
            </a:endParaRPr>
          </a:p>
          <a:p>
            <a:pPr lvl="1" eaLnBrk="1" hangingPunct="1"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pl-PL" altLang="pl-PL" sz="1600">
                <a:latin typeface="Bookman Old Style" panose="02050604050505020204" pitchFamily="18" charset="0"/>
              </a:rPr>
              <a:t>Współpraca potrzebna, ponieważ:</a:t>
            </a:r>
          </a:p>
          <a:p>
            <a:pPr lvl="2" eaLnBrk="1" hangingPunct="1"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pl-PL" altLang="pl-PL" sz="1600">
                <a:latin typeface="Bookman Old Style" panose="02050604050505020204" pitchFamily="18" charset="0"/>
              </a:rPr>
              <a:t> wiedza lokalna, wiedza o tradycji gospodarowania oraz praktyczna wiedza o wykonywaniu działań w siedliskach jest potrzebna do skutecznego planowania,</a:t>
            </a:r>
          </a:p>
          <a:p>
            <a:pPr lvl="2" eaLnBrk="1" hangingPunct="1"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pl-PL" altLang="pl-PL" sz="1600">
                <a:latin typeface="Bookman Old Style" panose="02050604050505020204" pitchFamily="18" charset="0"/>
              </a:rPr>
              <a:t> ochrona będzie trwała i skuteczna tylko wtedy, gdy lokalna społeczność „uzna ją za swoją”</a:t>
            </a:r>
          </a:p>
          <a:p>
            <a:pPr lvl="2" eaLnBrk="1" hangingPunct="1"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endParaRPr lang="pl-PL" altLang="pl-PL" sz="1600">
              <a:latin typeface="Bookman Old Style" panose="02050604050505020204" pitchFamily="18" charset="0"/>
            </a:endParaRPr>
          </a:p>
        </p:txBody>
      </p:sp>
      <p:pic>
        <p:nvPicPr>
          <p:cNvPr id="46085" name="Picture 5" descr="warszt_jez_szcze_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789363"/>
            <a:ext cx="3167062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6" descr="warszt_jez_szcze_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789363"/>
            <a:ext cx="3184525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>
          <a:xfrm>
            <a:off x="684213" y="260350"/>
            <a:ext cx="7896225" cy="504825"/>
          </a:xfrm>
          <a:solidFill>
            <a:schemeClr val="bg1">
              <a:alpha val="70979"/>
            </a:schemeClr>
          </a:solidFill>
        </p:spPr>
        <p:txBody>
          <a:bodyPr/>
          <a:lstStyle/>
          <a:p>
            <a:pPr eaLnBrk="1" hangingPunct="1"/>
            <a:r>
              <a:rPr lang="pl-PL" altLang="pl-PL" sz="2400" smtClean="0">
                <a:latin typeface="Bookman Old Style" panose="02050604050505020204" pitchFamily="18" charset="0"/>
              </a:rPr>
              <a:t>Założenia sporządzania PZO: Metoda warsztatowa:</a:t>
            </a:r>
          </a:p>
        </p:txBody>
      </p:sp>
      <p:pic>
        <p:nvPicPr>
          <p:cNvPr id="48131" name="Picture 3" descr="photo%200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989138"/>
            <a:ext cx="3825875" cy="2551112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2" name="Text Box 5"/>
          <p:cNvSpPr txBox="1">
            <a:spLocks noChangeArrowheads="1"/>
          </p:cNvSpPr>
          <p:nvPr/>
        </p:nvSpPr>
        <p:spPr bwMode="auto">
          <a:xfrm>
            <a:off x="468313" y="981075"/>
            <a:ext cx="7796212" cy="79375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pl-PL" altLang="pl-PL" sz="1800">
                <a:latin typeface="Bookman Old Style" panose="02050604050505020204" pitchFamily="18" charset="0"/>
              </a:rPr>
              <a:t>Zakłada się, w ramach prac nad każdym planem, zorganizowanie cyklu 2-3 warsztatów – dyskusji nad elementami planu.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pl-PL" altLang="pl-PL" sz="1000">
              <a:latin typeface="Bookman Old Style" panose="02050604050505020204" pitchFamily="18" charset="0"/>
            </a:endParaRPr>
          </a:p>
        </p:txBody>
      </p:sp>
      <p:pic>
        <p:nvPicPr>
          <p:cNvPr id="28677" name="Picture 5" descr="D:\PZO\17_Wyspy pod Rekowem\II spotkanie ZLW\20150820_1053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789363"/>
            <a:ext cx="4402137" cy="247650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>
          <a:xfrm>
            <a:off x="539750" y="260350"/>
            <a:ext cx="7896225" cy="865188"/>
          </a:xfrm>
          <a:solidFill>
            <a:schemeClr val="bg1">
              <a:alpha val="70195"/>
            </a:schemeClr>
          </a:solidFill>
        </p:spPr>
        <p:txBody>
          <a:bodyPr/>
          <a:lstStyle/>
          <a:p>
            <a:pPr eaLnBrk="1" hangingPunct="1"/>
            <a:r>
              <a:rPr lang="pl-PL" altLang="pl-PL" sz="2400" smtClean="0">
                <a:latin typeface="Bookman Old Style" panose="02050604050505020204" pitchFamily="18" charset="0"/>
              </a:rPr>
              <a:t>Cele i logika planu zadań ochronnych nie podlegają dyskusji !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468313" y="1268413"/>
            <a:ext cx="7775575" cy="79375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pl-PL" altLang="pl-PL" sz="1800" b="1">
                <a:latin typeface="Bookman Old Style" panose="02050604050505020204" pitchFamily="18" charset="0"/>
              </a:rPr>
              <a:t>Wizja długoterminowa</a:t>
            </a:r>
            <a:r>
              <a:rPr lang="pl-PL" altLang="pl-PL" sz="1800">
                <a:latin typeface="Bookman Old Style" panose="02050604050505020204" pitchFamily="18" charset="0"/>
              </a:rPr>
              <a:t> = stan właściwy (FV) wg takich kryteriów, wg jakich od 2006 r. monitorujemy i raportujemy.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pl-PL" altLang="pl-PL" sz="1000">
              <a:latin typeface="Bookman Old Style" panose="02050604050505020204" pitchFamily="18" charset="0"/>
            </a:endParaRPr>
          </a:p>
        </p:txBody>
      </p:sp>
      <p:sp>
        <p:nvSpPr>
          <p:cNvPr id="49156" name="Text Box 5"/>
          <p:cNvSpPr txBox="1">
            <a:spLocks noChangeArrowheads="1"/>
          </p:cNvSpPr>
          <p:nvPr/>
        </p:nvSpPr>
        <p:spPr bwMode="auto">
          <a:xfrm>
            <a:off x="3924300" y="2924175"/>
            <a:ext cx="4267200" cy="1538288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pl-PL" altLang="pl-PL" sz="1800" b="1">
                <a:latin typeface="Bookman Old Style" panose="02050604050505020204" pitchFamily="18" charset="0"/>
              </a:rPr>
              <a:t>Cele zadań ochronnych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pl-PL" altLang="pl-PL" sz="1800">
                <a:latin typeface="Bookman Old Style" panose="02050604050505020204" pitchFamily="18" charset="0"/>
              </a:rPr>
              <a:t>= perspektywa 10 lat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pl-PL" altLang="pl-PL" sz="1000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pl-PL" altLang="pl-PL" sz="1600" i="1">
                <a:latin typeface="Bookman Old Style" panose="02050604050505020204" pitchFamily="18" charset="0"/>
              </a:rPr>
              <a:t> z uwzględnieniem specyfiki lokalnej i wykonalności, lecz także „terminowych” zobowiązań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/>
          <a:lstStyle/>
          <a:p>
            <a:r>
              <a:rPr lang="pl-PL" altLang="pl-PL" smtClean="0"/>
              <a:t>Ostoja Zapceńska PLH220057</a:t>
            </a:r>
          </a:p>
        </p:txBody>
      </p:sp>
      <p:sp>
        <p:nvSpPr>
          <p:cNvPr id="17411" name="Symbol zastępczy zawartości 2"/>
          <p:cNvSpPr>
            <a:spLocks noGrp="1"/>
          </p:cNvSpPr>
          <p:nvPr>
            <p:ph idx="1"/>
          </p:nvPr>
        </p:nvSpPr>
        <p:spPr>
          <a:solidFill>
            <a:srgbClr val="FFFFFF"/>
          </a:solidFill>
        </p:spPr>
        <p:txBody>
          <a:bodyPr/>
          <a:lstStyle/>
          <a:p>
            <a:pPr algn="just"/>
            <a:r>
              <a:rPr lang="pl-PL" altLang="pl-PL" sz="1100" smtClean="0"/>
              <a:t>Ostoja obejmuje fragment równiny sandrowej pociętej rynnami polodowcowymi i północno-zachodni skraj kompleksu leśnego Borów Tucholskich. Ogólny krajobraz ma charakter mozaiki z dominacją borów sosnowych, z udziałem gruntów ornych, wykorzystywanych często do uprawy gryki, a także użytków zielonych i ekosystemów bagiennych i wodnych - skoncentrowanych w zagłębieniach wytopiskowych i rynnach polodowcowych.</a:t>
            </a:r>
          </a:p>
          <a:p>
            <a:pPr algn="just"/>
            <a:r>
              <a:rPr lang="pl-PL" altLang="pl-PL" sz="1100" smtClean="0"/>
              <a:t>Dla regionu charakterystyczna jest rozproszona, pojedyncza zabudowa. Wyjątkowa jest tu koncentracja cennych ekosystemów wodnych i wodno-blotnych. </a:t>
            </a:r>
            <a:r>
              <a:rPr lang="pl-PL" altLang="pl-PL" sz="1100" smtClean="0">
                <a:solidFill>
                  <a:srgbClr val="FF0000"/>
                </a:solidFill>
              </a:rPr>
              <a:t>W ostoi są trzy jeziora lobeliowe (dwa dobrze zachowane - Kiedrowickie i Czarne, ze stanowiskami elismy wodnej), </a:t>
            </a:r>
            <a:r>
              <a:rPr lang="pl-PL" altLang="pl-PL" sz="1100" smtClean="0"/>
              <a:t>co najmniej trzy jeziora ramienicowe), kilkanaście akwenów eutroficznych i ponad 20 jeziorek dystroficznych! Podobnie dużej jest zróżnicowanie torfowisk - </a:t>
            </a:r>
            <a:r>
              <a:rPr lang="pl-PL" altLang="pl-PL" sz="1100" smtClean="0">
                <a:solidFill>
                  <a:srgbClr val="FF0000"/>
                </a:solidFill>
              </a:rPr>
              <a:t>w ostoi jest co najmniej kilka bardzo interesujących obiektów z torfowiskami soligenicznymi, często należącymi do typu siedliska 7230; jedno z nich - Mechowisko Radość k. Lubonia, z bardzo bogatymi populacjami lipiennika i skalnicy torfowiskowej,</a:t>
            </a:r>
            <a:r>
              <a:rPr lang="pl-PL" altLang="pl-PL" sz="1100" smtClean="0"/>
              <a:t> należy do najcenniejszych elementów przyrodniczych Pomorza. Bardzo dobrze wykształcone są też torfowiska przejściowe, często o charakterze pła przy jeziorkach dystroficznych.</a:t>
            </a:r>
          </a:p>
          <a:p>
            <a:pPr algn="just"/>
            <a:r>
              <a:rPr lang="pl-PL" altLang="pl-PL" sz="1100" smtClean="0">
                <a:solidFill>
                  <a:srgbClr val="FF0000"/>
                </a:solidFill>
              </a:rPr>
              <a:t>W obszarze znajduje się znaczna część biegu wlosienicznikowej rzeki Kłoniecznica - jest to prawy dopływ Zbrzycy </a:t>
            </a:r>
            <a:r>
              <a:rPr lang="pl-PL" altLang="pl-PL" sz="1100" smtClean="0"/>
              <a:t>o długości 27 kilometrów. Rzeka ma swoje źródła w okolicy wsi Studzienice (poza Ostoją Zapceńska). Jest to rzeka o bystrym nurcie, w dolnym przyujściowym biegu o charakterze rzeki górskiej. Jest szlakiem kajakowym, dość jednak uciążliwym i nie zawsze wystarczająco bogatym w wodę. Cenne siedliska przyrodnicze są rozproszone w krajobrazie ostoi tworząc "wyspy" wśród borów sosnowych i pól gryki – jednak cechą całego krajobrazu jest liczne, choć małopowierzchniowe, występowanie tych siedlisk. Ostoja została wyznaczona jako obszar wybitnego skupiania się wystąpień siedlisk chronionych.</a:t>
            </a:r>
          </a:p>
          <a:p>
            <a:pPr algn="just"/>
            <a:r>
              <a:rPr lang="pl-PL" altLang="pl-PL" sz="1100" smtClean="0"/>
              <a:t>Z muraw nad jeziorem Kiedrowickim podawane było występowanie podejźrzona pojedynczego - było to jedno z dwóch ostatnich stanowisk tego gatunku w Polsce! </a:t>
            </a:r>
          </a:p>
          <a:p>
            <a:pPr algn="just"/>
            <a:r>
              <a:rPr lang="pl-PL" altLang="pl-PL" sz="1100" smtClean="0"/>
              <a:t>Wyjątkowe duże zróżnicowanie dobrze zachowanych torfowisk. Jedno z nich - Mechowisko Radość - należy do najlepiej zachowanych i najciekawszych torfowisk alkalicznych na całym Pomorzu. Największa populacja skalnicy torfowiskowej na zachód od Wisły. Największe w regionie zasoby lipiennika Loesela. Bardzo dobrze zachowane jeziorka dystroficzne i przylegające do nich pła mszarne.</a:t>
            </a:r>
          </a:p>
          <a:p>
            <a:pPr algn="just"/>
            <a:r>
              <a:rPr lang="pl-PL" altLang="pl-PL" sz="1100" smtClean="0"/>
              <a:t>Duża różnorodność dobrze zachowanych jezior, od eutroficznych, przez ramieniowe jeziora mezotroficzne, po jeziora lobeliowe (m. in. z elismą wodną - dwa stanowiska podane w niedawnej literaturze). Istotne w skali regionu rzeki włosienicznikowe (Kłonecznica i jej dopływy), w całości zasiedlone przez wydrę.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>
          <a:xfrm>
            <a:off x="395288" y="115888"/>
            <a:ext cx="7777162" cy="633412"/>
          </a:xfrm>
          <a:solidFill>
            <a:schemeClr val="bg1">
              <a:alpha val="69019"/>
            </a:schemeClr>
          </a:solidFill>
        </p:spPr>
        <p:txBody>
          <a:bodyPr lIns="90000" tIns="46800" rIns="90000" bIns="46800"/>
          <a:lstStyle/>
          <a:p>
            <a:pPr defTabSz="449263" eaLnBrk="1" hangingPunct="1">
              <a:buClr>
                <a:srgbClr val="008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altLang="pl-PL" sz="2800" smtClean="0">
                <a:latin typeface="Bookman Old Style" panose="02050604050505020204" pitchFamily="18" charset="0"/>
              </a:rPr>
              <a:t>Planowanie ochrony </a:t>
            </a:r>
            <a:r>
              <a:rPr lang="en-GB" altLang="pl-PL" sz="2800" smtClean="0">
                <a:latin typeface="Bookman Old Style" panose="02050604050505020204" pitchFamily="18" charset="0"/>
              </a:rPr>
              <a:t>obszar</a:t>
            </a:r>
            <a:r>
              <a:rPr lang="pl-PL" altLang="pl-PL" sz="2800" smtClean="0">
                <a:latin typeface="Bookman Old Style" panose="02050604050505020204" pitchFamily="18" charset="0"/>
              </a:rPr>
              <a:t>u</a:t>
            </a:r>
            <a:r>
              <a:rPr lang="en-GB" altLang="pl-PL" sz="2800" smtClean="0">
                <a:latin typeface="Bookman Old Style" panose="02050604050505020204" pitchFamily="18" charset="0"/>
              </a:rPr>
              <a:t> Natura 2000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2017713" y="1268413"/>
            <a:ext cx="6626225" cy="3300412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pl-PL" altLang="pl-PL" sz="1600" b="1">
                <a:latin typeface="Bookman Old Style" panose="02050604050505020204" pitchFamily="18" charset="0"/>
              </a:rPr>
              <a:t>JEDNAK: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pl-PL" altLang="pl-PL" sz="1600" b="1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pl-PL" altLang="pl-PL" sz="1800" b="1">
                <a:latin typeface="Bookman Old Style" panose="02050604050505020204" pitchFamily="18" charset="0"/>
              </a:rPr>
              <a:t>Planowanie ochrony obszaru Natura 2000</a:t>
            </a:r>
          </a:p>
          <a:p>
            <a:pPr eaLnBrk="1" hangingPunct="1">
              <a:spcBef>
                <a:spcPct val="40000"/>
              </a:spcBef>
              <a:buClr>
                <a:srgbClr val="000000"/>
              </a:buClr>
              <a:buFontTx/>
              <a:buNone/>
            </a:pPr>
            <a:r>
              <a:rPr lang="pl-PL" altLang="pl-PL" sz="1800">
                <a:latin typeface="Bookman Old Style" panose="02050604050505020204" pitchFamily="18" charset="0"/>
              </a:rPr>
              <a:t>= wykonanie „obowiązku przyjęcia środków ochrony mających na celu utrzymanie lub przywrócenie właściwego stanu przedmiotów ochrony (art. 6(1) dyrektywy siedliskowej, art. 4(1)+4(2)+3 dyrektywy ptasiej</a:t>
            </a:r>
          </a:p>
          <a:p>
            <a:pPr eaLnBrk="1" hangingPunct="1">
              <a:spcBef>
                <a:spcPct val="40000"/>
              </a:spcBef>
              <a:buClr>
                <a:srgbClr val="000000"/>
              </a:buClr>
              <a:buFontTx/>
              <a:buNone/>
            </a:pPr>
            <a:r>
              <a:rPr lang="pl-PL" altLang="pl-PL" sz="1800">
                <a:latin typeface="Bookman Old Style" panose="02050604050505020204" pitchFamily="18" charset="0"/>
              </a:rPr>
              <a:t>= jeden ze sposobów wykonania obowiązku „zapobiegania wszelkim pogorszeniom stanu i znaczącym zakłóceniom wobec przedmiotów ochrony (art. 6(2) dyrektywy siedliskowej)</a:t>
            </a:r>
          </a:p>
        </p:txBody>
      </p:sp>
      <p:sp>
        <p:nvSpPr>
          <p:cNvPr id="50180" name="Text Box 5"/>
          <p:cNvSpPr txBox="1">
            <a:spLocks noChangeArrowheads="1"/>
          </p:cNvSpPr>
          <p:nvPr/>
        </p:nvSpPr>
        <p:spPr bwMode="auto">
          <a:xfrm>
            <a:off x="4341813" y="5111750"/>
            <a:ext cx="4319587" cy="1476375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pl-PL" altLang="pl-PL" sz="1800" b="1">
                <a:latin typeface="Bookman Old Style" panose="02050604050505020204" pitchFamily="18" charset="0"/>
              </a:rPr>
              <a:t>… musi być wspólnym poszukiwaniem sposobu jak najlepszego chronienia obszaru Natura 2000, a nie targiem interesów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>
          <a:xfrm>
            <a:off x="682625" y="115888"/>
            <a:ext cx="7921625" cy="633412"/>
          </a:xfrm>
          <a:solidFill>
            <a:schemeClr val="bg1">
              <a:alpha val="69019"/>
            </a:schemeClr>
          </a:solidFill>
        </p:spPr>
        <p:txBody>
          <a:bodyPr lIns="90000" tIns="46800" rIns="90000" bIns="46800"/>
          <a:lstStyle/>
          <a:p>
            <a:pPr defTabSz="449263" eaLnBrk="1" hangingPunct="1">
              <a:buClr>
                <a:srgbClr val="008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altLang="pl-PL" sz="2800" smtClean="0">
                <a:latin typeface="Bookman Old Style" panose="02050604050505020204" pitchFamily="18" charset="0"/>
              </a:rPr>
              <a:t>Planowanie ochrony </a:t>
            </a:r>
            <a:r>
              <a:rPr lang="en-GB" altLang="pl-PL" sz="2800" smtClean="0">
                <a:latin typeface="Bookman Old Style" panose="02050604050505020204" pitchFamily="18" charset="0"/>
              </a:rPr>
              <a:t>obszar</a:t>
            </a:r>
            <a:r>
              <a:rPr lang="pl-PL" altLang="pl-PL" sz="2800" smtClean="0">
                <a:latin typeface="Bookman Old Style" panose="02050604050505020204" pitchFamily="18" charset="0"/>
              </a:rPr>
              <a:t>u</a:t>
            </a:r>
            <a:r>
              <a:rPr lang="en-GB" altLang="pl-PL" sz="2800" smtClean="0">
                <a:latin typeface="Bookman Old Style" panose="02050604050505020204" pitchFamily="18" charset="0"/>
              </a:rPr>
              <a:t> Natura 2000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3563938" y="1484313"/>
            <a:ext cx="5059362" cy="4370387"/>
          </a:xfrm>
          <a:prstGeom prst="rect">
            <a:avLst/>
          </a:prstGeom>
          <a:solidFill>
            <a:schemeClr val="bg1">
              <a:alpha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6213" indent="-176213" eaLnBrk="1" hangingPunct="1"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pl-PL" sz="2000" dirty="0">
                <a:latin typeface="Bookman Old Style" panose="02050604050505020204" pitchFamily="18" charset="0"/>
                <a:cs typeface="Arial" charset="0"/>
              </a:rPr>
              <a:t> idea sieci Natura 2000 i zasady jej funkcjonowania,</a:t>
            </a:r>
          </a:p>
          <a:p>
            <a:pPr marL="176213" indent="-176213" eaLnBrk="1" hangingPunct="1"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pl-PL" sz="2000" dirty="0">
                <a:latin typeface="Bookman Old Style" panose="02050604050505020204" pitchFamily="18" charset="0"/>
                <a:cs typeface="Arial" charset="0"/>
              </a:rPr>
              <a:t> zobowiązania wynikające z prawa europejskiego oraz z istnienia obszaru Natura 2000,</a:t>
            </a:r>
          </a:p>
          <a:p>
            <a:pPr marL="176213" indent="-176213" eaLnBrk="1" hangingPunct="1"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pl-PL" sz="2000" dirty="0">
                <a:latin typeface="Bookman Old Style" panose="02050604050505020204" pitchFamily="18" charset="0"/>
                <a:cs typeface="Arial" charset="0"/>
              </a:rPr>
              <a:t>  fakt wyznaczenia obszaru Natura 2000, ani jego granice,</a:t>
            </a:r>
          </a:p>
          <a:p>
            <a:pPr marL="176213" indent="-176213" eaLnBrk="1" hangingPunct="1"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pl-PL" sz="2000" dirty="0">
                <a:latin typeface="Bookman Old Style" panose="02050604050505020204" pitchFamily="18" charset="0"/>
                <a:cs typeface="Arial" charset="0"/>
              </a:rPr>
              <a:t> obowiązek indywidualnej oceny planów i przedsięwzięć, ani reguły ich dopuszczalności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endParaRPr lang="pl-PL" sz="2000" dirty="0">
              <a:latin typeface="Bookman Old Style" panose="02050604050505020204" pitchFamily="18" charset="0"/>
              <a:cs typeface="Arial" charset="0"/>
            </a:endParaRPr>
          </a:p>
          <a:p>
            <a:pPr lvl="2" eaLnBrk="1" hangingPunct="1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pl-PL" sz="2000" dirty="0">
                <a:solidFill>
                  <a:srgbClr val="FF0000"/>
                </a:solidFill>
                <a:latin typeface="Bookman Old Style" panose="02050604050505020204" pitchFamily="18" charset="0"/>
                <a:cs typeface="Arial" charset="0"/>
              </a:rPr>
              <a:t>- nie podlegają dyskusji w tym procesie</a:t>
            </a:r>
            <a:r>
              <a:rPr lang="pl-PL" sz="2000" dirty="0">
                <a:latin typeface="Bookman Old Style" panose="02050604050505020204" pitchFamily="18" charset="0"/>
                <a:cs typeface="Arial" charset="0"/>
              </a:rPr>
              <a:t> 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pl-PL" sz="2000" dirty="0">
              <a:latin typeface="Bookman Old Style" panose="02050604050505020204" pitchFamily="18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3"/>
          <p:cNvSpPr txBox="1">
            <a:spLocks noChangeArrowheads="1"/>
          </p:cNvSpPr>
          <p:nvPr/>
        </p:nvSpPr>
        <p:spPr bwMode="auto">
          <a:xfrm>
            <a:off x="323850" y="188913"/>
            <a:ext cx="7848600" cy="1384300"/>
          </a:xfrm>
          <a:prstGeom prst="rect">
            <a:avLst/>
          </a:prstGeom>
          <a:solidFill>
            <a:schemeClr val="bg1">
              <a:alpha val="6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800" b="1">
                <a:latin typeface="Bookman Old Style" panose="02050604050505020204" pitchFamily="18" charset="0"/>
              </a:rPr>
              <a:t>Dokąd zmierzamy?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800" b="1">
                <a:latin typeface="Bookman Old Style" panose="02050604050505020204" pitchFamily="18" charset="0"/>
              </a:rPr>
              <a:t>Właściwy stan ochrony – perspektywa długoterminowa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395288" y="1268413"/>
            <a:ext cx="8424862" cy="424815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b="1">
                <a:latin typeface="Bookman Old Style" panose="02050604050505020204" pitchFamily="18" charset="0"/>
              </a:rPr>
              <a:t>Definicja z Dyrektywy (siedlisko):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600" b="1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>
                <a:latin typeface="Bookman Old Style" panose="02050604050505020204" pitchFamily="18" charset="0"/>
              </a:rPr>
              <a:t>Stan ochrony siedliska przyrodniczego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>
                <a:latin typeface="Bookman Old Style" panose="02050604050505020204" pitchFamily="18" charset="0"/>
              </a:rPr>
              <a:t>oznacza sumę oddziaływań na siedlisko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>
                <a:latin typeface="Bookman Old Style" panose="02050604050505020204" pitchFamily="18" charset="0"/>
              </a:rPr>
              <a:t>przyrodnicze oraz na jego typowe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>
                <a:latin typeface="Bookman Old Style" panose="02050604050505020204" pitchFamily="18" charset="0"/>
              </a:rPr>
              <a:t>gatunki, które mogą mieć wpływ na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>
                <a:latin typeface="Bookman Old Style" panose="02050604050505020204" pitchFamily="18" charset="0"/>
              </a:rPr>
              <a:t>jego długofalowe naturalne rozmie-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>
                <a:latin typeface="Bookman Old Style" panose="02050604050505020204" pitchFamily="18" charset="0"/>
              </a:rPr>
              <a:t>szczenie, strukturę i funkcje oraz na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>
                <a:latin typeface="Bookman Old Style" panose="02050604050505020204" pitchFamily="18" charset="0"/>
              </a:rPr>
              <a:t>długoterminowe przetrwanie jego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>
                <a:latin typeface="Bookman Old Style" panose="02050604050505020204" pitchFamily="18" charset="0"/>
              </a:rPr>
              <a:t>typowych gatunków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600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>
                <a:latin typeface="Bookman Old Style" panose="02050604050505020204" pitchFamily="18" charset="0"/>
              </a:rPr>
              <a:t>Stan ochrony siedliska przyrodniczego zostanie uznany za "właściwy", jeśli: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>
                <a:latin typeface="Bookman Old Style" panose="02050604050505020204" pitchFamily="18" charset="0"/>
              </a:rPr>
              <a:t>- jego naturalny zasięg i obszary mieszczące się w obrębie tego zasięgu są stałe lub się powiększają,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>
                <a:latin typeface="Bookman Old Style" panose="02050604050505020204" pitchFamily="18" charset="0"/>
              </a:rPr>
              <a:t>- szczególna struktura i funkcje konieczne do jego długotrwałego zachowania istnieją i prawdopodobnie będą istnieć w dającej się przewidzieć przyszłości, oraz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>
                <a:latin typeface="Bookman Old Style" panose="02050604050505020204" pitchFamily="18" charset="0"/>
              </a:rPr>
              <a:t>- stan ochrony jego typowych gatunków jest właściwy,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466725" y="5661025"/>
            <a:ext cx="8372475" cy="611188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>
                <a:solidFill>
                  <a:srgbClr val="006600"/>
                </a:solidFill>
                <a:latin typeface="Bookman Old Style" panose="02050604050505020204" pitchFamily="18" charset="0"/>
              </a:rPr>
              <a:t>Koncepcja wymyślona jako wskaźnik oceny zasobów w regionie biogeograficznym / w kraju, ale może być stosowana na poziomie obszaru i stanowiska</a:t>
            </a:r>
            <a:r>
              <a:rPr lang="pl-PL" altLang="pl-PL" sz="1800">
                <a:latin typeface="Bookman Old Style" panose="02050604050505020204" pitchFamily="18" charset="0"/>
              </a:rPr>
              <a:t> </a:t>
            </a:r>
          </a:p>
        </p:txBody>
      </p:sp>
      <p:sp>
        <p:nvSpPr>
          <p:cNvPr id="55300" name="Rectangle 6"/>
          <p:cNvSpPr>
            <a:spLocks noChangeArrowheads="1"/>
          </p:cNvSpPr>
          <p:nvPr/>
        </p:nvSpPr>
        <p:spPr bwMode="auto">
          <a:xfrm>
            <a:off x="323850" y="188913"/>
            <a:ext cx="856932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4000" b="1">
                <a:latin typeface="Bookman Old Style" panose="02050604050505020204" pitchFamily="18" charset="0"/>
              </a:rPr>
              <a:t>Właściwy stan ochrony</a:t>
            </a:r>
          </a:p>
        </p:txBody>
      </p:sp>
      <p:pic>
        <p:nvPicPr>
          <p:cNvPr id="55301" name="Picture 2" descr="DSC_23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063" y="1254125"/>
            <a:ext cx="4002087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323850" y="1630363"/>
            <a:ext cx="4129088" cy="4708525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pl-PL" altLang="pl-PL" sz="2000">
                <a:latin typeface="Bookman Old Style" panose="02050604050505020204" pitchFamily="18" charset="0"/>
              </a:rPr>
              <a:t>„Nie ubywa” …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pl-PL" altLang="pl-PL" sz="2000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pl-PL" altLang="pl-PL" sz="2000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pl-PL" altLang="pl-PL" sz="2000">
                <a:latin typeface="Bookman Old Style" panose="02050604050505020204" pitchFamily="18" charset="0"/>
              </a:rPr>
              <a:t>Specyficzna struktura …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pl-PL" altLang="pl-PL" sz="2000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pl-PL" altLang="pl-PL" sz="2000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>
                <a:latin typeface="Bookman Old Style" panose="02050604050505020204" pitchFamily="18" charset="0"/>
              </a:rPr>
              <a:t>… w tym typowe gatunki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pl-PL" altLang="pl-PL" sz="2000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pl-PL" altLang="pl-PL" sz="2000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pl-PL" altLang="pl-PL" sz="2000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>
                <a:latin typeface="Bookman Old Style" panose="02050604050505020204" pitchFamily="18" charset="0"/>
              </a:rPr>
              <a:t>… i funkcje gwarantujące trwałość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000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000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>
                <a:latin typeface="Bookman Old Style" panose="02050604050505020204" pitchFamily="18" charset="0"/>
              </a:rPr>
              <a:t>3. Szanse na przyszłość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395288" y="908050"/>
            <a:ext cx="3889375" cy="396875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>
                <a:latin typeface="Bookman Old Style" panose="02050604050505020204" pitchFamily="18" charset="0"/>
              </a:rPr>
              <a:t>SIEDLISKO PRZYRODNICZE:</a:t>
            </a:r>
          </a:p>
        </p:txBody>
      </p:sp>
      <p:sp>
        <p:nvSpPr>
          <p:cNvPr id="56324" name="Line 4"/>
          <p:cNvSpPr>
            <a:spLocks noChangeShapeType="1"/>
          </p:cNvSpPr>
          <p:nvPr/>
        </p:nvSpPr>
        <p:spPr bwMode="auto">
          <a:xfrm>
            <a:off x="4643438" y="620713"/>
            <a:ext cx="0" cy="5975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4932363" y="908050"/>
            <a:ext cx="1563687" cy="4000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l-PL" sz="2000" dirty="0">
                <a:latin typeface="Bookman Old Style" panose="02050604050505020204" pitchFamily="18" charset="0"/>
              </a:rPr>
              <a:t>GATUNEK: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4859338" y="1557338"/>
            <a:ext cx="3671887" cy="4664075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pl-PL" altLang="pl-PL" sz="2000">
                <a:latin typeface="Bookman Old Style" panose="02050604050505020204" pitchFamily="18" charset="0"/>
              </a:rPr>
              <a:t>„Nie ubywa” i nie mniej niż minimalna wielkość trwałej populacji (MVP); 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pl-PL" altLang="pl-PL" sz="2000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>
                <a:latin typeface="Bookman Old Style" panose="02050604050505020204" pitchFamily="18" charset="0"/>
              </a:rPr>
              <a:t> … Struktura populacji OK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pl-PL" altLang="pl-PL" sz="2000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pl-PL" altLang="pl-PL" sz="2000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>
                <a:latin typeface="Bookman Old Style" panose="02050604050505020204" pitchFamily="18" charset="0"/>
              </a:rPr>
              <a:t>2. Siedlisko gatunku odpowiednio duże …                                                  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pl-PL" altLang="pl-PL" sz="2000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pl-PL" altLang="pl-PL" sz="2000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>
                <a:latin typeface="Bookman Old Style" panose="02050604050505020204" pitchFamily="18" charset="0"/>
              </a:rPr>
              <a:t>… i właściwej jakości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000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000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>
                <a:latin typeface="Bookman Old Style" panose="02050604050505020204" pitchFamily="18" charset="0"/>
              </a:rPr>
              <a:t>3. Szanse na przyszłość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2124075" y="3860800"/>
            <a:ext cx="735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>
                <a:solidFill>
                  <a:schemeClr val="accent2"/>
                </a:solidFill>
                <a:latin typeface="Trebuchet MS" panose="020B0603020202020204" pitchFamily="34" charset="0"/>
              </a:rPr>
              <a:t>Jakie?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1979613" y="2924175"/>
            <a:ext cx="1219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>
                <a:solidFill>
                  <a:schemeClr val="accent2"/>
                </a:solidFill>
                <a:latin typeface="Trebuchet MS" panose="020B0603020202020204" pitchFamily="34" charset="0"/>
              </a:rPr>
              <a:t>Wskaźniki ?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3203575" y="5084763"/>
            <a:ext cx="1219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>
                <a:solidFill>
                  <a:schemeClr val="accent2"/>
                </a:solidFill>
                <a:latin typeface="Trebuchet MS" panose="020B0603020202020204" pitchFamily="34" charset="0"/>
              </a:rPr>
              <a:t>Wskaźniki ?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6300788" y="2565400"/>
            <a:ext cx="6715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>
                <a:solidFill>
                  <a:schemeClr val="accent2"/>
                </a:solidFill>
                <a:latin typeface="Trebuchet MS" panose="020B0603020202020204" pitchFamily="34" charset="0"/>
              </a:rPr>
              <a:t>Jaka</a:t>
            </a:r>
            <a:r>
              <a:rPr lang="pl-PL" altLang="pl-PL" sz="1600">
                <a:latin typeface="Trebuchet MS" panose="020B0603020202020204" pitchFamily="34" charset="0"/>
              </a:rPr>
              <a:t>?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6300788" y="3213100"/>
            <a:ext cx="6715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>
                <a:solidFill>
                  <a:schemeClr val="accent2"/>
                </a:solidFill>
                <a:latin typeface="Trebuchet MS" panose="020B0603020202020204" pitchFamily="34" charset="0"/>
              </a:rPr>
              <a:t>Jaka?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6300788" y="4437063"/>
            <a:ext cx="735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>
                <a:solidFill>
                  <a:schemeClr val="accent2"/>
                </a:solidFill>
                <a:latin typeface="Trebuchet MS" panose="020B0603020202020204" pitchFamily="34" charset="0"/>
              </a:rPr>
              <a:t>Jakie</a:t>
            </a:r>
            <a:r>
              <a:rPr lang="pl-PL" altLang="pl-PL" sz="1600">
                <a:latin typeface="Trebuchet MS" panose="020B0603020202020204" pitchFamily="34" charset="0"/>
              </a:rPr>
              <a:t>?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6156325" y="5373688"/>
            <a:ext cx="1157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>
                <a:solidFill>
                  <a:schemeClr val="accent2"/>
                </a:solidFill>
                <a:latin typeface="Trebuchet MS" panose="020B0603020202020204" pitchFamily="34" charset="0"/>
              </a:rPr>
              <a:t>Wskaźniki</a:t>
            </a:r>
            <a:r>
              <a:rPr lang="pl-PL" altLang="pl-PL" sz="1600">
                <a:latin typeface="Trebuchet MS" panose="020B0603020202020204" pitchFamily="34" charset="0"/>
              </a:rPr>
              <a:t>?</a:t>
            </a: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395288" y="2565400"/>
            <a:ext cx="4103687" cy="28082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panose="020B0604020202020204" pitchFamily="34" charset="0"/>
            </a:endParaRP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4859338" y="1557338"/>
            <a:ext cx="3816350" cy="4248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panose="020B0604020202020204" pitchFamily="34" charset="0"/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323850" y="188913"/>
            <a:ext cx="8569325" cy="576262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4000">
                <a:solidFill>
                  <a:schemeClr val="tx2"/>
                </a:solidFill>
                <a:latin typeface="Bookman Old Style" panose="02050604050505020204" pitchFamily="18" charset="0"/>
              </a:rPr>
              <a:t>Właściwy stan ochrony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  <p:bldP spid="33800" grpId="0"/>
      <p:bldP spid="33801" grpId="0"/>
      <p:bldP spid="33802" grpId="0"/>
      <p:bldP spid="33803" grpId="0"/>
      <p:bldP spid="33804" grpId="0"/>
      <p:bldP spid="33805" grpId="0"/>
      <p:bldP spid="33806" grpId="0" animBg="1"/>
      <p:bldP spid="3380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6"/>
          <p:cNvSpPr>
            <a:spLocks noChangeArrowheads="1"/>
          </p:cNvSpPr>
          <p:nvPr/>
        </p:nvSpPr>
        <p:spPr bwMode="auto">
          <a:xfrm>
            <a:off x="323850" y="188913"/>
            <a:ext cx="8569325" cy="719137"/>
          </a:xfrm>
          <a:prstGeom prst="rect">
            <a:avLst/>
          </a:prstGeom>
          <a:solidFill>
            <a:schemeClr val="bg1">
              <a:alpha val="6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4000">
                <a:solidFill>
                  <a:schemeClr val="tx2"/>
                </a:solidFill>
                <a:latin typeface="Bookman Old Style" panose="02050604050505020204" pitchFamily="18" charset="0"/>
              </a:rPr>
              <a:t>Właściwy stan ochrony</a:t>
            </a:r>
          </a:p>
        </p:txBody>
      </p:sp>
      <p:pic>
        <p:nvPicPr>
          <p:cNvPr id="57347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25538"/>
            <a:ext cx="8135937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268413"/>
            <a:ext cx="8896350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Rectangle 2"/>
          <p:cNvSpPr>
            <a:spLocks noChangeArrowheads="1"/>
          </p:cNvSpPr>
          <p:nvPr/>
        </p:nvSpPr>
        <p:spPr bwMode="auto">
          <a:xfrm>
            <a:off x="323850" y="188913"/>
            <a:ext cx="8569325" cy="576262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4000">
                <a:solidFill>
                  <a:schemeClr val="tx2"/>
                </a:solidFill>
                <a:latin typeface="Bookman Old Style" panose="02050604050505020204" pitchFamily="18" charset="0"/>
              </a:rPr>
              <a:t>Cel = Właściwy stan ochrony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1403350"/>
            <a:ext cx="9194800" cy="547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88" y="4076700"/>
            <a:ext cx="3148012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6" name="pole tekstowe 3"/>
          <p:cNvSpPr txBox="1">
            <a:spLocks noChangeArrowheads="1"/>
          </p:cNvSpPr>
          <p:nvPr/>
        </p:nvSpPr>
        <p:spPr bwMode="auto">
          <a:xfrm>
            <a:off x="-33338" y="334963"/>
            <a:ext cx="91900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1800" b="1">
                <a:latin typeface="Arial" panose="020B0604020202020204" pitchFamily="34" charset="0"/>
              </a:rPr>
              <a:t>Ocena stanu wykonana jest w oparciu o wypracowaną metodykę zawartą w publikacjach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323850" y="188913"/>
            <a:ext cx="8569325" cy="71913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4000">
                <a:solidFill>
                  <a:schemeClr val="tx2"/>
                </a:solidFill>
                <a:latin typeface="Bookman Old Style" panose="02050604050505020204" pitchFamily="18" charset="0"/>
              </a:rPr>
              <a:t>„Struktura i funkcje”</a:t>
            </a:r>
          </a:p>
        </p:txBody>
      </p:sp>
      <p:sp>
        <p:nvSpPr>
          <p:cNvPr id="60419" name="Text Box 5"/>
          <p:cNvSpPr txBox="1">
            <a:spLocks noChangeArrowheads="1"/>
          </p:cNvSpPr>
          <p:nvPr/>
        </p:nvSpPr>
        <p:spPr bwMode="auto">
          <a:xfrm>
            <a:off x="5580063" y="1196975"/>
            <a:ext cx="3043237" cy="1570038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pl-PL" altLang="pl-PL" sz="1600">
                <a:latin typeface="Bookman Old Style" panose="02050604050505020204" pitchFamily="18" charset="0"/>
              </a:rPr>
              <a:t>Dla borów bagiennych i torfowisk (np. przejściowych) wskaźnikiem „właściwej struktury” będą m.in. naturalne i typowe warunki wodne  </a:t>
            </a:r>
          </a:p>
        </p:txBody>
      </p:sp>
      <p:pic>
        <p:nvPicPr>
          <p:cNvPr id="60420" name="Picture 7" descr="IMG_40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997200"/>
            <a:ext cx="5003800" cy="329565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1" name="Text Box 8"/>
          <p:cNvSpPr txBox="1">
            <a:spLocks noChangeArrowheads="1"/>
          </p:cNvSpPr>
          <p:nvPr/>
        </p:nvSpPr>
        <p:spPr bwMode="auto">
          <a:xfrm>
            <a:off x="468313" y="4724400"/>
            <a:ext cx="2827337" cy="1570038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i="1">
                <a:latin typeface="Bookman Old Style" panose="02050604050505020204" pitchFamily="18" charset="0"/>
              </a:rPr>
              <a:t>Właściwe warunki wodne to nie tylko poziom wody, ale i jego zmienność w cyklu rocznym, pochodzenie wody oraz jej właściwości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323850" y="188913"/>
            <a:ext cx="8569325" cy="71913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400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1443" name="pole tekstowe 2"/>
          <p:cNvSpPr txBox="1">
            <a:spLocks noChangeArrowheads="1"/>
          </p:cNvSpPr>
          <p:nvPr/>
        </p:nvSpPr>
        <p:spPr bwMode="auto">
          <a:xfrm>
            <a:off x="1231900" y="363538"/>
            <a:ext cx="6724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800" b="1">
                <a:latin typeface="Arial" panose="020B0604020202020204" pitchFamily="34" charset="0"/>
              </a:rPr>
              <a:t>Przykładowe wskaźniki oceny stanu dla torfowisk wysokich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504950" y="2205038"/>
          <a:ext cx="6162675" cy="3806825"/>
        </p:xfrm>
        <a:graphic>
          <a:graphicData uri="http://schemas.openxmlformats.org/drawingml/2006/table">
            <a:tbl>
              <a:tblPr/>
              <a:tblGrid>
                <a:gridCol w="6162675"/>
              </a:tblGrid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Procent powierzchni zajętej przez siedlisko na </a:t>
                      </a:r>
                      <a:r>
                        <a:rPr kumimoji="0" lang="pl-PL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transekcie</a:t>
                      </a:r>
                      <a:endParaRPr kumimoji="0" lang="pl-PL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Gatunki charakterystyczne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Gatunki dominujące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Pokrycie i struktura gatunkowa torfowców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Obce gatunki inwazyjne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Struktura powierzchni torfowiska (obecność kęp i dolinek)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Gatunki ekspansywne roślin zielnych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Obecność krzewów i podrostów drzew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Stopień uwodnienia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Pozyskanie torfu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Melioracje odwadniające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23850" y="188913"/>
            <a:ext cx="8569325" cy="71913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4000">
                <a:solidFill>
                  <a:schemeClr val="tx2"/>
                </a:solidFill>
                <a:latin typeface="Bookman Old Style" panose="02050604050505020204" pitchFamily="18" charset="0"/>
              </a:rPr>
              <a:t>Właściwy stan ochrony</a:t>
            </a:r>
          </a:p>
        </p:txBody>
      </p:sp>
      <p:pic>
        <p:nvPicPr>
          <p:cNvPr id="6246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96975"/>
            <a:ext cx="799465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2468" name="Group 9"/>
          <p:cNvGrpSpPr>
            <a:grpSpLocks/>
          </p:cNvGrpSpPr>
          <p:nvPr/>
        </p:nvGrpSpPr>
        <p:grpSpPr bwMode="auto">
          <a:xfrm>
            <a:off x="611188" y="3644900"/>
            <a:ext cx="7993062" cy="1831975"/>
            <a:chOff x="385" y="2296"/>
            <a:chExt cx="5035" cy="1154"/>
          </a:xfrm>
        </p:grpSpPr>
        <p:pic>
          <p:nvPicPr>
            <p:cNvPr id="62469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2296"/>
              <a:ext cx="5035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70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2750"/>
              <a:ext cx="5035" cy="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3"/>
          <p:cNvSpPr txBox="1">
            <a:spLocks noChangeArrowheads="1"/>
          </p:cNvSpPr>
          <p:nvPr/>
        </p:nvSpPr>
        <p:spPr bwMode="auto">
          <a:xfrm>
            <a:off x="323850" y="188913"/>
            <a:ext cx="5861050" cy="461962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b="1">
                <a:latin typeface="Bookman Old Style" panose="02050604050505020204" pitchFamily="18" charset="0"/>
              </a:rPr>
              <a:t>Sporządzanie PZO krok po kroku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3"/>
          <p:cNvSpPr txBox="1">
            <a:spLocks noChangeArrowheads="1"/>
          </p:cNvSpPr>
          <p:nvPr/>
        </p:nvSpPr>
        <p:spPr bwMode="auto">
          <a:xfrm>
            <a:off x="323850" y="238125"/>
            <a:ext cx="6337300" cy="400050"/>
          </a:xfrm>
          <a:prstGeom prst="rect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 b="1">
                <a:latin typeface="Bookman Old Style" panose="02050604050505020204" pitchFamily="18" charset="0"/>
              </a:rPr>
              <a:t>Krok po kroku: Ustalenie terenu objętego PZO</a:t>
            </a:r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377825" y="908050"/>
            <a:ext cx="8228013" cy="4802188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800" dirty="0">
                <a:latin typeface="Bookman Old Style" panose="02050604050505020204" pitchFamily="18" charset="0"/>
              </a:rPr>
              <a:t>Polega na sprawdzeniu, czy zachodzą przesłanki  do nie obejmowania części obszaru  Natura 2000 PZO.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l-PL" altLang="pl-PL" sz="1800" dirty="0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800" dirty="0">
                <a:latin typeface="Bookman Old Style" panose="02050604050505020204" pitchFamily="18" charset="0"/>
              </a:rPr>
              <a:t>Zgodnie z art. 28 ust. 11 ustawy, PZO nie sporządza się dla obszaru Natura 2000 lub jego części: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pl-PL" altLang="pl-PL" sz="1800" dirty="0">
                <a:latin typeface="Bookman Old Style" panose="02050604050505020204" pitchFamily="18" charset="0"/>
              </a:rPr>
              <a:t>dla których ustanowiono plan ochrony Natura 2000;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pl-PL" sz="18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pokrywającego się w całości lub w części z obszarem parku narodowego, rezerwatu przyrody lub parku krajobrazowego, dla których ustanowiono plan ochrony uwzględniający zakres, o którym mowa w ust. 10;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pl-PL" sz="18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pokrywającego się w całości lub w części z obszarem parku narodowego lub rezerwatu przyrody, dla których ustanowiono zadania ochronne uwzględniające zakres, o którym mowa w ust. 10</a:t>
            </a:r>
            <a:r>
              <a:rPr lang="pl-PL" sz="1800" dirty="0">
                <a:latin typeface="Bookman Old Style" panose="02050604050505020204" pitchFamily="18" charset="0"/>
              </a:rPr>
              <a:t>;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pl-PL" sz="1800" dirty="0">
                <a:latin typeface="Bookman Old Style" panose="02050604050505020204" pitchFamily="18" charset="0"/>
              </a:rPr>
              <a:t>pokrywającego się w całości lub w części z obszarem będącym w zarządzie nadleśnictwa, dla którego ustanowiony plan urządzenia lasu uwzględnia zakres, o którym mowa w ust. 10;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pl-PL" altLang="pl-PL" sz="18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znajdującego się w obszarach morskich. </a:t>
            </a:r>
          </a:p>
        </p:txBody>
      </p:sp>
      <p:sp>
        <p:nvSpPr>
          <p:cNvPr id="64516" name="Text Box 5"/>
          <p:cNvSpPr txBox="1">
            <a:spLocks noChangeArrowheads="1"/>
          </p:cNvSpPr>
          <p:nvPr/>
        </p:nvSpPr>
        <p:spPr bwMode="auto">
          <a:xfrm>
            <a:off x="3924300" y="5697538"/>
            <a:ext cx="4681538" cy="1069975"/>
          </a:xfrm>
          <a:prstGeom prst="rect">
            <a:avLst/>
          </a:prstGeom>
          <a:solidFill>
            <a:schemeClr val="bg1">
              <a:alpha val="5803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b="1">
                <a:solidFill>
                  <a:srgbClr val="FF0000"/>
                </a:solidFill>
                <a:latin typeface="Bookman Old Style" panose="02050604050505020204" pitchFamily="18" charset="0"/>
              </a:rPr>
              <a:t>Decyduje nie sam fakt istnienia planu ochrony dla krajowej formy, ale zawarcie w nim zakresu PZO Natura 2000 (zakres z art. 28 ust. 10 ustawy)</a:t>
            </a:r>
            <a:r>
              <a:rPr lang="pl-PL" altLang="pl-PL" sz="140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pl-PL" altLang="pl-PL" sz="1400">
                <a:solidFill>
                  <a:srgbClr val="0033CC"/>
                </a:solidFill>
                <a:latin typeface="Bookman Old Style" panose="020506040505050202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3"/>
          <p:cNvSpPr txBox="1">
            <a:spLocks noChangeArrowheads="1"/>
          </p:cNvSpPr>
          <p:nvPr/>
        </p:nvSpPr>
        <p:spPr bwMode="auto">
          <a:xfrm>
            <a:off x="323850" y="260350"/>
            <a:ext cx="7716838" cy="400050"/>
          </a:xfrm>
          <a:prstGeom prst="rect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 b="1">
                <a:latin typeface="Bookman Old Style" panose="02050604050505020204" pitchFamily="18" charset="0"/>
              </a:rPr>
              <a:t>Krok po kroku:</a:t>
            </a:r>
            <a:r>
              <a:rPr lang="pl-PL" altLang="pl-PL" sz="2000" i="1">
                <a:latin typeface="Bookman Old Style" panose="02050604050505020204" pitchFamily="18" charset="0"/>
              </a:rPr>
              <a:t> </a:t>
            </a:r>
            <a:r>
              <a:rPr lang="pl-PL" altLang="pl-PL" sz="2000" b="1">
                <a:latin typeface="Bookman Old Style" panose="02050604050505020204" pitchFamily="18" charset="0"/>
              </a:rPr>
              <a:t>Wstępne ustalenie przedmiotów ochrony</a:t>
            </a:r>
          </a:p>
        </p:txBody>
      </p:sp>
      <p:sp>
        <p:nvSpPr>
          <p:cNvPr id="65539" name="Text Box 4"/>
          <p:cNvSpPr txBox="1">
            <a:spLocks noChangeArrowheads="1"/>
          </p:cNvSpPr>
          <p:nvPr/>
        </p:nvSpPr>
        <p:spPr bwMode="auto">
          <a:xfrm>
            <a:off x="539750" y="1052513"/>
            <a:ext cx="8064500" cy="462280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pl-PL" altLang="pl-PL" sz="1800">
                <a:latin typeface="Bookman Old Style" panose="02050604050505020204" pitchFamily="18" charset="0"/>
              </a:rPr>
              <a:t>Gatunki / siedliska przyrodnicze z ocenami A, B, C ze Standardowego Formularza Danych obszaru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pl-PL" altLang="pl-PL" sz="1800">
                <a:latin typeface="Bookman Old Style" panose="02050604050505020204" pitchFamily="18" charset="0"/>
              </a:rPr>
              <a:t>	</a:t>
            </a:r>
            <a:r>
              <a:rPr lang="pl-PL" altLang="pl-PL" sz="3600">
                <a:latin typeface="Bookman Old Style" panose="02050604050505020204" pitchFamily="18" charset="0"/>
              </a:rPr>
              <a:t>+ 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pl-PL" altLang="pl-PL" sz="1800">
                <a:latin typeface="Bookman Old Style" panose="02050604050505020204" pitchFamily="18" charset="0"/>
              </a:rPr>
              <a:t>Gatunki i siedliska przyrodnicze nowo znalezione, dla których obszar ma istotne znaczenie (które powinny być wpisane do SDF z oceną A, B lub C)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pl-PL" altLang="pl-PL" sz="1800">
                <a:latin typeface="Bookman Old Style" panose="02050604050505020204" pitchFamily="18" charset="0"/>
              </a:rPr>
              <a:t>	</a:t>
            </a:r>
            <a:r>
              <a:rPr lang="pl-PL" altLang="pl-PL" sz="3600">
                <a:latin typeface="Bookman Old Style" panose="02050604050505020204" pitchFamily="18" charset="0"/>
              </a:rPr>
              <a:t>-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pl-PL" altLang="pl-PL" sz="1800">
                <a:latin typeface="Bookman Old Style" panose="02050604050505020204" pitchFamily="18" charset="0"/>
              </a:rPr>
              <a:t>Gatunki / siedliska przyrodnicze, wpisane w SDF w wyniku błędu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>
                <a:latin typeface="Bookman Old Style" panose="02050604050505020204" pitchFamily="18" charset="0"/>
              </a:rPr>
              <a:t>(jednak nie można wykreślać gatunków/ siedlisk zanikłych po 1.05.2004 wskutek braku właściwej ochrony)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>
                <a:latin typeface="Bookman Old Style" panose="02050604050505020204" pitchFamily="18" charset="0"/>
              </a:rPr>
              <a:t>	</a:t>
            </a:r>
            <a:r>
              <a:rPr lang="pl-PL" altLang="pl-PL" sz="3600">
                <a:latin typeface="Bookman Old Style" panose="02050604050505020204" pitchFamily="18" charset="0"/>
              </a:rPr>
              <a:t>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>
                <a:latin typeface="Bookman Old Style" panose="02050604050505020204" pitchFamily="18" charset="0"/>
              </a:rPr>
              <a:t>Przedmioty ochrony obszaru</a:t>
            </a:r>
            <a:r>
              <a:rPr lang="pl-PL" altLang="pl-PL" sz="1800">
                <a:latin typeface="Bookman Old Style" panose="02050604050505020204" pitchFamily="18" charset="0"/>
              </a:rPr>
              <a:t>  </a:t>
            </a:r>
          </a:p>
        </p:txBody>
      </p:sp>
      <p:sp>
        <p:nvSpPr>
          <p:cNvPr id="65540" name="Text Box 5"/>
          <p:cNvSpPr txBox="1">
            <a:spLocks noChangeArrowheads="1"/>
          </p:cNvSpPr>
          <p:nvPr/>
        </p:nvSpPr>
        <p:spPr bwMode="auto">
          <a:xfrm>
            <a:off x="3851275" y="5661025"/>
            <a:ext cx="48450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rgbClr val="FF0000"/>
                </a:solidFill>
                <a:latin typeface="Bookman Old Style" panose="02050604050505020204" pitchFamily="18" charset="0"/>
              </a:rPr>
              <a:t>Lista przedmiotów ochrony może ulec zmianie w toku terenowych prac nad planem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323850" y="260350"/>
            <a:ext cx="8189913" cy="461963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b="1">
                <a:latin typeface="Bookman Old Style" panose="02050604050505020204" pitchFamily="18" charset="0"/>
              </a:rPr>
              <a:t>Krok po kroku:</a:t>
            </a:r>
            <a:r>
              <a:rPr lang="pl-PL" altLang="pl-PL" sz="2400" b="1" i="1">
                <a:latin typeface="Bookman Old Style" panose="02050604050505020204" pitchFamily="18" charset="0"/>
              </a:rPr>
              <a:t> </a:t>
            </a:r>
            <a:r>
              <a:rPr lang="pl-PL" altLang="pl-PL" sz="2400" b="1">
                <a:latin typeface="Bookman Old Style" panose="02050604050505020204" pitchFamily="18" charset="0"/>
              </a:rPr>
              <a:t>podanie do publicznej wiadomości</a:t>
            </a:r>
          </a:p>
        </p:txBody>
      </p:sp>
      <p:sp>
        <p:nvSpPr>
          <p:cNvPr id="66563" name="Text Box 6"/>
          <p:cNvSpPr txBox="1">
            <a:spLocks noChangeArrowheads="1"/>
          </p:cNvSpPr>
          <p:nvPr/>
        </p:nvSpPr>
        <p:spPr bwMode="auto">
          <a:xfrm>
            <a:off x="971550" y="2997200"/>
            <a:ext cx="7993063" cy="3646488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pl-PL" altLang="pl-PL" sz="1400">
                <a:solidFill>
                  <a:srgbClr val="0033CC"/>
                </a:solidFill>
                <a:latin typeface="Bookman Old Style" panose="02050604050505020204" pitchFamily="18" charset="0"/>
              </a:rPr>
              <a:t>Założenia obejmują: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pl-PL" altLang="pl-PL" sz="1400">
                <a:solidFill>
                  <a:srgbClr val="0033CC"/>
                </a:solidFill>
                <a:latin typeface="Bookman Old Style" panose="02050604050505020204" pitchFamily="18" charset="0"/>
              </a:rPr>
              <a:t> zwięzły opis obszaru Natura 2000 w języku niespecjalistycznym,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pl-PL" altLang="pl-PL" sz="1400">
                <a:solidFill>
                  <a:srgbClr val="0033CC"/>
                </a:solidFill>
                <a:latin typeface="Bookman Old Style" panose="02050604050505020204" pitchFamily="18" charset="0"/>
              </a:rPr>
              <a:t> wskazanie przedmiotów ochrony obszaru (wynik weryfikacji przedmiotów ochrony), z zastrzeżeniem że ich lista może ulec weryfikacji w toku prac, 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pl-PL" altLang="pl-PL" sz="1400">
                <a:solidFill>
                  <a:srgbClr val="0033CC"/>
                </a:solidFill>
                <a:latin typeface="Bookman Old Style" panose="02050604050505020204" pitchFamily="18" charset="0"/>
              </a:rPr>
              <a:t> w razie potrzeby, określenie jakie części obszaru nie są objęte planowaniem (wynik weryfikacji zakresu przestrzennego).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pl-PL" altLang="pl-PL" sz="1400">
                <a:solidFill>
                  <a:srgbClr val="0033CC"/>
                </a:solidFill>
                <a:latin typeface="Bookman Old Style" panose="02050604050505020204" pitchFamily="18" charset="0"/>
              </a:rPr>
              <a:t> informację, czym jest PZO dla obszaru Natura 2000, na jakiej podstawie prawnej jest sporządzany, w jaki sposób będzie procedowany i jakie będzie wywoływał skutki,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pl-PL" altLang="pl-PL" sz="1400">
                <a:solidFill>
                  <a:srgbClr val="0033CC"/>
                </a:solidFill>
                <a:latin typeface="Bookman Old Style" panose="02050604050505020204" pitchFamily="18" charset="0"/>
              </a:rPr>
              <a:t> informację, że będzie możliwe zapoznawanie się z bieżącym stanem prac nad projektem PZO,  ze zgromadzonymi w ramach tych prac materiałami oraz z projektem planu; że istnieje możliwość zgłaszania do tych materiałów uwag i wniosków; że będą organizowane spotkania dyskusyjne z udziałem przedstawicieli zainteresowanych osób i podmiotów prowadzących działalność w obrębie siedlisk przyrodniczych i siedlisk gatunków, dla których wyznaczono obszar Natura 2000, albo dyskusja publiczna</a:t>
            </a:r>
          </a:p>
        </p:txBody>
      </p:sp>
      <p:sp>
        <p:nvSpPr>
          <p:cNvPr id="66564" name="Text Box 6"/>
          <p:cNvSpPr txBox="1">
            <a:spLocks noChangeArrowheads="1"/>
          </p:cNvSpPr>
          <p:nvPr/>
        </p:nvSpPr>
        <p:spPr bwMode="auto">
          <a:xfrm>
            <a:off x="250825" y="1031875"/>
            <a:ext cx="8713788" cy="1816100"/>
          </a:xfrm>
          <a:prstGeom prst="rect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>
                <a:latin typeface="Bookman Old Style" panose="02050604050505020204" pitchFamily="18" charset="0"/>
              </a:rPr>
              <a:t>Sprawujący nadzór nad obszarem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l-PL" altLang="pl-PL" sz="1600">
                <a:latin typeface="Bookman Old Style" panose="02050604050505020204" pitchFamily="18" charset="0"/>
              </a:rPr>
              <a:t> ogłasza o przystąpieniu do sporządzenia PZO na stornie Biuletynu Informacji Publicznej Urzędu,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>
                <a:latin typeface="Bookman Old Style" panose="02050604050505020204" pitchFamily="18" charset="0"/>
              </a:rPr>
              <a:t>a także w sposób zwyczajowo przyjęty w swojej siedzibie, w prasie o odpowiednim zasięgu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>
                <a:latin typeface="Bookman Old Style" panose="02050604050505020204" pitchFamily="18" charset="0"/>
              </a:rPr>
              <a:t>założenia do sporządzenia PZO,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>
                <a:latin typeface="Bookman Old Style" panose="02050604050505020204" pitchFamily="18" charset="0"/>
              </a:rPr>
              <a:t>- Wskazane jest dodatkowo bezpośrednie powiadomienie zainteresowanych stron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323850" y="238125"/>
            <a:ext cx="5975350" cy="40005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 b="1">
                <a:latin typeface="Bookman Old Style" panose="02050604050505020204" pitchFamily="18" charset="0"/>
              </a:rPr>
              <a:t>Krok po kroku:</a:t>
            </a:r>
            <a:r>
              <a:rPr lang="pl-PL" altLang="pl-PL" sz="2000">
                <a:latin typeface="Bookman Old Style" panose="02050604050505020204" pitchFamily="18" charset="0"/>
              </a:rPr>
              <a:t> </a:t>
            </a:r>
            <a:r>
              <a:rPr lang="pl-PL" altLang="pl-PL" sz="2000" b="1">
                <a:latin typeface="Bookman Old Style" panose="02050604050505020204" pitchFamily="18" charset="0"/>
              </a:rPr>
              <a:t>Zespół Lokalnej Współpracy</a:t>
            </a:r>
          </a:p>
        </p:txBody>
      </p:sp>
      <p:sp>
        <p:nvSpPr>
          <p:cNvPr id="67587" name="Text Box 5"/>
          <p:cNvSpPr txBox="1">
            <a:spLocks noChangeArrowheads="1"/>
          </p:cNvSpPr>
          <p:nvPr/>
        </p:nvSpPr>
        <p:spPr bwMode="auto">
          <a:xfrm>
            <a:off x="323850" y="908050"/>
            <a:ext cx="8351838" cy="375920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>
                <a:latin typeface="Bookman Old Style" panose="02050604050505020204" pitchFamily="18" charset="0"/>
              </a:rPr>
              <a:t>Zespół Lokalnej Współpracy bierze udział w opracowaniu projektu Planu i skompletowaniu jego dokumentacji podczas cyklu spotkań dyskusyjnych zorganizowanych przez RDOŚ w Gdańsku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600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>
                <a:latin typeface="Bookman Old Style" panose="02050604050505020204" pitchFamily="18" charset="0"/>
              </a:rPr>
              <a:t>Należy zapewnić udział: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l-PL" altLang="pl-PL" sz="1600">
                <a:latin typeface="Bookman Old Style" panose="02050604050505020204" pitchFamily="18" charset="0"/>
              </a:rPr>
              <a:t> przedstawiciela instytucji sprawującej nadzór nad obszarem,  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l-PL" altLang="pl-PL" sz="1600">
                <a:latin typeface="Bookman Old Style" panose="02050604050505020204" pitchFamily="18" charset="0"/>
              </a:rPr>
              <a:t> przedstawicieli zainteresowanych osób i podmiotów prowadzących działalność w obrębie siedlisk przyrodniczych i siedlisk gatunków, dla których wyznaczono obszar Natura 2000,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l-PL" altLang="pl-PL" sz="1600">
                <a:latin typeface="Bookman Old Style" panose="02050604050505020204" pitchFamily="18" charset="0"/>
              </a:rPr>
              <a:t> ekspertów przyrodników - specjalistów od siedlisk przyrodniczych i gatunków, dla których wyznaczono obszar Natura 2000,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l-PL" altLang="pl-PL" sz="1600">
                <a:latin typeface="Bookman Old Style" panose="02050604050505020204" pitchFamily="18" charset="0"/>
              </a:rPr>
              <a:t> w razie potrzeby - profesjonalnego moderatora/negocjatora,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l-PL" altLang="pl-PL" sz="1600">
                <a:latin typeface="Bookman Old Style" panose="02050604050505020204" pitchFamily="18" charset="0"/>
              </a:rPr>
              <a:t> organizatora procesu planistycznego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600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pl-PL" altLang="pl-PL" sz="1600">
              <a:latin typeface="Bookman Old Style" panose="02050604050505020204" pitchFamily="18" charset="0"/>
            </a:endParaRPr>
          </a:p>
        </p:txBody>
      </p:sp>
      <p:pic>
        <p:nvPicPr>
          <p:cNvPr id="67588" name="Picture 6" descr="n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005263"/>
            <a:ext cx="3246438" cy="2447925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7589" name="Text Box 7"/>
          <p:cNvSpPr txBox="1">
            <a:spLocks noChangeArrowheads="1"/>
          </p:cNvSpPr>
          <p:nvPr/>
        </p:nvSpPr>
        <p:spPr bwMode="auto">
          <a:xfrm>
            <a:off x="395288" y="4724400"/>
            <a:ext cx="4845050" cy="181610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>
                <a:latin typeface="Bookman Old Style" panose="02050604050505020204" pitchFamily="18" charset="0"/>
              </a:rPr>
              <a:t>Struktura i wielkość Zespołu zależy do specyfiki danego obszaru Natura 2000, jego skład nie powinien przekraczać liczby 30 osób. W przypadku rozległego obszaru należy rozważyć zasadność utworzenia Zespołu składającego się z pracujących równolegle grup obszarowych bądź tematycznych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323850" y="260350"/>
            <a:ext cx="5975350" cy="40005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 b="1">
                <a:latin typeface="Bookman Old Style" panose="02050604050505020204" pitchFamily="18" charset="0"/>
              </a:rPr>
              <a:t>Krok po kroku:</a:t>
            </a:r>
            <a:r>
              <a:rPr lang="pl-PL" altLang="pl-PL" sz="2000">
                <a:latin typeface="Bookman Old Style" panose="02050604050505020204" pitchFamily="18" charset="0"/>
              </a:rPr>
              <a:t> </a:t>
            </a:r>
            <a:r>
              <a:rPr lang="pl-PL" altLang="pl-PL" sz="2000" b="1">
                <a:latin typeface="Bookman Old Style" panose="02050604050505020204" pitchFamily="18" charset="0"/>
              </a:rPr>
              <a:t>Zespół Lokalnej Współpracy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323850" y="908050"/>
            <a:ext cx="83518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600">
              <a:latin typeface="Trebuchet MS" panose="020B0603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pl-PL" altLang="pl-PL" sz="1600">
              <a:latin typeface="Trebuchet MS" panose="020B0603020202020204" pitchFamily="34" charset="0"/>
            </a:endParaRPr>
          </a:p>
        </p:txBody>
      </p:sp>
      <p:sp>
        <p:nvSpPr>
          <p:cNvPr id="68612" name="Text Box 6"/>
          <p:cNvSpPr txBox="1">
            <a:spLocks noChangeArrowheads="1"/>
          </p:cNvSpPr>
          <p:nvPr/>
        </p:nvSpPr>
        <p:spPr bwMode="auto">
          <a:xfrm>
            <a:off x="323850" y="5805488"/>
            <a:ext cx="4248150" cy="58102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600">
                <a:latin typeface="Bookman Old Style" panose="02050604050505020204" pitchFamily="18" charset="0"/>
              </a:rPr>
              <a:t>Udział dobrych ekspertów jest niezbędny do dobrego planowania </a:t>
            </a:r>
          </a:p>
        </p:txBody>
      </p:sp>
      <p:pic>
        <p:nvPicPr>
          <p:cNvPr id="6861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860800"/>
            <a:ext cx="3938587" cy="2598738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908050"/>
            <a:ext cx="3971925" cy="2789238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81075"/>
            <a:ext cx="3857625" cy="475297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323850" y="238125"/>
            <a:ext cx="5864225" cy="3968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 b="1">
                <a:latin typeface="Trebuchet MS" panose="020B0603020202020204" pitchFamily="34" charset="0"/>
              </a:rPr>
              <a:t>Krok po kroku:</a:t>
            </a:r>
            <a:r>
              <a:rPr lang="pl-PL" altLang="pl-PL" sz="2000" b="1" i="1">
                <a:latin typeface="Trebuchet MS" panose="020B0603020202020204" pitchFamily="34" charset="0"/>
              </a:rPr>
              <a:t> </a:t>
            </a:r>
            <a:r>
              <a:rPr lang="pl-PL" altLang="pl-PL" sz="2000" b="1">
                <a:latin typeface="Trebuchet MS" panose="020B0603020202020204" pitchFamily="34" charset="0"/>
              </a:rPr>
              <a:t>opis granic obszaru Natura 2000</a:t>
            </a:r>
          </a:p>
        </p:txBody>
      </p:sp>
      <p:sp>
        <p:nvSpPr>
          <p:cNvPr id="69635" name="Text Box 5"/>
          <p:cNvSpPr txBox="1">
            <a:spLocks noChangeArrowheads="1"/>
          </p:cNvSpPr>
          <p:nvPr/>
        </p:nvSpPr>
        <p:spPr bwMode="auto">
          <a:xfrm>
            <a:off x="395288" y="1196975"/>
            <a:ext cx="8301037" cy="1323975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>
                <a:latin typeface="Bookman Old Style" panose="02050604050505020204" pitchFamily="18" charset="0"/>
              </a:rPr>
              <a:t>Opisem granic obszaru Natura 2000 jest wektorowa warstwa informacyjna (tzw. „shp”),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l-PL" altLang="pl-PL" sz="1600">
                <a:latin typeface="Bookman Old Style" panose="02050604050505020204" pitchFamily="18" charset="0"/>
              </a:rPr>
              <a:t> przyjmuje się w tej formie, w jakiej została zgłoszona do Komisji Europejskej.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pl-PL" altLang="pl-PL" sz="1600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>
                <a:latin typeface="Bookman Old Style" panose="02050604050505020204" pitchFamily="18" charset="0"/>
              </a:rPr>
              <a:t>W zasadzie nie przewiduje się prac nad granicami obszaru.</a:t>
            </a:r>
          </a:p>
        </p:txBody>
      </p:sp>
      <p:sp>
        <p:nvSpPr>
          <p:cNvPr id="69636" name="Text Box 6"/>
          <p:cNvSpPr txBox="1">
            <a:spLocks noChangeArrowheads="1"/>
          </p:cNvSpPr>
          <p:nvPr/>
        </p:nvSpPr>
        <p:spPr bwMode="auto">
          <a:xfrm>
            <a:off x="2268538" y="2852738"/>
            <a:ext cx="6408737" cy="3046412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200">
                <a:solidFill>
                  <a:srgbClr val="0033CC"/>
                </a:solidFill>
                <a:latin typeface="Bookman Old Style" panose="02050604050505020204" pitchFamily="18" charset="0"/>
              </a:rPr>
              <a:t>Z przyczyn prawnych zmiana granic obszaru Natura 2000 nie może nastąpić za pomocą ustanowienia przez RDOŚ planu zadań ochronnych; organem kompetentnym do dokonania takiej zmiany jest minister właściwy do spraw środowiska po uzgodnieniu z Komisją Europejską, lub Komisja Europejska na wniosek ministra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200">
                <a:solidFill>
                  <a:srgbClr val="0033CC"/>
                </a:solidFill>
                <a:latin typeface="Bookman Old Style" panose="020506040505050202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200">
                <a:solidFill>
                  <a:srgbClr val="0033CC"/>
                </a:solidFill>
                <a:latin typeface="Bookman Old Style" panose="02050604050505020204" pitchFamily="18" charset="0"/>
              </a:rPr>
              <a:t>W przypadku ujawnienia w toku prac potrzeby dokonania korekty granic, można równolegle do sporządzania projektu PZO sformułować wniosek o dokonanie takiej korekty. Musi on być zgodny z wymogami prawa krajowego i wspólnotowego; wymaga uzgodnienia z Komisją Europejską.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200">
              <a:solidFill>
                <a:srgbClr val="0033CC"/>
              </a:solidFill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200">
                <a:solidFill>
                  <a:srgbClr val="0033CC"/>
                </a:solidFill>
                <a:latin typeface="Bookman Old Style" panose="02050604050505020204" pitchFamily="18" charset="0"/>
              </a:rPr>
              <a:t>Komisja Europejska zwykle akceptuje wnioski o powiększenie obszarów, ale wniosek o zmniejszenie obszaru Natura 2000 (wyłączenie pewnych terenów z obszaru) jest bardzo trudne i wymaga wyczerpującego uzasadnienia. Nie jest możliwe z przyczyn społeczno-ekonomicznych, a tylko jeżeli są dowody naukowe, że teren włączono do obszaru niepotrzebnie.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173038" y="233363"/>
            <a:ext cx="6602412" cy="40005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 b="1">
                <a:latin typeface="Bookman Old Style" panose="02050604050505020204" pitchFamily="18" charset="0"/>
              </a:rPr>
              <a:t>Krok po kroku:</a:t>
            </a:r>
            <a:r>
              <a:rPr lang="pl-PL" altLang="pl-PL" sz="2000" b="1" i="1">
                <a:latin typeface="Bookman Old Style" panose="02050604050505020204" pitchFamily="18" charset="0"/>
              </a:rPr>
              <a:t> </a:t>
            </a:r>
            <a:r>
              <a:rPr lang="pl-PL" altLang="pl-PL" sz="2000" b="1">
                <a:latin typeface="Bookman Old Style" panose="02050604050505020204" pitchFamily="18" charset="0"/>
              </a:rPr>
              <a:t>zebranie istniejących informacji</a:t>
            </a:r>
          </a:p>
        </p:txBody>
      </p:sp>
      <p:sp>
        <p:nvSpPr>
          <p:cNvPr id="70659" name="Text Box 5"/>
          <p:cNvSpPr txBox="1">
            <a:spLocks noChangeArrowheads="1"/>
          </p:cNvSpPr>
          <p:nvPr/>
        </p:nvSpPr>
        <p:spPr bwMode="auto">
          <a:xfrm>
            <a:off x="244475" y="881063"/>
            <a:ext cx="8280400" cy="3268662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>
                <a:latin typeface="Bookman Old Style" panose="02050604050505020204" pitchFamily="18" charset="0"/>
              </a:rPr>
              <a:t>Pozyskanie i zestawienie wszystkich dostępnych informacji o obszarze Natura 2000, w szczególności o: 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pl-PL" altLang="pl-PL" sz="1600">
                <a:latin typeface="Bookman Old Style" panose="02050604050505020204" pitchFamily="18" charset="0"/>
              </a:rPr>
              <a:t> uwarunkowaniach ochrony obszaru, w tym: geograficznych, przyrodniczych, społecznych, gospodarczych i  kulturowych, wynikających z aktualnych i potencjalnych kierunków rozwoju społecznego i gospodarczego, a także wynikających z istniejących form ochrony przyrody innych niż obszar i celów ich ochrony;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pl-PL" altLang="pl-PL" sz="1600">
                <a:latin typeface="Bookman Old Style" panose="02050604050505020204" pitchFamily="18" charset="0"/>
              </a:rPr>
              <a:t> występowaniu przedmiotów ochrony, ich stanie, zagrożeniach, wymogach i możliwości ochrony, wraz z ich zaznaczeniem na mapach;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pl-PL" altLang="pl-PL" sz="1600">
                <a:latin typeface="Bookman Old Style" panose="02050604050505020204" pitchFamily="18" charset="0"/>
              </a:rPr>
              <a:t> istniejących i projektowanych planach, strategiach i programach dotyczących obszaru lub mogących mieć na niego wpływ, wraz z oceną ich aktualnego i potencjalnego wpływu na przedmioty ochrony.</a:t>
            </a:r>
          </a:p>
        </p:txBody>
      </p:sp>
      <p:sp>
        <p:nvSpPr>
          <p:cNvPr id="70660" name="Text Box 6"/>
          <p:cNvSpPr txBox="1">
            <a:spLocks noChangeArrowheads="1"/>
          </p:cNvSpPr>
          <p:nvPr/>
        </p:nvSpPr>
        <p:spPr bwMode="auto">
          <a:xfrm>
            <a:off x="1979613" y="4811713"/>
            <a:ext cx="6731000" cy="1200150"/>
          </a:xfrm>
          <a:prstGeom prst="rect">
            <a:avLst/>
          </a:prstGeom>
          <a:solidFill>
            <a:schemeClr val="bg1">
              <a:alpha val="4588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rgbClr val="FF0000"/>
                </a:solidFill>
                <a:latin typeface="Bookman Old Style" panose="02050604050505020204" pitchFamily="18" charset="0"/>
              </a:rPr>
              <a:t>Ocena ich aktualności, wiarygodności, kompletności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b="1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rgbClr val="FF0000"/>
                </a:solidFill>
                <a:latin typeface="Bookman Old Style" panose="02050604050505020204" pitchFamily="18" charset="0"/>
              </a:rPr>
              <a:t>Plan niezbędnych prac terenowych, uzupełniających 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rgbClr val="FF0000"/>
                </a:solidFill>
                <a:latin typeface="Bookman Old Style" panose="02050604050505020204" pitchFamily="18" charset="0"/>
              </a:rPr>
              <a:t>uszczegóławiających istniejącą wiedzę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323850" y="238125"/>
            <a:ext cx="6602413" cy="40005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 b="1">
                <a:latin typeface="Bookman Old Style" panose="02050604050505020204" pitchFamily="18" charset="0"/>
              </a:rPr>
              <a:t>Krok po kroku:</a:t>
            </a:r>
            <a:r>
              <a:rPr lang="pl-PL" altLang="pl-PL" sz="2000" b="1" i="1">
                <a:latin typeface="Bookman Old Style" panose="02050604050505020204" pitchFamily="18" charset="0"/>
              </a:rPr>
              <a:t> </a:t>
            </a:r>
            <a:r>
              <a:rPr lang="pl-PL" altLang="pl-PL" sz="2000" b="1">
                <a:latin typeface="Bookman Old Style" panose="02050604050505020204" pitchFamily="18" charset="0"/>
              </a:rPr>
              <a:t>zebranie istniejących informacji</a:t>
            </a:r>
          </a:p>
        </p:txBody>
      </p:sp>
      <p:pic>
        <p:nvPicPr>
          <p:cNvPr id="7168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76438"/>
            <a:ext cx="704215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Text Box 7"/>
          <p:cNvSpPr txBox="1">
            <a:spLocks noChangeArrowheads="1"/>
          </p:cNvSpPr>
          <p:nvPr/>
        </p:nvSpPr>
        <p:spPr bwMode="auto">
          <a:xfrm>
            <a:off x="395288" y="836613"/>
            <a:ext cx="8299450" cy="1323975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>
                <a:latin typeface="Bookman Old Style" panose="02050604050505020204" pitchFamily="18" charset="0"/>
              </a:rPr>
              <a:t>Być może stan danego gatunku / siedliska w danym obszarze Natura 2000 był już przedmiotem oceny w ramach monitoringu prowadzonego przez GIOŚ i IOP PAN? W przypadku Torfowiska Reptowo wykonano oceny stanu dla siedliska 7120 w latach 2013 i 2016 (eksperci to: Dorota Horabik i Robert Stańko)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600">
              <a:latin typeface="Bookman Old Style" panose="02050604050505020204" pitchFamily="18" charset="0"/>
            </a:endParaRPr>
          </a:p>
        </p:txBody>
      </p:sp>
      <p:sp>
        <p:nvSpPr>
          <p:cNvPr id="71685" name="Text Box 8"/>
          <p:cNvSpPr txBox="1">
            <a:spLocks noChangeArrowheads="1"/>
          </p:cNvSpPr>
          <p:nvPr/>
        </p:nvSpPr>
        <p:spPr bwMode="auto">
          <a:xfrm>
            <a:off x="7740650" y="2565400"/>
            <a:ext cx="1173163" cy="942975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400">
                <a:solidFill>
                  <a:srgbClr val="FF0000"/>
                </a:solidFill>
                <a:latin typeface="Trebuchet MS" panose="020B0603020202020204" pitchFamily="34" charset="0"/>
              </a:rPr>
              <a:t>Dostęp do bazy wymaga uprawnień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ytuł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pl-PL" altLang="pl-PL" smtClean="0"/>
              <a:t>Ostoja Zapceńska PLH220057</a:t>
            </a:r>
          </a:p>
        </p:txBody>
      </p:sp>
      <p:sp>
        <p:nvSpPr>
          <p:cNvPr id="19459" name="Symbol zastępczy zawartości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algn="just"/>
            <a:r>
              <a:rPr lang="pl-PL" altLang="pl-PL" sz="1800" smtClean="0"/>
              <a:t>Projekt Planu zadań ochronnych dla ww. obszaru ma zostać sporządzony dla powierzchni liczącej </a:t>
            </a:r>
            <a:r>
              <a:rPr lang="pl-PL" altLang="pl-PL" sz="1800" smtClean="0">
                <a:solidFill>
                  <a:srgbClr val="FF0000"/>
                </a:solidFill>
              </a:rPr>
              <a:t>3724,49 ha</a:t>
            </a:r>
            <a:r>
              <a:rPr lang="pl-PL" altLang="pl-PL" sz="1800" smtClean="0"/>
              <a:t>, tj. powierzchni </a:t>
            </a:r>
            <a:r>
              <a:rPr lang="pl-PL" altLang="pl-PL" sz="1800" smtClean="0">
                <a:solidFill>
                  <a:srgbClr val="FF0000"/>
                </a:solidFill>
              </a:rPr>
              <a:t>z wyłączeniem 80,37 ha</a:t>
            </a:r>
            <a:r>
              <a:rPr lang="pl-PL" altLang="pl-PL" sz="1800" smtClean="0"/>
              <a:t>, w tym: </a:t>
            </a:r>
          </a:p>
          <a:p>
            <a:pPr algn="just"/>
            <a:r>
              <a:rPr lang="pl-PL" altLang="pl-PL" sz="1800" smtClean="0"/>
              <a:t>a)	dla powierzchni </a:t>
            </a:r>
            <a:r>
              <a:rPr lang="pl-PL" altLang="pl-PL" sz="1800" smtClean="0">
                <a:solidFill>
                  <a:srgbClr val="FF0000"/>
                </a:solidFill>
              </a:rPr>
              <a:t>70,90 ha </a:t>
            </a:r>
            <a:r>
              <a:rPr lang="pl-PL" altLang="pl-PL" sz="1800" smtClean="0"/>
              <a:t>pokrywającej się z obszarem będącym w zarządzie </a:t>
            </a:r>
            <a:r>
              <a:rPr lang="pl-PL" altLang="pl-PL" sz="1800" smtClean="0">
                <a:solidFill>
                  <a:srgbClr val="00B050"/>
                </a:solidFill>
              </a:rPr>
              <a:t>Nadleśnictwa Przymuszewo </a:t>
            </a:r>
            <a:r>
              <a:rPr lang="pl-PL" altLang="pl-PL" sz="1800" smtClean="0"/>
              <a:t>(RDLP w Toruniu) sporządzono Plan Urządzenia Lasu (PUL) zawierający zakres art. 28 ust. 10 ustawy z dnia 16 kwietnia 2004 r. o ochronie przyrody (t.j. Dz. U. z 2022 r. poz. 916); dla tej części obszaru Natura 2000 planu zadań ochronnych nie sporządza się, co określa art. 28 ust. 11. pkt 3. a) ustawy z dnia 16 kwietnia 2004 r. o ochronie przyrody;</a:t>
            </a:r>
          </a:p>
          <a:p>
            <a:pPr algn="just"/>
            <a:r>
              <a:rPr lang="pl-PL" altLang="pl-PL" sz="1800" smtClean="0"/>
              <a:t>b)	dla powierzchni </a:t>
            </a:r>
            <a:r>
              <a:rPr lang="pl-PL" altLang="pl-PL" sz="1800" smtClean="0">
                <a:solidFill>
                  <a:srgbClr val="FF0000"/>
                </a:solidFill>
              </a:rPr>
              <a:t>9,47 ha </a:t>
            </a:r>
            <a:r>
              <a:rPr lang="pl-PL" altLang="pl-PL" sz="1800" smtClean="0"/>
              <a:t>pokrywającej się z obszarem </a:t>
            </a:r>
            <a:r>
              <a:rPr lang="pl-PL" altLang="pl-PL" sz="1800" smtClean="0">
                <a:solidFill>
                  <a:srgbClr val="00B050"/>
                </a:solidFill>
              </a:rPr>
              <a:t>rezerwatu przyrody „Mechowisko Radość”, </a:t>
            </a:r>
            <a:r>
              <a:rPr lang="pl-PL" altLang="pl-PL" sz="1800" smtClean="0"/>
              <a:t>został opracowany plan ochrony rezerwatu zawierający zakres art. 28 ust. 10 ustawy z dnia 16 kwietnia 2004 r. o ochronie przyrody (t.j. Dz. U. z 2022 r. poz. 916; dla tej części obszaru Natura 2000 planu zadań ochronnych nie sporządza się, co określa art. 28 ust. 11. pkt 2 ustawy z dnia 16 kwietnia 2004 r. o ochronie przyrody.</a:t>
            </a:r>
          </a:p>
          <a:p>
            <a:endParaRPr lang="pl-PL" altLang="pl-P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323850" y="238125"/>
            <a:ext cx="6948488" cy="40005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 b="1">
                <a:latin typeface="Bookman Old Style" panose="02050604050505020204" pitchFamily="18" charset="0"/>
              </a:rPr>
              <a:t>Krok po kroku:</a:t>
            </a:r>
            <a:r>
              <a:rPr lang="pl-PL" altLang="pl-PL" sz="2000" b="1" i="1">
                <a:latin typeface="Bookman Old Style" panose="02050604050505020204" pitchFamily="18" charset="0"/>
              </a:rPr>
              <a:t> </a:t>
            </a:r>
            <a:r>
              <a:rPr lang="pl-PL" altLang="pl-PL" sz="2000" b="1">
                <a:latin typeface="Bookman Old Style" panose="02050604050505020204" pitchFamily="18" charset="0"/>
              </a:rPr>
              <a:t>Ocena stanu przedmiotów ochrony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395288" y="836613"/>
            <a:ext cx="8353425" cy="5392737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  <a:buFontTx/>
              <a:buNone/>
            </a:pPr>
            <a:r>
              <a:rPr lang="pl-PL" altLang="pl-PL" sz="1400">
                <a:latin typeface="Bookman Old Style" panose="02050604050505020204" pitchFamily="18" charset="0"/>
              </a:rPr>
              <a:t>Ocena stanu ochrony przedmiotów ochrony jest dokonywaną przez ekspertów - specjalistów od określonych siedlisk i gatunków, zatrudnionych przez Wykonawcę przy wsparciu ekspertów zaproszonych do pracy w Zespole Lokalnej Współpracy. </a:t>
            </a:r>
          </a:p>
          <a:p>
            <a:pPr eaLnBrk="1" hangingPunct="1">
              <a:spcBef>
                <a:spcPct val="40000"/>
              </a:spcBef>
              <a:buFontTx/>
              <a:buNone/>
            </a:pPr>
            <a:r>
              <a:rPr lang="pl-PL" altLang="pl-PL" sz="1400">
                <a:latin typeface="Bookman Old Style" panose="02050604050505020204" pitchFamily="18" charset="0"/>
              </a:rPr>
              <a:t>Ocenę wykonuje się na podstawie zgromadzonych danych i informacji o  konkretnych płatach siedliska oraz stanowiskach gatunku, jak i wyników punktowych wizji terenowych, które weryfikują i uzupełniają posiadaną wiedzę.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400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400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400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400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400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400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400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400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400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40000"/>
              </a:spcBef>
              <a:buFontTx/>
              <a:buNone/>
            </a:pPr>
            <a:endParaRPr lang="pl-PL" altLang="pl-PL" sz="1400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40000"/>
              </a:spcBef>
              <a:buFontTx/>
              <a:buNone/>
            </a:pPr>
            <a:r>
              <a:rPr lang="pl-PL" altLang="pl-PL" sz="1400">
                <a:latin typeface="Bookman Old Style" panose="02050604050505020204" pitchFamily="18" charset="0"/>
              </a:rPr>
              <a:t>Ocena stanu ochrony przedmiotów ochrony opiera się na skali określonej w załączniku do rozporządzenia Ministra Środowiska z 17.02.2010, w której „FV” oznacza stan właściwy, „U1 – niezadowalający”, „U2 – zły”</a:t>
            </a:r>
          </a:p>
          <a:p>
            <a:pPr eaLnBrk="1" hangingPunct="1">
              <a:spcBef>
                <a:spcPct val="40000"/>
              </a:spcBef>
              <a:buFontTx/>
              <a:buNone/>
            </a:pPr>
            <a:r>
              <a:rPr lang="pl-PL" altLang="pl-PL" sz="1400">
                <a:latin typeface="Bookman Old Style" panose="02050604050505020204" pitchFamily="18" charset="0"/>
              </a:rPr>
              <a:t>Podstawą oceny parametru „struktury i funkcji” siedliska przyrodniczego oraz „populacji i siedliska” gatunku innego niż ptaki są odrębne zestawy wskaźników opracowane dla poszczególnych gatunków i typów siedlisk,  przyjęte na podstawie wiedzy naukowej do celów monitoringu.</a:t>
            </a:r>
            <a:r>
              <a:rPr lang="pl-PL" altLang="pl-PL" sz="1400" i="1">
                <a:latin typeface="Bookman Old Style" panose="02050604050505020204" pitchFamily="18" charset="0"/>
              </a:rPr>
              <a:t> </a:t>
            </a:r>
          </a:p>
        </p:txBody>
      </p:sp>
      <p:pic>
        <p:nvPicPr>
          <p:cNvPr id="7270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20938"/>
            <a:ext cx="81407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323850" y="238125"/>
            <a:ext cx="4146550" cy="400050"/>
          </a:xfrm>
          <a:prstGeom prst="rect">
            <a:avLst/>
          </a:prstGeom>
          <a:solidFill>
            <a:schemeClr val="bg1">
              <a:alpha val="6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 b="1">
                <a:latin typeface="Bookman Old Style" panose="02050604050505020204" pitchFamily="18" charset="0"/>
              </a:rPr>
              <a:t>Krok po kroku: lista zagrożeń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4356100" y="927100"/>
            <a:ext cx="4392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600">
              <a:latin typeface="Trebuchet MS" panose="020B0603020202020204" pitchFamily="34" charset="0"/>
            </a:endParaRPr>
          </a:p>
        </p:txBody>
      </p:sp>
      <p:sp>
        <p:nvSpPr>
          <p:cNvPr id="73732" name="Text Box 6"/>
          <p:cNvSpPr txBox="1">
            <a:spLocks noChangeArrowheads="1"/>
          </p:cNvSpPr>
          <p:nvPr/>
        </p:nvSpPr>
        <p:spPr bwMode="auto">
          <a:xfrm>
            <a:off x="4140200" y="908050"/>
            <a:ext cx="4535488" cy="375920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>
                <a:latin typeface="Bookman Old Style" panose="02050604050505020204" pitchFamily="18" charset="0"/>
              </a:rPr>
              <a:t>Opracowywana</a:t>
            </a:r>
            <a:r>
              <a:rPr lang="pl-PL" altLang="pl-PL" sz="1600">
                <a:latin typeface="Trebuchet MS" panose="020B0603020202020204" pitchFamily="34" charset="0"/>
              </a:rPr>
              <a:t> z punktu widzenia przedmiotów ochrony – związki przyczynowo skutkowe ze stanem przedmiotów ochrony (jego parametrami i wskaźnikami)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600">
              <a:latin typeface="Trebuchet MS" panose="020B0603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600">
              <a:latin typeface="Trebuchet MS" panose="020B0603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>
                <a:latin typeface="Trebuchet MS" panose="020B0603020202020204" pitchFamily="34" charset="0"/>
              </a:rPr>
              <a:t>Ująć tu: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l-PL" altLang="pl-PL" sz="1600">
                <a:latin typeface="Trebuchet MS" panose="020B0603020202020204" pitchFamily="34" charset="0"/>
              </a:rPr>
              <a:t> Czynniki będące obecnie powodem niewłaściwego / złego stanu przedmiotów ochrony,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l-PL" altLang="pl-PL" sz="1600">
                <a:latin typeface="Trebuchet MS" panose="020B0603020202020204" pitchFamily="34" charset="0"/>
              </a:rPr>
              <a:t> Czynniki zagrażające utrzymaniu właściwego stanu ochrony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l-PL" altLang="pl-PL" sz="1600">
                <a:latin typeface="Trebuchet MS" panose="020B0603020202020204" pitchFamily="34" charset="0"/>
              </a:rPr>
              <a:t> Czynniki które potencjalnie utrudnią lub uniemożliwią osiągnięcie właściwego stanu ochrony/poprawę istniejącego stanu ochrony</a:t>
            </a:r>
          </a:p>
        </p:txBody>
      </p:sp>
      <p:sp>
        <p:nvSpPr>
          <p:cNvPr id="73733" name="Text Box 8"/>
          <p:cNvSpPr txBox="1">
            <a:spLocks noChangeArrowheads="1"/>
          </p:cNvSpPr>
          <p:nvPr/>
        </p:nvSpPr>
        <p:spPr bwMode="auto">
          <a:xfrm>
            <a:off x="5364163" y="5300663"/>
            <a:ext cx="3332162" cy="1384300"/>
          </a:xfrm>
          <a:prstGeom prst="rect">
            <a:avLst/>
          </a:prstGeom>
          <a:solidFill>
            <a:schemeClr val="bg1">
              <a:alpha val="4588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>
                <a:solidFill>
                  <a:srgbClr val="0033CC"/>
                </a:solidFill>
                <a:latin typeface="Bookman Old Style" panose="02050604050505020204" pitchFamily="18" charset="0"/>
              </a:rPr>
              <a:t>Lista z pkt 6.1 SDF może być potraktowana tylko wstępnie i pomocniczo. Wpisy w SDF nie wpływają na uznanie / nie uznanie za zagrożenie w procesie planowania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323850" y="238125"/>
            <a:ext cx="5551488" cy="40005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 b="1">
                <a:latin typeface="Bookman Old Style" panose="02050604050505020204" pitchFamily="18" charset="0"/>
              </a:rPr>
              <a:t>Krok po kroku:</a:t>
            </a:r>
            <a:r>
              <a:rPr lang="pl-PL" altLang="pl-PL" sz="2000" b="1" i="1">
                <a:latin typeface="Bookman Old Style" panose="02050604050505020204" pitchFamily="18" charset="0"/>
              </a:rPr>
              <a:t> </a:t>
            </a:r>
            <a:r>
              <a:rPr lang="pl-PL" altLang="pl-PL" sz="2000" b="1">
                <a:latin typeface="Bookman Old Style" panose="02050604050505020204" pitchFamily="18" charset="0"/>
              </a:rPr>
              <a:t>cele działań ochronnych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323850" y="836613"/>
            <a:ext cx="8353425" cy="3000375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>
                <a:latin typeface="Bookman Old Style" panose="02050604050505020204" pitchFamily="18" charset="0"/>
              </a:rPr>
              <a:t>Wizja „właściwego stanu ochrony” obszaru:</a:t>
            </a:r>
          </a:p>
          <a:p>
            <a:pPr lvl="1" eaLnBrk="1" hangingPunct="1">
              <a:spcBef>
                <a:spcPct val="25000"/>
              </a:spcBef>
              <a:buFontTx/>
              <a:buChar char="•"/>
            </a:pPr>
            <a:r>
              <a:rPr lang="pl-PL" altLang="pl-PL" sz="1400">
                <a:latin typeface="Bookman Old Style" panose="02050604050505020204" pitchFamily="18" charset="0"/>
              </a:rPr>
              <a:t>liczebność gatunku lub powierzchnia siedliska w obszarze nie  pomniejszona, a w przypadkach jeśli jest to możliwe, nawet zwiększona;</a:t>
            </a:r>
          </a:p>
          <a:p>
            <a:pPr lvl="1" eaLnBrk="1" hangingPunct="1">
              <a:spcBef>
                <a:spcPct val="25000"/>
              </a:spcBef>
              <a:buFontTx/>
              <a:buChar char="•"/>
            </a:pPr>
            <a:r>
              <a:rPr lang="pl-PL" altLang="pl-PL" sz="1400">
                <a:latin typeface="Bookman Old Style" panose="02050604050505020204" pitchFamily="18" charset="0"/>
              </a:rPr>
              <a:t>zachowane lub odtworzone podstawowe cechy ekologiczne siedliska przyrodniczego; </a:t>
            </a:r>
          </a:p>
          <a:p>
            <a:pPr lvl="1" eaLnBrk="1" hangingPunct="1">
              <a:spcBef>
                <a:spcPct val="25000"/>
              </a:spcBef>
              <a:buFontTx/>
              <a:buChar char="•"/>
            </a:pPr>
            <a:r>
              <a:rPr lang="pl-PL" altLang="pl-PL" sz="1400">
                <a:latin typeface="Bookman Old Style" panose="02050604050505020204" pitchFamily="18" charset="0"/>
              </a:rPr>
              <a:t>zapewnione określone formy użytkowania gospodarczego w przypadku siedlisk półnaturalnych (np. łąkowych i pastwiskowych);</a:t>
            </a:r>
          </a:p>
          <a:p>
            <a:pPr lvl="1" eaLnBrk="1" hangingPunct="1">
              <a:spcBef>
                <a:spcPct val="25000"/>
              </a:spcBef>
              <a:buFontTx/>
              <a:buChar char="•"/>
            </a:pPr>
            <a:r>
              <a:rPr lang="pl-PL" altLang="pl-PL" sz="1400">
                <a:latin typeface="Bookman Old Style" panose="02050604050505020204" pitchFamily="18" charset="0"/>
              </a:rPr>
              <a:t>zachowania różnorodności biologicznej związanej z danym typem siedliska, w tym: gatunki typowe, rzadkie, chronione, specyficzne dla tego typu siedliska;</a:t>
            </a:r>
          </a:p>
          <a:p>
            <a:pPr lvl="1" eaLnBrk="1" hangingPunct="1">
              <a:spcBef>
                <a:spcPct val="25000"/>
              </a:spcBef>
              <a:buFontTx/>
              <a:buChar char="•"/>
            </a:pPr>
            <a:r>
              <a:rPr lang="pl-PL" altLang="pl-PL" sz="1400">
                <a:latin typeface="Bookman Old Style" panose="02050604050505020204" pitchFamily="18" charset="0"/>
              </a:rPr>
              <a:t>zachowane lub odtworzone kluczowe elementy struktury (np. udział starych drzewostanów i martwych drzew w lasach);</a:t>
            </a:r>
          </a:p>
          <a:p>
            <a:pPr lvl="1" eaLnBrk="1" hangingPunct="1">
              <a:spcBef>
                <a:spcPct val="25000"/>
              </a:spcBef>
              <a:buFontTx/>
              <a:buChar char="•"/>
            </a:pPr>
            <a:r>
              <a:rPr lang="pl-PL" altLang="pl-PL" sz="1400">
                <a:latin typeface="Bookman Old Style" panose="02050604050505020204" pitchFamily="18" charset="0"/>
              </a:rPr>
              <a:t>utrzymanie we właściwym stanie siedlisk warunkujących realizację cyklu życiowego gatunku chronionego w obszarze.</a:t>
            </a:r>
          </a:p>
        </p:txBody>
      </p:sp>
      <p:sp>
        <p:nvSpPr>
          <p:cNvPr id="74756" name="Text Box 5"/>
          <p:cNvSpPr txBox="1">
            <a:spLocks noChangeArrowheads="1"/>
          </p:cNvSpPr>
          <p:nvPr/>
        </p:nvSpPr>
        <p:spPr bwMode="auto">
          <a:xfrm>
            <a:off x="323850" y="3860800"/>
            <a:ext cx="8351838" cy="2732088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>
                <a:solidFill>
                  <a:srgbClr val="0033CC"/>
                </a:solidFill>
                <a:latin typeface="Bookman Old Style" panose="02050604050505020204" pitchFamily="18" charset="0"/>
              </a:rPr>
              <a:t>Ustalając cele, kierujemy się:</a:t>
            </a:r>
          </a:p>
          <a:p>
            <a:pPr eaLnBrk="1" hangingPunct="1">
              <a:spcBef>
                <a:spcPct val="25000"/>
              </a:spcBef>
              <a:buFontTx/>
              <a:buChar char="•"/>
            </a:pPr>
            <a:r>
              <a:rPr lang="pl-PL" altLang="pl-PL" sz="1400">
                <a:solidFill>
                  <a:srgbClr val="0033CC"/>
                </a:solidFill>
                <a:latin typeface="Bookman Old Style" panose="02050604050505020204" pitchFamily="18" charset="0"/>
              </a:rPr>
              <a:t> koniecznością utrzymanie właściwego stanu ochrony przedmiotów ochrony lub jego osiągnięcie, jeżeli ten stan został oceniony jako niewłaściwy lub zły, dążąc do uzyskania „stanu optymalnego”,</a:t>
            </a:r>
          </a:p>
          <a:p>
            <a:pPr eaLnBrk="1" hangingPunct="1">
              <a:spcBef>
                <a:spcPct val="25000"/>
              </a:spcBef>
              <a:buFontTx/>
              <a:buChar char="•"/>
            </a:pPr>
            <a:r>
              <a:rPr lang="pl-PL" altLang="pl-PL" sz="1400">
                <a:solidFill>
                  <a:srgbClr val="0033CC"/>
                </a:solidFill>
                <a:latin typeface="Bookman Old Style" panose="02050604050505020204" pitchFamily="18" charset="0"/>
              </a:rPr>
              <a:t> możliwością ich osiągnięcia w okresie działania Planu (10 lat), </a:t>
            </a:r>
          </a:p>
          <a:p>
            <a:pPr eaLnBrk="1" hangingPunct="1">
              <a:spcBef>
                <a:spcPct val="25000"/>
              </a:spcBef>
              <a:buFontTx/>
              <a:buChar char="•"/>
            </a:pPr>
            <a:r>
              <a:rPr lang="pl-PL" altLang="pl-PL" sz="1400">
                <a:solidFill>
                  <a:srgbClr val="0033CC"/>
                </a:solidFill>
                <a:latin typeface="Bookman Old Style" panose="02050604050505020204" pitchFamily="18" charset="0"/>
              </a:rPr>
              <a:t> istniejącymi i potencjalnymi uwarunkowaniami (w tym społecznymi i gospodarczymi) oraz ograniczeniami (w tym: technicznymi, finansowymi, organizacyjnymi, wynikającymi z braku wiedzy)</a:t>
            </a:r>
          </a:p>
          <a:p>
            <a:pPr eaLnBrk="1" hangingPunct="1">
              <a:spcBef>
                <a:spcPct val="25000"/>
              </a:spcBef>
              <a:buFontTx/>
              <a:buChar char="•"/>
            </a:pPr>
            <a:r>
              <a:rPr lang="pl-PL" altLang="pl-PL" sz="1400">
                <a:solidFill>
                  <a:srgbClr val="0033CC"/>
                </a:solidFill>
                <a:latin typeface="Bookman Old Style" panose="02050604050505020204" pitchFamily="18" charset="0"/>
              </a:rPr>
              <a:t> logiką planowania, tj. cele operacyjne powinny zbliżać nas do osiągnięcia celu strategicznego, a także być związane z ograniczaniem zagrożeń</a:t>
            </a:r>
          </a:p>
          <a:p>
            <a:pPr eaLnBrk="1" hangingPunct="1">
              <a:spcBef>
                <a:spcPct val="25000"/>
              </a:spcBef>
              <a:buFontTx/>
              <a:buChar char="•"/>
            </a:pPr>
            <a:r>
              <a:rPr lang="pl-PL" altLang="pl-PL" sz="1400">
                <a:solidFill>
                  <a:srgbClr val="0033CC"/>
                </a:solidFill>
                <a:latin typeface="Bookman Old Style" panose="02050604050505020204" pitchFamily="18" charset="0"/>
              </a:rPr>
              <a:t> możliwością ich monitorowania i weryfikacji.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323850" y="260350"/>
            <a:ext cx="4287838" cy="396875"/>
          </a:xfrm>
          <a:prstGeom prst="rect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 b="1">
                <a:latin typeface="Trebuchet MS" panose="020B0603020202020204" pitchFamily="34" charset="0"/>
              </a:rPr>
              <a:t>Krok po kroku:</a:t>
            </a:r>
            <a:r>
              <a:rPr lang="pl-PL" altLang="pl-PL" sz="2000" b="1" i="1">
                <a:latin typeface="Trebuchet MS" panose="020B0603020202020204" pitchFamily="34" charset="0"/>
              </a:rPr>
              <a:t> </a:t>
            </a:r>
            <a:r>
              <a:rPr lang="pl-PL" altLang="pl-PL" sz="2000" b="1">
                <a:latin typeface="Trebuchet MS" panose="020B0603020202020204" pitchFamily="34" charset="0"/>
              </a:rPr>
              <a:t>działania ochronne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395288" y="927100"/>
            <a:ext cx="8353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400">
              <a:latin typeface="Trebuchet MS" panose="020B0603020202020204" pitchFamily="34" charset="0"/>
            </a:endParaRPr>
          </a:p>
        </p:txBody>
      </p:sp>
      <p:sp>
        <p:nvSpPr>
          <p:cNvPr id="75780" name="Text Box 5"/>
          <p:cNvSpPr txBox="1">
            <a:spLocks noChangeArrowheads="1"/>
          </p:cNvSpPr>
          <p:nvPr/>
        </p:nvSpPr>
        <p:spPr bwMode="auto">
          <a:xfrm>
            <a:off x="395288" y="765175"/>
            <a:ext cx="8424862" cy="2678113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1700" indent="-3429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pl-PL" altLang="pl-PL" sz="1400">
                <a:latin typeface="Trebuchet MS" panose="020B0603020202020204" pitchFamily="34" charset="0"/>
              </a:rPr>
              <a:t>Powinny zapewnić osiągnięcie celów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pl-PL" altLang="pl-PL" sz="1400">
                <a:latin typeface="Trebuchet MS" panose="020B0603020202020204" pitchFamily="34" charset="0"/>
              </a:rPr>
              <a:t>Mogą dotyczyć:</a:t>
            </a:r>
          </a:p>
          <a:p>
            <a:pPr lvl="4" eaLnBrk="1" hangingPunct="1">
              <a:spcBef>
                <a:spcPct val="0"/>
              </a:spcBef>
              <a:buFontTx/>
              <a:buChar char="•"/>
            </a:pPr>
            <a:r>
              <a:rPr lang="pl-PL" altLang="pl-PL" sz="1400">
                <a:latin typeface="Trebuchet MS" panose="020B0603020202020204" pitchFamily="34" charset="0"/>
              </a:rPr>
              <a:t> wykonania określonych jednorazowych bądź powtarzalnych zadań ochrony czynnej,</a:t>
            </a:r>
          </a:p>
          <a:p>
            <a:pPr lvl="4" eaLnBrk="1" hangingPunct="1">
              <a:spcBef>
                <a:spcPct val="0"/>
              </a:spcBef>
              <a:buFontTx/>
              <a:buChar char="•"/>
            </a:pPr>
            <a:r>
              <a:rPr lang="pl-PL" altLang="pl-PL" sz="1400">
                <a:latin typeface="Trebuchet MS" panose="020B0603020202020204" pitchFamily="34" charset="0"/>
              </a:rPr>
              <a:t> wdrożenia modyfikacji w stosowanych metodach gospodarowania w siedliskach przyrodniczych i siedliskach gatunków,</a:t>
            </a:r>
          </a:p>
          <a:p>
            <a:pPr lvl="4" eaLnBrk="1" hangingPunct="1">
              <a:spcBef>
                <a:spcPct val="0"/>
              </a:spcBef>
              <a:buFontTx/>
              <a:buChar char="•"/>
            </a:pPr>
            <a:r>
              <a:rPr lang="pl-PL" altLang="pl-PL" sz="1400">
                <a:latin typeface="Trebuchet MS" panose="020B0603020202020204" pitchFamily="34" charset="0"/>
              </a:rPr>
              <a:t> utrzymania określonych metod gospodarowania w siedliskach przyrodniczych i siedliskach gatunków,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pl-PL" altLang="pl-PL" sz="1400">
                <a:latin typeface="Trebuchet MS" panose="020B0603020202020204" pitchFamily="34" charset="0"/>
              </a:rPr>
              <a:t>Powinny obejmować również działania w zakresie monitoringu osiągnięcia celów działań ochronnych, w tym w szczególności monitoring odpowiednich parametrów i wskaźników stanu ochrony przedmiotów ochrony.</a:t>
            </a:r>
            <a:r>
              <a:rPr lang="pl-PL" altLang="pl-PL" sz="1400" i="1"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75781" name="Text Box 6"/>
          <p:cNvSpPr txBox="1">
            <a:spLocks noChangeArrowheads="1"/>
          </p:cNvSpPr>
          <p:nvPr/>
        </p:nvSpPr>
        <p:spPr bwMode="auto">
          <a:xfrm>
            <a:off x="179388" y="4076700"/>
            <a:ext cx="4392612" cy="1735138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200">
                <a:solidFill>
                  <a:srgbClr val="0033CC"/>
                </a:solidFill>
                <a:latin typeface="Trebuchet MS" panose="020B0603020202020204" pitchFamily="34" charset="0"/>
              </a:rPr>
              <a:t>należy określić: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l-PL" altLang="pl-PL" sz="1200">
                <a:solidFill>
                  <a:srgbClr val="0033CC"/>
                </a:solidFill>
                <a:latin typeface="Trebuchet MS" panose="020B0603020202020204" pitchFamily="34" charset="0"/>
              </a:rPr>
              <a:t> rodzaj działań ochronnych;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l-PL" altLang="pl-PL" sz="1200">
                <a:solidFill>
                  <a:srgbClr val="0033CC"/>
                </a:solidFill>
                <a:latin typeface="Trebuchet MS" panose="020B0603020202020204" pitchFamily="34" charset="0"/>
              </a:rPr>
              <a:t> zakres prac przewidzianych do realizacji i w razie potrzeby warunki co do sposobu ich wykonania;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l-PL" altLang="pl-PL" sz="1200">
                <a:solidFill>
                  <a:srgbClr val="0033CC"/>
                </a:solidFill>
                <a:latin typeface="Trebuchet MS" panose="020B0603020202020204" pitchFamily="34" charset="0"/>
              </a:rPr>
              <a:t> obszar lub miejsce ich realizacji;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l-PL" altLang="pl-PL" sz="1200">
                <a:solidFill>
                  <a:srgbClr val="0033CC"/>
                </a:solidFill>
                <a:latin typeface="Trebuchet MS" panose="020B0603020202020204" pitchFamily="34" charset="0"/>
              </a:rPr>
              <a:t> termin lub okres oraz częstotliwość ich realizacji;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l-PL" altLang="pl-PL" sz="1200">
                <a:solidFill>
                  <a:srgbClr val="0033CC"/>
                </a:solidFill>
                <a:latin typeface="Trebuchet MS" panose="020B0603020202020204" pitchFamily="34" charset="0"/>
              </a:rPr>
              <a:t> koszty ich realizacji;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l-PL" altLang="pl-PL" sz="1200">
                <a:solidFill>
                  <a:srgbClr val="0033CC"/>
                </a:solidFill>
                <a:latin typeface="Trebuchet MS" panose="020B0603020202020204" pitchFamily="34" charset="0"/>
              </a:rPr>
              <a:t> podmiot odpowiedzialny za ich wykonanie i monitorowanie.</a:t>
            </a:r>
          </a:p>
        </p:txBody>
      </p:sp>
      <p:pic>
        <p:nvPicPr>
          <p:cNvPr id="7578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005263"/>
            <a:ext cx="3814763" cy="2535237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323850" y="260350"/>
            <a:ext cx="8162925" cy="40005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 b="1">
                <a:latin typeface="Bookman Old Style" panose="02050604050505020204" pitchFamily="18" charset="0"/>
              </a:rPr>
              <a:t>Krok po kroku:</a:t>
            </a:r>
            <a:r>
              <a:rPr lang="pl-PL" altLang="pl-PL" sz="2000" b="1" i="1">
                <a:latin typeface="Bookman Old Style" panose="02050604050505020204" pitchFamily="18" charset="0"/>
              </a:rPr>
              <a:t> </a:t>
            </a:r>
            <a:r>
              <a:rPr lang="pl-PL" altLang="pl-PL" sz="2000" b="1">
                <a:latin typeface="Bookman Old Style" panose="02050604050505020204" pitchFamily="18" charset="0"/>
              </a:rPr>
              <a:t>ocena potrzeby sporządzenia planu ochrony</a:t>
            </a:r>
          </a:p>
        </p:txBody>
      </p:sp>
      <p:sp>
        <p:nvSpPr>
          <p:cNvPr id="76803" name="Text Box 8"/>
          <p:cNvSpPr txBox="1">
            <a:spLocks noChangeArrowheads="1"/>
          </p:cNvSpPr>
          <p:nvPr/>
        </p:nvSpPr>
        <p:spPr bwMode="auto">
          <a:xfrm>
            <a:off x="468313" y="981075"/>
            <a:ext cx="8280400" cy="341630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>
                <a:latin typeface="Bookman Old Style" panose="02050604050505020204" pitchFamily="18" charset="0"/>
              </a:rPr>
              <a:t>Ocenia się, czy jest  potrzebne sporządzenie 20 letniego planu ochrony dla całego lub części obszaru, jako jedno z działań ochronnych, biorąc pod uwagę w szczególności: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pl-PL" altLang="pl-PL" sz="1600">
                <a:latin typeface="Bookman Old Style" panose="02050604050505020204" pitchFamily="18" charset="0"/>
              </a:rPr>
              <a:t> potrzebę przeprowadzenia gruntownej inwentaryzacji przyrodniczej lub badań przedmiotów ochrony;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pl-PL" altLang="pl-PL" sz="1600">
                <a:latin typeface="Bookman Old Style" panose="02050604050505020204" pitchFamily="18" charset="0"/>
              </a:rPr>
              <a:t> potrzebę zaplanowania ochrony w perspektywie 20 lat;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pl-PL" altLang="pl-PL" sz="1600">
                <a:latin typeface="Bookman Old Style" panose="02050604050505020204" pitchFamily="18" charset="0"/>
              </a:rPr>
              <a:t> konieczność unormowania zagadnień wchodzących w zakres planu ochrony, a nie mieszczących się w zakresie Planu.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600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>
                <a:latin typeface="Bookman Old Style" panose="02050604050505020204" pitchFamily="18" charset="0"/>
              </a:rPr>
              <a:t>W razie stwierdzenia jednej lub więcej przesłanek należy określić termin sporządzenia planu ochrony dla części lub całości obszaru, biorąc pod uwagę czas potrzebny na wykonanie niezbędnych prac.</a:t>
            </a:r>
          </a:p>
        </p:txBody>
      </p:sp>
      <p:pic>
        <p:nvPicPr>
          <p:cNvPr id="7680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487863"/>
            <a:ext cx="4392613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323850" y="260350"/>
            <a:ext cx="8820150" cy="3968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 b="1">
                <a:latin typeface="Bookman Old Style" panose="02050604050505020204" pitchFamily="18" charset="0"/>
              </a:rPr>
              <a:t>Krok po kroku:</a:t>
            </a:r>
            <a:r>
              <a:rPr lang="pl-PL" altLang="pl-PL" sz="2000" b="1" i="1">
                <a:latin typeface="Bookman Old Style" panose="02050604050505020204" pitchFamily="18" charset="0"/>
              </a:rPr>
              <a:t> </a:t>
            </a:r>
            <a:r>
              <a:rPr lang="pl-PL" altLang="pl-PL" sz="2000" b="1">
                <a:latin typeface="Bookman Old Style" panose="02050604050505020204" pitchFamily="18" charset="0"/>
              </a:rPr>
              <a:t>Wskazania do studiów i planów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376238" y="881063"/>
            <a:ext cx="8299450" cy="3108325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>
                <a:latin typeface="Bookman Old Style" panose="02050604050505020204" pitchFamily="18" charset="0"/>
              </a:rPr>
              <a:t>Analizuje się istniejące studia i plany dotyczące obszaru lub mogące mieć wpływ na cele ochrony obszaru pod kątem ewentualnego znaczącego negatywnego oddziaływania skutków ich realizacji na integralność obszaru z punktu widzenia celów jego ochrony.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1400">
                <a:latin typeface="Bookman Old Style" panose="02050604050505020204" pitchFamily="18" charset="0"/>
              </a:rPr>
              <a:t>W przypadku stwierdzenia negatywnych oddziaływań określa się: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pl-PL" altLang="pl-PL" sz="1400">
                <a:latin typeface="Bookman Old Style" panose="02050604050505020204" pitchFamily="18" charset="0"/>
              </a:rPr>
              <a:t>wskazania do zmiany tych elementów studiów lub planów, których realizacja naruszy lub stworzy ryzyko naruszenia zakazu wymienionego w art. 33 ustawy o ochronie przyrody;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pl-PL" altLang="pl-PL" sz="1400">
                <a:latin typeface="Bookman Old Style" panose="02050604050505020204" pitchFamily="18" charset="0"/>
              </a:rPr>
              <a:t>wskazania do zmiany tych elementów studiów i planów, które powinny być uwzględnione przy zmianach studiów i planów ze względu na zapewnienie właściwych uwarunkowań do realizacji celów ochrony obszaru.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1400">
                <a:latin typeface="Bookman Old Style" panose="02050604050505020204" pitchFamily="18" charset="0"/>
              </a:rPr>
              <a:t>Wskazania mogą dotyczyć zarówno studiów i planów obejmujących tereny w granicach obszaru Natura 2000, jak i  dotyczących terenów poza tym obszarem – ale tylko w takim zakresie, w jakim te studia i plany oddziaływałyby negatywnie na obszar.</a:t>
            </a:r>
          </a:p>
        </p:txBody>
      </p:sp>
      <p:pic>
        <p:nvPicPr>
          <p:cNvPr id="778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352925"/>
            <a:ext cx="439102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376238" y="4437063"/>
            <a:ext cx="3409950" cy="2032000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l-PL" dirty="0">
                <a:latin typeface="Garamond" panose="02020404030301010803" pitchFamily="18" charset="0"/>
                <a:cs typeface="Arial" charset="0"/>
              </a:rPr>
              <a:t>Analiza: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dirty="0">
                <a:latin typeface="Garamond" panose="02020404030301010803" pitchFamily="18" charset="0"/>
                <a:cs typeface="Arial" charset="0"/>
              </a:rPr>
              <a:t> Planu zagospodarowania przestrzennego województwa zachodniopomorskiego;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dirty="0">
                <a:latin typeface="Garamond" panose="02020404030301010803" pitchFamily="18" charset="0"/>
                <a:cs typeface="Arial" charset="0"/>
              </a:rPr>
              <a:t>Studium uwarunkowań i kierunków zagospodarowania przestrzennego</a:t>
            </a:r>
            <a:endParaRPr lang="pl-PL" dirty="0">
              <a:solidFill>
                <a:srgbClr val="FF0000"/>
              </a:solidFill>
              <a:latin typeface="Garamond" panose="02020404030301010803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323850" y="260350"/>
            <a:ext cx="8820150" cy="3968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 b="1">
                <a:latin typeface="Trebuchet MS" panose="020B0603020202020204" pitchFamily="34" charset="0"/>
              </a:rPr>
              <a:t>Krok po kroku: Dokumentacja projektu PZO i projekt PZO</a:t>
            </a: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376238" y="881063"/>
            <a:ext cx="8301037" cy="3908425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>
                <a:latin typeface="Garamond" panose="02020502050306020203" pitchFamily="18" charset="0"/>
              </a:rPr>
              <a:t>Dokumentacja może być opracowana, w zależności od potrzeb, możliwości technicznych, a także charakteru obszaru, w formie opisu tekstowego, zestawień tabelarycznych, przedstawień graficznych, map, baz danych, w tym cyfrowych warstw informacyjnych.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600">
              <a:latin typeface="Garamond" panose="02020502050306020203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>
                <a:latin typeface="Garamond" panose="02020502050306020203" pitchFamily="18" charset="0"/>
              </a:rPr>
              <a:t>W dokumentacji zestawia się syntetycznie informacje zgromadzone w toku opracowywania projektu planu zadań ochronnych, opisuje się dokonane oceny i ustalenia wraz z ich uzasadnieniem, opisuje się problemy, jakie ujawniono w trakcie sporządzania projektu PZO, załącza się SFD obszaru do notyfikacji KE.  W dokumentacji szczegółowo opisuje się i uzasadnia: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l-PL" altLang="pl-PL" sz="1600">
                <a:latin typeface="Garamond" panose="02020502050306020203" pitchFamily="18" charset="0"/>
              </a:rPr>
              <a:t> diagnozę stanu  i zagrożeń przedmiotów ochrony;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l-PL" altLang="pl-PL" sz="1600">
                <a:latin typeface="Garamond" panose="02020502050306020203" pitchFamily="18" charset="0"/>
              </a:rPr>
              <a:t> przyjęte cele PZO;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l-PL" altLang="pl-PL" sz="1600">
                <a:latin typeface="Garamond" panose="02020502050306020203" pitchFamily="18" charset="0"/>
              </a:rPr>
              <a:t> planowane działania ochronne;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l-PL" altLang="pl-PL" sz="1600">
                <a:latin typeface="Garamond" panose="02020502050306020203" pitchFamily="18" charset="0"/>
              </a:rPr>
              <a:t> sposoby monitoringu skuteczności ochrony;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l-PL" altLang="pl-PL" sz="1600">
                <a:latin typeface="Garamond" panose="02020502050306020203" pitchFamily="18" charset="0"/>
              </a:rPr>
              <a:t> inne istotne oceny i ustalenia.</a:t>
            </a:r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292600"/>
            <a:ext cx="4392612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481013" y="5157788"/>
            <a:ext cx="3816350" cy="1292225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>
                <a:latin typeface="Garamond" panose="02020502050306020203" pitchFamily="18" charset="0"/>
              </a:rPr>
              <a:t>Sam projekt planu zadań ochronnych ma postać projektu zarządzenia RDOŚ, o strukturze określonej ustawą oraz zasadami techniki legislacyjnej.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40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258763" y="390525"/>
            <a:ext cx="8820150" cy="3968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 b="1">
                <a:latin typeface="Bookman Old Style" panose="02050604050505020204" pitchFamily="18" charset="0"/>
              </a:rPr>
              <a:t>Krok po kroku: Uzgodnienia, udział społeczeństwa, ustanowienie </a:t>
            </a:r>
          </a:p>
        </p:txBody>
      </p:sp>
      <p:pic>
        <p:nvPicPr>
          <p:cNvPr id="7987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88" y="2205038"/>
            <a:ext cx="3311525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Text Box 7"/>
          <p:cNvSpPr txBox="1">
            <a:spLocks noChangeArrowheads="1"/>
          </p:cNvSpPr>
          <p:nvPr/>
        </p:nvSpPr>
        <p:spPr bwMode="auto">
          <a:xfrm>
            <a:off x="323850" y="2657475"/>
            <a:ext cx="5184775" cy="192405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25000"/>
              </a:spcBef>
              <a:buFontTx/>
              <a:buNone/>
            </a:pPr>
            <a:r>
              <a:rPr lang="pl-PL" altLang="pl-PL" sz="1400" b="1">
                <a:latin typeface="Bookman Old Style" panose="02050604050505020204" pitchFamily="18" charset="0"/>
              </a:rPr>
              <a:t>Ustawa OOŚ art. 21 ust 2 pkt 24a:</a:t>
            </a:r>
          </a:p>
          <a:p>
            <a:pPr eaLnBrk="1" hangingPunct="1">
              <a:spcBef>
                <a:spcPct val="25000"/>
              </a:spcBef>
              <a:buFontTx/>
              <a:buNone/>
            </a:pPr>
            <a:r>
              <a:rPr lang="pl-PL" altLang="pl-PL" sz="1400">
                <a:latin typeface="Bookman Old Style" panose="02050604050505020204" pitchFamily="18" charset="0"/>
              </a:rPr>
              <a:t>W publicznie dostępnych wykazach informacji o środowisku zamieszcza się dane o (…) o projektach planów zadań ochronnych tworzonych dla form ochrony przyrody.</a:t>
            </a:r>
          </a:p>
          <a:p>
            <a:pPr eaLnBrk="1" hangingPunct="1">
              <a:spcBef>
                <a:spcPct val="25000"/>
              </a:spcBef>
              <a:buFontTx/>
              <a:buNone/>
            </a:pPr>
            <a:r>
              <a:rPr lang="pl-PL" altLang="pl-PL" sz="1400">
                <a:latin typeface="Bookman Old Style" panose="02050604050505020204" pitchFamily="18" charset="0"/>
              </a:rPr>
              <a:t>Każdy ma prawo do zapoznania się z projektem. Udostępnienie tych informacji następuje na wniosek, w dniu złożenia wniosku. </a:t>
            </a:r>
          </a:p>
        </p:txBody>
      </p:sp>
      <p:sp>
        <p:nvSpPr>
          <p:cNvPr id="79877" name="Text Box 8"/>
          <p:cNvSpPr txBox="1">
            <a:spLocks noChangeArrowheads="1"/>
          </p:cNvSpPr>
          <p:nvPr/>
        </p:nvSpPr>
        <p:spPr bwMode="auto">
          <a:xfrm>
            <a:off x="290513" y="4938713"/>
            <a:ext cx="8280400" cy="1655762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25000"/>
              </a:spcBef>
              <a:buFontTx/>
              <a:buNone/>
            </a:pPr>
            <a:r>
              <a:rPr lang="pl-PL" altLang="pl-PL" sz="1400" b="1">
                <a:latin typeface="Bookman Old Style" panose="02050604050505020204" pitchFamily="18" charset="0"/>
              </a:rPr>
              <a:t>Ustawa o ochr. przyrody art. 28 ust 5:</a:t>
            </a:r>
          </a:p>
          <a:p>
            <a:pPr eaLnBrk="1" hangingPunct="1">
              <a:spcBef>
                <a:spcPct val="25000"/>
              </a:spcBef>
              <a:buFontTx/>
              <a:buNone/>
            </a:pPr>
            <a:r>
              <a:rPr lang="pl-PL" altLang="pl-PL" sz="1400">
                <a:latin typeface="Bookman Old Style" panose="02050604050505020204" pitchFamily="18" charset="0"/>
              </a:rPr>
              <a:t>RDOŚ ustanawia, w drodze aktu prawa miejscowego w formie zarządzenia, plan zadań ochronnych dla obszaru Natura 2000, kierując się koniecznością utrzymania i przywracania do właściwego stanu ochrony siedlisk przyrodniczych oraz gatunków roślin i zwierząt, dla których ochrony wyznaczono obszar Natura 2000. Plan zadań ochronnych może być zmieniony, jeżeli wynika to z potrzeb ochrony tych siedlisk przyrodniczych lub gatunków roślin i zwierząt.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ytuł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/>
          <a:lstStyle/>
          <a:p>
            <a:r>
              <a:rPr lang="pl-PL" altLang="pl-PL" smtClean="0"/>
              <a:t>Zagrożenia</a:t>
            </a:r>
          </a:p>
        </p:txBody>
      </p:sp>
      <p:sp>
        <p:nvSpPr>
          <p:cNvPr id="80899" name="Symbol zastępczy zawartości 2"/>
          <p:cNvSpPr>
            <a:spLocks noGrp="1"/>
          </p:cNvSpPr>
          <p:nvPr>
            <p:ph idx="1"/>
          </p:nvPr>
        </p:nvSpPr>
        <p:spPr>
          <a:solidFill>
            <a:srgbClr val="FFFFFF"/>
          </a:solidFill>
        </p:spPr>
        <p:txBody>
          <a:bodyPr/>
          <a:lstStyle/>
          <a:p>
            <a:r>
              <a:rPr lang="pl-PL" altLang="pl-PL" smtClean="0"/>
              <a:t>Intensywna gospodarka rybacka (Borzyszkowskie i Gwiazdy)</a:t>
            </a:r>
          </a:p>
          <a:p>
            <a:r>
              <a:rPr lang="pl-PL" altLang="pl-PL" smtClean="0"/>
              <a:t>Kopalnia Kruszyw – Jezioro Borzyszkowskie</a:t>
            </a:r>
          </a:p>
          <a:p>
            <a:r>
              <a:rPr lang="pl-PL" altLang="pl-PL" smtClean="0"/>
              <a:t>Zabudowa rekreacyjna (Borzyszkowskie i Gwiazdy)</a:t>
            </a:r>
          </a:p>
          <a:p>
            <a:r>
              <a:rPr lang="pl-PL" altLang="pl-PL" smtClean="0"/>
              <a:t>Rekreacja – kąpiele, plażowiska, campingi</a:t>
            </a:r>
          </a:p>
          <a:p>
            <a:endParaRPr lang="pl-PL" altLang="pl-PL" smtClean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Obraz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476250"/>
            <a:ext cx="33464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3" name="Obraz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81000"/>
            <a:ext cx="5795962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4" name="Obraz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4250"/>
            <a:ext cx="4859338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Obraz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571875"/>
            <a:ext cx="498792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altLang="pl-PL" smtClean="0"/>
          </a:p>
        </p:txBody>
      </p:sp>
      <p:pic>
        <p:nvPicPr>
          <p:cNvPr id="20483" name="Symbol zastępczy zawartości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274638"/>
            <a:ext cx="4681538" cy="6308725"/>
          </a:xfr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5732463"/>
            <a:ext cx="9144000" cy="1125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pic>
        <p:nvPicPr>
          <p:cNvPr id="82947" name="Text Box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2852738"/>
            <a:ext cx="58039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0" y="0"/>
            <a:ext cx="9144000" cy="1125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pic>
        <p:nvPicPr>
          <p:cNvPr id="82949" name="Picture 2055" descr="logo-k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63" y="44450"/>
            <a:ext cx="1044575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0" name="Obraz 3" descr="Opis: logoty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5732463"/>
            <a:ext cx="57531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ytuł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/>
          <a:lstStyle/>
          <a:p>
            <a:r>
              <a:rPr lang="pl-PL" altLang="pl-PL" smtClean="0"/>
              <a:t>Ostoja Borzyszkowska PLH220079</a:t>
            </a:r>
          </a:p>
        </p:txBody>
      </p:sp>
      <p:sp>
        <p:nvSpPr>
          <p:cNvPr id="21507" name="Symbol zastępczy zawartości 2"/>
          <p:cNvSpPr>
            <a:spLocks noGrp="1"/>
          </p:cNvSpPr>
          <p:nvPr>
            <p:ph idx="1"/>
          </p:nvPr>
        </p:nvSpPr>
        <p:spPr>
          <a:solidFill>
            <a:srgbClr val="FFFFFF"/>
          </a:solidFill>
        </p:spPr>
        <p:txBody>
          <a:bodyPr/>
          <a:lstStyle/>
          <a:p>
            <a:r>
              <a:rPr lang="pl-PL" altLang="pl-PL" sz="1200" smtClean="0"/>
              <a:t>Obszar obejmuje fragment równiny sandrowej rozciągającej się w północnej części ostoi oraz w części centralnej i północnej wysoczyzny morenowej Pojezierza Bytowskiego. Powierzchnię terenu rozcinają rynny jezior twardowodnych oraz zagłębienia wytopisk wypełnionych wodą i torfowiskami. Dna rynien o przebiegu południkowym wypełniają jeziora Gwiazdy (głębokość maksymalna 43,7 m) i Gwieździniec. W równoleżnikowo położonych rynnach znajdują się jeziora Borzyszkowskie i Trzebielsk. Ostoja obejmuje dobrze zachowane twardowodne oligo- i mezotroficzne zbiorniki z podwodnymi łąkami ramienic o reprezentatywności i stanie zachowania A. </a:t>
            </a:r>
            <a:r>
              <a:rPr lang="pl-PL" altLang="pl-PL" sz="1200" smtClean="0">
                <a:solidFill>
                  <a:srgbClr val="FF0000"/>
                </a:solidFill>
              </a:rPr>
              <a:t>Na obszarze Ostoi znajduje się osiem jezior z podwodnymi łąkami ramienic, są to jeziora: Borzyszkowskie, Gwiazdy, Gwieździniec, Osowo Duże, Piaszczynek, Piaszno, Prądzona i Trzebielsk</a:t>
            </a:r>
            <a:r>
              <a:rPr lang="pl-PL" altLang="pl-PL" sz="1200" smtClean="0"/>
              <a:t>. Woda jezior ramienicowych w ostoi zawiera dużo wapnia (&gt; 25 mg/dm3), charakteryzuje się wysokim przewodnictwem i zasadowym odczynem (pH 7,5 - 8,5). Dna jezior pokrywają pokłady gytii wapiennej i kredy jeziornej o zawartości węglanu wapnia przekraczającej często 90%. W jeziorach Ostoi Borzyszkowskiej ramienice stanowią dominującą grupę roślin wodnych, osiągając od 70 do 95 % udziału w biomasie wszystkich roślin w jeziorze. Ramienice odgrywają główną rolę ekologiczną i siedliskową w tych jeziorach.</a:t>
            </a:r>
          </a:p>
          <a:p>
            <a:r>
              <a:rPr lang="pl-PL" altLang="pl-PL" sz="1200" smtClean="0"/>
              <a:t>Pośród roślinności zanurzonej zidentyfikowano siedem zespołów łąk ramieniowych. Wymienione zespoły charakteryzują się zróżnicowaniem w gradiencie głębokości.</a:t>
            </a:r>
          </a:p>
          <a:p>
            <a:r>
              <a:rPr lang="pl-PL" altLang="pl-PL" sz="1200" smtClean="0"/>
              <a:t>W zlewniach bezpośrednich Jeziora Borzyszkowskiego, Trzebielsk i Prądzona przeważają użytki zielone - łąki, pastwiska i pola uprawne. W przypadku jeziora Gwiazdy przeważają lasy. Przy brzegach jezior Ostoi Borzyszkowskiej położone są dwie większe miejscowości - Borowy Młyn i Borzyszkowy.</a:t>
            </a:r>
          </a:p>
          <a:p>
            <a:r>
              <a:rPr lang="pl-PL" altLang="pl-PL" sz="1200" smtClean="0">
                <a:solidFill>
                  <a:srgbClr val="FF0000"/>
                </a:solidFill>
              </a:rPr>
              <a:t>W ostoi są 4 jeziora lobeliowe: Brzezinek Duży, Długie, Głodne i Kuchenek (Kuching).</a:t>
            </a:r>
            <a:r>
              <a:rPr lang="pl-PL" altLang="pl-PL" sz="1200" smtClean="0"/>
              <a:t> Są to stosunkowo niewielkie, oligo- lub mezotroficzne zbiorniki. Ich woda jest lekko zabarwiona (20 - 25 mg Pt/dm3), uboga w wapń, cechuje się lekko kwaśnym lub niemal obojętnym odczynem (pH 5,8 - 7,16) i niskim przewodnictwem elektrolitycznym (13 - 68 S/cm). W jeziorze Kuchenek, Długie i Brzezinek Duży zajmują one przeważającą część litoralu, natomiast w jeziorze Głodne jedynie stosunkowo niewielką jego powierzchnię.</a:t>
            </a:r>
          </a:p>
          <a:p>
            <a:r>
              <a:rPr lang="pl-PL" altLang="pl-PL" sz="1200" smtClean="0">
                <a:solidFill>
                  <a:srgbClr val="FF0000"/>
                </a:solidFill>
              </a:rPr>
              <a:t>W jeziorze Kuchenek notowana była populacja elismy wodnej (2004). </a:t>
            </a:r>
            <a:r>
              <a:rPr lang="pl-PL" altLang="pl-PL" sz="1200" smtClean="0"/>
              <a:t>W 2008 r. nie potwierdzono występowania gatunku w jeziorze.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altLang="pl-PL" smtClean="0"/>
          </a:p>
        </p:txBody>
      </p:sp>
      <p:sp>
        <p:nvSpPr>
          <p:cNvPr id="2253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altLang="pl-PL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16155</TotalTime>
  <Words>4553</Words>
  <Application>Microsoft Office PowerPoint</Application>
  <PresentationFormat>Pokaz na ekranie (4:3)</PresentationFormat>
  <Paragraphs>361</Paragraphs>
  <Slides>60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60</vt:i4>
      </vt:variant>
    </vt:vector>
  </HeadingPairs>
  <TitlesOfParts>
    <vt:vector size="68" baseType="lpstr">
      <vt:lpstr>Arial</vt:lpstr>
      <vt:lpstr>Calibri</vt:lpstr>
      <vt:lpstr>Calibri Light</vt:lpstr>
      <vt:lpstr>Bookman Old Style</vt:lpstr>
      <vt:lpstr>Trebuchet MS</vt:lpstr>
      <vt:lpstr>Wingdings</vt:lpstr>
      <vt:lpstr>Garamond</vt:lpstr>
      <vt:lpstr>Motyw pakietu Office</vt:lpstr>
      <vt:lpstr>Prezentacja programu PowerPoint</vt:lpstr>
      <vt:lpstr>Prezentacja programu PowerPoint</vt:lpstr>
      <vt:lpstr>Ostoja Zapceńska PLH220057</vt:lpstr>
      <vt:lpstr>Prezentacja programu PowerPoint</vt:lpstr>
      <vt:lpstr>Ostoja Zapceńska PLH220057</vt:lpstr>
      <vt:lpstr>Prezentacja programu PowerPoint</vt:lpstr>
      <vt:lpstr>Ostoja Borzyszkowska PLH220079</vt:lpstr>
      <vt:lpstr>Prezentacja programu PowerPoint</vt:lpstr>
      <vt:lpstr>Prezentacja programu PowerPoint</vt:lpstr>
      <vt:lpstr>Ostoja Borzyszkowska PLH220079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Planowanie ochrony obszaru Natura 2000</vt:lpstr>
      <vt:lpstr>Prezentacja programu PowerPoint</vt:lpstr>
      <vt:lpstr>Planowanie ochrony obszaru Natura 2000</vt:lpstr>
      <vt:lpstr>Prezentacja programu PowerPoint</vt:lpstr>
      <vt:lpstr>Planowanie ochrony obszaru Natura 2000 – każdy zainteresowany może mieć wpływ !</vt:lpstr>
      <vt:lpstr>Planowanie ochrony obszaru Natura 2000 – każdy zainteresowany może mieć wpływ !</vt:lpstr>
      <vt:lpstr>Założenia sporządzania PZO: Metoda warsztatowa:</vt:lpstr>
      <vt:lpstr>Cele i logika planu zadań ochronnych nie podlegają dyskusji !</vt:lpstr>
      <vt:lpstr>Planowanie ochrony obszaru Natura 2000</vt:lpstr>
      <vt:lpstr>Planowanie ochrony obszaru Natura 2000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Zagrożenia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Paweł</dc:creator>
  <cp:lastModifiedBy>Jacek Dorużalski</cp:lastModifiedBy>
  <cp:revision>437</cp:revision>
  <dcterms:created xsi:type="dcterms:W3CDTF">2009-05-12T16:37:36Z</dcterms:created>
  <dcterms:modified xsi:type="dcterms:W3CDTF">2022-06-15T08:38:35Z</dcterms:modified>
</cp:coreProperties>
</file>