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336" r:id="rId2"/>
    <p:sldId id="308" r:id="rId3"/>
    <p:sldId id="427" r:id="rId4"/>
    <p:sldId id="406" r:id="rId5"/>
    <p:sldId id="400" r:id="rId6"/>
    <p:sldId id="404" r:id="rId7"/>
    <p:sldId id="405" r:id="rId8"/>
    <p:sldId id="407" r:id="rId9"/>
    <p:sldId id="408" r:id="rId10"/>
    <p:sldId id="411" r:id="rId11"/>
    <p:sldId id="412" r:id="rId12"/>
    <p:sldId id="409" r:id="rId13"/>
    <p:sldId id="410" r:id="rId14"/>
    <p:sldId id="414" r:id="rId15"/>
    <p:sldId id="413" r:id="rId16"/>
    <p:sldId id="416" r:id="rId17"/>
    <p:sldId id="415" r:id="rId18"/>
    <p:sldId id="418" r:id="rId19"/>
    <p:sldId id="417" r:id="rId20"/>
    <p:sldId id="420" r:id="rId21"/>
    <p:sldId id="419" r:id="rId22"/>
    <p:sldId id="422" r:id="rId23"/>
    <p:sldId id="332" r:id="rId24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554B97"/>
    <a:srgbClr val="93C67B"/>
    <a:srgbClr val="009242"/>
    <a:srgbClr val="BDBDE9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95033" autoAdjust="0"/>
  </p:normalViewPr>
  <p:slideViewPr>
    <p:cSldViewPr showGuides="1">
      <p:cViewPr varScale="1">
        <p:scale>
          <a:sx n="71" d="100"/>
          <a:sy n="71" d="100"/>
        </p:scale>
        <p:origin x="854" y="58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2026-07-15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DC7C0-115A-8B30-5C41-7BED1A6AC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97F6A9D6-23FF-C115-AFFE-1C7AFCEF08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CA3F493-23E4-F0D0-67E6-80C1AB651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4719CA5-0293-1669-04C9-E9DA008381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298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DAA53-8EED-632B-A937-757841CB8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AF19550-97E5-B7F1-9574-E6842ED4F8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1B544DA-B67F-B52A-47B5-FBB69D842C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08524F3-C53F-A8A7-E68E-508CD76015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55007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23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0" y="5073796"/>
            <a:ext cx="13438837" cy="1960386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18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Kryteria wyboru projektów - kryteria specyficzne w naborze konkurencyjnym nr FENX.02.04-IW.01-001/26 Renaturyzacja przekształconych cieków wodnych i obszarów od wód zależnych </a:t>
            </a:r>
            <a:br>
              <a:rPr lang="pl-PL" altLang="pl-PL" sz="18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18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Agnieszka Zduńczyk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FB953-3ED3-F75D-C6E1-1035F2982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E79398F8-371B-96DD-CF23-3336DA37A4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10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D98431C9-73B8-E5AE-452B-18E303B048F0}"/>
              </a:ext>
            </a:extLst>
          </p:cNvPr>
          <p:cNvSpPr/>
          <p:nvPr/>
        </p:nvSpPr>
        <p:spPr>
          <a:xfrm>
            <a:off x="1247279" y="251446"/>
            <a:ext cx="10945216" cy="7200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5 Gotowość projektu do realizacji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3182D38F-132B-62A2-739F-E4370A9BEA4D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E6010CD7-5DC5-F1D2-1B9D-D7D0F67CC89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6E754649-D433-7C65-5E0F-3A685CD32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125" y="1179284"/>
            <a:ext cx="5704762" cy="304045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FC8F03E-CE0D-3642-8241-641498972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5871" y="1095268"/>
            <a:ext cx="5848779" cy="4988825"/>
          </a:xfrm>
          <a:prstGeom prst="rect">
            <a:avLst/>
          </a:prstGeom>
        </p:spPr>
      </p:pic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4B265413-FF94-8280-A259-D0245E4195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827605"/>
              </p:ext>
            </p:extLst>
          </p:nvPr>
        </p:nvGraphicFramePr>
        <p:xfrm>
          <a:off x="1247279" y="3923853"/>
          <a:ext cx="5328592" cy="20882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328592">
                  <a:extLst>
                    <a:ext uri="{9D8B030D-6E8A-4147-A177-3AD203B41FA5}">
                      <a16:colId xmlns:a16="http://schemas.microsoft.com/office/drawing/2014/main" val="4018907539"/>
                    </a:ext>
                  </a:extLst>
                </a:gridCol>
              </a:tblGrid>
              <a:tr h="20882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l-PL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Wnioskodawca powinien wykazać w załączniku </a:t>
                      </a:r>
                      <a:br>
                        <a:rPr lang="pl-PL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r>
                        <a:rPr lang="pl-PL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nr 6 do </a:t>
                      </a:r>
                      <a:r>
                        <a:rPr lang="pl-PL" sz="16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WoD</a:t>
                      </a:r>
                      <a:r>
                        <a:rPr lang="pl-PL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- Oświadczenia, że projekt jest formalnie przygotowany do realizacji – zarówno </a:t>
                      </a:r>
                      <a:br>
                        <a:rPr lang="pl-PL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r>
                        <a:rPr lang="pl-PL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od strony decyzji środowiskowej, </a:t>
                      </a:r>
                      <a:br>
                        <a:rPr lang="pl-PL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r>
                        <a:rPr lang="pl-PL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jak i inwestycyjnej.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873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3492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26724-B8C5-972E-82B8-B055159B7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1E44D0D-6B90-1BDC-C6E5-20CE04BD65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11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CF5CCB0A-A774-9C8C-450F-95CC4ACB73EE}"/>
              </a:ext>
            </a:extLst>
          </p:cNvPr>
          <p:cNvSpPr/>
          <p:nvPr/>
        </p:nvSpPr>
        <p:spPr>
          <a:xfrm>
            <a:off x="1247279" y="251445"/>
            <a:ext cx="10945216" cy="10801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6 Pozytywna opinia służb odpowiedzialnych za ochronę przyrody </a:t>
            </a:r>
          </a:p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obszarze, na którym realizowany będzie projekt w przypadku oddziaływania </a:t>
            </a:r>
          </a:p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obszary objęte ochroną prawną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58989359-3A1C-04D1-2231-5C3EFE0B8148}"/>
              </a:ext>
            </a:extLst>
          </p:cNvPr>
          <p:cNvSpPr/>
          <p:nvPr/>
        </p:nvSpPr>
        <p:spPr>
          <a:xfrm>
            <a:off x="1247279" y="1455304"/>
            <a:ext cx="10873208" cy="1696735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endParaRPr lang="pl-PL" sz="15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</a:t>
            </a: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pkt. 2.3 PRP </a:t>
            </a: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należy wskazać, czy realizacja projektu oddziałuje na obszary przyrodnicze objęte ochroną prawną. W przypadku, gdy projekt oddziałuje na obszary chronione, tj.: obszary Natura 2000, tereny parków narodowych lub parków krajobrazowych lub ich otuliny – wtedy wymagany jest </a:t>
            </a: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nr 14 do </a:t>
            </a:r>
            <a:r>
              <a:rPr lang="pl-PL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WoD</a:t>
            </a: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</a:p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Opinia służb odpowiedzialnych za ochronę przyrody na obszarze, na którym realizowany będzie projekt</a:t>
            </a: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0" indent="0" algn="ctr" eaLnBrk="1" hangingPunct="1">
              <a:lnSpc>
                <a:spcPct val="150000"/>
              </a:lnSpc>
              <a:defRPr/>
            </a:pPr>
            <a:endParaRPr lang="pl-PL" sz="15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0FDCE80A-CB61-7CF4-8726-5E6F4E8DEC44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13137A90-C36A-3A39-376D-0A832D461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7280" y="3275781"/>
            <a:ext cx="5256583" cy="3024336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600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OPINIA POWINNA POTWIERDZAĆ </a:t>
            </a:r>
            <a:endParaRPr lang="pl-PL" sz="1600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zgodność z dokumentami: 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PAF (Natura 2000)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Programem ochrony różnorodności biologicznej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sprzeczności z: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planami ochrony / PZO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programami ochrony gatunków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brak zagrożenia dla celów środowiskowych</a:t>
            </a:r>
          </a:p>
          <a:p>
            <a:pPr algn="ctr" eaLnBrk="1" hangingPunct="1">
              <a:defRPr/>
            </a:pPr>
            <a:endParaRPr lang="pl-PL" sz="1600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6A75579F-A7EF-312A-F640-66D187960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47878" y="3275781"/>
            <a:ext cx="5472609" cy="3024336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OPINIA POWINNA ZOSTAĆ WYDANA PRZEZ WŁAŚCIWY ORGAN: 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GDOŚ / RDOŚ 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(dla projektów ponadregionalnych,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tj.: realizowanych w więcej niż jednym województwie)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rada parku narodowego / krajobrazowego 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(realizacja projektu na terenie parku narodowego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 krajobrazowego lub w ich otulinie)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AF030CD2-C55D-EA43-066D-E81C9861135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49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AF75E-38C8-A565-E308-097DEFDC4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67FEC5B-8157-947E-A653-78C146F888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4ADA7B7-66A1-AFA0-5002-1064BE12C69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D713698-2E3A-EDD2-35C9-0538D31AF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1" y="359839"/>
            <a:ext cx="10860206" cy="606402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49970453-6210-284B-2826-43225248D5AC}"/>
              </a:ext>
            </a:extLst>
          </p:cNvPr>
          <p:cNvSpPr txBox="1"/>
          <p:nvPr/>
        </p:nvSpPr>
        <p:spPr>
          <a:xfrm>
            <a:off x="1175271" y="674151"/>
            <a:ext cx="10860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KRYTERIA RANKINGUJĄCE OCENIANE PUNKTOWO </a:t>
            </a:r>
          </a:p>
        </p:txBody>
      </p:sp>
    </p:spTree>
    <p:extLst>
      <p:ext uri="{BB962C8B-B14F-4D97-AF65-F5344CB8AC3E}">
        <p14:creationId xmlns:p14="http://schemas.microsoft.com/office/powerpoint/2010/main" val="355109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191D5-752C-326D-9D9F-806153E73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EC3C9D2D-1008-11A6-8F21-47A0FAA4E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13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668AA845-6EA0-E3B5-D2C6-18C8B457AD0D}"/>
              </a:ext>
            </a:extLst>
          </p:cNvPr>
          <p:cNvSpPr/>
          <p:nvPr/>
        </p:nvSpPr>
        <p:spPr>
          <a:xfrm>
            <a:off x="1247279" y="251446"/>
            <a:ext cx="10945216" cy="6480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1 Zasięg </a:t>
            </a:r>
            <a:r>
              <a:rPr lang="pl-PL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endPara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2675C226-3A0C-77D1-B77D-4631BFC1BB07}"/>
              </a:ext>
            </a:extLst>
          </p:cNvPr>
          <p:cNvSpPr/>
          <p:nvPr/>
        </p:nvSpPr>
        <p:spPr>
          <a:xfrm>
            <a:off x="1253790" y="996407"/>
            <a:ext cx="5256584" cy="1484198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endParaRPr lang="pl-PL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OCENIAMY: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skalę efektu </a:t>
            </a:r>
            <a:r>
              <a:rPr lang="pl-PL" sz="15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projektu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długość odcinka / powierzchnię objętą działaniami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l-PL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7B2B32A3-0C07-3815-DD01-36B566598252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869F79D0-1F8D-FDCC-72CF-1EBE18428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3538" y="2625410"/>
            <a:ext cx="5268937" cy="3808728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WYKAZAĆ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PRP (pkt. 2.4):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konkretny zasięg: km/ha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przypisanie projektu do kategorii (możliwe jest przypisanie do więcej niż jednej kategorii)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zasięg działań: łączy wcześniej </a:t>
            </a:r>
            <a:r>
              <a:rPr lang="pl-PL" sz="1500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rozfragmentowane</a:t>
            </a: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siedliska, umożliwia migrację organizmów, uruchamia procesy </a:t>
            </a:r>
            <a:r>
              <a:rPr lang="pl-PL" sz="1500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 dalszych odcinkach</a:t>
            </a:r>
            <a:b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cieku lub w zlewni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spójność z </a:t>
            </a:r>
            <a:r>
              <a:rPr lang="pl-PL" sz="1500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zkresem</a:t>
            </a: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rzeczowym, mapami </a:t>
            </a:r>
            <a:b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dokumentacją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549FA9DC-8C10-6405-BAEE-D820EAB9D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19887" y="4506897"/>
            <a:ext cx="5443997" cy="191696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DODATKOWE PUNKTY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 przywrócenie ciągłości systemu rzeczno‑jeziornego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 udostępnienie kluczowych obszarów 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(np. tarliska)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Możliwość uzyskania maks. 5 pkt. łącznie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3DFE1B2B-E883-FCD7-8CD4-7185766424A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6B6C1AD-330D-F686-5F40-B48C9E461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19887" y="1023260"/>
            <a:ext cx="5443997" cy="3359895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zależności od typu projektu oceniane są: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ciągłość ekologiczna cieków / systemów rzeczno‑jeziornych - należy wykazać długość odtworzonego odcinka (km);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renaturyzacja</a:t>
            </a: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cieków / jezior – należy wykazać długość odcinka lub linii brzegowej (km);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ekosystemy zależne od wód (np. mokradła) – należy wykazać powierzchnię (ha)</a:t>
            </a:r>
          </a:p>
        </p:txBody>
      </p:sp>
    </p:spTree>
    <p:extLst>
      <p:ext uri="{BB962C8B-B14F-4D97-AF65-F5344CB8AC3E}">
        <p14:creationId xmlns:p14="http://schemas.microsoft.com/office/powerpoint/2010/main" val="2721447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D2C94-CFAE-B612-821A-627697167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52FBC876-B143-3011-FC20-1FE1E27FCE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14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8DB23A4A-9490-7065-16EA-80E0DF979217}"/>
              </a:ext>
            </a:extLst>
          </p:cNvPr>
          <p:cNvSpPr/>
          <p:nvPr/>
        </p:nvSpPr>
        <p:spPr>
          <a:xfrm>
            <a:off x="1247279" y="251445"/>
            <a:ext cx="10945216" cy="93610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2 Lokalizacja w obszarach priorytetowych z punktu widzenia </a:t>
            </a:r>
            <a:b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odporności kraju oraz realizacji zobowiązań prawnych 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502421B-6A4A-098D-D0DE-36AE98F68574}"/>
              </a:ext>
            </a:extLst>
          </p:cNvPr>
          <p:cNvSpPr/>
          <p:nvPr/>
        </p:nvSpPr>
        <p:spPr>
          <a:xfrm>
            <a:off x="1247279" y="1311292"/>
            <a:ext cx="5400600" cy="2066696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OCENIAMY: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projekt jest realizowany w obszarach priorytetowych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znaczenie projektu dla odporności kraju </a:t>
            </a:r>
            <a:b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zobowiązań UE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495FDE41-3E4E-502F-2822-945777F4E082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E822B307-0746-41B6-1276-72ABF7C90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52652" y="3516048"/>
            <a:ext cx="5395227" cy="2769751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OBSZARY PRIORYTETOWE: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dorzecze rzeki Odry 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JCWP wskazane w PGW 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obszary zagrożone suszą (PPSS)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wschodni pas przygraniczny (wykaz powiatów stanowi załącznik do Kryteriów wyboru projektów </a:t>
            </a:r>
            <a:b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zał. 3 do RWP)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8CF43C33-BF8A-988D-5423-6163F4F39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17797" y="3639790"/>
            <a:ext cx="5365348" cy="2645166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WYKAZAĆ </a:t>
            </a:r>
            <a:b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PRP (pkt. 2.5):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nazwę cieku / jeziora / obszaru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mokradłowego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dokładną lokalizację projektu (JCWP, gmina, powiat)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które kryteria obszaru priorytetowego spełnia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uzasadnienie znaczenia lokalizacji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674DA7A5-9AF5-E0D4-6624-22FD133D301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97C6352D-8292-2313-E60E-23B8DB9AB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17797" y="1325610"/>
            <a:ext cx="5365348" cy="2190438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PUNKTACJA: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 pkt – wschodni pas przygraniczny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pkt – spełnienie min. 2 warunków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 pkt – spełnienie 1 warunku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 pkt – brak spełnienia</a:t>
            </a:r>
          </a:p>
        </p:txBody>
      </p:sp>
    </p:spTree>
    <p:extLst>
      <p:ext uri="{BB962C8B-B14F-4D97-AF65-F5344CB8AC3E}">
        <p14:creationId xmlns:p14="http://schemas.microsoft.com/office/powerpoint/2010/main" val="465502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DAEDA-FFE7-814A-507C-278638BF9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D022BAD2-91ED-64C4-1604-9AB0C7A9C0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15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06BD6649-9A20-4ECE-01A0-B467CA679084}"/>
              </a:ext>
            </a:extLst>
          </p:cNvPr>
          <p:cNvSpPr/>
          <p:nvPr/>
        </p:nvSpPr>
        <p:spPr>
          <a:xfrm>
            <a:off x="1247279" y="251445"/>
            <a:ext cx="10945216" cy="100811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3 Monitoring przyrodniczy i/lub </a:t>
            </a:r>
          </a:p>
          <a:p>
            <a:pPr algn="ctr">
              <a:lnSpc>
                <a:spcPct val="150000"/>
              </a:lnSpc>
            </a:pPr>
            <a:r>
              <a:rPr lang="pl-PL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hydromorfologiczny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przed i po realizacji projektu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C1800D3C-CE6A-6CF7-F30E-A5736B2014C3}"/>
              </a:ext>
            </a:extLst>
          </p:cNvPr>
          <p:cNvSpPr/>
          <p:nvPr/>
        </p:nvSpPr>
        <p:spPr>
          <a:xfrm>
            <a:off x="6116807" y="1337159"/>
            <a:ext cx="6045404" cy="1140939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OCENIAMY: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projekt przewiduje monitoring przed i po realizacji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możliwość oceny efektów </a:t>
            </a:r>
            <a:r>
              <a:rPr lang="pl-PL" sz="15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endParaRPr lang="pl-PL" sz="15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03F5458D-A343-1414-ED7B-53B63037A8ED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FEB29F08-4B44-3569-D922-62DFE307D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7279" y="1357431"/>
            <a:ext cx="4752528" cy="1820473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RODZAJE MONITORINGU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600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hydromorfologiczny</a:t>
            </a: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pokazuje zmiany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strukturze i procesach cieku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przyrodniczy - pokazuje reakcję organizmów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endParaRPr lang="pl-PL" sz="1600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4B48281B-AB7C-F1EF-5751-59C00B27D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43824" y="2555699"/>
            <a:ext cx="6045404" cy="2180516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b="1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150000"/>
              </a:lnSpc>
              <a:defRPr/>
            </a:pPr>
            <a:endParaRPr lang="pl-PL" b="1" dirty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endParaRPr lang="pl-PL" b="1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150000"/>
              </a:lnSpc>
              <a:defRPr/>
            </a:pPr>
            <a:endParaRPr lang="pl-PL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WYKAZAĆ W PRP (pkt. 2.6)</a:t>
            </a: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zakres „przed–po”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metodykę i wskaźniki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lokalizację pomiarów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czas trwania (preferowany długoterminowy minimum 7 lat)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źródło finansowania po zakończeniu projektu 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l-P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 eaLnBrk="1" hangingPunct="1">
              <a:buFont typeface="Wingdings" panose="05000000000000000000" pitchFamily="2" charset="2"/>
              <a:buChar char="Ø"/>
              <a:defRPr/>
            </a:pPr>
            <a:endParaRPr lang="pl-PL" dirty="0">
              <a:solidFill>
                <a:schemeClr val="bg1"/>
              </a:solidFill>
            </a:endParaRPr>
          </a:p>
          <a:p>
            <a:pPr marL="285750" indent="-285750" algn="ctr" eaLnBrk="1" hangingPunct="1">
              <a:buFont typeface="Wingdings" panose="05000000000000000000" pitchFamily="2" charset="2"/>
              <a:buChar char="Ø"/>
              <a:defRPr/>
            </a:pPr>
            <a:endParaRPr lang="pl-PL" dirty="0">
              <a:solidFill>
                <a:schemeClr val="bg1"/>
              </a:solidFill>
            </a:endParaRPr>
          </a:p>
          <a:p>
            <a:pPr marL="285750" indent="-285750" algn="ctr" eaLnBrk="1" hangingPunct="1">
              <a:buFont typeface="Wingdings" panose="05000000000000000000" pitchFamily="2" charset="2"/>
              <a:buChar char="Ø"/>
              <a:defRPr/>
            </a:pPr>
            <a:endParaRPr lang="pl-PL" dirty="0">
              <a:solidFill>
                <a:schemeClr val="bg1"/>
              </a:solidFill>
            </a:endParaRPr>
          </a:p>
          <a:p>
            <a:pPr marL="285750" indent="-285750" algn="ctr" eaLnBrk="1" hangingPunct="1">
              <a:buFont typeface="Wingdings" panose="05000000000000000000" pitchFamily="2" charset="2"/>
              <a:buChar char="Ø"/>
              <a:defRPr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C7E49E13-2C9F-3381-4982-C769AF0EBC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4575DC84-2DD0-D3D3-D28C-746AEF7EC4D1}"/>
              </a:ext>
            </a:extLst>
          </p:cNvPr>
          <p:cNvSpPr/>
          <p:nvPr/>
        </p:nvSpPr>
        <p:spPr>
          <a:xfrm>
            <a:off x="1247279" y="3275777"/>
            <a:ext cx="4752528" cy="3148082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PUNKTACJA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pkt – oba rodzaje + monitoring długoterminowy (min. 7 lat) + finansowanie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pkt – min. 1 rodzaj + pełna metodyka </a:t>
            </a:r>
            <a:b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finansowanie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 pkt – monitoring ograniczony </a:t>
            </a:r>
            <a:b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 ogólny zakres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0 pkt – brak monitoringu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8081F64-16A7-BFAB-AE6A-9923E8B19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43823" y="4813816"/>
            <a:ext cx="6048672" cy="1610043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Monitoring po zakończeniu projektu nie jest finansowany </a:t>
            </a:r>
            <a:b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</a:t>
            </a:r>
            <a:r>
              <a:rPr lang="pl-PL" sz="1500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FEnIKS</a:t>
            </a: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pl-PL" sz="15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trzeba wskazać inne źródło finansowania</a:t>
            </a: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Monitoring jest warunkiem obligatoryjnym - </a:t>
            </a:r>
            <a:r>
              <a:rPr lang="pl-PL" sz="15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monitoringu w projekcie powoduje jego odrzucenie</a:t>
            </a: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ctr" eaLnBrk="1" hangingPunct="1">
              <a:defRPr/>
            </a:pPr>
            <a:endParaRPr lang="pl-PL" sz="1400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166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B7AC7-5808-758F-0A40-DA8195FB4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6980D084-E5DE-516E-CE39-AE2D4FC372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16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436F1ABB-97F4-AF2C-10A7-98FD9FF22758}"/>
              </a:ext>
            </a:extLst>
          </p:cNvPr>
          <p:cNvSpPr/>
          <p:nvPr/>
        </p:nvSpPr>
        <p:spPr>
          <a:xfrm>
            <a:off x="1247280" y="273314"/>
            <a:ext cx="10945216" cy="8640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4 Określenie mierzalnych celów projektu w zakresie </a:t>
            </a:r>
            <a:b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poprawienia warunków </a:t>
            </a:r>
            <a:r>
              <a:rPr lang="pl-P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hydromorfologicznych</a:t>
            </a:r>
            <a:endPara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0CA5A60F-CCC2-579B-B03E-1DEE629EDF14}"/>
              </a:ext>
            </a:extLst>
          </p:cNvPr>
          <p:cNvSpPr/>
          <p:nvPr/>
        </p:nvSpPr>
        <p:spPr>
          <a:xfrm>
            <a:off x="1247279" y="1259558"/>
            <a:ext cx="4968552" cy="1224135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OCENIAMY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projekt ma jasno określone cele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są mierzalne i możliwe do osiągnięcia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l-PL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ADD2A463-5557-9281-34F9-DABD6946C330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41117F67-9B64-59D7-42C7-92DAEB413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7279" y="2605841"/>
            <a:ext cx="4968552" cy="1748466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2000"/>
              </a:lnSpc>
              <a:defRPr/>
            </a:pPr>
            <a:endParaRPr lang="pl-PL" sz="1400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lnSpc>
                <a:spcPts val="2000"/>
              </a:lnSpc>
              <a:defRPr/>
            </a:pPr>
            <a:r>
              <a:rPr lang="pl-PL" sz="14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WYKAZAĆ </a:t>
            </a:r>
          </a:p>
          <a:p>
            <a:pPr algn="ctr" eaLnBrk="1" hangingPunct="1">
              <a:lnSpc>
                <a:spcPts val="2000"/>
              </a:lnSpc>
              <a:defRPr/>
            </a:pPr>
            <a:r>
              <a:rPr lang="pl-PL" sz="14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PRP (pkt. 2.7):</a:t>
            </a:r>
          </a:p>
          <a:p>
            <a:pPr marL="285750" indent="-285750" algn="ctr" eaLnBrk="1" hangingPunct="1">
              <a:lnSpc>
                <a:spcPts val="2000"/>
              </a:lnSpc>
              <a:buFont typeface="Wingdings" panose="05000000000000000000" pitchFamily="2" charset="2"/>
              <a:buChar char="v"/>
              <a:defRPr/>
            </a:pPr>
            <a:r>
              <a:rPr lang="pl-PL" sz="14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 wyjściowy i docelowy</a:t>
            </a:r>
          </a:p>
          <a:p>
            <a:pPr marL="285750" indent="-285750" algn="ctr" eaLnBrk="1" hangingPunct="1">
              <a:lnSpc>
                <a:spcPts val="2000"/>
              </a:lnSpc>
              <a:buFont typeface="Wingdings" panose="05000000000000000000" pitchFamily="2" charset="2"/>
              <a:buChar char="v"/>
              <a:defRPr/>
            </a:pPr>
            <a:r>
              <a:rPr lang="pl-PL" sz="14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sposób pomiaru efektów</a:t>
            </a:r>
          </a:p>
          <a:p>
            <a:pPr marL="285750" indent="-285750" algn="ctr" eaLnBrk="1" hangingPunct="1">
              <a:lnSpc>
                <a:spcPts val="2000"/>
              </a:lnSpc>
              <a:buFont typeface="Wingdings" panose="05000000000000000000" pitchFamily="2" charset="2"/>
              <a:buChar char="v"/>
              <a:defRPr/>
            </a:pPr>
            <a:r>
              <a:rPr lang="pl-PL" sz="14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powiązanie celów z problemami</a:t>
            </a:r>
          </a:p>
          <a:p>
            <a:pPr marL="285750" indent="-285750" algn="ctr" eaLnBrk="1" hangingPunct="1">
              <a:lnSpc>
                <a:spcPts val="2000"/>
              </a:lnSpc>
              <a:buFont typeface="Wingdings" panose="05000000000000000000" pitchFamily="2" charset="2"/>
              <a:buChar char="v"/>
              <a:defRPr/>
            </a:pPr>
            <a:r>
              <a:rPr lang="pl-PL" sz="14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działania prowadzą do osiągnięcia celów</a:t>
            </a:r>
          </a:p>
          <a:p>
            <a:pPr marL="285750" indent="-285750" algn="ctr" eaLnBrk="1" hangingPunct="1">
              <a:lnSpc>
                <a:spcPts val="2000"/>
              </a:lnSpc>
              <a:buFont typeface="Wingdings" panose="05000000000000000000" pitchFamily="2" charset="2"/>
              <a:buChar char="v"/>
              <a:defRPr/>
            </a:pPr>
            <a:endParaRPr lang="pl-PL" sz="1400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5F70267A-DC05-4B8E-B444-10B529606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7279" y="4478049"/>
            <a:ext cx="4968552" cy="2038092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4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PUNKTACJA</a:t>
            </a:r>
          </a:p>
          <a:p>
            <a:pPr marL="285750" indent="-285750" algn="ctr" eaLnBrk="1" hangingPunct="1">
              <a:lnSpc>
                <a:spcPts val="2500"/>
              </a:lnSpc>
              <a:buFont typeface="Wingdings" panose="05000000000000000000" pitchFamily="2" charset="2"/>
              <a:buChar char="ü"/>
              <a:defRPr/>
            </a:pP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pkt – cele mierzalne + wskaźniki (HIR / LHSM_PL) </a:t>
            </a:r>
          </a:p>
          <a:p>
            <a:pPr algn="ctr" eaLnBrk="1" hangingPunct="1">
              <a:lnSpc>
                <a:spcPts val="2500"/>
              </a:lnSpc>
              <a:defRPr/>
            </a:pP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mechanizm</a:t>
            </a:r>
          </a:p>
          <a:p>
            <a:pPr marL="285750" indent="-285750" algn="ctr" eaLnBrk="1" hangingPunct="1">
              <a:lnSpc>
                <a:spcPts val="2500"/>
              </a:lnSpc>
              <a:buFont typeface="Wingdings" panose="05000000000000000000" pitchFamily="2" charset="2"/>
              <a:buChar char="ü"/>
              <a:defRPr/>
            </a:pP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pkt – cele opisowe + uzasadnienie</a:t>
            </a:r>
          </a:p>
          <a:p>
            <a:pPr marL="285750" indent="-285750" algn="ctr" eaLnBrk="1" hangingPunct="1">
              <a:lnSpc>
                <a:spcPts val="2500"/>
              </a:lnSpc>
              <a:buFont typeface="Wingdings" panose="05000000000000000000" pitchFamily="2" charset="2"/>
              <a:buChar char="ü"/>
              <a:defRPr/>
            </a:pP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 pkt – brak jasno określonych efektów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określonych celów = odrzucenie projektu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1FA3C639-973E-35F6-201C-FD63645EBB2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724444B5-777F-EC60-5389-16F95D5D7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847" y="1259558"/>
            <a:ext cx="5832649" cy="5400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9902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92392-75B1-0CF2-990E-47F3EBD19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0E036690-6ADD-9A03-E747-99D6423599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17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301D6227-748F-F6D1-2976-55FE8AA4A413}"/>
              </a:ext>
            </a:extLst>
          </p:cNvPr>
          <p:cNvSpPr/>
          <p:nvPr/>
        </p:nvSpPr>
        <p:spPr>
          <a:xfrm>
            <a:off x="1244391" y="292774"/>
            <a:ext cx="10945216" cy="6787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5 Inicjowanie procesów morfogenetycznych w korycie rzeki</a:t>
            </a:r>
            <a:r>
              <a:rPr lang="pl-PL" sz="2400" dirty="0"/>
              <a:t>	</a:t>
            </a:r>
            <a:endParaRPr lang="pl-PL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7423307A-0076-7AE1-6A9F-597C72534B06}"/>
              </a:ext>
            </a:extLst>
          </p:cNvPr>
          <p:cNvSpPr/>
          <p:nvPr/>
        </p:nvSpPr>
        <p:spPr>
          <a:xfrm>
            <a:off x="5241905" y="3347789"/>
            <a:ext cx="3444795" cy="2952328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WYKAZAĆ W PRP (pkt. 2.8):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procesy zostaną uruchomione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jak działania je inicjują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ograniczenie trwałych ingerencji technicznych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2A9E6A34-3394-7239-935B-209D9F92C965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0A9EC154-77AF-BC74-54DF-9E131A5F8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41905" y="1095267"/>
            <a:ext cx="6950590" cy="2128775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defRPr/>
            </a:pPr>
            <a:endParaRPr lang="pl-PL" sz="1600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WYMAGANE DZIAŁANIA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działania wpisujące się w tzw. podstawowy program środków </a:t>
            </a:r>
            <a:r>
              <a:rPr lang="pl-PL" sz="1600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renaturyzacyjnych</a:t>
            </a: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czyli m.in.:</a:t>
            </a:r>
          </a:p>
          <a:p>
            <a:pPr marL="285750" indent="-285750"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modyfikacje </a:t>
            </a:r>
            <a:r>
              <a:rPr lang="pl-PL" sz="1600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renaturyzujące</a:t>
            </a: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ramach prac utrzymaniowych,</a:t>
            </a:r>
          </a:p>
          <a:p>
            <a:pPr marL="285750" indent="-285750"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działania w ramach zarządzania wodami.</a:t>
            </a:r>
          </a:p>
          <a:p>
            <a:pPr algn="ctr" eaLnBrk="1" hangingPunct="1">
              <a:defRPr/>
            </a:pPr>
            <a:endParaRPr lang="pl-PL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defRPr/>
            </a:pPr>
            <a:endParaRPr lang="pl-PL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139B99FE-34B7-D04B-46E1-7F375A20C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4391" y="3851847"/>
            <a:ext cx="3819312" cy="2448269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PRZYKŁADOWE PROCESY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erozja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transport rumowiska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akumulacja osadów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różnicowanie koryta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1A6702A4-87BF-F7BD-D80D-79EA63C1813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D4665455-E044-427F-CB16-B9088F41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72278" y="3347786"/>
            <a:ext cx="3317329" cy="2952329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PUNKTACJA</a:t>
            </a:r>
          </a:p>
          <a:p>
            <a:pPr algn="ctr" eaLnBrk="1" hangingPunct="1">
              <a:defRPr/>
            </a:pPr>
            <a:endParaRPr lang="pl-PL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 eaLnBrk="1" hangingPunct="1"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pkt – działania uruchamiające procesy naturalne</a:t>
            </a:r>
          </a:p>
          <a:p>
            <a:pPr marL="285750" indent="-285750" algn="ctr" eaLnBrk="1" hangingPunct="1"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 pkt – brak takich działań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20FB954-3458-082F-7FC8-3F48AA2CD987}"/>
              </a:ext>
            </a:extLst>
          </p:cNvPr>
          <p:cNvSpPr/>
          <p:nvPr/>
        </p:nvSpPr>
        <p:spPr>
          <a:xfrm>
            <a:off x="1244391" y="1095267"/>
            <a:ext cx="3819312" cy="2612561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endParaRPr lang="pl-PL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OCENIAMY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projekt uruchamia naturalne procesy w cieku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ograniczenie ingerencji technicznej do minimum </a:t>
            </a:r>
          </a:p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(jedynie charakter wspierający)</a:t>
            </a:r>
          </a:p>
          <a:p>
            <a:pPr marL="0" indent="0" algn="ctr" eaLnBrk="1" hangingPunct="1">
              <a:lnSpc>
                <a:spcPct val="150000"/>
              </a:lnSpc>
              <a:defRPr/>
            </a:pPr>
            <a:endParaRPr lang="pl-PL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836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558B7-350F-E418-02E7-559142AF2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70B82DCE-815E-CF69-DD7D-E4AF01B024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18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A79F82F1-3782-DB74-B6E5-ECAC4146D1EC}"/>
              </a:ext>
            </a:extLst>
          </p:cNvPr>
          <p:cNvSpPr/>
          <p:nvPr/>
        </p:nvSpPr>
        <p:spPr>
          <a:xfrm>
            <a:off x="1236911" y="262136"/>
            <a:ext cx="10945216" cy="70938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6 Korzyści dla gatunków i siedlisk chronionych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3017480C-AF4A-CBBC-85AA-586196BA7EC9}"/>
              </a:ext>
            </a:extLst>
          </p:cNvPr>
          <p:cNvSpPr/>
          <p:nvPr/>
        </p:nvSpPr>
        <p:spPr>
          <a:xfrm>
            <a:off x="6719887" y="3491805"/>
            <a:ext cx="5462240" cy="2932051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KLUCZOWA ZASADA</a:t>
            </a:r>
          </a:p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to opiera się na założeniu, że trwałe korzyści dla gatunków chronionych wynikają </a:t>
            </a:r>
            <a:b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przede wszystkim z odtworzenia procesów </a:t>
            </a:r>
            <a:b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siedlisk, a nie z działań ukierunkowanych wyłącznie na pojedyncze gatunki.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EC154BA9-B921-A0F6-5651-2EFAB99118F5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8CE2F99D-F557-D350-4A60-7972C6C48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9802" y="3119874"/>
            <a:ext cx="5234062" cy="3303984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7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7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WYKAZAĆ W PRP (pkt. 2.9):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7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gatunki / siedliska korzystają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7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jaki sposób poprawią się ich warunki życia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7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 jest mechanizm (procesy naturalne)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7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powiązanie z dokumentami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DAF9D24D-B96A-00B3-7480-4ED0D81943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DCB2F0C6-82FC-3FD9-FA67-80CA90FE3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19887" y="1095265"/>
            <a:ext cx="5462239" cy="2272798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PUNKTACJA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pkt – konkretne cele + mechanizm + odniesienie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dokumentów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pkt – wskazane korzyści bez mechanizmu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 pkt – brak odniesienia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A1B89498-83E6-5C07-66BB-C961F23D350A}"/>
              </a:ext>
            </a:extLst>
          </p:cNvPr>
          <p:cNvSpPr/>
          <p:nvPr/>
        </p:nvSpPr>
        <p:spPr>
          <a:xfrm>
            <a:off x="1269801" y="1095268"/>
            <a:ext cx="5234062" cy="1900866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OCENIAMY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wpływ projektu na siedliska i organizmy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poprawę warunków funkcjonowania ekosystemu</a:t>
            </a:r>
          </a:p>
          <a:p>
            <a:pPr algn="ctr" eaLnBrk="1" hangingPunct="1">
              <a:lnSpc>
                <a:spcPct val="114000"/>
              </a:lnSpc>
              <a:buFont typeface="Wingdings" panose="05000000000000000000" pitchFamily="2" charset="2"/>
              <a:buChar char="Ø"/>
              <a:defRPr/>
            </a:pPr>
            <a:endParaRPr lang="pl-PL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542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C896A-0FD4-175B-3E6E-50DA45BB2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337A14D-49A6-EECD-B63A-7D5252E9A2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19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D915AF58-3BF8-F007-1D30-5E3DC4CE4B8C}"/>
              </a:ext>
            </a:extLst>
          </p:cNvPr>
          <p:cNvSpPr/>
          <p:nvPr/>
        </p:nvSpPr>
        <p:spPr>
          <a:xfrm>
            <a:off x="1247279" y="272442"/>
            <a:ext cx="10945216" cy="103957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7 Odzyskiwanie zdolności retencyjnych zlewni oraz spowolnienie odpływu wód </a:t>
            </a:r>
          </a:p>
          <a:p>
            <a:pPr algn="ctr">
              <a:lnSpc>
                <a:spcPct val="150000"/>
              </a:lnSpc>
            </a:pP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przeciwdziałanie skutkom suszy i ograniczenie ryzyka powodziowego</a:t>
            </a: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94AAD76C-3216-C783-4FA9-106AD752C988}"/>
              </a:ext>
            </a:extLst>
          </p:cNvPr>
          <p:cNvSpPr/>
          <p:nvPr/>
        </p:nvSpPr>
        <p:spPr>
          <a:xfrm>
            <a:off x="1247279" y="1416834"/>
            <a:ext cx="5184575" cy="1964489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OCENIAMY czy w wyniku realizacji projektu nastąpi: 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zwiększenie naturalnej retencji wody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spowolnienie odpływu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ograniczenie skutków suszy i powodzi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123CF3BC-66B7-3029-1AB6-CEDDE85A85B8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96C81EF5-16ED-58BF-ED3D-1A8713905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7278" y="3505065"/>
            <a:ext cx="5184575" cy="2997815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PRZYKŁADOWE DZIAŁANIA PROJEKTOWE: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odtwarzanie mokradeł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przywracanie terenów zalewowych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odtwarzanie starorzeczy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poprawa łączności cieku z terenami zalewowymi/systemem rzeczno-jeziornym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inne rozwiązania, oparte na procesach naturalnych, zwiększające czas retencji wody w krajobrazie.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D6053190-40EA-0D34-B7E7-AF8D103CE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47878" y="4355901"/>
            <a:ext cx="5544615" cy="2146979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b="1" dirty="0">
                <a:solidFill>
                  <a:schemeClr val="tx2"/>
                </a:solidFill>
              </a:rPr>
              <a:t>PUNKTACJA</a:t>
            </a:r>
            <a:endParaRPr lang="pl-PL" dirty="0">
              <a:solidFill>
                <a:schemeClr val="tx2"/>
              </a:solidFill>
            </a:endParaRP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chemeClr val="tx2"/>
                </a:solidFill>
              </a:rPr>
              <a:t> 4 pkt – mierzalne efekty + mechanizm działania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chemeClr val="tx2"/>
                </a:solidFill>
              </a:rPr>
              <a:t>2 pkt – efekty opisowe + mechanizm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chemeClr val="tx2"/>
                </a:solidFill>
              </a:rPr>
              <a:t>0 pkt – brak efektów lub brak uzasadnienia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B1B428DE-3AE1-499E-3913-15CE48BA014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8DA67FD3-8FDF-BAE9-3828-C9FAAE30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47879" y="1416834"/>
            <a:ext cx="5544616" cy="2813251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WYKAZAĆ W PRP (pkt. 2.10):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problemy hydrologiczne (susza / powódź)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działania zwiększają retencję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konkretne efekty (np. objętość retencji,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czas odpływu)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mechanizm działania (procesy naturalne)</a:t>
            </a:r>
          </a:p>
        </p:txBody>
      </p:sp>
    </p:spTree>
    <p:extLst>
      <p:ext uri="{BB962C8B-B14F-4D97-AF65-F5344CB8AC3E}">
        <p14:creationId xmlns:p14="http://schemas.microsoft.com/office/powerpoint/2010/main" val="1909500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1319287" y="360364"/>
            <a:ext cx="10830019" cy="616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/>
            <a:r>
              <a:rPr lang="pl-PL" sz="1500" dirty="0"/>
              <a:t>Projekty w ramach naboru oceniane są według kryteriów horyzontalnych i specyficznych dla działania </a:t>
            </a:r>
          </a:p>
          <a:p>
            <a:pPr algn="ctr"/>
            <a:r>
              <a:rPr lang="pl-PL" sz="1500" dirty="0"/>
              <a:t>FENX.02.04, typu projektu 4: Renaturyzacja przekształconych cieków wodnych i obszarów od wód zależnych. </a:t>
            </a:r>
          </a:p>
          <a:p>
            <a:pPr algn="ctr"/>
            <a:r>
              <a:rPr lang="pl-PL" sz="1500" b="0" dirty="0"/>
              <a:t>Zarówno kryteria horyzontalne jak i specyficzne składają się z kryteriów obligatoryjnych oraz rankingujących.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rgbClr val="007033"/>
                </a:solidFill>
              </a:rPr>
              <a:t>kryteria obligatoryjne </a:t>
            </a:r>
            <a:r>
              <a:rPr lang="pl-PL" sz="1500" b="0" dirty="0"/>
              <a:t>– oceniane zerojedynkowo (niespełnienie kryterium eliminuje </a:t>
            </a:r>
            <a:br>
              <a:rPr lang="pl-PL" sz="1500" b="0" dirty="0"/>
            </a:br>
            <a:r>
              <a:rPr lang="pl-PL" sz="1500" b="0" dirty="0"/>
              <a:t>projekt z możliwości otrzymania dofinansowania)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rgbClr val="007033"/>
                </a:solidFill>
              </a:rPr>
              <a:t>kryteria rankingujące </a:t>
            </a:r>
            <a:r>
              <a:rPr lang="pl-PL" sz="1500" b="0" dirty="0"/>
              <a:t>– oceniane punktowo</a:t>
            </a:r>
          </a:p>
          <a:p>
            <a:pPr algn="ctr"/>
            <a:endParaRPr lang="pl-PL" sz="1500" b="0" dirty="0"/>
          </a:p>
          <a:p>
            <a:pPr algn="ctr"/>
            <a:r>
              <a:rPr lang="pl-PL" sz="1500" b="0" dirty="0"/>
              <a:t>Ocena spełnienia kryteriów wyboru projektu jest </a:t>
            </a:r>
            <a:r>
              <a:rPr lang="pl-PL" sz="1500" dirty="0"/>
              <a:t>jednoetapowa</a:t>
            </a:r>
            <a:r>
              <a:rPr lang="pl-PL" sz="1500" b="0" dirty="0"/>
              <a:t>.</a:t>
            </a:r>
          </a:p>
          <a:p>
            <a:pPr algn="ctr"/>
            <a:r>
              <a:rPr lang="pl-PL" sz="1500" b="0" dirty="0"/>
              <a:t>Projekt otrzymuje negatywną ocenę w przypadku, gdy chociaż jedno kryterium obligatoryjne nie zostanie spełnione, </a:t>
            </a:r>
            <a:br>
              <a:rPr lang="pl-PL" sz="1500" b="0" dirty="0"/>
            </a:br>
            <a:r>
              <a:rPr lang="pl-PL" sz="1500" b="0" dirty="0"/>
              <a:t>lub gdy nie został osiągnięty minimalny próg punktowy lub wyczerpana została kwota przeznaczona na dofinansowanie </a:t>
            </a:r>
            <a:br>
              <a:rPr lang="pl-PL" sz="1500" b="0" dirty="0"/>
            </a:br>
            <a:r>
              <a:rPr lang="pl-PL" sz="1500" b="0" dirty="0"/>
              <a:t>projektów w ramach naboru.</a:t>
            </a:r>
          </a:p>
          <a:p>
            <a:pPr algn="ctr"/>
            <a:r>
              <a:rPr lang="pl-PL" sz="1500" dirty="0">
                <a:solidFill>
                  <a:srgbClr val="007033"/>
                </a:solidFill>
              </a:rPr>
              <a:t>Minimalna liczba punktów wymagana do rekomendowania projektu </a:t>
            </a:r>
            <a:br>
              <a:rPr lang="pl-PL" sz="1500" dirty="0">
                <a:solidFill>
                  <a:srgbClr val="007033"/>
                </a:solidFill>
              </a:rPr>
            </a:br>
            <a:r>
              <a:rPr lang="pl-PL" sz="1500" dirty="0">
                <a:solidFill>
                  <a:srgbClr val="007033"/>
                </a:solidFill>
              </a:rPr>
              <a:t>do dofinansowania to 22 pkt. </a:t>
            </a:r>
          </a:p>
          <a:p>
            <a:r>
              <a:rPr lang="pl-PL" sz="1400" b="0" dirty="0"/>
              <a:t> 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1A6DD-1119-DFC5-76A7-E0A8F0AA1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FFFD5207-18AF-AB1D-FC65-51D02E21F8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20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D1D0F17C-876C-7ADA-60F6-09FD6597A333}"/>
              </a:ext>
            </a:extLst>
          </p:cNvPr>
          <p:cNvSpPr/>
          <p:nvPr/>
        </p:nvSpPr>
        <p:spPr>
          <a:xfrm>
            <a:off x="1288221" y="265640"/>
            <a:ext cx="10945216" cy="10323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8 Partycypacja społeczna i współpraca z interesariuszami – </a:t>
            </a:r>
          </a:p>
          <a:p>
            <a:pPr algn="ctr">
              <a:lnSpc>
                <a:spcPct val="150000"/>
              </a:lnSpc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działania edukacyjne, komunikacyjne lub podnoszące kompetencje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9D67EA5A-E772-46B0-1D07-F36C442A98F8}"/>
              </a:ext>
            </a:extLst>
          </p:cNvPr>
          <p:cNvSpPr/>
          <p:nvPr/>
        </p:nvSpPr>
        <p:spPr>
          <a:xfrm>
            <a:off x="1288221" y="1421772"/>
            <a:ext cx="5431666" cy="1761726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endParaRPr lang="pl-PL" sz="15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 eaLnBrk="1" hangingPunct="1">
              <a:lnSpc>
                <a:spcPct val="150000"/>
              </a:lnSpc>
              <a:defRPr/>
            </a:pPr>
            <a:endParaRPr lang="pl-PL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OCENIAMY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działania edukacyjne i komunikacyjne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rozwijanie kompetencji w zakresie </a:t>
            </a:r>
            <a:r>
              <a:rPr lang="pl-PL" sz="15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endParaRPr lang="pl-PL" sz="15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zaangażowanie grup docelowych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l-PL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l-PL" dirty="0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815DC954-C8FA-CF09-12FE-8EB42ED4F55E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63C213C1-3217-2884-291C-C1F670A3D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8221" y="3307241"/>
            <a:ext cx="5431666" cy="2067934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PRZYKŁADY DZIAŁAŃ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informacyjne: spotkania, strona www, tablice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edukacyjne: warsztaty, zajęcia terenowe, pokazy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kompetencyjne: szkolenia, warsztaty praktyczne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86D7A30B-94A3-7256-33E8-B94971C73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0379" y="3279955"/>
            <a:ext cx="5231176" cy="2095219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PUNKTACJA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3 pkt – informacja + edukacja + różne grupy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 pkt – działania dla społeczności lokalnej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 pkt – tylko informacja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 pkt – brak działań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BB92215B-F771-90E0-B83F-42A0BB2B1A8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8DA9ED3B-45AC-19C9-9444-DBD54F94C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0379" y="1460241"/>
            <a:ext cx="5231176" cy="1723255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WYKAZAĆ </a:t>
            </a:r>
            <a:b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ZAŁ. 5 DO WOD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działania informacyjne i promocyjne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działania edukacyjne / podnoszące kompetencje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B789CA39-3093-3246-4CA2-6C794D310DAD}"/>
              </a:ext>
            </a:extLst>
          </p:cNvPr>
          <p:cNvSpPr/>
          <p:nvPr/>
        </p:nvSpPr>
        <p:spPr>
          <a:xfrm>
            <a:off x="1288221" y="5498917"/>
            <a:ext cx="10904274" cy="762729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działań edukacyjnych lub podnoszących kompetencje - projekt zostanie odrzucony.</a:t>
            </a:r>
          </a:p>
        </p:txBody>
      </p:sp>
    </p:spTree>
    <p:extLst>
      <p:ext uri="{BB962C8B-B14F-4D97-AF65-F5344CB8AC3E}">
        <p14:creationId xmlns:p14="http://schemas.microsoft.com/office/powerpoint/2010/main" val="3090723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796D6-5392-B0AF-A8DF-983EEEAC0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D37E208A-EFC5-F597-3BA9-45F4824A11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21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E8A82078-34F6-E4DC-8B30-4EECD79D0BB9}"/>
              </a:ext>
            </a:extLst>
          </p:cNvPr>
          <p:cNvSpPr/>
          <p:nvPr/>
        </p:nvSpPr>
        <p:spPr>
          <a:xfrm>
            <a:off x="1247279" y="251445"/>
            <a:ext cx="10945216" cy="93610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9 Partycypacja społeczna i współpraca z interesariuszami</a:t>
            </a:r>
            <a:b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włączenie społeczności lokalnej i interesariuszy</a:t>
            </a:r>
            <a:r>
              <a:rPr lang="pl-PL" sz="2400" dirty="0"/>
              <a:t>	</a:t>
            </a:r>
            <a:endParaRPr lang="pl-PL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5D65CC09-C3B7-4DD3-FD5E-6FCD8185C94A}"/>
              </a:ext>
            </a:extLst>
          </p:cNvPr>
          <p:cNvSpPr/>
          <p:nvPr/>
        </p:nvSpPr>
        <p:spPr>
          <a:xfrm>
            <a:off x="6791898" y="1281360"/>
            <a:ext cx="5400598" cy="1863661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FORMY ZAANGAŻOWANIA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konsultacje społeczne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współtworzenie koncepcji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wspólna realizacja działań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wolontariat / monitoring obywatelski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013F276A-F82C-3723-4729-0255D59A6203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5B8D5F77-9A16-E21A-3843-C966FC1BA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13570" y="3250565"/>
            <a:ext cx="5378925" cy="32271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WYKAZAĆ W PRP (pkt. 2.11)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grupy są zaangażowane (np. mieszkańcy, właściciele gruntów, użytkownicy wód, szkoły, lokalne instytucje), 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jakim etapie (przygotowanie / realizacja)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formy współpracy (konkretne działania)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wpływ na trwałość i ograniczenie konfliktów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40228A7F-0678-99C4-DA19-836E10334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1295" y="2679443"/>
            <a:ext cx="5256584" cy="3798222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PUNKTACJA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pkt – koncepcja rozwiązań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renaturyzacyjnych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została wypracowana z uwzględnieniem oczekiwań lokalnej społeczności + aktywne formy partycypacji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współodpowiedzialności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pkt – aktywna współpraca w realizacji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 pkt – działania informacyjne i współpraca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interesariuszami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 pkt – brak komponentu prospołecznego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współpracy = odrzucenie projektu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F954FB4A-5EB7-8FB5-4634-6BAC496C53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8AEBC2B-CEA4-6688-6503-7C56DE5B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9622" y="1281360"/>
            <a:ext cx="5256584" cy="1274341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OCENIAMY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zakres włączenia społeczności i interesariuszy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udział w przygotowaniu i realizacji projektu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l-PL" sz="1600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355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0DA7A-453B-D9A9-BE8D-9EBB8B236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2788B7E7-46A7-F3FF-E079-B0F8E766AD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22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91F1943D-63BB-1E73-CAE5-BBBB6E294559}"/>
              </a:ext>
            </a:extLst>
          </p:cNvPr>
          <p:cNvSpPr/>
          <p:nvPr/>
        </p:nvSpPr>
        <p:spPr>
          <a:xfrm>
            <a:off x="1293258" y="296070"/>
            <a:ext cx="10945216" cy="8640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10 Sposób realizacji projektu - partnerstwa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9B0BA1A2-275F-B41D-E959-E94962392DAD}"/>
              </a:ext>
            </a:extLst>
          </p:cNvPr>
          <p:cNvSpPr/>
          <p:nvPr/>
        </p:nvSpPr>
        <p:spPr>
          <a:xfrm>
            <a:off x="1269349" y="2480662"/>
            <a:ext cx="5882585" cy="2163271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PARTNERZY (przykłady)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JST i ich jednostki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PGW Wody Polskie 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Lasy Państwowe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parki narodowe 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RDOŚ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41A6EB74-8D86-EE20-95F4-19E63D4F613C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880F6A4F-1967-D09D-1FC6-3973DBFFB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3258" y="1283909"/>
            <a:ext cx="5858677" cy="107301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endParaRPr lang="pl-PL" sz="1400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OCENIAMY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projekt realizowany jest w partnerstwie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dodaną współpracy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l-PL" sz="1600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DE22A9E1-96EF-F36C-29C7-0116B5592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7959" y="1260200"/>
            <a:ext cx="4870515" cy="2163272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PUNKTACJA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pkt – partnerstwo z min. 2 typami beneficjentów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pkt – partnerstwo z 1 typem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0 pkt – brak partnerstwa</a:t>
            </a:r>
          </a:p>
          <a:p>
            <a:pPr algn="ctr" eaLnBrk="1" hangingPunct="1">
              <a:lnSpc>
                <a:spcPct val="150000"/>
              </a:lnSpc>
              <a:defRPr/>
            </a:pPr>
            <a:endParaRPr lang="pl-PL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D35037C5-B2E9-6BE8-B3B4-53AD13A240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6E6B9C0-746C-1ECE-E931-6E7CFDD49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7959" y="3547214"/>
            <a:ext cx="4870515" cy="2968928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5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WYKAZAĆ W PRP (pkt. 2.12)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kto tworzy partnerstwo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(typy beneficjentów)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są role i zadania partnerów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jakim etapie współpracują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1500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jaka jest wartość dodana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BE46D93-49E0-0D24-B136-0AC5D2ECA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9350" y="4767676"/>
            <a:ext cx="5882584" cy="1748466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Partnerstwo powinno być utworzone zgodnie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art. 39 ustawy wdrożeniowej 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 złożeniem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wniosku o dofinansowanie projektu.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wniosku należy wskazać jednego beneficjenta środków.</a:t>
            </a:r>
          </a:p>
        </p:txBody>
      </p:sp>
    </p:spTree>
    <p:extLst>
      <p:ext uri="{BB962C8B-B14F-4D97-AF65-F5344CB8AC3E}">
        <p14:creationId xmlns:p14="http://schemas.microsoft.com/office/powerpoint/2010/main" val="44159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" y="4914039"/>
            <a:ext cx="13439775" cy="10980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Dziękuję za uwagę.</a:t>
            </a:r>
            <a:b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44498" y="5081706"/>
            <a:ext cx="13394808" cy="156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endParaRPr lang="pl-PL" altLang="pl-PL" sz="1800" b="0" dirty="0">
              <a:latin typeface="Open Sans" panose="020B0806030504020204" pitchFamily="34" charset="0"/>
              <a:cs typeface="Open Sans" panose="020B0806030504020204" pitchFamily="34" charset="0"/>
            </a:endParaRPr>
          </a:p>
          <a:p>
            <a:pPr algn="ctr" eaLnBrk="1" hangingPunct="1">
              <a:lnSpc>
                <a:spcPts val="3000"/>
              </a:lnSpc>
            </a:pPr>
            <a:r>
              <a:rPr lang="pl-PL" altLang="pl-PL" sz="2400" b="0" dirty="0">
                <a:latin typeface="Open Sans" panose="020B0806030504020204" pitchFamily="34" charset="0"/>
                <a:cs typeface="Open Sans" panose="020B0806030504020204" pitchFamily="34" charset="0"/>
              </a:rPr>
              <a:t>Agnieszka Zduńczyk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2400" b="0" dirty="0">
                <a:latin typeface="Open Sans" panose="020B0806030504020204" pitchFamily="34" charset="0"/>
                <a:cs typeface="Open Sans" panose="020B0806030504020204" pitchFamily="34" charset="0"/>
              </a:rPr>
              <a:t>tel. 506 742 941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2400" b="0" dirty="0">
                <a:latin typeface="Open Sans" panose="020B0806030504020204" pitchFamily="34" charset="0"/>
                <a:cs typeface="Open Sans" panose="020B0806030504020204" pitchFamily="34" charset="0"/>
              </a:rPr>
              <a:t>renaturyzacja_jst_NGO_fenx@nfosigw.gov.pl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 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  </a:t>
            </a: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EFFD0-71F1-0335-E497-00381B783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9238C3CB-56F1-BD5F-0A69-5204BA4E46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2908159-DC9E-87E8-0F25-6066F147A8FE}"/>
              </a:ext>
            </a:extLst>
          </p:cNvPr>
          <p:cNvSpPr txBox="1">
            <a:spLocks/>
          </p:cNvSpPr>
          <p:nvPr/>
        </p:nvSpPr>
        <p:spPr bwMode="auto">
          <a:xfrm>
            <a:off x="1319286" y="216348"/>
            <a:ext cx="10830019" cy="2051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/>
            <a:r>
              <a:rPr lang="pl-PL" sz="1500" b="0" dirty="0"/>
              <a:t>Zgodnie z § 7.  ust. 1 Regulaminu wybory projektów: „W trakcie oceny projektu, IW może wezwać  Wnioskodawcę </a:t>
            </a:r>
            <a:br>
              <a:rPr lang="pl-PL" sz="1500" b="0" dirty="0"/>
            </a:br>
            <a:r>
              <a:rPr lang="pl-PL" sz="1500" b="0" dirty="0"/>
              <a:t>do złożenia wyjaśnień, co do treści przedstawionego wniosku o dofinansowanie i ewentualnego uzupełnienia lub</a:t>
            </a:r>
            <a:br>
              <a:rPr lang="pl-PL" sz="1500" b="0" dirty="0"/>
            </a:br>
            <a:r>
              <a:rPr lang="pl-PL" sz="1500" b="0" dirty="0"/>
              <a:t> poprawy wniosku każdorazowo w przypadku, w którym okaże się to niezbędne do oceny spełnienia kryteriów wyboru projektów. </a:t>
            </a:r>
            <a:r>
              <a:rPr lang="pl-PL" sz="1500" dirty="0"/>
              <a:t>Dopuszcza się możliwość dwukrotnego wezwania do złożenia wyjaśnień/poprawy wniosku</a:t>
            </a:r>
            <a:r>
              <a:rPr lang="pl-PL" sz="1500" b="0" dirty="0"/>
              <a:t>.”</a:t>
            </a:r>
          </a:p>
          <a:p>
            <a:pPr algn="ctr"/>
            <a:endParaRPr lang="pl-PL" sz="1500" dirty="0"/>
          </a:p>
          <a:p>
            <a:pPr algn="ctr"/>
            <a:r>
              <a:rPr lang="pl-PL" sz="1500" dirty="0"/>
              <a:t> </a:t>
            </a:r>
          </a:p>
          <a:p>
            <a:r>
              <a:rPr lang="pl-PL" sz="1400" b="0" dirty="0"/>
              <a:t> 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AB0318E-BE31-FD26-D42E-2EB4FE48E42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1FE1D1F-201E-7D78-DE3E-74540CA8065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73D9070-D718-0E95-4865-4364CE8FB2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86" y="2123629"/>
            <a:ext cx="10830019" cy="4300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6128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2BB30-1AC3-D93B-E11E-565D13EE8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A086E20B-73F6-541D-747F-A9039B134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AF14F691-0E33-EC19-378F-815BCE136F84}"/>
              </a:ext>
            </a:extLst>
          </p:cNvPr>
          <p:cNvSpPr txBox="1">
            <a:spLocks/>
          </p:cNvSpPr>
          <p:nvPr/>
        </p:nvSpPr>
        <p:spPr bwMode="auto">
          <a:xfrm>
            <a:off x="7223943" y="1135815"/>
            <a:ext cx="5112568" cy="350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/>
            <a:r>
              <a:rPr lang="pl-PL" sz="1400" b="0" dirty="0"/>
              <a:t> </a:t>
            </a:r>
            <a:r>
              <a:rPr lang="pl-PL" sz="2400" dirty="0"/>
              <a:t>Specyficzne kryteria wyboru projektów Działanie 2.4 – </a:t>
            </a:r>
            <a:r>
              <a:rPr lang="pl-PL" sz="2400" dirty="0" err="1"/>
              <a:t>Renaturyzacja</a:t>
            </a:r>
            <a:r>
              <a:rPr lang="pl-PL" sz="2400" dirty="0"/>
              <a:t> przekształconych </a:t>
            </a:r>
          </a:p>
          <a:p>
            <a:pPr algn="ctr"/>
            <a:r>
              <a:rPr lang="pl-PL" sz="2400" dirty="0"/>
              <a:t>cieków wodnych i obszarów </a:t>
            </a:r>
          </a:p>
          <a:p>
            <a:pPr algn="ctr"/>
            <a:r>
              <a:rPr lang="pl-PL" sz="2400" dirty="0"/>
              <a:t>od wód zależnych</a:t>
            </a:r>
          </a:p>
          <a:p>
            <a:pPr algn="ctr"/>
            <a:endParaRPr lang="pl-PL" sz="2000" dirty="0"/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pl-PL" sz="2000" b="0" dirty="0"/>
              <a:t> wymagania dla wnioskodawców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pl-PL" sz="2000" b="0" dirty="0"/>
              <a:t>jak wykazać spełnienie kryteriów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pl-PL" sz="2000" b="0" dirty="0"/>
              <a:t>powiązanie z dokumentacją </a:t>
            </a:r>
          </a:p>
          <a:p>
            <a:pPr algn="ctr"/>
            <a:r>
              <a:rPr lang="pl-PL" sz="2000" b="0" dirty="0"/>
              <a:t>i załącznikami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7D911C55-6B66-2A0E-3BCF-8200D14161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CC6DDC4-FEF8-4520-B1B2-BDF03A0ED5F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3E0250F-63B6-50EF-222F-869E93C56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215" y="345371"/>
            <a:ext cx="6552728" cy="60784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538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345F6B2-0FEC-9FEF-5F96-9BCB7C82C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39" y="251446"/>
            <a:ext cx="10859968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951DF8E7-80AC-E73D-6A31-184FAF8A64B9}"/>
              </a:ext>
            </a:extLst>
          </p:cNvPr>
          <p:cNvSpPr txBox="1"/>
          <p:nvPr/>
        </p:nvSpPr>
        <p:spPr>
          <a:xfrm>
            <a:off x="1391295" y="230654"/>
            <a:ext cx="10657184" cy="4419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l-PL" sz="24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KRYTERIA OBLIGATORYJNE OCENIANE ZEROJEDYNKOWO </a:t>
            </a:r>
            <a:br>
              <a:rPr lang="pl-PL" sz="24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24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200000"/>
              </a:lnSpc>
            </a:pPr>
            <a:endParaRPr lang="pl-PL" sz="24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200000"/>
              </a:lnSpc>
            </a:pPr>
            <a:endParaRPr lang="pl-PL" sz="24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200000"/>
              </a:lnSpc>
            </a:pPr>
            <a:endParaRPr lang="pl-PL" sz="24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200000"/>
              </a:lnSpc>
            </a:pPr>
            <a:endParaRPr lang="pl-PL" sz="24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694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1391296" y="1403573"/>
            <a:ext cx="3248636" cy="3158215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9745" y="4710532"/>
            <a:ext cx="10809148" cy="185864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81260" y="1403572"/>
            <a:ext cx="3617633" cy="3203915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9307" y="1403572"/>
            <a:ext cx="3562578" cy="3207264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1289744" y="1403572"/>
            <a:ext cx="3383370" cy="3207264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altLang="pl-PL" sz="1600" b="1" dirty="0">
                <a:solidFill>
                  <a:schemeClr val="bg1"/>
                </a:solidFill>
                <a:latin typeface="Open Sans" pitchFamily="34" charset="0"/>
              </a:rPr>
              <a:t>Projekt musi być zgodny z: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altLang="pl-PL" sz="1600" b="1" dirty="0">
                <a:solidFill>
                  <a:schemeClr val="bg1"/>
                </a:solidFill>
                <a:latin typeface="Open Sans" pitchFamily="34" charset="0"/>
              </a:rPr>
              <a:t>planami gospodarowania wodami na obszarach dorzeczy (PGW) lub</a:t>
            </a:r>
          </a:p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altLang="pl-PL" sz="1600" b="1" dirty="0">
                <a:solidFill>
                  <a:schemeClr val="bg1"/>
                </a:solidFill>
                <a:latin typeface="Open Sans" pitchFamily="34" charset="0"/>
              </a:rPr>
              <a:t>Krajowym programem </a:t>
            </a:r>
            <a:r>
              <a:rPr lang="pl-PL" altLang="pl-PL" sz="1600" b="1" dirty="0" err="1">
                <a:solidFill>
                  <a:schemeClr val="bg1"/>
                </a:solidFill>
                <a:latin typeface="Open Sans" pitchFamily="34" charset="0"/>
              </a:rPr>
              <a:t>renaturyzacji</a:t>
            </a:r>
            <a:r>
              <a:rPr lang="pl-PL" altLang="pl-PL" sz="1600" b="1" dirty="0">
                <a:solidFill>
                  <a:schemeClr val="bg1"/>
                </a:solidFill>
                <a:latin typeface="Open Sans" pitchFamily="34" charset="0"/>
              </a:rPr>
              <a:t> wód powierzchniowych (KPRWP</a:t>
            </a:r>
            <a:r>
              <a:rPr lang="pl-PL" altLang="pl-PL" sz="1400" b="1" dirty="0">
                <a:solidFill>
                  <a:schemeClr val="bg1"/>
                </a:solidFill>
                <a:latin typeface="Open Sans" pitchFamily="34" charset="0"/>
              </a:rPr>
              <a:t>)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8341885" y="1666905"/>
            <a:ext cx="3807420" cy="27299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pl-PL" altLang="pl-PL" sz="1500" b="1" dirty="0">
                <a:solidFill>
                  <a:schemeClr val="tx2"/>
                </a:solidFill>
                <a:latin typeface="Open Sans" pitchFamily="34" charset="0"/>
              </a:rPr>
              <a:t>W przypadku PGW: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altLang="pl-PL" sz="1500" dirty="0">
                <a:solidFill>
                  <a:schemeClr val="tx2"/>
                </a:solidFill>
                <a:latin typeface="Open Sans" pitchFamily="34" charset="0"/>
              </a:rPr>
              <a:t>projekt powinien dotyczyć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l-PL" altLang="pl-PL" sz="1500" dirty="0">
                <a:solidFill>
                  <a:schemeClr val="tx2"/>
                </a:solidFill>
                <a:latin typeface="Open Sans" pitchFamily="34" charset="0"/>
              </a:rPr>
              <a:t>konkretnej jednolitej części wód powierzchniowych, czyli </a:t>
            </a:r>
            <a:r>
              <a:rPr lang="pl-PL" altLang="pl-PL" sz="1500" b="1" dirty="0">
                <a:solidFill>
                  <a:schemeClr val="tx2"/>
                </a:solidFill>
                <a:latin typeface="Open Sans" pitchFamily="34" charset="0"/>
              </a:rPr>
              <a:t>JCWP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altLang="pl-PL" sz="1500" dirty="0">
                <a:solidFill>
                  <a:schemeClr val="tx2"/>
                </a:solidFill>
                <a:latin typeface="Open Sans" pitchFamily="34" charset="0"/>
              </a:rPr>
              <a:t>działania powinny wpisywać </a:t>
            </a:r>
            <a:br>
              <a:rPr lang="pl-PL" altLang="pl-PL" sz="1500" dirty="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500" dirty="0">
                <a:solidFill>
                  <a:schemeClr val="tx2"/>
                </a:solidFill>
                <a:latin typeface="Open Sans" pitchFamily="34" charset="0"/>
              </a:rPr>
              <a:t> się w katalog działań </a:t>
            </a:r>
            <a:r>
              <a:rPr lang="pl-PL" altLang="pl-PL" sz="1500" dirty="0" err="1">
                <a:solidFill>
                  <a:schemeClr val="tx2"/>
                </a:solidFill>
                <a:latin typeface="Open Sans" pitchFamily="34" charset="0"/>
              </a:rPr>
              <a:t>renaturyzacyjnych</a:t>
            </a:r>
            <a:r>
              <a:rPr lang="pl-PL" altLang="pl-PL" sz="1500" dirty="0">
                <a:solidFill>
                  <a:schemeClr val="tx2"/>
                </a:solidFill>
                <a:latin typeface="Open Sans" pitchFamily="34" charset="0"/>
              </a:rPr>
              <a:t> przewidzianych dla tej JCWP (działania podstawowe lub uzupełniające)</a:t>
            </a:r>
          </a:p>
          <a:p>
            <a:pPr eaLnBrk="1" hangingPunct="1">
              <a:defRPr/>
            </a:pP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4820173" y="1605030"/>
            <a:ext cx="3529397" cy="2729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altLang="pl-PL" sz="1400" b="1" dirty="0">
                <a:solidFill>
                  <a:schemeClr val="tx2"/>
                </a:solidFill>
                <a:latin typeface="Open Sans" pitchFamily="34" charset="0"/>
              </a:rPr>
              <a:t>W przypadku KPRWP kluczowe jest to, czy projekt dotyczy obszaru wskazanego jako obszar wymagający </a:t>
            </a:r>
            <a:r>
              <a:rPr lang="pl-PL" altLang="pl-PL" sz="1400" b="1" dirty="0" err="1">
                <a:solidFill>
                  <a:schemeClr val="tx2"/>
                </a:solidFill>
                <a:latin typeface="Open Sans" pitchFamily="34" charset="0"/>
              </a:rPr>
              <a:t>renaturyzacji</a:t>
            </a:r>
            <a:r>
              <a:rPr lang="pl-PL" altLang="pl-PL" sz="1400" b="1" dirty="0">
                <a:solidFill>
                  <a:schemeClr val="tx2"/>
                </a:solidFill>
                <a:latin typeface="Open Sans" pitchFamily="34" charset="0"/>
              </a:rPr>
              <a:t> – OWR.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  <a:t>lokalizacja działań musi wynikać </a:t>
            </a:r>
            <a:b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  <a:t>z rozpoznania terenowego,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  <a:t>a przy działaniach ingerujących </a:t>
            </a:r>
            <a:b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  <a:t>w koryto lub obwałowania trzeba wykazać wpływ na przepływy wód</a:t>
            </a:r>
            <a:b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  <a:t>powodziowych.</a:t>
            </a:r>
            <a:endParaRPr lang="pl-PL" altLang="pl-PL" sz="1200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1607319" y="5124730"/>
            <a:ext cx="4282375" cy="1203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jakim dokumentem projekt jest zgodny (PGW czy KPRWP),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jakiej JCWP dotyczy projekt,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 jest jej status,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05414C4F-1FF8-1A42-EE28-F7BB600E24DF}"/>
              </a:ext>
            </a:extLst>
          </p:cNvPr>
          <p:cNvSpPr/>
          <p:nvPr/>
        </p:nvSpPr>
        <p:spPr>
          <a:xfrm>
            <a:off x="6935911" y="5169984"/>
            <a:ext cx="5010562" cy="1131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działania z dokumentu są realizowane,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gdzie dokładnie projekt jest realizowany,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w jakim zakresie odpowiada zapisom dokumentów</a:t>
            </a:r>
            <a:endParaRPr lang="pl-PL" altLang="pl-P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62490FB6-3AD6-F3A1-4424-6752B4210FB1}"/>
              </a:ext>
            </a:extLst>
          </p:cNvPr>
          <p:cNvSpPr/>
          <p:nvPr/>
        </p:nvSpPr>
        <p:spPr>
          <a:xfrm>
            <a:off x="1213154" y="4778556"/>
            <a:ext cx="10858839" cy="361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wskazać w pkt. 2.1 Planu Realizacji Przedsięwzięcia (PRP - zał. 7 do </a:t>
            </a:r>
            <a:r>
              <a:rPr lang="pl-PL" sz="1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WoD</a:t>
            </a: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99BEC708-78DD-5920-BF12-448C09CA8983}"/>
              </a:ext>
            </a:extLst>
          </p:cNvPr>
          <p:cNvSpPr/>
          <p:nvPr/>
        </p:nvSpPr>
        <p:spPr>
          <a:xfrm>
            <a:off x="1289744" y="271718"/>
            <a:ext cx="10858839" cy="98783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1 Zgodność z planami gospodarowania wodami na obszarach </a:t>
            </a:r>
          </a:p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dorzeczy lub Krajowym programem </a:t>
            </a:r>
            <a:r>
              <a:rPr lang="pl-PL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wód powierzchniowych</a:t>
            </a:r>
          </a:p>
          <a:p>
            <a:pPr algn="ctr"/>
            <a:r>
              <a:rPr lang="pl-PL" sz="2400" dirty="0"/>
              <a:t>	</a:t>
            </a:r>
            <a:endParaRPr lang="pl-PL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0978C7A6-5D43-691C-42D1-9A305DA706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7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D05677C3-FE14-31ED-D4D3-5104634AC925}"/>
              </a:ext>
            </a:extLst>
          </p:cNvPr>
          <p:cNvSpPr/>
          <p:nvPr/>
        </p:nvSpPr>
        <p:spPr>
          <a:xfrm>
            <a:off x="1247279" y="251446"/>
            <a:ext cx="10945216" cy="7200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2  Zakres i sposób realizacji projektu</a:t>
            </a:r>
          </a:p>
          <a:p>
            <a:pPr algn="ctr"/>
            <a:r>
              <a:rPr lang="pl-PL" sz="2400" dirty="0"/>
              <a:t>	</a:t>
            </a:r>
            <a:endParaRPr lang="pl-PL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4036C1F-8899-A42A-810F-9EA0927CD9D6}"/>
              </a:ext>
            </a:extLst>
          </p:cNvPr>
          <p:cNvSpPr/>
          <p:nvPr/>
        </p:nvSpPr>
        <p:spPr>
          <a:xfrm>
            <a:off x="1247279" y="1095268"/>
            <a:ext cx="10945216" cy="1604449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lnSpc>
                <a:spcPct val="150000"/>
              </a:lnSpc>
              <a:defRPr/>
            </a:pPr>
            <a:endParaRPr lang="pl-PL" altLang="pl-PL" b="1" dirty="0">
              <a:solidFill>
                <a:schemeClr val="bg1"/>
              </a:solidFill>
              <a:latin typeface="Open Sans" pitchFamily="34" charset="0"/>
            </a:endParaRPr>
          </a:p>
          <a:p>
            <a:pPr marL="0" indent="0" algn="ctr" eaLnBrk="1" hangingPunct="1">
              <a:lnSpc>
                <a:spcPct val="150000"/>
              </a:lnSpc>
              <a:defRPr/>
            </a:pPr>
            <a:r>
              <a:rPr lang="pl-PL" altLang="pl-PL" dirty="0">
                <a:solidFill>
                  <a:schemeClr val="bg1"/>
                </a:solidFill>
                <a:latin typeface="Open Sans" pitchFamily="34" charset="0"/>
              </a:rPr>
              <a:t>Proponowane w projekcie działania powinny być zgodne z katalogiem działań </a:t>
            </a:r>
            <a:r>
              <a:rPr lang="pl-PL" altLang="pl-PL" dirty="0" err="1">
                <a:solidFill>
                  <a:schemeClr val="bg1"/>
                </a:solidFill>
                <a:latin typeface="Open Sans" pitchFamily="34" charset="0"/>
              </a:rPr>
              <a:t>renaturyzacyjnych</a:t>
            </a:r>
            <a:r>
              <a:rPr lang="pl-PL" altLang="pl-PL" dirty="0">
                <a:solidFill>
                  <a:schemeClr val="bg1"/>
                </a:solidFill>
                <a:latin typeface="Open Sans" pitchFamily="34" charset="0"/>
              </a:rPr>
              <a:t> przedstawionych w </a:t>
            </a:r>
            <a:r>
              <a:rPr lang="pl-PL" altLang="pl-PL" b="1" dirty="0">
                <a:solidFill>
                  <a:schemeClr val="bg1"/>
                </a:solidFill>
                <a:latin typeface="Open Sans" pitchFamily="34" charset="0"/>
              </a:rPr>
              <a:t>„Podręczniku dobrych praktyk </a:t>
            </a:r>
            <a:r>
              <a:rPr lang="pl-PL" altLang="pl-PL" b="1" dirty="0" err="1">
                <a:solidFill>
                  <a:schemeClr val="bg1"/>
                </a:solidFill>
                <a:latin typeface="Open Sans" pitchFamily="34" charset="0"/>
              </a:rPr>
              <a:t>renaturyzacji</a:t>
            </a:r>
            <a:r>
              <a:rPr lang="pl-PL" altLang="pl-PL" b="1" dirty="0">
                <a:solidFill>
                  <a:schemeClr val="bg1"/>
                </a:solidFill>
                <a:latin typeface="Open Sans" pitchFamily="34" charset="0"/>
              </a:rPr>
              <a:t> </a:t>
            </a:r>
            <a:br>
              <a:rPr lang="pl-PL" altLang="pl-PL" b="1" dirty="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b="1" dirty="0">
                <a:solidFill>
                  <a:schemeClr val="bg1"/>
                </a:solidFill>
                <a:latin typeface="Open Sans" pitchFamily="34" charset="0"/>
              </a:rPr>
              <a:t>wód powierzchniowych” (rozdział 6 Podręcznika), </a:t>
            </a:r>
            <a:r>
              <a:rPr lang="pl-P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stanowiącym element KPRWP</a:t>
            </a: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indent="0" algn="ctr" eaLnBrk="1" hangingPunct="1">
              <a:lnSpc>
                <a:spcPct val="150000"/>
              </a:lnSpc>
              <a:defRPr/>
            </a:pPr>
            <a:endParaRPr lang="pl-PL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 eaLnBrk="1" hangingPunct="1">
              <a:lnSpc>
                <a:spcPct val="150000"/>
              </a:lnSpc>
              <a:defRPr/>
            </a:pPr>
            <a:endParaRPr lang="pl-PL" dirty="0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BAD1B001-10B1-29B7-FE56-2313BB4EB5D5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2B105B20-33A9-00A8-ACF0-6D2516901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7279" y="2823459"/>
            <a:ext cx="7488832" cy="3600399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wskazać w pkt. 2.2 PRP (zał. 7 do </a:t>
            </a:r>
            <a:r>
              <a:rPr lang="pl-PL" b="1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WoD</a:t>
            </a:r>
            <a:r>
              <a:rPr lang="pl-PL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):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identyfikację potrzeb </a:t>
            </a:r>
            <a:r>
              <a:rPr lang="pl-PL" b="1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r>
              <a:rPr lang="pl-PL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dobór działań adekwatnych do tych problemów,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oparcie projektu na analizach i rozpoznaniu terenowym  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określenie celów </a:t>
            </a:r>
            <a:r>
              <a:rPr lang="pl-PL" b="1" dirty="0" err="1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endParaRPr lang="pl-PL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powinien uwzględniać współpracę z interesariuszami 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należy zaplanować monitoring i ocenę skuteczności działań</a:t>
            </a:r>
          </a:p>
          <a:p>
            <a:pPr marL="285750" indent="-285750" algn="ctr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endParaRPr lang="pl-PL" b="1" dirty="0">
              <a:solidFill>
                <a:srgbClr val="554B9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420AC5C3-44FC-7C37-D5DA-D375BE037A3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40" name="Obraz 39">
            <a:extLst>
              <a:ext uri="{FF2B5EF4-FFF2-40B4-BE49-F238E27FC236}">
                <a16:creationId xmlns:a16="http://schemas.microsoft.com/office/drawing/2014/main" id="{CBE51A5F-FB7F-1BE0-A644-60F807F181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177" y="2483693"/>
            <a:ext cx="3304318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829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8541C-9F38-98C8-97DF-D2DF4493B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91F0E11-C087-0755-5484-B349D18D2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975" y="1619597"/>
            <a:ext cx="468052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96A4CB78-35F8-4124-BCFA-A220B2152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8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88071F93-58D7-93B9-719B-2E0A5F458E56}"/>
              </a:ext>
            </a:extLst>
          </p:cNvPr>
          <p:cNvSpPr/>
          <p:nvPr/>
        </p:nvSpPr>
        <p:spPr>
          <a:xfrm>
            <a:off x="1247279" y="264707"/>
            <a:ext cx="10945216" cy="92284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3 Trwałość efektów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025484B0-378E-19B8-4044-FD850D2458F2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9B1B3CB8-334A-B8F0-5F34-A46204E33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7279" y="1311291"/>
            <a:ext cx="6120680" cy="5112568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2500"/>
              </a:lnSpc>
              <a:defRPr/>
            </a:pP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wykazać </a:t>
            </a:r>
          </a:p>
          <a:p>
            <a:pPr algn="ctr" eaLnBrk="1" hangingPunct="1">
              <a:lnSpc>
                <a:spcPts val="2500"/>
              </a:lnSpc>
              <a:defRPr/>
            </a:pP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pkt. 2.13 PRP:</a:t>
            </a:r>
            <a:endParaRPr lang="pl-PL" sz="17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 eaLnBrk="1" hangingPunct="1">
              <a:lnSpc>
                <a:spcPts val="2500"/>
              </a:lnSpc>
              <a:buFont typeface="Wingdings" panose="05000000000000000000" pitchFamily="2" charset="2"/>
              <a:buChar char="Ø"/>
              <a:defRPr/>
            </a:pP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utrzymanie efektów projektu min. 5 lat </a:t>
            </a:r>
          </a:p>
          <a:p>
            <a:pPr algn="ctr" eaLnBrk="1" hangingPunct="1">
              <a:lnSpc>
                <a:spcPts val="2500"/>
              </a:lnSpc>
              <a:defRPr/>
            </a:pP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(jeśli dotyczy środków trwałych)</a:t>
            </a:r>
          </a:p>
          <a:p>
            <a:pPr marL="285750" indent="-285750" algn="ctr" eaLnBrk="1" hangingPunct="1">
              <a:lnSpc>
                <a:spcPts val="2500"/>
              </a:lnSpc>
              <a:buFont typeface="Wingdings" panose="05000000000000000000" pitchFamily="2" charset="2"/>
              <a:buChar char="Ø"/>
              <a:defRPr/>
            </a:pP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trwałość efektów w ujęciu: finansowym, </a:t>
            </a:r>
          </a:p>
          <a:p>
            <a:pPr algn="ctr" eaLnBrk="1" hangingPunct="1">
              <a:lnSpc>
                <a:spcPts val="2500"/>
              </a:lnSpc>
              <a:defRPr/>
            </a:pP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organizacyjnym i technicznym</a:t>
            </a:r>
          </a:p>
          <a:p>
            <a:pPr marL="285750" indent="-285750" algn="ctr" eaLnBrk="1" hangingPunct="1">
              <a:lnSpc>
                <a:spcPts val="2500"/>
              </a:lnSpc>
              <a:buFont typeface="Wingdings" panose="05000000000000000000" pitchFamily="2" charset="2"/>
              <a:buChar char="Ø"/>
              <a:defRPr/>
            </a:pP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zapewnienie samorzutnych procesów </a:t>
            </a:r>
            <a:r>
              <a:rPr lang="pl-PL" sz="17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hydromorfologicznych</a:t>
            </a: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tj.:</a:t>
            </a:r>
          </a:p>
          <a:p>
            <a:pPr algn="ctr" eaLnBrk="1" hangingPunct="1">
              <a:lnSpc>
                <a:spcPts val="2500"/>
              </a:lnSpc>
              <a:defRPr/>
            </a:pP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erozja, transport rumowiska czy akumulacja osadów </a:t>
            </a:r>
          </a:p>
          <a:p>
            <a:pPr marL="285750" indent="-285750" algn="ctr" eaLnBrk="1" hangingPunct="1">
              <a:lnSpc>
                <a:spcPts val="2500"/>
              </a:lnSpc>
              <a:buFont typeface="Wingdings" panose="05000000000000000000" pitchFamily="2" charset="2"/>
              <a:buChar char="Ø"/>
              <a:defRPr/>
            </a:pP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inicjowanie procesów, które poprawiają stan cieku </a:t>
            </a:r>
            <a:b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potrzeby dalszych ingerencji </a:t>
            </a:r>
          </a:p>
          <a:p>
            <a:pPr algn="ctr" eaLnBrk="1" hangingPunct="1">
              <a:lnSpc>
                <a:spcPts val="2500"/>
              </a:lnSpc>
              <a:defRPr/>
            </a:pP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bez powtarzalnych prac utrzymaniowych </a:t>
            </a:r>
          </a:p>
          <a:p>
            <a:pPr marL="285750" indent="-285750" algn="ctr" eaLnBrk="1" hangingPunct="1">
              <a:lnSpc>
                <a:spcPts val="2500"/>
              </a:lnSpc>
              <a:buFont typeface="Wingdings" panose="05000000000000000000" pitchFamily="2" charset="2"/>
              <a:buChar char="Ø"/>
              <a:defRPr/>
            </a:pP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dlaczego rozwiązania są trwałe w warunkach lokalnych</a:t>
            </a:r>
          </a:p>
          <a:p>
            <a:pPr marL="285750" indent="-285750" algn="ctr" eaLnBrk="1" hangingPunct="1">
              <a:lnSpc>
                <a:spcPts val="2500"/>
              </a:lnSpc>
              <a:buFont typeface="Wingdings" panose="05000000000000000000" pitchFamily="2" charset="2"/>
              <a:buChar char="Ø"/>
              <a:defRPr/>
            </a:pPr>
            <a:r>
              <a:rPr lang="pl-PL" sz="17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jaki sposób ograniczono ryzyko cofnięcia efektów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032BBCAD-1EB8-C0FC-D35F-4D4C4F9E193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72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3E91-3052-2F99-7EC0-9B41E3213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2039356D-5DB3-E902-7053-731345A788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9</a:t>
            </a:fld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24B2FA03-FE47-5CCE-51B6-CD1A4C26E8A3}"/>
              </a:ext>
            </a:extLst>
          </p:cNvPr>
          <p:cNvSpPr/>
          <p:nvPr/>
        </p:nvSpPr>
        <p:spPr>
          <a:xfrm>
            <a:off x="1247279" y="251445"/>
            <a:ext cx="10945216" cy="11918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4 Posiadanie zgody właściciela wód lub prawa </a:t>
            </a:r>
          </a:p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dysponowania gruntami lub obiektami, adekwatnie do rodzaju i/lub etapu przedsięwzięcia realizowanego w ramach projektu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31B321F0-2C1C-C9D4-931D-F704B95830A7}"/>
              </a:ext>
            </a:extLst>
          </p:cNvPr>
          <p:cNvSpPr/>
          <p:nvPr/>
        </p:nvSpPr>
        <p:spPr>
          <a:xfrm>
            <a:off x="1391295" y="3707828"/>
            <a:ext cx="6950590" cy="259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8214AEE7-6AE6-BFA7-73B2-C28366A8040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33CB148-63AB-1399-61FE-7ED46A710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279" y="1567067"/>
            <a:ext cx="5256584" cy="322088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080A433-2699-E9BF-E37E-2A3D2DE06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859" y="1567066"/>
            <a:ext cx="5760640" cy="3672219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6593B4DB-D4BD-813F-D47B-CBF156018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7279" y="4787949"/>
            <a:ext cx="11017224" cy="163591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powinien wykazać w załączniku nr 6 do </a:t>
            </a:r>
            <a:r>
              <a:rPr lang="pl-PL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WoD</a:t>
            </a: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Oświadczenia, </a:t>
            </a:r>
            <a:b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że ma lub będzie miał dostęp do terenu, na którym planuje realizować projekt </a:t>
            </a:r>
            <a:b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udokumentować to w sposób adekwatny do etapu przedsięwzięcia</a:t>
            </a:r>
            <a:r>
              <a:rPr lang="pl-PL" b="1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94387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1701</TotalTime>
  <Words>2255</Words>
  <Application>Microsoft Office PowerPoint</Application>
  <PresentationFormat>Niestandardowy</PresentationFormat>
  <Paragraphs>349</Paragraphs>
  <Slides>23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8" baseType="lpstr">
      <vt:lpstr>Arial</vt:lpstr>
      <vt:lpstr>Calibri</vt:lpstr>
      <vt:lpstr>Open Sans</vt:lpstr>
      <vt:lpstr>Wingdings</vt:lpstr>
      <vt:lpstr>Motyw pakietu Office</vt:lpstr>
      <vt:lpstr>Kryteria wyboru projektów - kryteria specyficzne w naborze konkurencyjnym nr FENX.02.04-IW.01-001/26 Renaturyzacja przekształconych cieków wodnych i obszarów od wód zależnych  Agnieszka Zduńczyk</vt:lpstr>
      <vt:lpstr>Najważniejsze informacje</vt:lpstr>
      <vt:lpstr>Najważniejsze informacje</vt:lpstr>
      <vt:lpstr>Najważniejsze informacje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Zduńczyk Agnieszka</cp:lastModifiedBy>
  <cp:revision>55</cp:revision>
  <dcterms:created xsi:type="dcterms:W3CDTF">2022-06-22T09:40:44Z</dcterms:created>
  <dcterms:modified xsi:type="dcterms:W3CDTF">2026-07-15T08:34:28Z</dcterms:modified>
</cp:coreProperties>
</file>