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62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4E359C4-DA2A-3BAD-1984-4FAB1CAB01AF}" name="Gałązka Anna" initials="AG" userId="S::Anna.Galazka@cyfra.gov.pl::1e12c8de-6583-4cdd-96dc-5494bb5d414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D711D6-5BA1-4E5D-9A69-753C10815834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BFA9C-E126-4A80-AF66-1E4FE34A46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3272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BFA9C-E126-4A80-AF66-1E4FE34A46EF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9995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8040291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e-Granty </a:t>
            </a:r>
            <a:endParaRPr lang="pl-PL" dirty="0">
              <a:solidFill>
                <a:schemeClr val="bg1"/>
              </a:solidFill>
            </a:endParaRPr>
          </a:p>
          <a:p>
            <a:r>
              <a:rPr lang="pl-PL" sz="4800" dirty="0">
                <a:solidFill>
                  <a:schemeClr val="bg1"/>
                </a:solidFill>
              </a:rPr>
              <a:t>Platforma Finansowania Nauki Badań i Rozwoju</a:t>
            </a:r>
            <a:endParaRPr lang="pl-PL" dirty="0">
              <a:solidFill>
                <a:schemeClr val="bg1"/>
              </a:solidFill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65058" y="113047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dirty="0">
                <a:solidFill>
                  <a:srgbClr val="002060"/>
                </a:solidFill>
                <a:cs typeface="Times New Roman" pitchFamily="18" charset="0"/>
              </a:rPr>
              <a:t>e-Granty: Platforma Finansowania Nauki Badań i Rozwoju</a:t>
            </a:r>
          </a:p>
          <a:p>
            <a:pPr marL="0" indent="0">
              <a:spcBef>
                <a:spcPts val="800"/>
              </a:spcBef>
              <a:buNone/>
            </a:pPr>
            <a:endParaRPr lang="pl-PL" sz="64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r>
              <a:rPr lang="pl-PL" sz="6400" b="1" dirty="0">
                <a:solidFill>
                  <a:schemeClr val="accent5">
                    <a:lumMod val="75000"/>
                  </a:schemeClr>
                </a:solidFill>
              </a:rPr>
              <a:t>Wnioskodawca: </a:t>
            </a:r>
            <a:r>
              <a:rPr lang="pl-PL" sz="64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Minister Nauki</a:t>
            </a:r>
          </a:p>
          <a:p>
            <a:pPr marL="0" indent="0">
              <a:spcBef>
                <a:spcPts val="800"/>
              </a:spcBef>
              <a:buNone/>
            </a:pPr>
            <a:endParaRPr lang="pl-PL" sz="64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64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64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64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  <a:tabLst>
                <a:tab pos="1252538" algn="l"/>
                <a:tab pos="4572000" algn="l"/>
                <a:tab pos="8429625" algn="l"/>
              </a:tabLst>
            </a:pPr>
            <a:r>
              <a:rPr lang="pl-PL" sz="4400" dirty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pl-PL" sz="6400" b="1" dirty="0">
                <a:solidFill>
                  <a:schemeClr val="accent5">
                    <a:lumMod val="75000"/>
                  </a:schemeClr>
                </a:solidFill>
              </a:rPr>
              <a:t>Beneficjent</a:t>
            </a:r>
            <a:r>
              <a:rPr lang="pl-PL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	</a:t>
            </a:r>
            <a:r>
              <a:rPr lang="pl-PL" sz="6400" b="1" dirty="0">
                <a:solidFill>
                  <a:schemeClr val="accent5">
                    <a:lumMod val="75000"/>
                  </a:schemeClr>
                </a:solidFill>
              </a:rPr>
              <a:t>Partner projektu</a:t>
            </a:r>
            <a:r>
              <a:rPr lang="pl-PL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	</a:t>
            </a:r>
            <a:r>
              <a:rPr lang="pl-PL" sz="6400" b="1" dirty="0">
                <a:solidFill>
                  <a:schemeClr val="accent5">
                    <a:lumMod val="75000"/>
                  </a:schemeClr>
                </a:solidFill>
              </a:rPr>
              <a:t>Partner projektu</a:t>
            </a:r>
          </a:p>
          <a:p>
            <a:pPr marL="0" indent="0">
              <a:spcBef>
                <a:spcPts val="800"/>
              </a:spcBef>
              <a:buNone/>
              <a:tabLst>
                <a:tab pos="1076325" algn="l"/>
              </a:tabLst>
            </a:pPr>
            <a:endParaRPr lang="pl-PL" sz="44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L="0" indent="0">
              <a:spcBef>
                <a:spcPts val="800"/>
              </a:spcBef>
              <a:buNone/>
            </a:pPr>
            <a:r>
              <a:rPr lang="pl-PL" sz="6400" b="1" dirty="0">
                <a:solidFill>
                  <a:schemeClr val="accent5">
                    <a:lumMod val="75000"/>
                  </a:schemeClr>
                </a:solidFill>
              </a:rPr>
              <a:t>Źródło finansowania: </a:t>
            </a: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64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Program Fundusze Europejskie na Rozwój Cyfrowy 2021-2027. FERC.02.01. </a:t>
            </a: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64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Współfinansowanie krajowe z budżetu państwa. Budżet państwa - część 28</a:t>
            </a:r>
          </a:p>
          <a:p>
            <a:pPr marL="0" indent="0">
              <a:spcBef>
                <a:spcPts val="800"/>
              </a:spcBef>
              <a:buNone/>
            </a:pPr>
            <a:endParaRPr lang="pl-PL" sz="64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r>
              <a:rPr lang="pl-PL" sz="6400" b="1" dirty="0">
                <a:solidFill>
                  <a:schemeClr val="accent5">
                    <a:lumMod val="75000"/>
                  </a:schemeClr>
                </a:solidFill>
              </a:rPr>
              <a:t>Całkowity koszt projektu: 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64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88 207 400,00 zł</a:t>
            </a:r>
          </a:p>
          <a:p>
            <a:pPr marL="0" indent="0">
              <a:spcBef>
                <a:spcPts val="800"/>
              </a:spcBef>
              <a:buNone/>
            </a:pPr>
            <a:endParaRPr lang="pl-PL" sz="64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r>
              <a:rPr lang="pl-PL" sz="6400" b="1" dirty="0">
                <a:solidFill>
                  <a:schemeClr val="accent5">
                    <a:lumMod val="75000"/>
                  </a:schemeClr>
                </a:solidFill>
              </a:rPr>
              <a:t>Planowany okres realizacji projektu: 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64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10-2025 do 09-2028</a:t>
            </a:r>
            <a:endParaRPr lang="pl-PL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4868" y="2675002"/>
            <a:ext cx="2633626" cy="6226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48665" y="2675002"/>
            <a:ext cx="2222607" cy="605660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79721" y="2601311"/>
            <a:ext cx="2476699" cy="770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752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696685" y="2197977"/>
            <a:ext cx="10672355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l-PL" sz="1600" b="1" dirty="0">
                <a:solidFill>
                  <a:schemeClr val="accent5">
                    <a:lumMod val="75000"/>
                  </a:schemeClr>
                </a:solidFill>
              </a:rPr>
              <a:t>Główny cel projektu: </a:t>
            </a:r>
          </a:p>
          <a:p>
            <a:pPr fontAlgn="base"/>
            <a:endParaRPr lang="pl-PL" sz="1600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  <a:p>
            <a:pPr fontAlgn="base"/>
            <a:r>
              <a:rPr lang="pl-PL" sz="14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Transformacja cyfrowa poprzez  zbudowanie  scentralizowanej platformy grantowej dedykowanej  instytucjom organizującym nabory konkursowe oraz uproszczenie i ujednolicenie procesów aplikacyjnych, zarządzania, monitorowania i rozliczania grantów, co zwiększy efektywność, przejrzystość i dostępność wsparcia dla projektów oraz zredukuje obciążenia administracyjne. </a:t>
            </a:r>
          </a:p>
        </p:txBody>
      </p:sp>
      <p:sp>
        <p:nvSpPr>
          <p:cNvPr id="4" name="Prostokąt 3"/>
          <p:cNvSpPr/>
          <p:nvPr/>
        </p:nvSpPr>
        <p:spPr>
          <a:xfrm>
            <a:off x="2199501" y="1269147"/>
            <a:ext cx="75317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l-PL" sz="2400" b="1" dirty="0">
                <a:solidFill>
                  <a:srgbClr val="002060"/>
                </a:solidFill>
                <a:cs typeface="Times New Roman" pitchFamily="18" charset="0"/>
              </a:rPr>
              <a:t>e-Granty: Platforma Finansowania Nauki Badań i Rozwoju</a:t>
            </a:r>
          </a:p>
        </p:txBody>
      </p:sp>
      <p:sp>
        <p:nvSpPr>
          <p:cNvPr id="7" name="Prostokąt 6"/>
          <p:cNvSpPr/>
          <p:nvPr/>
        </p:nvSpPr>
        <p:spPr>
          <a:xfrm>
            <a:off x="696684" y="3627098"/>
            <a:ext cx="1138261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b="1" dirty="0">
                <a:solidFill>
                  <a:schemeClr val="accent5">
                    <a:lumMod val="75000"/>
                  </a:schemeClr>
                </a:solidFill>
              </a:rPr>
              <a:t>Powiązane cele strategiczne:</a:t>
            </a:r>
          </a:p>
          <a:p>
            <a:endParaRPr lang="pl-PL" sz="14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268288" indent="-268288"/>
            <a:r>
              <a:rPr lang="pl-PL" sz="14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1.	Fundusze Europejskie na Rozwój Cyfrowy 2021-2027, Priorytet FERC.02 Zaawansowanie usługi cyfrowe </a:t>
            </a:r>
            <a:br>
              <a:rPr lang="pl-PL" sz="1400" dirty="0">
                <a:solidFill>
                  <a:schemeClr val="accent5">
                    <a:lumMod val="75000"/>
                  </a:schemeClr>
                </a:solidFill>
                <a:latin typeface="+mj-lt"/>
              </a:rPr>
            </a:br>
            <a:r>
              <a:rPr lang="pl-PL" sz="14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Działanie FERC.02.01 Wysoka jakość i dostępność e-usług publicznych </a:t>
            </a:r>
          </a:p>
          <a:p>
            <a:pPr marL="268288"/>
            <a:r>
              <a:rPr lang="pl-PL" sz="1200" i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Cel szczegółowy: EFRR.CP1.II – Czerpanie korzyści z cyfryzacji dla obywateli, przedsiębiorstw, organizacji badawczych i instytucji publicznych</a:t>
            </a:r>
            <a:r>
              <a:rPr lang="pl-PL" sz="1100" i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.</a:t>
            </a:r>
          </a:p>
          <a:p>
            <a:pPr marL="268288" indent="-268288"/>
            <a:endParaRPr lang="pl-PL" sz="1600" dirty="0">
              <a:solidFill>
                <a:schemeClr val="accent5">
                  <a:lumMod val="75000"/>
                </a:schemeClr>
              </a:solidFill>
            </a:endParaRPr>
          </a:p>
          <a:p>
            <a:pPr marL="268288" indent="-268288"/>
            <a:r>
              <a:rPr lang="pl-PL" sz="14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2.	Strategia na rzecz Odpowiedzialnego Rozwoju do roku 2020 (z perspektywą strategiczny do 2030)</a:t>
            </a:r>
          </a:p>
          <a:p>
            <a:pPr marL="268288"/>
            <a:r>
              <a:rPr lang="pl-PL" sz="1200" i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Cel szczegółowy III: Skuteczne państwo i instytucje służące wzrostowi oraz włączeniu społecznemu i gospodarczemu, Obszar: E-Państwo.</a:t>
            </a:r>
          </a:p>
          <a:p>
            <a:pPr marL="268288"/>
            <a:endParaRPr lang="pl-PL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68288" indent="-268288"/>
            <a:r>
              <a:rPr lang="pl-PL" sz="14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3.	Program Zintegrowanej Informatyzacji Państwa </a:t>
            </a:r>
          </a:p>
          <a:p>
            <a:pPr marL="268288"/>
            <a:r>
              <a:rPr lang="pl-PL" sz="1200" i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Cel: 4.2.1. Zwiększenie jakości oraz zakresu komunikacji między obywatelami i innymi interesariuszami a państwem.</a:t>
            </a:r>
          </a:p>
          <a:p>
            <a:pPr marL="268288"/>
            <a:r>
              <a:rPr lang="pl-PL" sz="1200" i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Cel: 4.2.2. Wzmocnienie dojrzałości organizacyjnej jednostek administracji publicznej oraz usprawnienie zaplecza elektronicznej administracji (</a:t>
            </a:r>
            <a:r>
              <a:rPr lang="pl-PL" sz="1200" i="1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back-office</a:t>
            </a:r>
            <a:r>
              <a:rPr lang="pl-PL" sz="1200" i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).</a:t>
            </a:r>
          </a:p>
          <a:p>
            <a:pPr marL="268288"/>
            <a:r>
              <a:rPr lang="pl-PL" sz="1200" i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Cel: 4.2.3. Podniesienie poziomu kompetencji cyfrowych obywateli, specjalistów TIK oraz pracowników administracji publicznej.</a:t>
            </a: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3812963" y="1187084"/>
            <a:ext cx="42845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l-PL" sz="2400" b="1" dirty="0">
                <a:solidFill>
                  <a:srgbClr val="002060"/>
                </a:solidFill>
                <a:cs typeface="Times New Roman" pitchFamily="18" charset="0"/>
              </a:rPr>
              <a:t>Architektura platformy e-Granty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9280" y="1648749"/>
            <a:ext cx="8278647" cy="4921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10" ma:contentTypeDescription="Utwórz nowy dokument." ma:contentTypeScope="" ma:versionID="5f62a8bc21563c9dc9c82aa8dc062a1d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12c0ae6479fc7b07ce150ff5b749cc8f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1b7decc7-73f6-4b6c-8d86-56e4267a79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dcmitype/"/>
    <ds:schemaRef ds:uri="http://www.w3.org/XML/1998/namespace"/>
    <ds:schemaRef ds:uri="http://purl.org/dc/elements/1.1/"/>
    <ds:schemaRef ds:uri="cc148312-2d6f-44df-b6ec-60ec50d06a50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54C12409-1D34-4647-8277-6C06F4A6D1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a9e3d6-963b-4985-a8a7-a3d2f87a534a"/>
    <ds:schemaRef ds:uri="d176cc68-f091-4a7f-ad9e-67747a5f64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282</Words>
  <Application>Microsoft Office PowerPoint</Application>
  <PresentationFormat>Panoramiczny</PresentationFormat>
  <Paragraphs>40</Paragraphs>
  <Slides>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Gałązka Anna</cp:lastModifiedBy>
  <cp:revision>42</cp:revision>
  <dcterms:created xsi:type="dcterms:W3CDTF">2017-01-27T12:50:17Z</dcterms:created>
  <dcterms:modified xsi:type="dcterms:W3CDTF">2025-01-13T14:14:39Z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  <property fmtid="{D5CDD505-2E9C-101B-9397-08002B2CF9AE}" pid="3" name="MediaServiceImageTags">
    <vt:lpwstr/>
  </property>
</Properties>
</file>