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256" r:id="rId5"/>
    <p:sldId id="259" r:id="rId6"/>
    <p:sldId id="260" r:id="rId7"/>
    <p:sldId id="261" r:id="rId8"/>
    <p:sldId id="264" r:id="rId9"/>
    <p:sldId id="269" r:id="rId10"/>
    <p:sldId id="266" r:id="rId11"/>
    <p:sldId id="270" r:id="rId12"/>
    <p:sldId id="267" r:id="rId13"/>
    <p:sldId id="258" r:id="rId1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A54E58B-327F-3763-1B36-5AE7C837390F}" name="Marczak Joanna" initials="MJ" userId="S::Joanna.Marczak@cyfra.gov.pl::2eaf09f3-aaeb-486c-aecb-e3f97e06763d" providerId="AD"/>
  <p188:author id="{3C9562DD-ADBA-D7E3-2EC3-EF5227C1DC57}" name="Paweł" initials="P" userId="S::pawel.zebrowski@pit.lukasiewicz.gov.pl::2dc01a55-8a00-485a-b56c-387316a82a6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1E2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68814" autoAdjust="0"/>
  </p:normalViewPr>
  <p:slideViewPr>
    <p:cSldViewPr snapToGrid="0">
      <p:cViewPr varScale="1">
        <p:scale>
          <a:sx n="94" d="100"/>
          <a:sy n="94" d="100"/>
        </p:scale>
        <p:origin x="67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wara Wioletta" userId="bcd45f81-f273-4e04-997d-3b8cf7a5870e" providerId="ADAL" clId="{90AFB5F7-A27C-44AD-9933-10D4031365ED}"/>
    <pc:docChg chg="modSld">
      <pc:chgData name="Zwara Wioletta" userId="bcd45f81-f273-4e04-997d-3b8cf7a5870e" providerId="ADAL" clId="{90AFB5F7-A27C-44AD-9933-10D4031365ED}" dt="2024-06-09T17:35:41.814" v="0" actId="20577"/>
      <pc:docMkLst>
        <pc:docMk/>
      </pc:docMkLst>
      <pc:sldChg chg="modSp mod">
        <pc:chgData name="Zwara Wioletta" userId="bcd45f81-f273-4e04-997d-3b8cf7a5870e" providerId="ADAL" clId="{90AFB5F7-A27C-44AD-9933-10D4031365ED}" dt="2024-06-09T17:35:41.814" v="0" actId="20577"/>
        <pc:sldMkLst>
          <pc:docMk/>
          <pc:sldMk cId="3598284323" sldId="256"/>
        </pc:sldMkLst>
        <pc:spChg chg="mod">
          <ac:chgData name="Zwara Wioletta" userId="bcd45f81-f273-4e04-997d-3b8cf7a5870e" providerId="ADAL" clId="{90AFB5F7-A27C-44AD-9933-10D4031365ED}" dt="2024-06-09T17:35:41.814" v="0" actId="20577"/>
          <ac:spMkLst>
            <pc:docMk/>
            <pc:sldMk cId="3598284323" sldId="256"/>
            <ac:spMk id="108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0070C0"/>
            </a:solidFill>
            <a:ln>
              <a:solidFill>
                <a:srgbClr val="00B0F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 rot="0" spcFirstLastPara="1" vertOverflow="ellipsis" vert="horz" wrap="square" lIns="0" tIns="19050" rIns="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197" b="0" i="0" u="none" strike="noStrike" baseline="0" dirty="0">
                        <a:effectLst/>
                      </a:rPr>
                      <a:t> 12 178 420,24 </a:t>
                    </a:r>
                    <a:r>
                      <a:rPr lang="en-US" sz="1197" b="0" i="0" u="none" strike="noStrike" baseline="0" dirty="0" err="1">
                        <a:effectLst/>
                      </a:rPr>
                      <a:t>zł</a:t>
                    </a:r>
                    <a:r>
                      <a:rPr lang="en-US" sz="1197" b="0" i="0" u="none" strike="noStrike" baseline="0" dirty="0">
                        <a:effectLst/>
                      </a:rPr>
                      <a:t> 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849157123515985"/>
                      <c:h val="5.1852307262374678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0-E0AE-4513-8875-4A34CD985DC1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1197" b="0" i="0" u="none" strike="noStrike" baseline="0" dirty="0">
                        <a:effectLst/>
                      </a:rPr>
                      <a:t> 10 133 913,40 </a:t>
                    </a:r>
                    <a:r>
                      <a:rPr lang="en-US" sz="1197" b="0" i="0" u="none" strike="noStrike" baseline="0" dirty="0" err="1">
                        <a:effectLst/>
                      </a:rPr>
                      <a:t>zł</a:t>
                    </a:r>
                    <a:r>
                      <a:rPr lang="en-US" sz="1197" b="0" i="0" u="none" strike="noStrike" baseline="0" dirty="0">
                        <a:effectLst/>
                      </a:rPr>
                      <a:t> 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E0AE-4513-8875-4A34CD985DC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0" tIns="19050" rIns="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Arkusz1!$B$2:$B$3</c:f>
              <c:numCache>
                <c:formatCode>_-* #\ ##0.00\ "zł"_-;\-* #\ ##0.00\ "zł"_-;_-* "-"??\ "zł"_-;_-@_-</c:formatCode>
                <c:ptCount val="2"/>
                <c:pt idx="0">
                  <c:v>12178420.24</c:v>
                </c:pt>
                <c:pt idx="1">
                  <c:v>10133913.4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30-4DBF-B9F7-4ADD675D5359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rgbClr val="FF33CC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z="1197" b="0" i="0" u="none" strike="noStrike" baseline="0" dirty="0">
                        <a:effectLst/>
                      </a:rPr>
                      <a:t> 10 306 597,05 </a:t>
                    </a:r>
                    <a:r>
                      <a:rPr lang="en-US" sz="1197" b="0" i="0" u="none" strike="noStrike" baseline="0" dirty="0" err="1">
                        <a:effectLst/>
                      </a:rPr>
                      <a:t>zł</a:t>
                    </a:r>
                    <a:r>
                      <a:rPr lang="en-US" sz="1197" b="0" i="0" u="none" strike="noStrike" baseline="0" dirty="0">
                        <a:effectLst/>
                      </a:rPr>
                      <a:t> 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E0AE-4513-8875-4A34CD985DC1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1197" b="0" i="0" u="none" strike="noStrike" baseline="0" dirty="0">
                        <a:effectLst/>
                      </a:rPr>
                      <a:t> 8 576 330,91 </a:t>
                    </a:r>
                    <a:r>
                      <a:rPr lang="en-US" sz="1197" b="0" i="0" u="none" strike="noStrike" baseline="0" dirty="0" err="1">
                        <a:effectLst/>
                      </a:rPr>
                      <a:t>zł</a:t>
                    </a:r>
                    <a:r>
                      <a:rPr lang="en-US" sz="1197" b="0" i="0" u="none" strike="noStrike" baseline="0" dirty="0">
                        <a:effectLst/>
                      </a:rPr>
                      <a:t> 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E0AE-4513-8875-4A34CD985DC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Arkusz1!$C$2:$C$3</c:f>
              <c:numCache>
                <c:formatCode>_("zł"* #,##0.00_);_("zł"* \(#,##0.00\);_("zł"* "-"??_);_(@_)</c:formatCode>
                <c:ptCount val="2"/>
                <c:pt idx="0" formatCode="_-* #\ ##0.00\ &quot;zł&quot;_-;\-* #\ ##0.00\ &quot;zł&quot;_-;_-* &quot;-&quot;??\ &quot;zł&quot;_-;_-@_-">
                  <c:v>10306597.049112001</c:v>
                </c:pt>
                <c:pt idx="1">
                  <c:v>8559311.3900000006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930-4DBF-B9F7-4ADD675D53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axId val="534276472"/>
        <c:axId val="534275688"/>
      </c:barChart>
      <c:catAx>
        <c:axId val="534276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34275688"/>
        <c:crosses val="autoZero"/>
        <c:auto val="1"/>
        <c:lblAlgn val="ctr"/>
        <c:lblOffset val="100"/>
        <c:noMultiLvlLbl val="0"/>
      </c:catAx>
      <c:valAx>
        <c:axId val="534275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342764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rgbClr val="00B0F0">
          <a:alpha val="91000"/>
        </a:srgbClr>
      </a:solidFill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0.2575</cdr:x>
      <cdr:y>0.61503</cdr:y>
    </cdr:from>
    <cdr:to>
      <cdr:x>0.3775</cdr:x>
      <cdr:y>0.70255</cdr:y>
    </cdr:to>
    <cdr:sp macro="" textlink="">
      <cdr:nvSpPr>
        <cdr:cNvPr id="2" name="pole tekstowe 1">
          <a:extLst xmlns:a="http://schemas.openxmlformats.org/drawingml/2006/main">
            <a:ext uri="{FF2B5EF4-FFF2-40B4-BE49-F238E27FC236}">
              <a16:creationId xmlns:a16="http://schemas.microsoft.com/office/drawing/2014/main" id="{5A1A4878-6FD7-3272-3793-DC4DC791A245}"/>
            </a:ext>
          </a:extLst>
        </cdr:cNvPr>
        <cdr:cNvSpPr txBox="1"/>
      </cdr:nvSpPr>
      <cdr:spPr>
        <a:xfrm xmlns:a="http://schemas.openxmlformats.org/drawingml/2006/main">
          <a:off x="2092960" y="1999227"/>
          <a:ext cx="975360" cy="2844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  <cdr:relSizeAnchor xmlns:cdr="http://schemas.openxmlformats.org/drawingml/2006/chartDrawing">
    <cdr:from>
      <cdr:x>0.44375</cdr:x>
      <cdr:y>0.35935</cdr:y>
    </cdr:from>
    <cdr:to>
      <cdr:x>0.55625</cdr:x>
      <cdr:y>0.64065</cdr:y>
    </cdr:to>
    <cdr:sp macro="" textlink="">
      <cdr:nvSpPr>
        <cdr:cNvPr id="3" name="pole tekstowe 2">
          <a:extLst xmlns:a="http://schemas.openxmlformats.org/drawingml/2006/main">
            <a:ext uri="{FF2B5EF4-FFF2-40B4-BE49-F238E27FC236}">
              <a16:creationId xmlns:a16="http://schemas.microsoft.com/office/drawing/2014/main" id="{14087E01-73FE-CF33-810F-FF44D4DA0CE3}"/>
            </a:ext>
          </a:extLst>
        </cdr:cNvPr>
        <cdr:cNvSpPr txBox="1"/>
      </cdr:nvSpPr>
      <cdr:spPr>
        <a:xfrm xmlns:a="http://schemas.openxmlformats.org/drawingml/2006/main">
          <a:off x="3606800" y="11681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  <cdr:relSizeAnchor xmlns:cdr="http://schemas.openxmlformats.org/drawingml/2006/chartDrawing">
    <cdr:from>
      <cdr:x>0.255</cdr:x>
      <cdr:y>0.43375</cdr:y>
    </cdr:from>
    <cdr:to>
      <cdr:x>0.3675</cdr:x>
      <cdr:y>0.71505</cdr:y>
    </cdr:to>
    <cdr:sp macro="" textlink="">
      <cdr:nvSpPr>
        <cdr:cNvPr id="4" name="pole tekstowe 3">
          <a:extLst xmlns:a="http://schemas.openxmlformats.org/drawingml/2006/main">
            <a:ext uri="{FF2B5EF4-FFF2-40B4-BE49-F238E27FC236}">
              <a16:creationId xmlns:a16="http://schemas.microsoft.com/office/drawing/2014/main" id="{F1FD6126-0567-C49C-DD9B-F59ADD1D9EA1}"/>
            </a:ext>
          </a:extLst>
        </cdr:cNvPr>
        <cdr:cNvSpPr txBox="1"/>
      </cdr:nvSpPr>
      <cdr:spPr>
        <a:xfrm xmlns:a="http://schemas.openxmlformats.org/drawingml/2006/main">
          <a:off x="2072640" y="1409947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  <cdr:relSizeAnchor xmlns:cdr="http://schemas.openxmlformats.org/drawingml/2006/chartDrawing">
    <cdr:from>
      <cdr:x>0.54</cdr:x>
      <cdr:y>0.46375</cdr:y>
    </cdr:from>
    <cdr:to>
      <cdr:x>0.64875</cdr:x>
      <cdr:y>0.53625</cdr:y>
    </cdr:to>
    <cdr:sp macro="" textlink="">
      <cdr:nvSpPr>
        <cdr:cNvPr id="7" name="pole tekstowe 1">
          <a:extLst xmlns:a="http://schemas.openxmlformats.org/drawingml/2006/main">
            <a:ext uri="{FF2B5EF4-FFF2-40B4-BE49-F238E27FC236}">
              <a16:creationId xmlns:a16="http://schemas.microsoft.com/office/drawing/2014/main" id="{7ADEBE41-18D2-8199-E2A7-64EBD60970FD}"/>
            </a:ext>
          </a:extLst>
        </cdr:cNvPr>
        <cdr:cNvSpPr txBox="1"/>
      </cdr:nvSpPr>
      <cdr:spPr>
        <a:xfrm xmlns:a="http://schemas.openxmlformats.org/drawingml/2006/main">
          <a:off x="4389120" y="1507463"/>
          <a:ext cx="883920" cy="2356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pl-PL" sz="1100" dirty="0"/>
        </a:p>
      </cdr:txBody>
    </cdr:sp>
  </cdr:relSizeAnchor>
  <cdr:relSizeAnchor xmlns:cdr="http://schemas.openxmlformats.org/drawingml/2006/chartDrawing">
    <cdr:from>
      <cdr:x>0.65</cdr:x>
      <cdr:y>0.46375</cdr:y>
    </cdr:from>
    <cdr:to>
      <cdr:x>0.75875</cdr:x>
      <cdr:y>0.53625</cdr:y>
    </cdr:to>
    <cdr:sp macro="" textlink="">
      <cdr:nvSpPr>
        <cdr:cNvPr id="8" name="pole tekstowe 1">
          <a:extLst xmlns:a="http://schemas.openxmlformats.org/drawingml/2006/main">
            <a:ext uri="{FF2B5EF4-FFF2-40B4-BE49-F238E27FC236}">
              <a16:creationId xmlns:a16="http://schemas.microsoft.com/office/drawing/2014/main" id="{2125D4FF-72D2-5F2F-FF45-6D44A0312F51}"/>
            </a:ext>
          </a:extLst>
        </cdr:cNvPr>
        <cdr:cNvSpPr txBox="1"/>
      </cdr:nvSpPr>
      <cdr:spPr>
        <a:xfrm xmlns:a="http://schemas.openxmlformats.org/drawingml/2006/main">
          <a:off x="5283200" y="1507463"/>
          <a:ext cx="883920" cy="2356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pl-PL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89B949-568E-4F89-80A8-C11CC83BC1A7}" type="datetimeFigureOut">
              <a:rPr lang="pl-PL" smtClean="0"/>
              <a:t>09.06.2024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B94B06-9A27-4E76-A7AA-CDF574A5A11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37946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800" dirty="0">
                <a:effectLst/>
                <a:latin typeface="Segoe UI" panose="020B0502040204020203" pitchFamily="34" charset="0"/>
              </a:rPr>
              <a:t>Zgodnie z Aneksem nr 2 planowana data zakończenia to 31.12.2023.</a:t>
            </a:r>
            <a:endParaRPr lang="pl-PL" sz="1800" dirty="0">
              <a:effectLst/>
              <a:latin typeface="Arial" panose="020B0604020202020204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B94B06-9A27-4E76-A7AA-CDF574A5A11F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232693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Pierwotny planowany koszt realizacji projektu: 12 178 420,24 zł (brutto)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Ostatni planowany koszt realizacji projektu: 18 064 922,24 zł (brutto)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Faktyczny koszt projektu: 10 133 913,40: zł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Zakontraktowana wartość dofinansowania: 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18 064 922,24</a:t>
            </a: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Poziom certyfikacji w odniesieniu do zakontraktowanej wartości dofinansowania: 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55,99%</a:t>
            </a: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 prognozowanego całkowitego kosztu projektu w wysokości 18 064 922,24 zł zaangażowanych zostało 55,99 % tej kwoty.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Zmiana wynika z różnicy pomiędzy szacunkami poczynionymi na potrzeby postępowań o udzielenie zamówień publicznych oraz wydatków na wynagrodzenia, a faktycznymi wartościami zawartych umów oraz kwotami wypłaconych wynagrodzeń w projekcie.</a:t>
            </a:r>
          </a:p>
          <a:p>
            <a:r>
              <a:rPr lang="pl-PL" dirty="0"/>
              <a:t>Kwota niekwalifikowana 20 110,50 zł – korekta PZP na </a:t>
            </a:r>
            <a:r>
              <a:rPr lang="pl-PL" dirty="0" err="1"/>
              <a:t>HyperView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B94B06-9A27-4E76-A7AA-CDF574A5A11F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26022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B94B06-9A27-4E76-A7AA-CDF574A5A11F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479391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B94B06-9A27-4E76-A7AA-CDF574A5A11F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078516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09.06.2024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09.06.2024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09.06.2024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09.06.2024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09.06.2024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09.06.2024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09.06.2024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09.06.2024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09.06.2024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09.06.2024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09.06.2024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09.06.2024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55648" y="2146228"/>
            <a:ext cx="9533571" cy="23083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System do Obsługi Postępowań Administracyjnych w Budownictwie (</a:t>
            </a:r>
            <a:r>
              <a:rPr lang="pl-PL" sz="4800" b="1">
                <a:solidFill>
                  <a:schemeClr val="bg1"/>
                </a:solidFill>
              </a:rPr>
              <a:t>SOPAB)</a:t>
            </a:r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ole tekstowe 4"/>
          <p:cNvSpPr txBox="1"/>
          <p:nvPr/>
        </p:nvSpPr>
        <p:spPr>
          <a:xfrm>
            <a:off x="388606" y="1240142"/>
            <a:ext cx="8427822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Wnioskodawca: Minister Rozwoju i Technologii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Beneficjent: Główny Urząd Nadzoru Budowlanego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Partnerzy: Sieć Badawcza Łukasiewicz - Poznański Instytut Technologiczny</a:t>
            </a: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66985" y="4432565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784533" y="5300339"/>
            <a:ext cx="108292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Celem głównym projektu było zwiększenie efektywności funkcjonowania działalności organów AAB i NB oraz wsparcie w sprostaniu wyzwaniom </a:t>
            </a:r>
            <a:r>
              <a:rPr lang="pl-PL" dirty="0" err="1"/>
              <a:t>cyfryzującego</a:t>
            </a:r>
            <a:r>
              <a:rPr lang="pl-PL" dirty="0"/>
              <a:t> się świata poprzez zapewnienie nowoczesnych narzędzi pracy (oprogramowanie, szkolenia).</a:t>
            </a:r>
          </a:p>
        </p:txBody>
      </p:sp>
      <p:sp>
        <p:nvSpPr>
          <p:cNvPr id="8" name="Podtytuł 2"/>
          <p:cNvSpPr txBox="1">
            <a:spLocks/>
          </p:cNvSpPr>
          <p:nvPr/>
        </p:nvSpPr>
        <p:spPr>
          <a:xfrm>
            <a:off x="1983605" y="225390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1544603"/>
              </p:ext>
            </p:extLst>
          </p:nvPr>
        </p:nvGraphicFramePr>
        <p:xfrm>
          <a:off x="794693" y="2981308"/>
          <a:ext cx="10946674" cy="1245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963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25492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2022-06-01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2023-10-31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9760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2022-06-01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2023-12-31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496192" y="1451852"/>
            <a:ext cx="11391008" cy="75059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Źródło finansowania: POPC, działanie 2.2 „Cyfryzacja procesów </a:t>
            </a:r>
            <a:r>
              <a:rPr lang="pl-PL" b="1" dirty="0" err="1">
                <a:solidFill>
                  <a:srgbClr val="002060"/>
                </a:solidFill>
                <a:cs typeface="Times New Roman" pitchFamily="18" charset="0"/>
              </a:rPr>
              <a:t>back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 – </a:t>
            </a:r>
            <a:r>
              <a:rPr lang="pl-PL" b="1" dirty="0" err="1">
                <a:solidFill>
                  <a:srgbClr val="002060"/>
                </a:solidFill>
                <a:cs typeface="Times New Roman" pitchFamily="18" charset="0"/>
              </a:rPr>
              <a:t>office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 w administracji rządowej", budżet państwa – część 18</a:t>
            </a:r>
          </a:p>
        </p:txBody>
      </p:sp>
      <p:sp>
        <p:nvSpPr>
          <p:cNvPr id="11" name="Podtytuł 2"/>
          <p:cNvSpPr txBox="1">
            <a:spLocks/>
          </p:cNvSpPr>
          <p:nvPr/>
        </p:nvSpPr>
        <p:spPr>
          <a:xfrm>
            <a:off x="0" y="2126977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dirty="0"/>
          </a:p>
        </p:txBody>
      </p:sp>
      <p:graphicFrame>
        <p:nvGraphicFramePr>
          <p:cNvPr id="3" name="Wykres 2">
            <a:extLst>
              <a:ext uri="{FF2B5EF4-FFF2-40B4-BE49-F238E27FC236}">
                <a16:creationId xmlns:a16="http://schemas.microsoft.com/office/drawing/2014/main" id="{9755B4E3-CD8C-0B6C-07DE-89379E6495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8201766"/>
              </p:ext>
            </p:extLst>
          </p:nvPr>
        </p:nvGraphicFramePr>
        <p:xfrm>
          <a:off x="885826" y="3039255"/>
          <a:ext cx="10229850" cy="3578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6093034"/>
              </p:ext>
            </p:extLst>
          </p:nvPr>
        </p:nvGraphicFramePr>
        <p:xfrm>
          <a:off x="695401" y="2347558"/>
          <a:ext cx="10783008" cy="34637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325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62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54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88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647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Uwagi*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696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System teleinformatyczny System do Obsługi Postępowań Administracyjnych w Budownictwie w wersji MVP, zawierający komponent Centralnego Magazynu Danych, moduł mapowy PIP oraz interfejs użytkownika. System komunikuje się poprzez API z systemami wskazanymi na diagramie kooperacji aplikacji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12.2023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12.2023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brak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389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Materiały </a:t>
                      </a:r>
                      <a:r>
                        <a:rPr lang="pl-PL" sz="1100" i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informacyjno</a:t>
                      </a: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- promocyjne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12.2023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12.2023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brak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20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Materiały szkoleniowe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12.2023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12.2023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brak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0372876"/>
                  </a:ext>
                </a:extLst>
              </a:tr>
              <a:tr h="2420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12.2023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12.2023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brak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8894328"/>
                  </a:ext>
                </a:extLst>
              </a:tr>
              <a:tr h="2592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Zakup sprzętu komputerowego dla organów AAB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12.2023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12.2023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brak</a:t>
                      </a:r>
                      <a:endParaRPr lang="pl-PL" sz="1100" b="1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345925"/>
                  </a:ext>
                </a:extLst>
              </a:tr>
              <a:tr h="2473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Zmodyfikowany system e-Budownictwo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12.2023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12.2023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brak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78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Zmodyfikowany Rejestr Wniosków, Decyzji i Zgłoszeń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12.2023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12.2023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brak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046993"/>
                  </a:ext>
                </a:extLst>
              </a:tr>
            </a:tbl>
          </a:graphicData>
        </a:graphic>
      </p:graphicFrame>
      <p:sp>
        <p:nvSpPr>
          <p:cNvPr id="6" name="pole tekstowe 5"/>
          <p:cNvSpPr txBox="1"/>
          <p:nvPr/>
        </p:nvSpPr>
        <p:spPr>
          <a:xfrm>
            <a:off x="623392" y="6124994"/>
            <a:ext cx="10607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>
                <a:solidFill>
                  <a:schemeClr val="tx2"/>
                </a:solidFill>
              </a:rPr>
              <a:t>*</a:t>
            </a:r>
            <a:r>
              <a:rPr lang="pl-PL" sz="1000" i="1" dirty="0">
                <a:solidFill>
                  <a:schemeClr val="tx2"/>
                </a:solidFill>
              </a:rPr>
              <a:t>należy wskazać, które z wymienionych produktów nie zostały ujęte w pierwotnym opisie założeń projektu informatycznego zaakceptowanym przez KRMC, będącego podstawą realizacji projektu lub które nie zostały wdrożone</a:t>
            </a:r>
          </a:p>
        </p:txBody>
      </p:sp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75522" y="1324525"/>
            <a:ext cx="8640961" cy="750596"/>
          </a:xfrm>
        </p:spPr>
        <p:txBody>
          <a:bodyPr>
            <a:noAutofit/>
          </a:bodyPr>
          <a:lstStyle/>
          <a:p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</a:p>
          <a:p>
            <a:pPr>
              <a:spcBef>
                <a:spcPts val="0"/>
              </a:spcBef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 dirty="0"/>
          </a:p>
        </p:txBody>
      </p:sp>
      <p:sp>
        <p:nvSpPr>
          <p:cNvPr id="62" name="Prostokąt 61"/>
          <p:cNvSpPr/>
          <p:nvPr/>
        </p:nvSpPr>
        <p:spPr>
          <a:xfrm>
            <a:off x="7666119" y="3621845"/>
            <a:ext cx="1494000" cy="240262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EZD PUW</a:t>
            </a:r>
          </a:p>
        </p:txBody>
      </p:sp>
      <p:sp>
        <p:nvSpPr>
          <p:cNvPr id="64" name="Prostokąt 63"/>
          <p:cNvSpPr/>
          <p:nvPr/>
        </p:nvSpPr>
        <p:spPr>
          <a:xfrm>
            <a:off x="5245662" y="3842104"/>
            <a:ext cx="1494000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900" i="1" dirty="0">
                <a:solidFill>
                  <a:schemeClr val="tx2"/>
                </a:solidFill>
              </a:rPr>
              <a:t>System do Obsługi Postępowań Administracyjnych w Budownictwie w wersji MVP</a:t>
            </a:r>
            <a:endParaRPr lang="pl-PL" sz="900" b="1" i="1" dirty="0">
              <a:solidFill>
                <a:schemeClr val="tx2"/>
              </a:solidFill>
            </a:endParaRPr>
          </a:p>
        </p:txBody>
      </p:sp>
      <p:sp>
        <p:nvSpPr>
          <p:cNvPr id="81" name="Prostokąt 80"/>
          <p:cNvSpPr/>
          <p:nvPr/>
        </p:nvSpPr>
        <p:spPr>
          <a:xfrm>
            <a:off x="7666119" y="4113483"/>
            <a:ext cx="1494000" cy="255804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E-Budownictwo Wnioski</a:t>
            </a:r>
          </a:p>
        </p:txBody>
      </p:sp>
      <p:sp>
        <p:nvSpPr>
          <p:cNvPr id="84" name="pole tekstowe 83"/>
          <p:cNvSpPr txBox="1"/>
          <p:nvPr/>
        </p:nvSpPr>
        <p:spPr>
          <a:xfrm>
            <a:off x="9675881" y="3260639"/>
            <a:ext cx="1777437" cy="1441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Oznaczenia powiązanych 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systemów: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planowany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modyfikowany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istniejący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dot. systemów własnych oraz innych jednostek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85" name="Prostokąt 84"/>
          <p:cNvSpPr/>
          <p:nvPr/>
        </p:nvSpPr>
        <p:spPr>
          <a:xfrm>
            <a:off x="9797131" y="3698783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6" name="Prostokąt 85"/>
          <p:cNvSpPr/>
          <p:nvPr/>
        </p:nvSpPr>
        <p:spPr>
          <a:xfrm>
            <a:off x="9797131" y="3887839"/>
            <a:ext cx="144016" cy="144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7" name="Prostokąt 86"/>
          <p:cNvSpPr/>
          <p:nvPr/>
        </p:nvSpPr>
        <p:spPr>
          <a:xfrm>
            <a:off x="9797131" y="4075039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Prostokąt 27">
            <a:extLst>
              <a:ext uri="{FF2B5EF4-FFF2-40B4-BE49-F238E27FC236}">
                <a16:creationId xmlns:a16="http://schemas.microsoft.com/office/drawing/2014/main" id="{AF3D6A80-7C08-4B18-B29E-43D2E2A18C4D}"/>
              </a:ext>
            </a:extLst>
          </p:cNvPr>
          <p:cNvSpPr/>
          <p:nvPr/>
        </p:nvSpPr>
        <p:spPr>
          <a:xfrm>
            <a:off x="6739662" y="2451162"/>
            <a:ext cx="1494000" cy="485543"/>
          </a:xfrm>
          <a:prstGeom prst="rect">
            <a:avLst/>
          </a:prstGeom>
          <a:solidFill>
            <a:srgbClr val="0071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Lokalny system dziedzinowy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29" name="Prostokąt 28">
            <a:extLst>
              <a:ext uri="{FF2B5EF4-FFF2-40B4-BE49-F238E27FC236}">
                <a16:creationId xmlns:a16="http://schemas.microsoft.com/office/drawing/2014/main" id="{02CA5162-2ECF-461D-955F-E913E78E5AF4}"/>
              </a:ext>
            </a:extLst>
          </p:cNvPr>
          <p:cNvSpPr/>
          <p:nvPr/>
        </p:nvSpPr>
        <p:spPr>
          <a:xfrm>
            <a:off x="2653407" y="2198270"/>
            <a:ext cx="1494000" cy="434372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Geodezyjna Ewidencja Sieci Uzbrojenia Terenu (GESUT) 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30" name="Prostokąt 29">
            <a:extLst>
              <a:ext uri="{FF2B5EF4-FFF2-40B4-BE49-F238E27FC236}">
                <a16:creationId xmlns:a16="http://schemas.microsoft.com/office/drawing/2014/main" id="{2FE52A4E-9367-426A-9CA0-569EDB33A60D}"/>
              </a:ext>
            </a:extLst>
          </p:cNvPr>
          <p:cNvSpPr/>
          <p:nvPr/>
        </p:nvSpPr>
        <p:spPr>
          <a:xfrm>
            <a:off x="7666120" y="4593478"/>
            <a:ext cx="1494000" cy="240262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RWDZ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9A9FDA0F-F208-493E-B08B-95312786C7CE}"/>
              </a:ext>
            </a:extLst>
          </p:cNvPr>
          <p:cNvSpPr/>
          <p:nvPr/>
        </p:nvSpPr>
        <p:spPr>
          <a:xfrm>
            <a:off x="2653407" y="2736388"/>
            <a:ext cx="1494000" cy="792085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Krajowy System Zarządzania Bazą Danych Obiektów Topograficznych (KSZBDOT)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32" name="Prostokąt 31">
            <a:extLst>
              <a:ext uri="{FF2B5EF4-FFF2-40B4-BE49-F238E27FC236}">
                <a16:creationId xmlns:a16="http://schemas.microsoft.com/office/drawing/2014/main" id="{2F2D9FC7-AABC-413D-81D1-57EB2B80627E}"/>
              </a:ext>
            </a:extLst>
          </p:cNvPr>
          <p:cNvSpPr/>
          <p:nvPr/>
        </p:nvSpPr>
        <p:spPr>
          <a:xfrm>
            <a:off x="2653407" y="3627842"/>
            <a:ext cx="1494000" cy="792085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Państwowy Rejestr Podstawowych Osnów Geodezyjnych Grawimetrycznych i Magnetycznych (PRPOG) 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33" name="Prostokąt 32">
            <a:extLst>
              <a:ext uri="{FF2B5EF4-FFF2-40B4-BE49-F238E27FC236}">
                <a16:creationId xmlns:a16="http://schemas.microsoft.com/office/drawing/2014/main" id="{F2AA5E93-2FE6-4BC2-8943-A0529A0E6BC9}"/>
              </a:ext>
            </a:extLst>
          </p:cNvPr>
          <p:cNvSpPr/>
          <p:nvPr/>
        </p:nvSpPr>
        <p:spPr>
          <a:xfrm>
            <a:off x="2651365" y="4957841"/>
            <a:ext cx="1494000" cy="442899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Baza danych obiektów topograficznych (BDOT500) 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34" name="Prostokąt 33">
            <a:extLst>
              <a:ext uri="{FF2B5EF4-FFF2-40B4-BE49-F238E27FC236}">
                <a16:creationId xmlns:a16="http://schemas.microsoft.com/office/drawing/2014/main" id="{0C8C5114-1E33-4B08-9E4A-A7A5D4D270F7}"/>
              </a:ext>
            </a:extLst>
          </p:cNvPr>
          <p:cNvSpPr/>
          <p:nvPr/>
        </p:nvSpPr>
        <p:spPr>
          <a:xfrm>
            <a:off x="2651365" y="4520370"/>
            <a:ext cx="1494000" cy="33822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Ewidencja Gruntów i Budynków (</a:t>
            </a:r>
            <a:r>
              <a:rPr lang="pl-PL" sz="1000" i="1" dirty="0" err="1">
                <a:solidFill>
                  <a:schemeClr val="bg1"/>
                </a:solidFill>
              </a:rPr>
              <a:t>EGiB</a:t>
            </a:r>
            <a:r>
              <a:rPr lang="pl-PL" sz="1000" i="1" dirty="0">
                <a:solidFill>
                  <a:schemeClr val="bg1"/>
                </a:solidFill>
              </a:rPr>
              <a:t>)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35" name="Prostokąt 34">
            <a:extLst>
              <a:ext uri="{FF2B5EF4-FFF2-40B4-BE49-F238E27FC236}">
                <a16:creationId xmlns:a16="http://schemas.microsoft.com/office/drawing/2014/main" id="{60A6E8CE-54B6-4523-ADED-A917FBC7CC83}"/>
              </a:ext>
            </a:extLst>
          </p:cNvPr>
          <p:cNvSpPr/>
          <p:nvPr/>
        </p:nvSpPr>
        <p:spPr>
          <a:xfrm>
            <a:off x="2651365" y="5500111"/>
            <a:ext cx="1494000" cy="442899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System Zarządzania Numerycznym Modelem Terenu (SZNMT)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36" name="Prostokąt 35">
            <a:extLst>
              <a:ext uri="{FF2B5EF4-FFF2-40B4-BE49-F238E27FC236}">
                <a16:creationId xmlns:a16="http://schemas.microsoft.com/office/drawing/2014/main" id="{96F4F88A-B9BD-4D58-8FE6-BD10CF5B5E59}"/>
              </a:ext>
            </a:extLst>
          </p:cNvPr>
          <p:cNvSpPr/>
          <p:nvPr/>
        </p:nvSpPr>
        <p:spPr>
          <a:xfrm>
            <a:off x="2651365" y="6046756"/>
            <a:ext cx="1494000" cy="650391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System Zarządzania Państwowym Rejestrem Nazw Geograficznych (SZPRNG)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37" name="Prostokąt 36">
            <a:extLst>
              <a:ext uri="{FF2B5EF4-FFF2-40B4-BE49-F238E27FC236}">
                <a16:creationId xmlns:a16="http://schemas.microsoft.com/office/drawing/2014/main" id="{330DC5EF-1F8E-4DC3-B7BC-9B3B4CD21A08}"/>
              </a:ext>
            </a:extLst>
          </p:cNvPr>
          <p:cNvSpPr/>
          <p:nvPr/>
        </p:nvSpPr>
        <p:spPr>
          <a:xfrm>
            <a:off x="4978637" y="2267121"/>
            <a:ext cx="1494000" cy="663594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Studium Uwarunkowań i Kierunków Zagospodarowania Przestrzennego (</a:t>
            </a:r>
            <a:r>
              <a:rPr lang="pl-PL" sz="1000" i="1" dirty="0" err="1">
                <a:solidFill>
                  <a:schemeClr val="bg1"/>
                </a:solidFill>
              </a:rPr>
              <a:t>SUiKZP</a:t>
            </a:r>
            <a:r>
              <a:rPr lang="pl-PL" sz="1000" i="1" dirty="0">
                <a:solidFill>
                  <a:schemeClr val="bg1"/>
                </a:solidFill>
              </a:rPr>
              <a:t>)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38" name="Prostokąt 37">
            <a:extLst>
              <a:ext uri="{FF2B5EF4-FFF2-40B4-BE49-F238E27FC236}">
                <a16:creationId xmlns:a16="http://schemas.microsoft.com/office/drawing/2014/main" id="{4854EC4C-4A61-4E07-906F-F1D40A5A8245}"/>
              </a:ext>
            </a:extLst>
          </p:cNvPr>
          <p:cNvSpPr/>
          <p:nvPr/>
        </p:nvSpPr>
        <p:spPr>
          <a:xfrm>
            <a:off x="6403358" y="5196816"/>
            <a:ext cx="1494000" cy="442899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Szczegółowe osnowy geodezyjne (SOG) 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39" name="Prostokąt 38">
            <a:extLst>
              <a:ext uri="{FF2B5EF4-FFF2-40B4-BE49-F238E27FC236}">
                <a16:creationId xmlns:a16="http://schemas.microsoft.com/office/drawing/2014/main" id="{1A784E3B-19DC-41A1-A397-082F614F14C8}"/>
              </a:ext>
            </a:extLst>
          </p:cNvPr>
          <p:cNvSpPr/>
          <p:nvPr/>
        </p:nvSpPr>
        <p:spPr>
          <a:xfrm>
            <a:off x="6403358" y="5725532"/>
            <a:ext cx="1494000" cy="442899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 err="1">
                <a:solidFill>
                  <a:schemeClr val="bg1"/>
                </a:solidFill>
              </a:rPr>
              <a:t>Geoportal</a:t>
            </a:r>
            <a:r>
              <a:rPr lang="pl-PL" sz="1000" i="1" dirty="0">
                <a:solidFill>
                  <a:schemeClr val="bg1"/>
                </a:solidFill>
              </a:rPr>
              <a:t> 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40" name="Prostokąt 39">
            <a:extLst>
              <a:ext uri="{FF2B5EF4-FFF2-40B4-BE49-F238E27FC236}">
                <a16:creationId xmlns:a16="http://schemas.microsoft.com/office/drawing/2014/main" id="{524EC698-F100-4E13-BF21-CB9D463B21A0}"/>
              </a:ext>
            </a:extLst>
          </p:cNvPr>
          <p:cNvSpPr/>
          <p:nvPr/>
        </p:nvSpPr>
        <p:spPr>
          <a:xfrm>
            <a:off x="6403358" y="6254248"/>
            <a:ext cx="1494000" cy="442899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Miejscowy plan zagospodarowania przestrzennego (MPZP)</a:t>
            </a:r>
            <a:endParaRPr lang="pl-PL" sz="1000" dirty="0">
              <a:solidFill>
                <a:schemeClr val="bg1"/>
              </a:solidFill>
            </a:endParaRPr>
          </a:p>
        </p:txBody>
      </p:sp>
      <p:cxnSp>
        <p:nvCxnSpPr>
          <p:cNvPr id="93" name="Łącznik: łamany 92">
            <a:extLst>
              <a:ext uri="{FF2B5EF4-FFF2-40B4-BE49-F238E27FC236}">
                <a16:creationId xmlns:a16="http://schemas.microsoft.com/office/drawing/2014/main" id="{C6D2C67B-6A01-433A-8774-007D1ED6C9D4}"/>
              </a:ext>
            </a:extLst>
          </p:cNvPr>
          <p:cNvCxnSpPr>
            <a:cxnSpLocks/>
            <a:stCxn id="64" idx="3"/>
            <a:endCxn id="62" idx="1"/>
          </p:cNvCxnSpPr>
          <p:nvPr/>
        </p:nvCxnSpPr>
        <p:spPr>
          <a:xfrm flipV="1">
            <a:off x="6739662" y="3741976"/>
            <a:ext cx="926457" cy="496172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Łącznik: łamany 95">
            <a:extLst>
              <a:ext uri="{FF2B5EF4-FFF2-40B4-BE49-F238E27FC236}">
                <a16:creationId xmlns:a16="http://schemas.microsoft.com/office/drawing/2014/main" id="{4532E5C3-A15D-4F7E-811F-94594F8D0EB3}"/>
              </a:ext>
            </a:extLst>
          </p:cNvPr>
          <p:cNvCxnSpPr>
            <a:cxnSpLocks/>
            <a:stCxn id="64" idx="3"/>
            <a:endCxn id="81" idx="1"/>
          </p:cNvCxnSpPr>
          <p:nvPr/>
        </p:nvCxnSpPr>
        <p:spPr>
          <a:xfrm>
            <a:off x="6739662" y="4238148"/>
            <a:ext cx="926457" cy="3237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Łącznik: łamany 98">
            <a:extLst>
              <a:ext uri="{FF2B5EF4-FFF2-40B4-BE49-F238E27FC236}">
                <a16:creationId xmlns:a16="http://schemas.microsoft.com/office/drawing/2014/main" id="{E8A8B1C7-C748-4F82-90D9-28B52E011AB1}"/>
              </a:ext>
            </a:extLst>
          </p:cNvPr>
          <p:cNvCxnSpPr>
            <a:cxnSpLocks/>
            <a:stCxn id="64" idx="3"/>
            <a:endCxn id="30" idx="1"/>
          </p:cNvCxnSpPr>
          <p:nvPr/>
        </p:nvCxnSpPr>
        <p:spPr>
          <a:xfrm>
            <a:off x="6739662" y="4238148"/>
            <a:ext cx="926458" cy="475461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Łącznik: łamany 108">
            <a:extLst>
              <a:ext uri="{FF2B5EF4-FFF2-40B4-BE49-F238E27FC236}">
                <a16:creationId xmlns:a16="http://schemas.microsoft.com/office/drawing/2014/main" id="{2745E545-716A-4F1A-93E7-9B626DE2D93D}"/>
              </a:ext>
            </a:extLst>
          </p:cNvPr>
          <p:cNvCxnSpPr>
            <a:cxnSpLocks/>
          </p:cNvCxnSpPr>
          <p:nvPr/>
        </p:nvCxnSpPr>
        <p:spPr>
          <a:xfrm rot="16200000" flipH="1">
            <a:off x="5403455" y="3252896"/>
            <a:ext cx="911389" cy="26702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Łącznik: łamany 111">
            <a:extLst>
              <a:ext uri="{FF2B5EF4-FFF2-40B4-BE49-F238E27FC236}">
                <a16:creationId xmlns:a16="http://schemas.microsoft.com/office/drawing/2014/main" id="{579A58A9-DA42-4871-84E9-99F20CFC52A2}"/>
              </a:ext>
            </a:extLst>
          </p:cNvPr>
          <p:cNvCxnSpPr>
            <a:cxnSpLocks/>
            <a:stCxn id="29" idx="3"/>
            <a:endCxn id="64" idx="1"/>
          </p:cNvCxnSpPr>
          <p:nvPr/>
        </p:nvCxnSpPr>
        <p:spPr>
          <a:xfrm>
            <a:off x="4147407" y="2415456"/>
            <a:ext cx="1098255" cy="1822692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Łącznik: łamany 114">
            <a:extLst>
              <a:ext uri="{FF2B5EF4-FFF2-40B4-BE49-F238E27FC236}">
                <a16:creationId xmlns:a16="http://schemas.microsoft.com/office/drawing/2014/main" id="{76731801-7DDC-4C84-B458-A30D1895EA4D}"/>
              </a:ext>
            </a:extLst>
          </p:cNvPr>
          <p:cNvCxnSpPr>
            <a:cxnSpLocks/>
            <a:endCxn id="64" idx="1"/>
          </p:cNvCxnSpPr>
          <p:nvPr/>
        </p:nvCxnSpPr>
        <p:spPr>
          <a:xfrm>
            <a:off x="4139462" y="3255910"/>
            <a:ext cx="1106200" cy="98223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Łącznik: łamany 121">
            <a:extLst>
              <a:ext uri="{FF2B5EF4-FFF2-40B4-BE49-F238E27FC236}">
                <a16:creationId xmlns:a16="http://schemas.microsoft.com/office/drawing/2014/main" id="{365BD261-7FB3-401D-8BDB-F7CB157D85B7}"/>
              </a:ext>
            </a:extLst>
          </p:cNvPr>
          <p:cNvCxnSpPr>
            <a:cxnSpLocks/>
            <a:stCxn id="32" idx="3"/>
            <a:endCxn id="64" idx="1"/>
          </p:cNvCxnSpPr>
          <p:nvPr/>
        </p:nvCxnSpPr>
        <p:spPr>
          <a:xfrm>
            <a:off x="4147407" y="4023885"/>
            <a:ext cx="1098255" cy="21426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Łącznik: łamany 125">
            <a:extLst>
              <a:ext uri="{FF2B5EF4-FFF2-40B4-BE49-F238E27FC236}">
                <a16:creationId xmlns:a16="http://schemas.microsoft.com/office/drawing/2014/main" id="{C7DBC0CA-A3BA-490F-818F-A6A3985CA128}"/>
              </a:ext>
            </a:extLst>
          </p:cNvPr>
          <p:cNvCxnSpPr>
            <a:cxnSpLocks/>
            <a:stCxn id="34" idx="3"/>
            <a:endCxn id="64" idx="1"/>
          </p:cNvCxnSpPr>
          <p:nvPr/>
        </p:nvCxnSpPr>
        <p:spPr>
          <a:xfrm flipV="1">
            <a:off x="4145365" y="4238148"/>
            <a:ext cx="1100297" cy="45133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Łącznik: łamany 128">
            <a:extLst>
              <a:ext uri="{FF2B5EF4-FFF2-40B4-BE49-F238E27FC236}">
                <a16:creationId xmlns:a16="http://schemas.microsoft.com/office/drawing/2014/main" id="{122A79D3-4C9B-4537-8B14-2E31555D8D33}"/>
              </a:ext>
            </a:extLst>
          </p:cNvPr>
          <p:cNvCxnSpPr>
            <a:cxnSpLocks/>
            <a:stCxn id="33" idx="3"/>
            <a:endCxn id="64" idx="1"/>
          </p:cNvCxnSpPr>
          <p:nvPr/>
        </p:nvCxnSpPr>
        <p:spPr>
          <a:xfrm flipV="1">
            <a:off x="4145365" y="4238148"/>
            <a:ext cx="1100297" cy="94114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Łącznik: łamany 131">
            <a:extLst>
              <a:ext uri="{FF2B5EF4-FFF2-40B4-BE49-F238E27FC236}">
                <a16:creationId xmlns:a16="http://schemas.microsoft.com/office/drawing/2014/main" id="{D1D4A4D5-5D42-4391-B264-7119FECA91C1}"/>
              </a:ext>
            </a:extLst>
          </p:cNvPr>
          <p:cNvCxnSpPr>
            <a:cxnSpLocks/>
            <a:stCxn id="35" idx="3"/>
            <a:endCxn id="64" idx="1"/>
          </p:cNvCxnSpPr>
          <p:nvPr/>
        </p:nvCxnSpPr>
        <p:spPr>
          <a:xfrm flipV="1">
            <a:off x="4145365" y="4238148"/>
            <a:ext cx="1100297" cy="148341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Łącznik: łamany 134">
            <a:extLst>
              <a:ext uri="{FF2B5EF4-FFF2-40B4-BE49-F238E27FC236}">
                <a16:creationId xmlns:a16="http://schemas.microsoft.com/office/drawing/2014/main" id="{44DE46B1-A3F7-4694-81FA-AF6C567A8D52}"/>
              </a:ext>
            </a:extLst>
          </p:cNvPr>
          <p:cNvCxnSpPr>
            <a:cxnSpLocks/>
            <a:stCxn id="36" idx="3"/>
            <a:endCxn id="64" idx="1"/>
          </p:cNvCxnSpPr>
          <p:nvPr/>
        </p:nvCxnSpPr>
        <p:spPr>
          <a:xfrm flipV="1">
            <a:off x="4145365" y="4238148"/>
            <a:ext cx="1100297" cy="213380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Łącznik: łamany 137">
            <a:extLst>
              <a:ext uri="{FF2B5EF4-FFF2-40B4-BE49-F238E27FC236}">
                <a16:creationId xmlns:a16="http://schemas.microsoft.com/office/drawing/2014/main" id="{740673C8-AEFC-4219-9C87-99F52B9EBBA0}"/>
              </a:ext>
            </a:extLst>
          </p:cNvPr>
          <p:cNvCxnSpPr>
            <a:cxnSpLocks/>
            <a:stCxn id="38" idx="1"/>
            <a:endCxn id="64" idx="2"/>
          </p:cNvCxnSpPr>
          <p:nvPr/>
        </p:nvCxnSpPr>
        <p:spPr>
          <a:xfrm rot="10800000">
            <a:off x="5992662" y="4634192"/>
            <a:ext cx="410696" cy="784074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Łącznik: łamany 140">
            <a:extLst>
              <a:ext uri="{FF2B5EF4-FFF2-40B4-BE49-F238E27FC236}">
                <a16:creationId xmlns:a16="http://schemas.microsoft.com/office/drawing/2014/main" id="{F5494BE6-B168-4FC2-A917-B9BEE5612F90}"/>
              </a:ext>
            </a:extLst>
          </p:cNvPr>
          <p:cNvCxnSpPr>
            <a:cxnSpLocks/>
            <a:stCxn id="39" idx="1"/>
            <a:endCxn id="64" idx="2"/>
          </p:cNvCxnSpPr>
          <p:nvPr/>
        </p:nvCxnSpPr>
        <p:spPr>
          <a:xfrm rot="10800000">
            <a:off x="5992662" y="4634192"/>
            <a:ext cx="410696" cy="131279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Łącznik: łamany 143">
            <a:extLst>
              <a:ext uri="{FF2B5EF4-FFF2-40B4-BE49-F238E27FC236}">
                <a16:creationId xmlns:a16="http://schemas.microsoft.com/office/drawing/2014/main" id="{63894D8E-5B0C-4830-8B54-CEAF0ED9908D}"/>
              </a:ext>
            </a:extLst>
          </p:cNvPr>
          <p:cNvCxnSpPr>
            <a:cxnSpLocks/>
            <a:stCxn id="40" idx="1"/>
            <a:endCxn id="64" idx="2"/>
          </p:cNvCxnSpPr>
          <p:nvPr/>
        </p:nvCxnSpPr>
        <p:spPr>
          <a:xfrm rot="10800000">
            <a:off x="5992662" y="4634192"/>
            <a:ext cx="410696" cy="1841506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Łącznik: łamany 9">
            <a:extLst>
              <a:ext uri="{FF2B5EF4-FFF2-40B4-BE49-F238E27FC236}">
                <a16:creationId xmlns:a16="http://schemas.microsoft.com/office/drawing/2014/main" id="{BEBE54D8-3A1E-B673-F2FA-D74618A9943C}"/>
              </a:ext>
            </a:extLst>
          </p:cNvPr>
          <p:cNvCxnSpPr>
            <a:cxnSpLocks/>
            <a:stCxn id="28" idx="2"/>
            <a:endCxn id="64" idx="0"/>
          </p:cNvCxnSpPr>
          <p:nvPr/>
        </p:nvCxnSpPr>
        <p:spPr>
          <a:xfrm rot="5400000">
            <a:off x="6286963" y="2642404"/>
            <a:ext cx="905399" cy="1494000"/>
          </a:xfrm>
          <a:prstGeom prst="bentConnector3">
            <a:avLst>
              <a:gd name="adj1" fmla="val 49999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5167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27339"/>
              </p:ext>
            </p:extLst>
          </p:nvPr>
        </p:nvGraphicFramePr>
        <p:xfrm>
          <a:off x="339364" y="2347560"/>
          <a:ext cx="11368726" cy="43120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971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45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97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9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80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470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wskaźnika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4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482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urzędów, które wdrożyły katalog rekomendacji dotyczących awansu cyfrowego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Sztuka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39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podmiotów, które usprawniły funkcjonowanie w zakresie objętym katalogiem rekomendacji dotyczących awansu cyfrowego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Sztuka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60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uruchomionych systemów teleinformatycznych w podmiotach wykonujących zadania publiczne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Sztuka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39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pracowników podmiotów wykonujących zadania publiczne, będących pracownikami IT, objętych wsparciem szkoleniowym – kobiety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Osoby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6707566"/>
                  </a:ext>
                </a:extLst>
              </a:tr>
              <a:tr h="4139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pracowników podmiotów wykonujących zadania publiczne, będących pracownikami IT, objętych wsparciem szkoleniowym - mężczyźni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Osoby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5948139"/>
                  </a:ext>
                </a:extLst>
              </a:tr>
              <a:tr h="4139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pracowników podmiotów wykonujących zadania publiczne, będących pracownikami IT, objętych wsparciem szkoleniowym – ogółem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Osoby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2246481"/>
                  </a:ext>
                </a:extLst>
              </a:tr>
              <a:tr h="4139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pracowników podmiotów wykonujących zadania publiczne, nie będących pracownikami IT, objętych wsparciem szkoleniowym – kobiety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Osoby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396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2074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5468932"/>
                  </a:ext>
                </a:extLst>
              </a:tr>
              <a:tr h="4139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pracowników podmiotów wykonujących zadania publiczne, nie będących pracownikami IT, objętych wsparciem szkoleniowym – mężczyźni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Osoby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396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2440650"/>
                  </a:ext>
                </a:extLst>
              </a:tr>
              <a:tr h="4381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pracowników podmiotów wykonujących zadania publiczne, nie będących pracownikami IT, objętych wsparciem szkoleniowym – ogółem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Osoby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792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2636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05840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REALIZACJA ZALECEŃ KRMC</a:t>
            </a:r>
            <a:endParaRPr lang="pl-PL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6292915"/>
              </p:ext>
            </p:extLst>
          </p:nvPr>
        </p:nvGraphicFramePr>
        <p:xfrm>
          <a:off x="693930" y="2093140"/>
          <a:ext cx="10804140" cy="20392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723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985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332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585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Zalecenie KRMC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Poziom wykonania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Wyjaśnienia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2405">
                <a:tc>
                  <a:txBody>
                    <a:bodyPr/>
                    <a:lstStyle/>
                    <a:p>
                      <a:pPr algn="l"/>
                      <a:r>
                        <a:rPr lang="pl-PL" sz="1600" b="1" dirty="0">
                          <a:solidFill>
                            <a:srgbClr val="002060"/>
                          </a:solidFill>
                        </a:rPr>
                        <a:t>1.2 Opis stanu obecnego</a:t>
                      </a:r>
                    </a:p>
                    <a:p>
                      <a:pPr algn="l"/>
                      <a:r>
                        <a:rPr lang="pl-PL" sz="1600" dirty="0">
                          <a:solidFill>
                            <a:srgbClr val="002060"/>
                          </a:solidFill>
                        </a:rPr>
                        <a:t>Proszę o wskazanie w tej części opisu założeń stanu obecnego infrastruktury warunkującego konieczność zwiększenia kosztów projektu o ok. 30%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>
                          <a:solidFill>
                            <a:srgbClr val="002060"/>
                          </a:solidFill>
                        </a:rPr>
                        <a:t>wykonane w całości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600" dirty="0">
                          <a:solidFill>
                            <a:srgbClr val="002060"/>
                          </a:solidFill>
                        </a:rPr>
                        <a:t>n/d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9444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REALIZACJA ZALECEŃ KRMC</a:t>
            </a:r>
            <a:endParaRPr lang="pl-PL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2249597"/>
              </p:ext>
            </p:extLst>
          </p:nvPr>
        </p:nvGraphicFramePr>
        <p:xfrm>
          <a:off x="695400" y="2197495"/>
          <a:ext cx="10801199" cy="42337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89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674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847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585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Zalecenie KRMC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Poziom wykonania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Wyjaśnienia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2405">
                <a:tc>
                  <a:txBody>
                    <a:bodyPr/>
                    <a:lstStyle/>
                    <a:p>
                      <a:pPr algn="l"/>
                      <a:r>
                        <a:rPr lang="pl-PL" sz="1600" b="1" dirty="0">
                          <a:solidFill>
                            <a:srgbClr val="002060"/>
                          </a:solidFill>
                        </a:rPr>
                        <a:t>4.2. Wykaz poszczególnych pozycji kosztowych</a:t>
                      </a:r>
                    </a:p>
                    <a:p>
                      <a:pPr algn="l"/>
                      <a:r>
                        <a:rPr lang="pl-PL" sz="1600" dirty="0">
                          <a:solidFill>
                            <a:srgbClr val="002060"/>
                          </a:solidFill>
                        </a:rPr>
                        <a:t>Proszę o wskazanie w tej części opisu założeń w kolumnie „Uzasadnienie” w sposób jednoznaczny zasadności poniesienia zwiększonych kosztów. </a:t>
                      </a:r>
                    </a:p>
                    <a:p>
                      <a:pPr algn="l"/>
                      <a:r>
                        <a:rPr lang="pl-PL" sz="1600" dirty="0">
                          <a:solidFill>
                            <a:srgbClr val="002060"/>
                          </a:solidFill>
                        </a:rPr>
                        <a:t>Zwroty:</a:t>
                      </a:r>
                    </a:p>
                    <a:p>
                      <a:pPr algn="l"/>
                      <a:r>
                        <a:rPr lang="pl-PL" sz="1600" dirty="0">
                          <a:solidFill>
                            <a:srgbClr val="002060"/>
                          </a:solidFill>
                        </a:rPr>
                        <a:t>• „Koszty wynagrodzeń: zespołu projektowego, wykonującego merytoryczne zadania w projekcie” w pozycji kosztowej „Oprogramowanie” oraz</a:t>
                      </a:r>
                    </a:p>
                    <a:p>
                      <a:pPr algn="l"/>
                      <a:r>
                        <a:rPr lang="pl-PL" sz="1600" dirty="0">
                          <a:solidFill>
                            <a:srgbClr val="002060"/>
                          </a:solidFill>
                        </a:rPr>
                        <a:t>• „Ponadto w ramach tej pozycji został ujęty sprzęt informatyczny zakupiony w ramach projektu” w pozycji kosztowej „Infrastruktura” </a:t>
                      </a:r>
                    </a:p>
                    <a:p>
                      <a:pPr algn="l"/>
                      <a:r>
                        <a:rPr lang="pl-PL" sz="1600" dirty="0">
                          <a:solidFill>
                            <a:srgbClr val="002060"/>
                          </a:solidFill>
                        </a:rPr>
                        <a:t>nie wyjaśniają tej kwestii w sposób wystarczający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>
                          <a:solidFill>
                            <a:srgbClr val="002060"/>
                          </a:solidFill>
                        </a:rPr>
                        <a:t>wykonane w całości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600" dirty="0">
                          <a:solidFill>
                            <a:srgbClr val="002060"/>
                          </a:solidFill>
                        </a:rPr>
                        <a:t>n/d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31980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695400" y="2264239"/>
            <a:ext cx="8221646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trwałości: 5 lat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Źródło finansowania utrzymania produktów projektu: budżet GUNB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Najważniejsze ryzyka: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7115549"/>
              </p:ext>
            </p:extLst>
          </p:nvPr>
        </p:nvGraphicFramePr>
        <p:xfrm>
          <a:off x="731402" y="3555821"/>
          <a:ext cx="11065071" cy="3230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73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2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148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999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pl-PL" dirty="0"/>
                        <a:t>Brak zabezpieczenia środków finansowych na utrzymanie systemów po ich wdrożeniu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duża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Zmniejszenie zagrożenia. </a:t>
                      </a:r>
                    </a:p>
                    <a:p>
                      <a:r>
                        <a:rPr lang="pl-PL" dirty="0"/>
                        <a:t>Środki na utrzymanie systemu są uwzględniane w planach finansowych GUNB na lata 2024-2028.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8139">
                <a:tc>
                  <a:txBody>
                    <a:bodyPr/>
                    <a:lstStyle/>
                    <a:p>
                      <a:r>
                        <a:rPr lang="pl-PL" dirty="0"/>
                        <a:t>Nieodpowiednie zabezpieczenia przetwarzanych danych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średnia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niskie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/>
                        <a:t>Zmniejszenie zagrożenia.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/>
                        <a:t>W ramach zapewnienia trwałości systemu zespół GUNB jest odpowiedzialny za utrzymanie systemu (w tym analizę zagrożeń i reakcję na incydenty).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F681FF63D7B3147AFAC68B2E93E2C6A" ma:contentTypeVersion="10" ma:contentTypeDescription="Utwórz nowy dokument." ma:contentTypeScope="" ma:versionID="5f62a8bc21563c9dc9c82aa8dc062a1d">
  <xsd:schema xmlns:xsd="http://www.w3.org/2001/XMLSchema" xmlns:xs="http://www.w3.org/2001/XMLSchema" xmlns:p="http://schemas.microsoft.com/office/2006/metadata/properties" xmlns:ns2="a9a9e3d6-963b-4985-a8a7-a3d2f87a534a" xmlns:ns3="d176cc68-f091-4a7f-ad9e-67747a5f64ff" targetNamespace="http://schemas.microsoft.com/office/2006/metadata/properties" ma:root="true" ma:fieldsID="12c0ae6479fc7b07ce150ff5b749cc8f" ns2:_="" ns3:_="">
    <xsd:import namespace="a9a9e3d6-963b-4985-a8a7-a3d2f87a534a"/>
    <xsd:import namespace="d176cc68-f091-4a7f-ad9e-67747a5f64f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a9e3d6-963b-4985-a8a7-a3d2f87a53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76cc68-f091-4a7f-ad9e-67747a5f64f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CFC01AA-E097-4AEE-AE03-3DECC8F289B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a9e3d6-963b-4985-a8a7-a3d2f87a534a"/>
    <ds:schemaRef ds:uri="d176cc68-f091-4a7f-ad9e-67747a5f64f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6E28105-763F-4193-B043-C170AA0A0327}">
  <ds:schemaRefs>
    <ds:schemaRef ds:uri="http://purl.org/dc/dcmitype/"/>
    <ds:schemaRef ds:uri="http://schemas.microsoft.com/office/2006/documentManagement/types"/>
    <ds:schemaRef ds:uri="http://purl.org/dc/terms/"/>
    <ds:schemaRef ds:uri="d176cc68-f091-4a7f-ad9e-67747a5f64ff"/>
    <ds:schemaRef ds:uri="http://schemas.microsoft.com/office/infopath/2007/PartnerControls"/>
    <ds:schemaRef ds:uri="a9a9e3d6-963b-4985-a8a7-a3d2f87a534a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1510</TotalTime>
  <Words>903</Words>
  <Application>Microsoft Office PowerPoint</Application>
  <PresentationFormat>Panoramiczny</PresentationFormat>
  <Paragraphs>181</Paragraphs>
  <Slides>10</Slides>
  <Notes>4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8" baseType="lpstr">
      <vt:lpstr>Arial</vt:lpstr>
      <vt:lpstr>Calibri</vt:lpstr>
      <vt:lpstr>Calibri Light</vt:lpstr>
      <vt:lpstr>Segoe UI</vt:lpstr>
      <vt:lpstr>Tahoma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Zwara Wioletta</cp:lastModifiedBy>
  <cp:revision>54</cp:revision>
  <dcterms:created xsi:type="dcterms:W3CDTF">2017-01-27T12:50:17Z</dcterms:created>
  <dcterms:modified xsi:type="dcterms:W3CDTF">2024-06-09T17:35:43Z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0x010100BF681FF63D7B3147AFAC68B2E93E2C6A</vt:lpwstr>
  </property>
</Properties>
</file>