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70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54E58B-327F-3763-1B36-5AE7C837390F}" name="Marczak Joanna" initials="MJ" userId="S::Joanna.Marczak@cyfra.gov.pl::2eaf09f3-aaeb-486c-aecb-e3f97e06763d" providerId="AD"/>
  <p188:author id="{3C9562DD-ADBA-D7E3-2EC3-EF5227C1DC57}" name="Paweł" initials="P" userId="S::pawel.zebrowski@pit.lukasiewicz.gov.pl::2dc01a55-8a00-485a-b56c-387316a82a6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E2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8814" autoAdjust="0"/>
  </p:normalViewPr>
  <p:slideViewPr>
    <p:cSldViewPr snapToGrid="0">
      <p:cViewPr varScale="1">
        <p:scale>
          <a:sx n="94" d="100"/>
          <a:sy n="94" d="100"/>
        </p:scale>
        <p:origin x="6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wara Wioletta" userId="bcd45f81-f273-4e04-997d-3b8cf7a5870e" providerId="ADAL" clId="{90AFB5F7-A27C-44AD-9933-10D4031365ED}"/>
    <pc:docChg chg="modSld">
      <pc:chgData name="Zwara Wioletta" userId="bcd45f81-f273-4e04-997d-3b8cf7a5870e" providerId="ADAL" clId="{90AFB5F7-A27C-44AD-9933-10D4031365ED}" dt="2024-06-09T17:35:41.814" v="0" actId="20577"/>
      <pc:docMkLst>
        <pc:docMk/>
      </pc:docMkLst>
      <pc:sldChg chg="modSp mod">
        <pc:chgData name="Zwara Wioletta" userId="bcd45f81-f273-4e04-997d-3b8cf7a5870e" providerId="ADAL" clId="{90AFB5F7-A27C-44AD-9933-10D4031365ED}" dt="2024-06-09T17:35:41.814" v="0" actId="20577"/>
        <pc:sldMkLst>
          <pc:docMk/>
          <pc:sldMk cId="3598284323" sldId="256"/>
        </pc:sldMkLst>
        <pc:spChg chg="mod">
          <ac:chgData name="Zwara Wioletta" userId="bcd45f81-f273-4e04-997d-3b8cf7a5870e" providerId="ADAL" clId="{90AFB5F7-A27C-44AD-9933-10D4031365ED}" dt="2024-06-09T17:35:41.814" v="0" actId="20577"/>
          <ac:spMkLst>
            <pc:docMk/>
            <pc:sldMk cId="3598284323" sldId="256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0" tIns="19050" rIns="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97" b="0" i="0" u="none" strike="noStrike" baseline="0" dirty="0">
                        <a:effectLst/>
                      </a:rPr>
                      <a:t> 12 178 420,24 </a:t>
                    </a:r>
                    <a:r>
                      <a:rPr lang="en-US" sz="1197" b="0" i="0" u="none" strike="noStrike" baseline="0" dirty="0" err="1">
                        <a:effectLst/>
                      </a:rPr>
                      <a:t>zł</a:t>
                    </a:r>
                    <a:r>
                      <a:rPr lang="en-US" sz="1197" b="0" i="0" u="none" strike="noStrike" baseline="0" dirty="0">
                        <a:effectLst/>
                      </a:rPr>
                      <a:t> 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849157123515985"/>
                      <c:h val="5.185230726237467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E0AE-4513-8875-4A34CD985D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197" b="0" i="0" u="none" strike="noStrike" baseline="0" dirty="0">
                        <a:effectLst/>
                      </a:rPr>
                      <a:t> 10 133 913,40 </a:t>
                    </a:r>
                    <a:r>
                      <a:rPr lang="en-US" sz="1197" b="0" i="0" u="none" strike="noStrike" baseline="0" dirty="0" err="1">
                        <a:effectLst/>
                      </a:rPr>
                      <a:t>zł</a:t>
                    </a:r>
                    <a:r>
                      <a:rPr lang="en-US" sz="1197" b="0" i="0" u="none" strike="noStrike" baseline="0" dirty="0">
                        <a:effectLst/>
                      </a:rPr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0AE-4513-8875-4A34CD985D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0" tIns="19050" rIns="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_-* #\ ##0.00\ "zł"_-;\-* #\ ##0.00\ "zł"_-;_-* "-"??\ "zł"_-;_-@_-</c:formatCode>
                <c:ptCount val="2"/>
                <c:pt idx="0">
                  <c:v>12178420.24</c:v>
                </c:pt>
                <c:pt idx="1">
                  <c:v>10133913.4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197" b="0" i="0" u="none" strike="noStrike" baseline="0" dirty="0">
                        <a:effectLst/>
                      </a:rPr>
                      <a:t> 10 306 597,05 </a:t>
                    </a:r>
                    <a:r>
                      <a:rPr lang="en-US" sz="1197" b="0" i="0" u="none" strike="noStrike" baseline="0" dirty="0" err="1">
                        <a:effectLst/>
                      </a:rPr>
                      <a:t>zł</a:t>
                    </a:r>
                    <a:r>
                      <a:rPr lang="en-US" sz="1197" b="0" i="0" u="none" strike="noStrike" baseline="0" dirty="0">
                        <a:effectLst/>
                      </a:rPr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0AE-4513-8875-4A34CD985D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197" b="0" i="0" u="none" strike="noStrike" baseline="0" dirty="0">
                        <a:effectLst/>
                      </a:rPr>
                      <a:t> 8 576 330,91 </a:t>
                    </a:r>
                    <a:r>
                      <a:rPr lang="en-US" sz="1197" b="0" i="0" u="none" strike="noStrike" baseline="0" dirty="0" err="1">
                        <a:effectLst/>
                      </a:rPr>
                      <a:t>zł</a:t>
                    </a:r>
                    <a:r>
                      <a:rPr lang="en-US" sz="1197" b="0" i="0" u="none" strike="noStrike" baseline="0" dirty="0">
                        <a:effectLst/>
                      </a:rPr>
                      <a:t> 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0AE-4513-8875-4A34CD985D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 formatCode="_-* #\ ##0.00\ &quot;zł&quot;_-;\-* #\ ##0.00\ &quot;zł&quot;_-;_-* &quot;-&quot;??\ &quot;zł&quot;_-;_-@_-">
                  <c:v>10306597.049112001</c:v>
                </c:pt>
                <c:pt idx="1">
                  <c:v>8559311.3900000006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B949-568E-4F89-80A8-C11CC83BC1A7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94B06-9A27-4E76-A7AA-CDF574A5A1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7946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800" dirty="0">
                <a:effectLst/>
                <a:latin typeface="Segoe UI" panose="020B0502040204020203" pitchFamily="34" charset="0"/>
              </a:rPr>
              <a:t>Zgodnie z Aneksem nr 2 planowana data zakończenia to 31.12.2023.</a:t>
            </a:r>
            <a:endParaRPr lang="pl-PL" sz="1800" dirty="0">
              <a:effectLst/>
              <a:latin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94B06-9A27-4E76-A7AA-CDF574A5A11F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3269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Pierwotny planowany koszt realizacji projektu: 12 178 420,24 zł (brutto)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Ostatni planowany koszt realizacji projektu: 18 064 922,24 zł (brutto)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Faktyczny koszt projektu: 10 133 913,40: zł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Zakontraktowana wartość dofinansowania: </a:t>
            </a:r>
            <a:r>
              <a:rPr lang="pl-PL" sz="18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18 064 922,24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Poziom certyfikacji w odniesieniu do zakontraktowanej wartości dofinansowania: </a:t>
            </a:r>
            <a:r>
              <a:rPr lang="pl-PL" sz="18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55,99%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prognozowanego całkowitego kosztu projektu w wysokości 18 064 922,24 zł zaangażowanych zostało 55,99 % tej kwoty.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Zmiana wynika z różnicy pomiędzy szacunkami poczynionymi na potrzeby postępowań o udzielenie zamówień publicznych oraz wydatków na wynagrodzenia, a faktycznymi wartościami zawartych umów oraz kwotami wypłaconych wynagrodzeń w projekcie.</a:t>
            </a:r>
          </a:p>
          <a:p>
            <a:r>
              <a:rPr lang="pl-PL" dirty="0"/>
              <a:t>Kwota niekwalifikowana 20 110,50 zł – korekta PZP na </a:t>
            </a:r>
            <a:r>
              <a:rPr lang="pl-PL" dirty="0" err="1"/>
              <a:t>HyperView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94B06-9A27-4E76-A7AA-CDF574A5A11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602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94B06-9A27-4E76-A7AA-CDF574A5A11F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7939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B94B06-9A27-4E76-A7AA-CDF574A5A11F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85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53357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do Obsługi Postępowań Administracyjnych w Budownictwie (</a:t>
            </a:r>
            <a:r>
              <a:rPr lang="pl-PL" sz="4800" b="1">
                <a:solidFill>
                  <a:schemeClr val="bg1"/>
                </a:solidFill>
              </a:rPr>
              <a:t>SOPAB)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Rozwoju i Technologii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Główny Urząd Nadzoru Budowlanego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Sieć Badawcza Łukasiewicz - Poznański Instytut Technologiczny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Celem głównym projektu było zwiększenie efektywności funkcjonowania działalności organów AAB i NB oraz wsparcie w sprostaniu wyzwaniom </a:t>
            </a:r>
            <a:r>
              <a:rPr lang="pl-PL" dirty="0" err="1"/>
              <a:t>cyfryzującego</a:t>
            </a:r>
            <a:r>
              <a:rPr lang="pl-PL" dirty="0"/>
              <a:t> się świata poprzez zapewnienie nowoczesnych narzędzi pracy (oprogramowanie, szkolenia).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544603"/>
              </p:ext>
            </p:extLst>
          </p:nvPr>
        </p:nvGraphicFramePr>
        <p:xfrm>
          <a:off x="794693" y="2981308"/>
          <a:ext cx="10946674" cy="1245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9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2022-06-01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2023-10-31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76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2022-06-01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POPC, działanie 2.2 „Cyfryzacja procesów </a:t>
            </a:r>
            <a:r>
              <a:rPr lang="pl-PL" b="1" dirty="0" err="1">
                <a:solidFill>
                  <a:srgbClr val="002060"/>
                </a:solidFill>
                <a:cs typeface="Times New Roman" pitchFamily="18" charset="0"/>
              </a:rPr>
              <a:t>back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– </a:t>
            </a:r>
            <a:r>
              <a:rPr lang="pl-PL" b="1" dirty="0" err="1">
                <a:solidFill>
                  <a:srgbClr val="002060"/>
                </a:solidFill>
                <a:cs typeface="Times New Roman" pitchFamily="18" charset="0"/>
              </a:rPr>
              <a:t>office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 w administracji rządowej", budżet państwa – część 18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2697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8201766"/>
              </p:ext>
            </p:extLst>
          </p:nvPr>
        </p:nvGraphicFramePr>
        <p:xfrm>
          <a:off x="885826" y="3039255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093034"/>
              </p:ext>
            </p:extLst>
          </p:nvPr>
        </p:nvGraphicFramePr>
        <p:xfrm>
          <a:off x="695401" y="2347558"/>
          <a:ext cx="10783008" cy="3463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47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9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teleinformatyczny System do Obsługi Postępowań Administracyjnych w Budownictwie w wersji MVP, zawierający komponent Centralnego Magazynu Danych, moduł mapowy PIP oraz interfejs użytkownika. System komunikuje się poprzez API z systemami wskazanymi na diagramie kooperacji aplikacji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8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Materiały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informacyjno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promocyjne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Materiały szkoleniowe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372876"/>
                  </a:ext>
                </a:extLst>
              </a:tr>
              <a:tr h="2420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894328"/>
                  </a:ext>
                </a:extLst>
              </a:tr>
              <a:tr h="259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Zakup sprzętu komputerowego dla organów AAB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  <a:endParaRPr lang="pl-PL" sz="11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345925"/>
                  </a:ext>
                </a:extLst>
              </a:tr>
              <a:tr h="247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Zmodyfikowany system e-Budownictwo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Zmodyfikowany Rejestr Wniosków, Decyzji i Zgłoszeń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46993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666119" y="3621845"/>
            <a:ext cx="1494000" cy="240262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EZD PUW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>
                <a:solidFill>
                  <a:schemeClr val="tx2"/>
                </a:solidFill>
              </a:rPr>
              <a:t>System do Obsługi Postępowań Administracyjnych w Budownictwie w wersji MVP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7666119" y="4113483"/>
            <a:ext cx="1494000" cy="255804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E-Budownictwo Wnioski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AF3D6A80-7C08-4B18-B29E-43D2E2A18C4D}"/>
              </a:ext>
            </a:extLst>
          </p:cNvPr>
          <p:cNvSpPr/>
          <p:nvPr/>
        </p:nvSpPr>
        <p:spPr>
          <a:xfrm>
            <a:off x="6739662" y="2451162"/>
            <a:ext cx="1494000" cy="485543"/>
          </a:xfrm>
          <a:prstGeom prst="rect">
            <a:avLst/>
          </a:prstGeom>
          <a:solidFill>
            <a:srgbClr val="0071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Lokalny system dziedzinowy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02CA5162-2ECF-461D-955F-E913E78E5AF4}"/>
              </a:ext>
            </a:extLst>
          </p:cNvPr>
          <p:cNvSpPr/>
          <p:nvPr/>
        </p:nvSpPr>
        <p:spPr>
          <a:xfrm>
            <a:off x="2653407" y="2198270"/>
            <a:ext cx="1494000" cy="43437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Geodezyjna Ewidencja Sieci Uzbrojenia Terenu (GESUT)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id="{2FE52A4E-9367-426A-9CA0-569EDB33A60D}"/>
              </a:ext>
            </a:extLst>
          </p:cNvPr>
          <p:cNvSpPr/>
          <p:nvPr/>
        </p:nvSpPr>
        <p:spPr>
          <a:xfrm>
            <a:off x="7666120" y="4593478"/>
            <a:ext cx="1494000" cy="240262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RWDZ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9A9FDA0F-F208-493E-B08B-95312786C7CE}"/>
              </a:ext>
            </a:extLst>
          </p:cNvPr>
          <p:cNvSpPr/>
          <p:nvPr/>
        </p:nvSpPr>
        <p:spPr>
          <a:xfrm>
            <a:off x="2653407" y="2736388"/>
            <a:ext cx="1494000" cy="79208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Krajowy System Zarządzania Bazą Danych Obiektów Topograficznych (KSZBDOT)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id="{2F2D9FC7-AABC-413D-81D1-57EB2B80627E}"/>
              </a:ext>
            </a:extLst>
          </p:cNvPr>
          <p:cNvSpPr/>
          <p:nvPr/>
        </p:nvSpPr>
        <p:spPr>
          <a:xfrm>
            <a:off x="2653407" y="3627842"/>
            <a:ext cx="1494000" cy="79208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Państwowy Rejestr Podstawowych Osnów Geodezyjnych Grawimetrycznych i Magnetycznych (PRPOG)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id="{F2AA5E93-2FE6-4BC2-8943-A0529A0E6BC9}"/>
              </a:ext>
            </a:extLst>
          </p:cNvPr>
          <p:cNvSpPr/>
          <p:nvPr/>
        </p:nvSpPr>
        <p:spPr>
          <a:xfrm>
            <a:off x="2651365" y="4957841"/>
            <a:ext cx="1494000" cy="44289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Baza danych obiektów topograficznych (BDOT500)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id="{0C8C5114-1E33-4B08-9E4A-A7A5D4D270F7}"/>
              </a:ext>
            </a:extLst>
          </p:cNvPr>
          <p:cNvSpPr/>
          <p:nvPr/>
        </p:nvSpPr>
        <p:spPr>
          <a:xfrm>
            <a:off x="2651365" y="4520370"/>
            <a:ext cx="1494000" cy="33822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Ewidencja Gruntów i Budynków (</a:t>
            </a:r>
            <a:r>
              <a:rPr lang="pl-PL" sz="1000" i="1" dirty="0" err="1">
                <a:solidFill>
                  <a:schemeClr val="bg1"/>
                </a:solidFill>
              </a:rPr>
              <a:t>EGiB</a:t>
            </a:r>
            <a:r>
              <a:rPr lang="pl-PL" sz="1000" i="1" dirty="0">
                <a:solidFill>
                  <a:schemeClr val="bg1"/>
                </a:solidFill>
              </a:rPr>
              <a:t>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5" name="Prostokąt 34">
            <a:extLst>
              <a:ext uri="{FF2B5EF4-FFF2-40B4-BE49-F238E27FC236}">
                <a16:creationId xmlns:a16="http://schemas.microsoft.com/office/drawing/2014/main" id="{60A6E8CE-54B6-4523-ADED-A917FBC7CC83}"/>
              </a:ext>
            </a:extLst>
          </p:cNvPr>
          <p:cNvSpPr/>
          <p:nvPr/>
        </p:nvSpPr>
        <p:spPr>
          <a:xfrm>
            <a:off x="2651365" y="5500111"/>
            <a:ext cx="1494000" cy="44289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Zarządzania Numerycznym Modelem Terenu (SZNMT)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96F4F88A-B9BD-4D58-8FE6-BD10CF5B5E59}"/>
              </a:ext>
            </a:extLst>
          </p:cNvPr>
          <p:cNvSpPr/>
          <p:nvPr/>
        </p:nvSpPr>
        <p:spPr>
          <a:xfrm>
            <a:off x="2651365" y="6046756"/>
            <a:ext cx="1494000" cy="65039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Zarządzania Państwowym Rejestrem Nazw Geograficznych (SZPRNG)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330DC5EF-1F8E-4DC3-B7BC-9B3B4CD21A08}"/>
              </a:ext>
            </a:extLst>
          </p:cNvPr>
          <p:cNvSpPr/>
          <p:nvPr/>
        </p:nvSpPr>
        <p:spPr>
          <a:xfrm>
            <a:off x="4978637" y="2267121"/>
            <a:ext cx="1494000" cy="66359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Studium Uwarunkowań i Kierunków Zagospodarowania Przestrzennego (</a:t>
            </a:r>
            <a:r>
              <a:rPr lang="pl-PL" sz="1000" i="1" dirty="0" err="1">
                <a:solidFill>
                  <a:schemeClr val="bg1"/>
                </a:solidFill>
              </a:rPr>
              <a:t>SUiKZP</a:t>
            </a:r>
            <a:r>
              <a:rPr lang="pl-PL" sz="1000" i="1" dirty="0">
                <a:solidFill>
                  <a:schemeClr val="bg1"/>
                </a:solidFill>
              </a:rPr>
              <a:t>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8" name="Prostokąt 37">
            <a:extLst>
              <a:ext uri="{FF2B5EF4-FFF2-40B4-BE49-F238E27FC236}">
                <a16:creationId xmlns:a16="http://schemas.microsoft.com/office/drawing/2014/main" id="{4854EC4C-4A61-4E07-906F-F1D40A5A8245}"/>
              </a:ext>
            </a:extLst>
          </p:cNvPr>
          <p:cNvSpPr/>
          <p:nvPr/>
        </p:nvSpPr>
        <p:spPr>
          <a:xfrm>
            <a:off x="6403358" y="5196816"/>
            <a:ext cx="1494000" cy="44289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Szczegółowe osnowy geodezyjne (SOG)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9" name="Prostokąt 38">
            <a:extLst>
              <a:ext uri="{FF2B5EF4-FFF2-40B4-BE49-F238E27FC236}">
                <a16:creationId xmlns:a16="http://schemas.microsoft.com/office/drawing/2014/main" id="{1A784E3B-19DC-41A1-A397-082F614F14C8}"/>
              </a:ext>
            </a:extLst>
          </p:cNvPr>
          <p:cNvSpPr/>
          <p:nvPr/>
        </p:nvSpPr>
        <p:spPr>
          <a:xfrm>
            <a:off x="6403358" y="5725532"/>
            <a:ext cx="1494000" cy="44289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Geoportal</a:t>
            </a:r>
            <a:r>
              <a:rPr lang="pl-PL" sz="1000" i="1" dirty="0">
                <a:solidFill>
                  <a:schemeClr val="bg1"/>
                </a:solidFill>
              </a:rPr>
              <a:t> 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0" name="Prostokąt 39">
            <a:extLst>
              <a:ext uri="{FF2B5EF4-FFF2-40B4-BE49-F238E27FC236}">
                <a16:creationId xmlns:a16="http://schemas.microsoft.com/office/drawing/2014/main" id="{524EC698-F100-4E13-BF21-CB9D463B21A0}"/>
              </a:ext>
            </a:extLst>
          </p:cNvPr>
          <p:cNvSpPr/>
          <p:nvPr/>
        </p:nvSpPr>
        <p:spPr>
          <a:xfrm>
            <a:off x="6403358" y="6254248"/>
            <a:ext cx="1494000" cy="44289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Miejscowy plan zagospodarowania przestrzennego (MPZP)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93" name="Łącznik: łamany 92">
            <a:extLst>
              <a:ext uri="{FF2B5EF4-FFF2-40B4-BE49-F238E27FC236}">
                <a16:creationId xmlns:a16="http://schemas.microsoft.com/office/drawing/2014/main" id="{C6D2C67B-6A01-433A-8774-007D1ED6C9D4}"/>
              </a:ext>
            </a:extLst>
          </p:cNvPr>
          <p:cNvCxnSpPr>
            <a:cxnSpLocks/>
            <a:stCxn id="64" idx="3"/>
            <a:endCxn id="62" idx="1"/>
          </p:cNvCxnSpPr>
          <p:nvPr/>
        </p:nvCxnSpPr>
        <p:spPr>
          <a:xfrm flipV="1">
            <a:off x="6739662" y="3741976"/>
            <a:ext cx="926457" cy="49617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: łamany 95">
            <a:extLst>
              <a:ext uri="{FF2B5EF4-FFF2-40B4-BE49-F238E27FC236}">
                <a16:creationId xmlns:a16="http://schemas.microsoft.com/office/drawing/2014/main" id="{4532E5C3-A15D-4F7E-811F-94594F8D0EB3}"/>
              </a:ext>
            </a:extLst>
          </p:cNvPr>
          <p:cNvCxnSpPr>
            <a:cxnSpLocks/>
            <a:stCxn id="64" idx="3"/>
            <a:endCxn id="81" idx="1"/>
          </p:cNvCxnSpPr>
          <p:nvPr/>
        </p:nvCxnSpPr>
        <p:spPr>
          <a:xfrm>
            <a:off x="6739662" y="4238148"/>
            <a:ext cx="926457" cy="3237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Łącznik: łamany 98">
            <a:extLst>
              <a:ext uri="{FF2B5EF4-FFF2-40B4-BE49-F238E27FC236}">
                <a16:creationId xmlns:a16="http://schemas.microsoft.com/office/drawing/2014/main" id="{E8A8B1C7-C748-4F82-90D9-28B52E011AB1}"/>
              </a:ext>
            </a:extLst>
          </p:cNvPr>
          <p:cNvCxnSpPr>
            <a:cxnSpLocks/>
            <a:stCxn id="64" idx="3"/>
            <a:endCxn id="30" idx="1"/>
          </p:cNvCxnSpPr>
          <p:nvPr/>
        </p:nvCxnSpPr>
        <p:spPr>
          <a:xfrm>
            <a:off x="6739662" y="4238148"/>
            <a:ext cx="926458" cy="47546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: łamany 108">
            <a:extLst>
              <a:ext uri="{FF2B5EF4-FFF2-40B4-BE49-F238E27FC236}">
                <a16:creationId xmlns:a16="http://schemas.microsoft.com/office/drawing/2014/main" id="{2745E545-716A-4F1A-93E7-9B626DE2D93D}"/>
              </a:ext>
            </a:extLst>
          </p:cNvPr>
          <p:cNvCxnSpPr>
            <a:cxnSpLocks/>
          </p:cNvCxnSpPr>
          <p:nvPr/>
        </p:nvCxnSpPr>
        <p:spPr>
          <a:xfrm rot="16200000" flipH="1">
            <a:off x="5403455" y="3252896"/>
            <a:ext cx="911389" cy="26702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Łącznik: łamany 111">
            <a:extLst>
              <a:ext uri="{FF2B5EF4-FFF2-40B4-BE49-F238E27FC236}">
                <a16:creationId xmlns:a16="http://schemas.microsoft.com/office/drawing/2014/main" id="{579A58A9-DA42-4871-84E9-99F20CFC52A2}"/>
              </a:ext>
            </a:extLst>
          </p:cNvPr>
          <p:cNvCxnSpPr>
            <a:cxnSpLocks/>
            <a:stCxn id="29" idx="3"/>
            <a:endCxn id="64" idx="1"/>
          </p:cNvCxnSpPr>
          <p:nvPr/>
        </p:nvCxnSpPr>
        <p:spPr>
          <a:xfrm>
            <a:off x="4147407" y="2415456"/>
            <a:ext cx="1098255" cy="182269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Łącznik: łamany 114">
            <a:extLst>
              <a:ext uri="{FF2B5EF4-FFF2-40B4-BE49-F238E27FC236}">
                <a16:creationId xmlns:a16="http://schemas.microsoft.com/office/drawing/2014/main" id="{76731801-7DDC-4C84-B458-A30D1895EA4D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4139462" y="3255910"/>
            <a:ext cx="1106200" cy="9822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Łącznik: łamany 121">
            <a:extLst>
              <a:ext uri="{FF2B5EF4-FFF2-40B4-BE49-F238E27FC236}">
                <a16:creationId xmlns:a16="http://schemas.microsoft.com/office/drawing/2014/main" id="{365BD261-7FB3-401D-8BDB-F7CB157D85B7}"/>
              </a:ext>
            </a:extLst>
          </p:cNvPr>
          <p:cNvCxnSpPr>
            <a:cxnSpLocks/>
            <a:stCxn id="32" idx="3"/>
            <a:endCxn id="64" idx="1"/>
          </p:cNvCxnSpPr>
          <p:nvPr/>
        </p:nvCxnSpPr>
        <p:spPr>
          <a:xfrm>
            <a:off x="4147407" y="4023885"/>
            <a:ext cx="1098255" cy="2142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Łącznik: łamany 125">
            <a:extLst>
              <a:ext uri="{FF2B5EF4-FFF2-40B4-BE49-F238E27FC236}">
                <a16:creationId xmlns:a16="http://schemas.microsoft.com/office/drawing/2014/main" id="{C7DBC0CA-A3BA-490F-818F-A6A3985CA128}"/>
              </a:ext>
            </a:extLst>
          </p:cNvPr>
          <p:cNvCxnSpPr>
            <a:cxnSpLocks/>
            <a:stCxn id="34" idx="3"/>
            <a:endCxn id="64" idx="1"/>
          </p:cNvCxnSpPr>
          <p:nvPr/>
        </p:nvCxnSpPr>
        <p:spPr>
          <a:xfrm flipV="1">
            <a:off x="4145365" y="4238148"/>
            <a:ext cx="1100297" cy="45133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Łącznik: łamany 128">
            <a:extLst>
              <a:ext uri="{FF2B5EF4-FFF2-40B4-BE49-F238E27FC236}">
                <a16:creationId xmlns:a16="http://schemas.microsoft.com/office/drawing/2014/main" id="{122A79D3-4C9B-4537-8B14-2E31555D8D33}"/>
              </a:ext>
            </a:extLst>
          </p:cNvPr>
          <p:cNvCxnSpPr>
            <a:cxnSpLocks/>
            <a:stCxn id="33" idx="3"/>
            <a:endCxn id="64" idx="1"/>
          </p:cNvCxnSpPr>
          <p:nvPr/>
        </p:nvCxnSpPr>
        <p:spPr>
          <a:xfrm flipV="1">
            <a:off x="4145365" y="4238148"/>
            <a:ext cx="1100297" cy="9411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Łącznik: łamany 131">
            <a:extLst>
              <a:ext uri="{FF2B5EF4-FFF2-40B4-BE49-F238E27FC236}">
                <a16:creationId xmlns:a16="http://schemas.microsoft.com/office/drawing/2014/main" id="{D1D4A4D5-5D42-4391-B264-7119FECA91C1}"/>
              </a:ext>
            </a:extLst>
          </p:cNvPr>
          <p:cNvCxnSpPr>
            <a:cxnSpLocks/>
            <a:stCxn id="35" idx="3"/>
            <a:endCxn id="64" idx="1"/>
          </p:cNvCxnSpPr>
          <p:nvPr/>
        </p:nvCxnSpPr>
        <p:spPr>
          <a:xfrm flipV="1">
            <a:off x="4145365" y="4238148"/>
            <a:ext cx="1100297" cy="148341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: łamany 134">
            <a:extLst>
              <a:ext uri="{FF2B5EF4-FFF2-40B4-BE49-F238E27FC236}">
                <a16:creationId xmlns:a16="http://schemas.microsoft.com/office/drawing/2014/main" id="{44DE46B1-A3F7-4694-81FA-AF6C567A8D52}"/>
              </a:ext>
            </a:extLst>
          </p:cNvPr>
          <p:cNvCxnSpPr>
            <a:cxnSpLocks/>
            <a:stCxn id="36" idx="3"/>
            <a:endCxn id="64" idx="1"/>
          </p:cNvCxnSpPr>
          <p:nvPr/>
        </p:nvCxnSpPr>
        <p:spPr>
          <a:xfrm flipV="1">
            <a:off x="4145365" y="4238148"/>
            <a:ext cx="1100297" cy="21338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: łamany 137">
            <a:extLst>
              <a:ext uri="{FF2B5EF4-FFF2-40B4-BE49-F238E27FC236}">
                <a16:creationId xmlns:a16="http://schemas.microsoft.com/office/drawing/2014/main" id="{740673C8-AEFC-4219-9C87-99F52B9EBBA0}"/>
              </a:ext>
            </a:extLst>
          </p:cNvPr>
          <p:cNvCxnSpPr>
            <a:cxnSpLocks/>
            <a:stCxn id="38" idx="1"/>
            <a:endCxn id="64" idx="2"/>
          </p:cNvCxnSpPr>
          <p:nvPr/>
        </p:nvCxnSpPr>
        <p:spPr>
          <a:xfrm rot="10800000">
            <a:off x="5992662" y="4634192"/>
            <a:ext cx="410696" cy="7840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Łącznik: łamany 140">
            <a:extLst>
              <a:ext uri="{FF2B5EF4-FFF2-40B4-BE49-F238E27FC236}">
                <a16:creationId xmlns:a16="http://schemas.microsoft.com/office/drawing/2014/main" id="{F5494BE6-B168-4FC2-A917-B9BEE5612F90}"/>
              </a:ext>
            </a:extLst>
          </p:cNvPr>
          <p:cNvCxnSpPr>
            <a:cxnSpLocks/>
            <a:stCxn id="39" idx="1"/>
            <a:endCxn id="64" idx="2"/>
          </p:cNvCxnSpPr>
          <p:nvPr/>
        </p:nvCxnSpPr>
        <p:spPr>
          <a:xfrm rot="10800000">
            <a:off x="5992662" y="4634192"/>
            <a:ext cx="410696" cy="131279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Łącznik: łamany 143">
            <a:extLst>
              <a:ext uri="{FF2B5EF4-FFF2-40B4-BE49-F238E27FC236}">
                <a16:creationId xmlns:a16="http://schemas.microsoft.com/office/drawing/2014/main" id="{63894D8E-5B0C-4830-8B54-CEAF0ED9908D}"/>
              </a:ext>
            </a:extLst>
          </p:cNvPr>
          <p:cNvCxnSpPr>
            <a:cxnSpLocks/>
            <a:stCxn id="40" idx="1"/>
            <a:endCxn id="64" idx="2"/>
          </p:cNvCxnSpPr>
          <p:nvPr/>
        </p:nvCxnSpPr>
        <p:spPr>
          <a:xfrm rot="10800000">
            <a:off x="5992662" y="4634192"/>
            <a:ext cx="410696" cy="18415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: łamany 9">
            <a:extLst>
              <a:ext uri="{FF2B5EF4-FFF2-40B4-BE49-F238E27FC236}">
                <a16:creationId xmlns:a16="http://schemas.microsoft.com/office/drawing/2014/main" id="{BEBE54D8-3A1E-B673-F2FA-D74618A9943C}"/>
              </a:ext>
            </a:extLst>
          </p:cNvPr>
          <p:cNvCxnSpPr>
            <a:cxnSpLocks/>
            <a:stCxn id="28" idx="2"/>
            <a:endCxn id="64" idx="0"/>
          </p:cNvCxnSpPr>
          <p:nvPr/>
        </p:nvCxnSpPr>
        <p:spPr>
          <a:xfrm rot="5400000">
            <a:off x="6286963" y="2642404"/>
            <a:ext cx="905399" cy="1494000"/>
          </a:xfrm>
          <a:prstGeom prst="bentConnector3">
            <a:avLst>
              <a:gd name="adj1" fmla="val 4999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27339"/>
              </p:ext>
            </p:extLst>
          </p:nvPr>
        </p:nvGraphicFramePr>
        <p:xfrm>
          <a:off x="339364" y="2347560"/>
          <a:ext cx="11368726" cy="4312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97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7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8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urzędów, które wdrożyły katalog rekomendacji dotyczących awansu cyfrowego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podmiotów, które usprawniły funkcjonowanie w zakresie objętym katalogiem rekomendacji dotyczących awansu cyfrowego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Sztuka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publiczne, będących pracownikami IT, objętych wsparciem szkoleniowym –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707566"/>
                  </a:ext>
                </a:extLst>
              </a:tr>
              <a:tr h="413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publiczne, będących pracownikami IT,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948139"/>
                  </a:ext>
                </a:extLst>
              </a:tr>
              <a:tr h="413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publiczne, będących pracownikami IT, objętych wsparciem szkoleniowym – ogółem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246481"/>
                  </a:ext>
                </a:extLst>
              </a:tr>
              <a:tr h="413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publiczne, nie będących pracownikami IT, objętych wsparciem szkoleniowym –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2074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468932"/>
                  </a:ext>
                </a:extLst>
              </a:tr>
              <a:tr h="413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publiczne, nie będących pracownikami IT, objętych wsparciem szkoleniowym –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2440650"/>
                  </a:ext>
                </a:extLst>
              </a:tr>
              <a:tr h="438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publiczne, nie będących pracownikami IT, objętych wsparciem szkoleniowym – ogółem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2636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584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292915"/>
              </p:ext>
            </p:extLst>
          </p:nvPr>
        </p:nvGraphicFramePr>
        <p:xfrm>
          <a:off x="693930" y="2093140"/>
          <a:ext cx="10804140" cy="2039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2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8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3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600" b="1" dirty="0">
                          <a:solidFill>
                            <a:srgbClr val="002060"/>
                          </a:solidFill>
                        </a:rPr>
                        <a:t>1.2 Opis stanu obecnego</a:t>
                      </a:r>
                    </a:p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Proszę o wskazanie w tej części opisu założeń stanu obecnego infrastruktury warunkującego konieczność zwiększenia kosztów projektu o ok. 30%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n/d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49597"/>
              </p:ext>
            </p:extLst>
          </p:nvPr>
        </p:nvGraphicFramePr>
        <p:xfrm>
          <a:off x="695400" y="2197495"/>
          <a:ext cx="10801199" cy="4233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8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7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4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600" b="1" dirty="0">
                          <a:solidFill>
                            <a:srgbClr val="002060"/>
                          </a:solidFill>
                        </a:rPr>
                        <a:t>4.2. Wykaz poszczególnych pozycji kosztowych</a:t>
                      </a:r>
                    </a:p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Proszę o wskazanie w tej części opisu założeń w kolumnie „Uzasadnienie” w sposób jednoznaczny zasadności poniesienia zwiększonych kosztów. </a:t>
                      </a:r>
                    </a:p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Zwroty:</a:t>
                      </a:r>
                    </a:p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• „Koszty wynagrodzeń: zespołu projektowego, wykonującego merytoryczne zadania w projekcie” w pozycji kosztowej „Oprogramowanie” oraz</a:t>
                      </a:r>
                    </a:p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• „Ponadto w ramach tej pozycji został ujęty sprzęt informatyczny zakupiony w ramach projektu” w pozycji kosztowej „Infrastruktura” </a:t>
                      </a:r>
                    </a:p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nie wyjaśniają tej kwestii w sposób wystarczający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n/d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9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GUNB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115549"/>
              </p:ext>
            </p:extLst>
          </p:nvPr>
        </p:nvGraphicFramePr>
        <p:xfrm>
          <a:off x="731402" y="3555821"/>
          <a:ext cx="11065071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99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dirty="0"/>
                        <a:t>Brak zabezpieczenia środków finansowych na utrzymanie systemów po ich wdrożeniu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Zmniejszenie zagrożenia. </a:t>
                      </a:r>
                    </a:p>
                    <a:p>
                      <a:r>
                        <a:rPr lang="pl-PL" dirty="0"/>
                        <a:t>Środki na utrzymanie systemu są uwzględniane w planach finansowych GUNB na lata 2024-2028.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139">
                <a:tc>
                  <a:txBody>
                    <a:bodyPr/>
                    <a:lstStyle/>
                    <a:p>
                      <a:r>
                        <a:rPr lang="pl-PL" dirty="0"/>
                        <a:t>Nieodpowiednie zabezpieczenia przetwarzanych danych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Zmniejszenie zagrożenia.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W ramach zapewnienia trwałości systemu zespół GUNB jest odpowiedzialny za utrzymanie systemu (w tym analizę zagrożeń i reakcję na incydenty).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FC01AA-E097-4AEE-AE03-3DECC8F289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schemas.microsoft.com/office/2006/documentManagement/types"/>
    <ds:schemaRef ds:uri="http://purl.org/dc/terms/"/>
    <ds:schemaRef ds:uri="d176cc68-f091-4a7f-ad9e-67747a5f64ff"/>
    <ds:schemaRef ds:uri="http://schemas.microsoft.com/office/infopath/2007/PartnerControls"/>
    <ds:schemaRef ds:uri="a9a9e3d6-963b-4985-a8a7-a3d2f87a534a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903</Words>
  <Application>Microsoft Office PowerPoint</Application>
  <PresentationFormat>Panoramiczny</PresentationFormat>
  <Paragraphs>181</Paragraphs>
  <Slides>10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Tahoma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Zwara Wioletta</cp:lastModifiedBy>
  <cp:revision>54</cp:revision>
  <dcterms:created xsi:type="dcterms:W3CDTF">2017-01-27T12:50:17Z</dcterms:created>
  <dcterms:modified xsi:type="dcterms:W3CDTF">2024-06-09T17:35:43Z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