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9" r:id="rId1"/>
  </p:sldMasterIdLst>
  <p:notesMasterIdLst>
    <p:notesMasterId r:id="rId61"/>
  </p:notesMasterIdLst>
  <p:handoutMasterIdLst>
    <p:handoutMasterId r:id="rId62"/>
  </p:handoutMasterIdLst>
  <p:sldIdLst>
    <p:sldId id="1421" r:id="rId2"/>
    <p:sldId id="1089" r:id="rId3"/>
    <p:sldId id="1216" r:id="rId4"/>
    <p:sldId id="799" r:id="rId5"/>
    <p:sldId id="1352" r:id="rId6"/>
    <p:sldId id="1316" r:id="rId7"/>
    <p:sldId id="1317" r:id="rId8"/>
    <p:sldId id="1422" r:id="rId9"/>
    <p:sldId id="1266" r:id="rId10"/>
    <p:sldId id="1414" r:id="rId11"/>
    <p:sldId id="1348" r:id="rId12"/>
    <p:sldId id="1267" r:id="rId13"/>
    <p:sldId id="1423" r:id="rId14"/>
    <p:sldId id="1353" r:id="rId15"/>
    <p:sldId id="1228" r:id="rId16"/>
    <p:sldId id="1229" r:id="rId17"/>
    <p:sldId id="1233" r:id="rId18"/>
    <p:sldId id="1234" r:id="rId19"/>
    <p:sldId id="1235" r:id="rId20"/>
    <p:sldId id="1346" r:id="rId21"/>
    <p:sldId id="1237" r:id="rId22"/>
    <p:sldId id="1238" r:id="rId23"/>
    <p:sldId id="1415" r:id="rId24"/>
    <p:sldId id="1420" r:id="rId25"/>
    <p:sldId id="1424" r:id="rId26"/>
    <p:sldId id="1408" r:id="rId27"/>
    <p:sldId id="1412" r:id="rId28"/>
    <p:sldId id="1409" r:id="rId29"/>
    <p:sldId id="1381" r:id="rId30"/>
    <p:sldId id="1419" r:id="rId31"/>
    <p:sldId id="1417" r:id="rId32"/>
    <p:sldId id="1416" r:id="rId33"/>
    <p:sldId id="1351" r:id="rId34"/>
    <p:sldId id="1418" r:id="rId35"/>
    <p:sldId id="1413" r:id="rId36"/>
    <p:sldId id="1425" r:id="rId37"/>
    <p:sldId id="1389" r:id="rId38"/>
    <p:sldId id="1397" r:id="rId39"/>
    <p:sldId id="1391" r:id="rId40"/>
    <p:sldId id="1392" r:id="rId41"/>
    <p:sldId id="1393" r:id="rId42"/>
    <p:sldId id="1394" r:id="rId43"/>
    <p:sldId id="1395" r:id="rId44"/>
    <p:sldId id="1396" r:id="rId45"/>
    <p:sldId id="1355" r:id="rId46"/>
    <p:sldId id="1398" r:id="rId47"/>
    <p:sldId id="1402" r:id="rId48"/>
    <p:sldId id="1354" r:id="rId49"/>
    <p:sldId id="1404" r:id="rId50"/>
    <p:sldId id="1390" r:id="rId51"/>
    <p:sldId id="1356" r:id="rId52"/>
    <p:sldId id="1399" r:id="rId53"/>
    <p:sldId id="1400" r:id="rId54"/>
    <p:sldId id="1401" r:id="rId55"/>
    <p:sldId id="1405" r:id="rId56"/>
    <p:sldId id="1406" r:id="rId57"/>
    <p:sldId id="1407" r:id="rId58"/>
    <p:sldId id="1426" r:id="rId59"/>
    <p:sldId id="1427" r:id="rId6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39D"/>
    <a:srgbClr val="008000"/>
    <a:srgbClr val="C12607"/>
    <a:srgbClr val="B12307"/>
    <a:srgbClr val="636363"/>
    <a:srgbClr val="636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24" autoAdjust="0"/>
    <p:restoredTop sz="93447" autoAdjust="0"/>
  </p:normalViewPr>
  <p:slideViewPr>
    <p:cSldViewPr snapToGrid="0">
      <p:cViewPr varScale="1">
        <p:scale>
          <a:sx n="59" d="100"/>
          <a:sy n="59" d="100"/>
        </p:scale>
        <p:origin x="63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188"/>
    </p:cViewPr>
  </p:sorterViewPr>
  <p:notesViewPr>
    <p:cSldViewPr snapToGrid="0">
      <p:cViewPr varScale="1">
        <p:scale>
          <a:sx n="44" d="100"/>
          <a:sy n="44" d="100"/>
        </p:scale>
        <p:origin x="2160" y="4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985DD6-5297-4C9F-97D5-1E7456FA5E05}" type="datetimeFigureOut">
              <a:rPr lang="pl-PL" smtClean="0"/>
              <a:t>07.04.2025</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09803-C1E4-40BB-BD10-79CF071E9C2D}" type="slidenum">
              <a:rPr lang="pl-PL" smtClean="0"/>
              <a:t>‹#›</a:t>
            </a:fld>
            <a:endParaRPr lang="pl-PL"/>
          </a:p>
        </p:txBody>
      </p:sp>
    </p:spTree>
    <p:extLst>
      <p:ext uri="{BB962C8B-B14F-4D97-AF65-F5344CB8AC3E}">
        <p14:creationId xmlns:p14="http://schemas.microsoft.com/office/powerpoint/2010/main" val="134120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73748-EFD7-48A5-9810-6FF2E65AC898}" type="datetimeFigureOut">
              <a:rPr lang="pl-PL" smtClean="0"/>
              <a:t>07.04.2025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72C29-F3ED-421F-A6FF-78E4E1485CEA}" type="slidenum">
              <a:rPr lang="pl-PL" smtClean="0"/>
              <a:t>‹#›</a:t>
            </a:fld>
            <a:endParaRPr lang="pl-PL"/>
          </a:p>
        </p:txBody>
      </p:sp>
    </p:spTree>
    <p:extLst>
      <p:ext uri="{BB962C8B-B14F-4D97-AF65-F5344CB8AC3E}">
        <p14:creationId xmlns:p14="http://schemas.microsoft.com/office/powerpoint/2010/main" val="59860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Subtitle 2"/>
          <p:cNvSpPr>
            <a:spLocks noGrp="1"/>
          </p:cNvSpPr>
          <p:nvPr>
            <p:ph type="subTitle" idx="1"/>
          </p:nvPr>
        </p:nvSpPr>
        <p:spPr>
          <a:xfrm>
            <a:off x="1524000" y="4238533"/>
            <a:ext cx="9144000" cy="1655762"/>
          </a:xfr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endParaRPr lang="en-US" dirty="0"/>
          </a:p>
        </p:txBody>
      </p:sp>
      <p:sp>
        <p:nvSpPr>
          <p:cNvPr id="4" name="Prostokąt 3"/>
          <p:cNvSpPr/>
          <p:nvPr userDrawn="1"/>
        </p:nvSpPr>
        <p:spPr>
          <a:xfrm flipV="1">
            <a:off x="0" y="-1"/>
            <a:ext cx="385482" cy="4347882"/>
          </a:xfrm>
          <a:prstGeom prst="rect">
            <a:avLst/>
          </a:prstGeom>
          <a:solidFill>
            <a:srgbClr val="0F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Logo Ministerstwa Cyfryzacji i napis: Centrum Rozwoju Kompetencji Cyfrowych Ministerstwo Cyfryzacji.">
            <a:extLst>
              <a:ext uri="{FF2B5EF4-FFF2-40B4-BE49-F238E27FC236}">
                <a16:creationId xmlns:a16="http://schemas.microsoft.com/office/drawing/2014/main" id="{15FDA5CD-01C0-CE04-D06E-8B2E43696979}"/>
              </a:ext>
            </a:extLst>
          </p:cNvPr>
          <p:cNvPicPr>
            <a:picLocks noChangeAspect="1"/>
          </p:cNvPicPr>
          <p:nvPr userDrawn="1"/>
        </p:nvPicPr>
        <p:blipFill>
          <a:blip r:embed="rId2"/>
          <a:stretch>
            <a:fillRect/>
          </a:stretch>
        </p:blipFill>
        <p:spPr>
          <a:xfrm>
            <a:off x="532056" y="340056"/>
            <a:ext cx="6457950" cy="1428750"/>
          </a:xfrm>
          <a:prstGeom prst="rect">
            <a:avLst/>
          </a:prstGeom>
        </p:spPr>
      </p:pic>
    </p:spTree>
    <p:extLst>
      <p:ext uri="{BB962C8B-B14F-4D97-AF65-F5344CB8AC3E}">
        <p14:creationId xmlns:p14="http://schemas.microsoft.com/office/powerpoint/2010/main" val="259965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75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932330" y="598207"/>
            <a:ext cx="10271476" cy="683387"/>
          </a:xfrm>
        </p:spPr>
        <p:txBody>
          <a:bodyPr anchor="t">
            <a:normAutofit/>
          </a:bodyPr>
          <a:lstStyle>
            <a:lvl1pPr>
              <a:lnSpc>
                <a:spcPct val="114000"/>
              </a:lnSpc>
              <a:defRPr sz="22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932330" y="1742381"/>
            <a:ext cx="10271476" cy="4374448"/>
          </a:xfrm>
        </p:spPr>
        <p:txBody>
          <a:bodyPr/>
          <a:lstStyle>
            <a:lvl1pPr marL="0" indent="0">
              <a:lnSpc>
                <a:spcPct val="114000"/>
              </a:lnSpc>
              <a:buNone/>
              <a:defRPr sz="28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lnSpc>
                <a:spcPct val="114000"/>
              </a:lnSpc>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4" name="Prostokąt 3"/>
          <p:cNvSpPr/>
          <p:nvPr userDrawn="1"/>
        </p:nvSpPr>
        <p:spPr>
          <a:xfrm flipV="1">
            <a:off x="0" y="660962"/>
            <a:ext cx="824753" cy="334122"/>
          </a:xfrm>
          <a:prstGeom prst="rect">
            <a:avLst/>
          </a:prstGeom>
          <a:solidFill>
            <a:srgbClr val="0F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5180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3135127"/>
            <a:ext cx="10515600" cy="2240470"/>
          </a:xfrm>
        </p:spPr>
        <p:txBody>
          <a:bodyPr anchor="t">
            <a:normAutofit/>
          </a:bodyPr>
          <a:lstStyle>
            <a:lvl1pPr>
              <a:lnSpc>
                <a:spcPct val="110000"/>
              </a:lnSpc>
              <a:defRPr sz="4400" b="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pl-PL" dirty="0"/>
              <a:t>Kliknij, aby edytować styl</a:t>
            </a:r>
            <a:endParaRPr lang="en-US" dirty="0"/>
          </a:p>
        </p:txBody>
      </p:sp>
      <p:sp>
        <p:nvSpPr>
          <p:cNvPr id="3" name="Prostokąt 2">
            <a:extLst>
              <a:ext uri="{FF2B5EF4-FFF2-40B4-BE49-F238E27FC236}">
                <a16:creationId xmlns:a16="http://schemas.microsoft.com/office/drawing/2014/main" id="{F8E7A4A8-32B1-D51B-0053-30F026559E4C}"/>
              </a:ext>
              <a:ext uri="{C183D7F6-B498-43B3-948B-1728B52AA6E4}">
                <adec:decorative xmlns:adec="http://schemas.microsoft.com/office/drawing/2017/decorative" val="1"/>
              </a:ext>
            </a:extLst>
          </p:cNvPr>
          <p:cNvSpPr/>
          <p:nvPr userDrawn="1"/>
        </p:nvSpPr>
        <p:spPr>
          <a:xfrm flipV="1">
            <a:off x="0" y="-1"/>
            <a:ext cx="385482" cy="4347882"/>
          </a:xfrm>
          <a:prstGeom prst="rect">
            <a:avLst/>
          </a:prstGeom>
          <a:solidFill>
            <a:srgbClr val="0F53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26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extLst>
      <p:ext uri="{BB962C8B-B14F-4D97-AF65-F5344CB8AC3E}">
        <p14:creationId xmlns:p14="http://schemas.microsoft.com/office/powerpoint/2010/main" val="100719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orównani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681163"/>
            <a:ext cx="10652966" cy="1635778"/>
          </a:xfrm>
        </p:spPr>
        <p:txBody>
          <a:bodyPr>
            <a:normAutofit/>
          </a:bodyPr>
          <a:lstStyle>
            <a:lvl1pPr marL="0" indent="0">
              <a:lnSpc>
                <a:spcPct val="120000"/>
              </a:lnSpc>
              <a:buNone/>
              <a:defRPr sz="3200">
                <a:solidFill>
                  <a:schemeClr val="tx1">
                    <a:lumMod val="75000"/>
                    <a:lumOff val="25000"/>
                  </a:schemeClr>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pl-PL" dirty="0"/>
              <a:t>Kliknij, aby edytować style wzorca tekstu</a:t>
            </a:r>
          </a:p>
        </p:txBody>
      </p:sp>
      <p:sp>
        <p:nvSpPr>
          <p:cNvPr id="5" name="Text Placeholder 4"/>
          <p:cNvSpPr>
            <a:spLocks noGrp="1"/>
          </p:cNvSpPr>
          <p:nvPr>
            <p:ph type="body" sz="quarter" idx="3" hasCustomPrompt="1"/>
          </p:nvPr>
        </p:nvSpPr>
        <p:spPr>
          <a:xfrm>
            <a:off x="839788" y="3316941"/>
            <a:ext cx="5183188" cy="470366"/>
          </a:xfrm>
        </p:spPr>
        <p:txBody>
          <a:bodyPr anchor="t">
            <a:normAutofit/>
          </a:bodyPr>
          <a:lstStyle>
            <a:lvl1pPr marL="0" indent="0">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Jak to zbadać</a:t>
            </a:r>
          </a:p>
        </p:txBody>
      </p:sp>
      <p:sp>
        <p:nvSpPr>
          <p:cNvPr id="6" name="Content Placeholder 5"/>
          <p:cNvSpPr>
            <a:spLocks noGrp="1"/>
          </p:cNvSpPr>
          <p:nvPr>
            <p:ph sz="quarter" idx="4"/>
          </p:nvPr>
        </p:nvSpPr>
        <p:spPr>
          <a:xfrm>
            <a:off x="839788" y="3787307"/>
            <a:ext cx="10652966" cy="2694176"/>
          </a:xfrm>
        </p:spPr>
        <p:txBody>
          <a:bodyPr>
            <a:normAutofit/>
          </a:bodyPr>
          <a:lstStyle>
            <a:lvl1pPr>
              <a:lnSpc>
                <a:spcPct val="120000"/>
              </a:lnSpc>
              <a:defRPr sz="2000">
                <a:solidFill>
                  <a:schemeClr val="tx1">
                    <a:lumMod val="75000"/>
                    <a:lumOff val="25000"/>
                  </a:schemeClr>
                </a:solidFill>
              </a:defRPr>
            </a:lvl1pPr>
          </a:lstStyle>
          <a:p>
            <a:pPr lvl="0"/>
            <a:r>
              <a:rPr lang="pl-PL" dirty="0"/>
              <a:t>Kliknij, aby edytować style wzorca tekst</a:t>
            </a:r>
          </a:p>
        </p:txBody>
      </p:sp>
      <p:sp>
        <p:nvSpPr>
          <p:cNvPr id="14" name="Title 1"/>
          <p:cNvSpPr>
            <a:spLocks noGrp="1"/>
          </p:cNvSpPr>
          <p:nvPr>
            <p:ph type="title"/>
          </p:nvPr>
        </p:nvSpPr>
        <p:spPr>
          <a:xfrm>
            <a:off x="932330" y="598207"/>
            <a:ext cx="10560424" cy="683387"/>
          </a:xfrm>
        </p:spPr>
        <p:txBody>
          <a:bodyPr anchor="t">
            <a:normAutofit/>
          </a:bodyPr>
          <a:lstStyle>
            <a:lvl1pPr>
              <a:defRPr sz="2500" b="0">
                <a:solidFill>
                  <a:schemeClr val="tx1">
                    <a:lumMod val="75000"/>
                    <a:lumOff val="25000"/>
                  </a:schemeClr>
                </a:solidFill>
                <a:latin typeface="+mn-lt"/>
              </a:defRPr>
            </a:lvl1pPr>
          </a:lstStyle>
          <a:p>
            <a:r>
              <a:rPr lang="pl-PL" dirty="0"/>
              <a:t>Kliknij, aby edytować styl</a:t>
            </a:r>
            <a:endParaRPr lang="en-US" dirty="0"/>
          </a:p>
        </p:txBody>
      </p:sp>
    </p:spTree>
    <p:extLst>
      <p:ext uri="{BB962C8B-B14F-4D97-AF65-F5344CB8AC3E}">
        <p14:creationId xmlns:p14="http://schemas.microsoft.com/office/powerpoint/2010/main" val="188646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559068" y="2915819"/>
            <a:ext cx="10515600" cy="1325563"/>
          </a:xfrm>
        </p:spPr>
        <p:txBody>
          <a:bodyPr anchor="t">
            <a:normAutofit/>
          </a:bodyPr>
          <a:lstStyle>
            <a:lvl1pPr algn="l">
              <a:defRPr sz="3600">
                <a:latin typeface="+mn-lt"/>
              </a:defRPr>
            </a:lvl1pPr>
          </a:lstStyle>
          <a:p>
            <a:r>
              <a:rPr lang="pl-PL"/>
              <a:t>Kliknij, aby edytować styl</a:t>
            </a:r>
            <a:endParaRPr lang="en-US" dirty="0"/>
          </a:p>
        </p:txBody>
      </p:sp>
    </p:spTree>
    <p:extLst>
      <p:ext uri="{BB962C8B-B14F-4D97-AF65-F5344CB8AC3E}">
        <p14:creationId xmlns:p14="http://schemas.microsoft.com/office/powerpoint/2010/main" val="158473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1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6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solidFill>
                  <a:prstClr val="black">
                    <a:tint val="75000"/>
                  </a:prstClr>
                </a:solidFill>
              </a:rPr>
              <a:pPr/>
              <a:t>4/7/2025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pic>
        <p:nvPicPr>
          <p:cNvPr id="9" name="Picture 4"/>
          <p:cNvPicPr>
            <a:picLocks noChangeAspect="1"/>
          </p:cNvPicPr>
          <p:nvPr userDrawn="1"/>
        </p:nvPicPr>
        <p:blipFill>
          <a:blip r:embed="rId13"/>
          <a:srcRect/>
          <a:stretch>
            <a:fillRect/>
          </a:stretch>
        </p:blipFill>
        <p:spPr>
          <a:xfrm>
            <a:off x="11283862" y="6003904"/>
            <a:ext cx="704891" cy="704891"/>
          </a:xfrm>
          <a:prstGeom prst="rect">
            <a:avLst/>
          </a:prstGeom>
        </p:spPr>
      </p:pic>
      <p:pic>
        <p:nvPicPr>
          <p:cNvPr id="10" name="Picture 3"/>
          <p:cNvPicPr>
            <a:picLocks noChangeAspect="1"/>
          </p:cNvPicPr>
          <p:nvPr userDrawn="1"/>
        </p:nvPicPr>
        <p:blipFill>
          <a:blip r:embed="rId14"/>
          <a:srcRect r="67428"/>
          <a:stretch>
            <a:fillRect/>
          </a:stretch>
        </p:blipFill>
        <p:spPr>
          <a:xfrm>
            <a:off x="10663518" y="6049885"/>
            <a:ext cx="635451" cy="612931"/>
          </a:xfrm>
          <a:prstGeom prst="rect">
            <a:avLst/>
          </a:prstGeom>
        </p:spPr>
      </p:pic>
    </p:spTree>
    <p:extLst>
      <p:ext uri="{BB962C8B-B14F-4D97-AF65-F5344CB8AC3E}">
        <p14:creationId xmlns:p14="http://schemas.microsoft.com/office/powerpoint/2010/main" val="210403141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a11y.mc.gov.p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ov.pl/web/dostepnosc-cyfrowa/jak-przygotowac-deklaracje-dostepnosc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mailto:dostepnosc.cyfrowa@mc.gov.pl" TargetMode="External"/><Relationship Id="rId2" Type="http://schemas.openxmlformats.org/officeDocument/2006/relationships/hyperlink" Target="https://www.gov.pl/web/dostepnosc-cyfrowa"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766F93-06C6-5616-F1A3-2C4F6B0C4469}"/>
              </a:ext>
            </a:extLst>
          </p:cNvPr>
          <p:cNvSpPr>
            <a:spLocks noGrp="1"/>
          </p:cNvSpPr>
          <p:nvPr>
            <p:ph type="ctrTitle"/>
          </p:nvPr>
        </p:nvSpPr>
        <p:spPr>
          <a:xfrm>
            <a:off x="1524000" y="2128203"/>
            <a:ext cx="10078720" cy="2387600"/>
          </a:xfrm>
        </p:spPr>
        <p:txBody>
          <a:bodyPr/>
          <a:lstStyle/>
          <a:p>
            <a:pPr algn="l"/>
            <a:r>
              <a:rPr lang="pl-PL" dirty="0"/>
              <a:t>Samodzielne wykrywanie błędów </a:t>
            </a:r>
            <a:r>
              <a:rPr lang="pl-PL" b="1" dirty="0"/>
              <a:t>dostępności cyfrowej w aplikacjach mobilnych</a:t>
            </a:r>
          </a:p>
        </p:txBody>
      </p:sp>
      <p:sp>
        <p:nvSpPr>
          <p:cNvPr id="3" name="Podtytuł 2">
            <a:extLst>
              <a:ext uri="{FF2B5EF4-FFF2-40B4-BE49-F238E27FC236}">
                <a16:creationId xmlns:a16="http://schemas.microsoft.com/office/drawing/2014/main" id="{2640F7CB-DBC8-870D-48A4-E9C939BB4445}"/>
              </a:ext>
            </a:extLst>
          </p:cNvPr>
          <p:cNvSpPr>
            <a:spLocks noGrp="1"/>
          </p:cNvSpPr>
          <p:nvPr>
            <p:ph type="subTitle" idx="1"/>
          </p:nvPr>
        </p:nvSpPr>
        <p:spPr>
          <a:xfrm>
            <a:off x="1524000" y="5669280"/>
            <a:ext cx="9144000" cy="579120"/>
          </a:xfrm>
        </p:spPr>
        <p:txBody>
          <a:bodyPr/>
          <a:lstStyle/>
          <a:p>
            <a:pPr algn="l"/>
            <a:r>
              <a:rPr lang="pl-PL" sz="2400" dirty="0">
                <a:latin typeface="Open Sans" panose="020B0606030504020204" pitchFamily="34" charset="0"/>
                <a:ea typeface="Open Sans" panose="020B0606030504020204" pitchFamily="34" charset="0"/>
                <a:cs typeface="Open Sans" panose="020B0606030504020204" pitchFamily="34" charset="0"/>
              </a:rPr>
              <a:t>Centrum Rozwoju Kompetencji Cyfrowych, 2025</a:t>
            </a:r>
            <a:endParaRPr lang="pl-PL" dirty="0"/>
          </a:p>
        </p:txBody>
      </p:sp>
    </p:spTree>
    <p:extLst>
      <p:ext uri="{BB962C8B-B14F-4D97-AF65-F5344CB8AC3E}">
        <p14:creationId xmlns:p14="http://schemas.microsoft.com/office/powerpoint/2010/main" val="126764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 Szczególne przypadki do analizy</a:t>
            </a:r>
          </a:p>
        </p:txBody>
      </p:sp>
      <p:sp>
        <p:nvSpPr>
          <p:cNvPr id="3" name="Symbol zastępczy zawartości 2"/>
          <p:cNvSpPr>
            <a:spLocks noGrp="1"/>
          </p:cNvSpPr>
          <p:nvPr>
            <p:ph idx="1"/>
          </p:nvPr>
        </p:nvSpPr>
        <p:spPr>
          <a:xfrm>
            <a:off x="882064" y="1991035"/>
            <a:ext cx="10660956" cy="3610870"/>
          </a:xfrm>
        </p:spPr>
        <p:txBody>
          <a:bodyPr>
            <a:noAutofit/>
          </a:bodyPr>
          <a:lstStyle/>
          <a:p>
            <a:pPr lvl="0"/>
            <a:r>
              <a:rPr lang="pl-PL" sz="2200" dirty="0"/>
              <a:t>Część funkcji aplikacji może być możliwa do użycia i testowania tylko </a:t>
            </a:r>
            <a:br>
              <a:rPr lang="pl-PL" sz="2200" dirty="0"/>
            </a:br>
            <a:r>
              <a:rPr lang="pl-PL" sz="2200" dirty="0"/>
              <a:t>w określonym miejscu.</a:t>
            </a:r>
          </a:p>
          <a:p>
            <a:pPr lvl="0"/>
            <a:r>
              <a:rPr lang="pl-PL" sz="2200" dirty="0"/>
              <a:t>Na przykład, aplikacja wspierająca zwiedzanie muzeum (np. podpowiadająca co gdzie się znajduje), może działać w pełni tylko na terenie tego muzeum. </a:t>
            </a:r>
          </a:p>
        </p:txBody>
      </p:sp>
    </p:spTree>
    <p:extLst>
      <p:ext uri="{BB962C8B-B14F-4D97-AF65-F5344CB8AC3E}">
        <p14:creationId xmlns:p14="http://schemas.microsoft.com/office/powerpoint/2010/main" val="304538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09212"/>
          </a:xfrm>
        </p:spPr>
        <p:txBody>
          <a:bodyPr>
            <a:normAutofit/>
          </a:bodyPr>
          <a:lstStyle/>
          <a:p>
            <a:pPr fontAlgn="base"/>
            <a:r>
              <a:rPr lang="pl-PL" dirty="0"/>
              <a:t>Treści, które możesz pominąć przy ocenie zgodności z ustawą 1/2 </a:t>
            </a:r>
          </a:p>
        </p:txBody>
      </p:sp>
      <p:sp>
        <p:nvSpPr>
          <p:cNvPr id="3" name="Symbol zastępczy zawartości 2"/>
          <p:cNvSpPr>
            <a:spLocks noGrp="1"/>
          </p:cNvSpPr>
          <p:nvPr>
            <p:ph idx="1"/>
          </p:nvPr>
        </p:nvSpPr>
        <p:spPr>
          <a:xfrm>
            <a:off x="882064" y="1991035"/>
            <a:ext cx="10660956" cy="3610870"/>
          </a:xfrm>
        </p:spPr>
        <p:txBody>
          <a:bodyPr>
            <a:noAutofit/>
          </a:bodyPr>
          <a:lstStyle/>
          <a:p>
            <a:pPr marL="342900" lvl="0" indent="-342900">
              <a:buFont typeface="Arial" panose="020B0604020202020204" pitchFamily="34" charset="0"/>
              <a:buChar char="•"/>
            </a:pPr>
            <a:r>
              <a:rPr lang="pl-PL" sz="2200" dirty="0"/>
              <a:t>multimedia nadawane na żywo;</a:t>
            </a:r>
          </a:p>
          <a:p>
            <a:pPr marL="342900" lvl="0" indent="-342900">
              <a:buFont typeface="Arial" panose="020B0604020202020204" pitchFamily="34" charset="0"/>
              <a:buChar char="•"/>
            </a:pPr>
            <a:r>
              <a:rPr lang="pl-PL" sz="2200" dirty="0"/>
              <a:t>multimedia opublikowane przed 23 września 2020 r.;</a:t>
            </a:r>
          </a:p>
          <a:p>
            <a:pPr marL="342900" lvl="0" indent="-342900">
              <a:buFont typeface="Arial" panose="020B0604020202020204" pitchFamily="34" charset="0"/>
              <a:buChar char="•"/>
            </a:pPr>
            <a:r>
              <a:rPr lang="pl-PL" sz="2200" dirty="0"/>
              <a:t>dokumenty tekstowe i tekstowo-graficzne, prezentacje multimedialne </a:t>
            </a:r>
            <a:br>
              <a:rPr lang="pl-PL" sz="2200" dirty="0"/>
            </a:br>
            <a:r>
              <a:rPr lang="pl-PL" sz="2200" dirty="0"/>
              <a:t>i arkusze kalkulacyjne opublikowane przed 23 września 2018 r., chyba że są używane w bieżących działaniach;</a:t>
            </a:r>
          </a:p>
          <a:p>
            <a:pPr marL="342900" lvl="0" indent="-342900">
              <a:buFont typeface="Arial" panose="020B0604020202020204" pitchFamily="34" charset="0"/>
              <a:buChar char="•"/>
            </a:pPr>
            <a:r>
              <a:rPr lang="pl-PL" sz="2200" dirty="0"/>
              <a:t>mapy — ale musisz zapewnić alternatywny dostęp do prezentowanych na nich istotnych danych;</a:t>
            </a:r>
          </a:p>
        </p:txBody>
      </p:sp>
    </p:spTree>
    <p:extLst>
      <p:ext uri="{BB962C8B-B14F-4D97-AF65-F5344CB8AC3E}">
        <p14:creationId xmlns:p14="http://schemas.microsoft.com/office/powerpoint/2010/main" val="40093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a:t>Treści, które możesz pominąć przy ocenie zgodności z ustawą 2/2 </a:t>
            </a:r>
            <a:endParaRPr lang="pl-PL" dirty="0"/>
          </a:p>
        </p:txBody>
      </p:sp>
      <p:sp>
        <p:nvSpPr>
          <p:cNvPr id="3" name="Symbol zastępczy zawartości 2"/>
          <p:cNvSpPr>
            <a:spLocks noGrp="1"/>
          </p:cNvSpPr>
          <p:nvPr>
            <p:ph idx="1"/>
          </p:nvPr>
        </p:nvSpPr>
        <p:spPr>
          <a:xfrm>
            <a:off x="932330" y="1981409"/>
            <a:ext cx="10660956" cy="3610870"/>
          </a:xfrm>
        </p:spPr>
        <p:txBody>
          <a:bodyPr>
            <a:noAutofit/>
          </a:bodyPr>
          <a:lstStyle/>
          <a:p>
            <a:pPr marL="342900" lvl="0" indent="-342900">
              <a:buFont typeface="Arial" panose="020B0604020202020204" pitchFamily="34" charset="0"/>
              <a:buChar char="•"/>
            </a:pPr>
            <a:r>
              <a:rPr lang="pl-PL" sz="2200" dirty="0"/>
              <a:t>część dzieł sztuki, muzealiów, zbiorów archiwów narodowych i bibliotecznych;</a:t>
            </a:r>
          </a:p>
          <a:p>
            <a:pPr marL="342900" lvl="0" indent="-342900">
              <a:buFont typeface="Arial" panose="020B0604020202020204" pitchFamily="34" charset="0"/>
              <a:buChar char="•"/>
            </a:pPr>
            <a:r>
              <a:rPr lang="pl-PL" sz="2200" dirty="0"/>
              <a:t>materiały z intranetu i ekstranetu opublikowane przed 23 wrześnie 2019 r. </a:t>
            </a:r>
            <a:br>
              <a:rPr lang="pl-PL" sz="2200" dirty="0"/>
            </a:br>
            <a:r>
              <a:rPr lang="pl-PL" sz="2200" dirty="0"/>
              <a:t>i od tego czasu nieaktualizowane;</a:t>
            </a:r>
          </a:p>
          <a:p>
            <a:pPr marL="342900" lvl="0" indent="-342900">
              <a:buFont typeface="Arial" panose="020B0604020202020204" pitchFamily="34" charset="0"/>
              <a:buChar char="•"/>
            </a:pPr>
            <a:r>
              <a:rPr lang="pl-PL" sz="2200" dirty="0"/>
              <a:t>treści od innych podmiotów, które nie zostały przez Twój podmiot lub dla niego wykonane lub nabyte, albo do których modyfikacji Twój podmiot nie jest uprawniony;</a:t>
            </a:r>
          </a:p>
          <a:p>
            <a:pPr marL="342900" lvl="0" indent="-342900">
              <a:buFont typeface="Arial" panose="020B0604020202020204" pitchFamily="34" charset="0"/>
              <a:buChar char="•"/>
            </a:pPr>
            <a:r>
              <a:rPr lang="pl-PL" sz="2200" dirty="0"/>
              <a:t>treści niewykorzystywane do realizacji bieżących zadań.</a:t>
            </a:r>
            <a:endParaRPr lang="pl-PL" sz="2200" dirty="0">
              <a:effectLst/>
            </a:endParaRPr>
          </a:p>
        </p:txBody>
      </p:sp>
    </p:spTree>
    <p:extLst>
      <p:ext uri="{BB962C8B-B14F-4D97-AF65-F5344CB8AC3E}">
        <p14:creationId xmlns:p14="http://schemas.microsoft.com/office/powerpoint/2010/main" val="3476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2747C2-9FB2-3C0F-5AFD-85D955CDB24D}"/>
              </a:ext>
            </a:extLst>
          </p:cNvPr>
          <p:cNvSpPr>
            <a:spLocks noGrp="1"/>
          </p:cNvSpPr>
          <p:nvPr>
            <p:ph type="title"/>
          </p:nvPr>
        </p:nvSpPr>
        <p:spPr/>
        <p:txBody>
          <a:bodyPr>
            <a:normAutofit/>
          </a:bodyPr>
          <a:lstStyle/>
          <a:p>
            <a:r>
              <a:rPr lang="pl-PL" dirty="0"/>
              <a:t>Wybierz sposób badania</a:t>
            </a:r>
          </a:p>
        </p:txBody>
      </p:sp>
    </p:spTree>
    <p:extLst>
      <p:ext uri="{BB962C8B-B14F-4D97-AF65-F5344CB8AC3E}">
        <p14:creationId xmlns:p14="http://schemas.microsoft.com/office/powerpoint/2010/main" val="1038210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Badanie eksperckie</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Najbardziej efektywny sposób badania dostępności cyfrowej aplikacji mobilnych. </a:t>
            </a:r>
          </a:p>
          <a:p>
            <a:pPr fontAlgn="base"/>
            <a:r>
              <a:rPr lang="pl-PL" sz="2200" dirty="0"/>
              <a:t>Do wykonania tego badania możesz zatrudnić specjalistę ds. dostępności cyfrowej „z zewnątrz”, jak i pracującego w Twoim urzędzie czy organizacji.</a:t>
            </a:r>
          </a:p>
        </p:txBody>
      </p:sp>
    </p:spTree>
    <p:extLst>
      <p:ext uri="{BB962C8B-B14F-4D97-AF65-F5344CB8AC3E}">
        <p14:creationId xmlns:p14="http://schemas.microsoft.com/office/powerpoint/2010/main" val="324887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eksperckie — plusy</a:t>
            </a:r>
          </a:p>
        </p:txBody>
      </p:sp>
      <p:sp>
        <p:nvSpPr>
          <p:cNvPr id="3" name="Symbol zastępczy zawartości 2"/>
          <p:cNvSpPr>
            <a:spLocks noGrp="1"/>
          </p:cNvSpPr>
          <p:nvPr>
            <p:ph idx="1"/>
          </p:nvPr>
        </p:nvSpPr>
        <p:spPr>
          <a:xfrm>
            <a:off x="970831" y="1981409"/>
            <a:ext cx="10232975" cy="3610870"/>
          </a:xfrm>
        </p:spPr>
        <p:txBody>
          <a:bodyPr>
            <a:noAutofit/>
          </a:bodyPr>
          <a:lstStyle/>
          <a:p>
            <a:pPr fontAlgn="base"/>
            <a:r>
              <a:rPr lang="pl-PL" sz="2200" b="1" dirty="0"/>
              <a:t>Bada kompleksowe wszystkie elementy dostępności cyfrowej </a:t>
            </a:r>
            <a:r>
              <a:rPr lang="pl-PL" sz="2200" dirty="0"/>
              <a:t>— szczegółowy zakres takiego badania ustal wcześniej z ekspertem.</a:t>
            </a:r>
          </a:p>
          <a:p>
            <a:pPr fontAlgn="base"/>
            <a:r>
              <a:rPr lang="pl-PL" sz="2200" b="1" dirty="0"/>
              <a:t>Pozwala stwierdzić, czy aplikacja mobilna jest zgodna z ustawą </a:t>
            </a:r>
            <a:br>
              <a:rPr lang="pl-PL" sz="2200" b="1" dirty="0"/>
            </a:br>
            <a:r>
              <a:rPr lang="pl-PL" sz="2200" b="1" dirty="0"/>
              <a:t>o dostępności cyfrowej </a:t>
            </a:r>
            <a:r>
              <a:rPr lang="pl-PL" sz="2200" dirty="0"/>
              <a:t>— tylko po pozytywnym wyniku takich pełnych badań można stwierdzić zgodność aplikacji mobilnej z ustawą o dostępności cyfrowej.</a:t>
            </a:r>
          </a:p>
          <a:p>
            <a:pPr fontAlgn="base"/>
            <a:r>
              <a:rPr lang="pl-PL" sz="2200" b="1" dirty="0"/>
              <a:t>Oprócz opisu problemów może wskazywać rozwiązania </a:t>
            </a:r>
            <a:r>
              <a:rPr lang="pl-PL" sz="2200" dirty="0"/>
              <a:t>— zlecając takie badanie, pamiętaj, żeby wprost wymagać takich podpowiedzi.</a:t>
            </a:r>
          </a:p>
          <a:p>
            <a:pPr>
              <a:lnSpc>
                <a:spcPct val="120000"/>
              </a:lnSpc>
            </a:pPr>
            <a:r>
              <a:rPr lang="pl-PL" sz="2200" dirty="0"/>
              <a:t> </a:t>
            </a:r>
          </a:p>
        </p:txBody>
      </p:sp>
    </p:spTree>
    <p:extLst>
      <p:ext uri="{BB962C8B-B14F-4D97-AF65-F5344CB8AC3E}">
        <p14:creationId xmlns:p14="http://schemas.microsoft.com/office/powerpoint/2010/main" val="1772079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eksperckie – minusy</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b="1" dirty="0"/>
              <a:t>Dużo kosztuje i długo trwa </a:t>
            </a:r>
            <a:r>
              <a:rPr lang="pl-PL" sz="2200" dirty="0"/>
              <a:t>– w zależności od złożoności badanej aplikacji, audyt ekspercki może kosztować do nawet kilkunastu tysięcy złotych.</a:t>
            </a:r>
          </a:p>
          <a:p>
            <a:pPr fontAlgn="base"/>
            <a:r>
              <a:rPr lang="pl-PL" sz="2200" b="1" dirty="0"/>
              <a:t>W Polsce nie ma wielu specjalistów ds. dostępności cyfrowej aplikacji mobilnych </a:t>
            </a:r>
            <a:r>
              <a:rPr lang="pl-PL" sz="2200" dirty="0"/>
              <a:t>– znalezienie specjalisty z dużym doświadczeniem w badaniach eksperckich, może zająć Ci sporo czasu.</a:t>
            </a:r>
          </a:p>
          <a:p>
            <a:pPr fontAlgn="base"/>
            <a:r>
              <a:rPr lang="pl-PL" sz="2200" b="1" dirty="0"/>
              <a:t>Wdrożenie wszystkich rekomendacji z badania może nie być możliwe </a:t>
            </a:r>
            <a:r>
              <a:rPr lang="pl-PL" sz="2200" dirty="0"/>
              <a:t>– zwłaszcza gdy badanie wykonuje zewnętrzny specjalista, część rekomendacji może nie być dobrze dopasowana.</a:t>
            </a:r>
          </a:p>
          <a:p>
            <a:pPr>
              <a:lnSpc>
                <a:spcPct val="120000"/>
              </a:lnSpc>
            </a:pPr>
            <a:r>
              <a:rPr lang="pl-PL" sz="2200" dirty="0"/>
              <a:t> </a:t>
            </a:r>
          </a:p>
        </p:txBody>
      </p:sp>
    </p:spTree>
    <p:extLst>
      <p:ext uri="{BB962C8B-B14F-4D97-AF65-F5344CB8AC3E}">
        <p14:creationId xmlns:p14="http://schemas.microsoft.com/office/powerpoint/2010/main" val="78385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Testy z użytkownikami</a:t>
            </a:r>
          </a:p>
        </p:txBody>
      </p:sp>
      <p:sp>
        <p:nvSpPr>
          <p:cNvPr id="3" name="Symbol zastępczy zawartości 2"/>
          <p:cNvSpPr>
            <a:spLocks noGrp="1"/>
          </p:cNvSpPr>
          <p:nvPr>
            <p:ph idx="1"/>
          </p:nvPr>
        </p:nvSpPr>
        <p:spPr>
          <a:xfrm>
            <a:off x="932331" y="1981409"/>
            <a:ext cx="10271476" cy="3610870"/>
          </a:xfrm>
        </p:spPr>
        <p:txBody>
          <a:bodyPr>
            <a:noAutofit/>
          </a:bodyPr>
          <a:lstStyle/>
          <a:p>
            <a:pPr fontAlgn="base"/>
            <a:r>
              <a:rPr lang="pl-PL" sz="2200" dirty="0"/>
              <a:t>Testy mogą dostarczyć Ci bardzo cennych informacji, zwłaszcza gdy chcesz sprawdzić nie tyle zgodność z prawem, ile przyjazność aplikacji mobilnej dla użytkowników. </a:t>
            </a:r>
          </a:p>
          <a:p>
            <a:pPr fontAlgn="base"/>
            <a:r>
              <a:rPr lang="pl-PL" sz="2200" dirty="0"/>
              <a:t>Szukając testerów, możesz skorzystać z pomocy lokalnej organizacji pozarządowej zrzeszającej osoby z niepełnosprawnościami lub pracującej na ich rzecz.</a:t>
            </a:r>
          </a:p>
        </p:txBody>
      </p:sp>
    </p:spTree>
    <p:extLst>
      <p:ext uri="{BB962C8B-B14F-4D97-AF65-F5344CB8AC3E}">
        <p14:creationId xmlns:p14="http://schemas.microsoft.com/office/powerpoint/2010/main" val="180057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Testy z użytkownikami — plusy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Lepsze zrozumienie potrzeb użytkowników </a:t>
            </a:r>
            <a:r>
              <a:rPr lang="pl-PL" sz="2200" dirty="0"/>
              <a:t>— zbierasz uwagi bezpośrednio od osób, które korzystają na co dzień z dostępności cyfrowej.</a:t>
            </a:r>
          </a:p>
          <a:p>
            <a:pPr fontAlgn="base"/>
            <a:r>
              <a:rPr lang="pl-PL" sz="2200" b="1" dirty="0"/>
              <a:t>Badasz cały proces, a nie tylko jego wybrane elementy </a:t>
            </a:r>
            <a:r>
              <a:rPr lang="pl-PL" sz="2200" dirty="0"/>
              <a:t>— sprawdzisz dzięki nim czy użytkownik da radę w całości skorzystać z aplikacji, a nie tylko czy pojedyncze elementy są dostępne cyfrowo.</a:t>
            </a:r>
          </a:p>
          <a:p>
            <a:pPr fontAlgn="base"/>
            <a:r>
              <a:rPr lang="pl-PL" sz="2200" b="1" dirty="0"/>
              <a:t>Dają „ludzką twarz” dostępności cyfrowej </a:t>
            </a:r>
            <a:r>
              <a:rPr lang="pl-PL" sz="2200" dirty="0"/>
              <a:t>— wbrew pozorom dostępność cyfrowa nie jest robiona dla zgodności z WCAG, ale dla zapewnienia równego dostępu do treści dla każdego.</a:t>
            </a:r>
          </a:p>
          <a:p>
            <a:pPr>
              <a:lnSpc>
                <a:spcPct val="120000"/>
              </a:lnSpc>
            </a:pPr>
            <a:r>
              <a:rPr lang="pl-PL" sz="2200" dirty="0"/>
              <a:t> </a:t>
            </a:r>
          </a:p>
        </p:txBody>
      </p:sp>
    </p:spTree>
    <p:extLst>
      <p:ext uri="{BB962C8B-B14F-4D97-AF65-F5344CB8AC3E}">
        <p14:creationId xmlns:p14="http://schemas.microsoft.com/office/powerpoint/2010/main" val="19834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Testy z użytkownikami — minusy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Wyniki wymagają interpretacji </a:t>
            </a:r>
            <a:r>
              <a:rPr lang="pl-PL" sz="2200" dirty="0"/>
              <a:t>— nie zawsze uwaga zgłoszona przez użytkownika jest błędem dostępności cyfrowej, czasem może wynikać z problemu z użytecznością czy braku zrozumienia funkcji przez użytkownika.</a:t>
            </a:r>
          </a:p>
          <a:p>
            <a:pPr fontAlgn="base"/>
            <a:r>
              <a:rPr lang="pl-PL" sz="2200" b="1" dirty="0"/>
              <a:t>Nie pozwalają stwierdzić czy aplikacja mobilna jest zgodna z wymaganiami dostępności cyfrowej </a:t>
            </a:r>
            <a:r>
              <a:rPr lang="pl-PL" sz="2200" dirty="0"/>
              <a:t>— testy z użytkownikami nie odnoszą się wprost do wytycznych WCAG. Większość użytkowników nie zna tych wytycznych, a jedynie korzysta na ich stosowaniu.</a:t>
            </a:r>
          </a:p>
          <a:p>
            <a:pPr>
              <a:lnSpc>
                <a:spcPct val="120000"/>
              </a:lnSpc>
            </a:pPr>
            <a:r>
              <a:rPr lang="pl-PL" sz="2200" dirty="0"/>
              <a:t> </a:t>
            </a:r>
          </a:p>
        </p:txBody>
      </p:sp>
    </p:spTree>
    <p:extLst>
      <p:ext uri="{BB962C8B-B14F-4D97-AF65-F5344CB8AC3E}">
        <p14:creationId xmlns:p14="http://schemas.microsoft.com/office/powerpoint/2010/main" val="198249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Open Sans" panose="020B0606030504020204" pitchFamily="34" charset="0"/>
                <a:ea typeface="Open Sans" panose="020B0606030504020204" pitchFamily="34" charset="0"/>
                <a:cs typeface="Open Sans" panose="020B0606030504020204" pitchFamily="34" charset="0"/>
              </a:rPr>
              <a:t>Plan szkolenia</a:t>
            </a:r>
          </a:p>
        </p:txBody>
      </p:sp>
      <p:sp>
        <p:nvSpPr>
          <p:cNvPr id="3" name="Symbol zastępczy zawartości 2"/>
          <p:cNvSpPr>
            <a:spLocks noGrp="1"/>
          </p:cNvSpPr>
          <p:nvPr>
            <p:ph idx="1"/>
          </p:nvPr>
        </p:nvSpPr>
        <p:spPr/>
        <p:txBody>
          <a:bodyPr>
            <a:normAutofit/>
          </a:bodyPr>
          <a:lstStyle/>
          <a:p>
            <a:pPr marL="514350" indent="-514350">
              <a:buFont typeface="+mj-lt"/>
              <a:buAutoNum type="arabicPeriod"/>
            </a:pPr>
            <a:r>
              <a:rPr lang="pl-PL" sz="2300" dirty="0">
                <a:solidFill>
                  <a:schemeClr val="tx1"/>
                </a:solidFill>
              </a:rPr>
              <a:t>Zdefiniuj „dostępność cyfrową”,</a:t>
            </a:r>
          </a:p>
          <a:p>
            <a:pPr marL="514350" indent="-514350">
              <a:buFont typeface="+mj-lt"/>
              <a:buAutoNum type="arabicPeriod"/>
            </a:pPr>
            <a:r>
              <a:rPr lang="pl-PL" sz="2300" dirty="0">
                <a:solidFill>
                  <a:schemeClr val="tx1"/>
                </a:solidFill>
              </a:rPr>
              <a:t>Ustal zakres badania,</a:t>
            </a:r>
          </a:p>
          <a:p>
            <a:pPr marL="514350" indent="-514350">
              <a:buFont typeface="+mj-lt"/>
              <a:buAutoNum type="arabicPeriod"/>
            </a:pPr>
            <a:r>
              <a:rPr lang="pl-PL" sz="2300" dirty="0">
                <a:solidFill>
                  <a:schemeClr val="tx1"/>
                </a:solidFill>
              </a:rPr>
              <a:t>Wybierz sposób badania,</a:t>
            </a:r>
          </a:p>
          <a:p>
            <a:pPr marL="514350" indent="-514350">
              <a:buFont typeface="+mj-lt"/>
              <a:buAutoNum type="arabicPeriod"/>
            </a:pPr>
            <a:r>
              <a:rPr lang="pl-PL" sz="2300" dirty="0">
                <a:solidFill>
                  <a:schemeClr val="tx1"/>
                </a:solidFill>
              </a:rPr>
              <a:t>Narzędzia do prostych testów i analizy podstawowych problemów,</a:t>
            </a:r>
          </a:p>
          <a:p>
            <a:pPr marL="514350" indent="-514350">
              <a:buFont typeface="+mj-lt"/>
              <a:buAutoNum type="arabicPeriod"/>
            </a:pPr>
            <a:r>
              <a:rPr lang="pl-PL" sz="2300" dirty="0">
                <a:solidFill>
                  <a:schemeClr val="tx1"/>
                </a:solidFill>
              </a:rPr>
              <a:t>Proste testy i analiza podstawowych problemów.</a:t>
            </a:r>
          </a:p>
        </p:txBody>
      </p:sp>
    </p:spTree>
    <p:extLst>
      <p:ext uri="{BB962C8B-B14F-4D97-AF65-F5344CB8AC3E}">
        <p14:creationId xmlns:p14="http://schemas.microsoft.com/office/powerpoint/2010/main" val="567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Proste testy i analiza podstawowych błędów</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Czasem wykonanie badania eksperckiego może nie być możliwe, np. ze względu na jego koszt, czy brak odpowiedniej wiedzy. </a:t>
            </a:r>
          </a:p>
          <a:p>
            <a:pPr fontAlgn="base"/>
            <a:r>
              <a:rPr lang="pl-PL" sz="2200" dirty="0"/>
              <a:t>W takiej sytuacji wykonaj choćby proste testy. Nie wskażą one wszystkich problemów, ale pomogą Ci zorientować się, czy w Twojej aplikacji mobilnej są błędy w dostępności cyfrowej.</a:t>
            </a:r>
          </a:p>
        </p:txBody>
      </p:sp>
    </p:spTree>
    <p:extLst>
      <p:ext uri="{BB962C8B-B14F-4D97-AF65-F5344CB8AC3E}">
        <p14:creationId xmlns:p14="http://schemas.microsoft.com/office/powerpoint/2010/main" val="3648980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Proste testy i analiza podstawowych błędów — plusy</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b="1" dirty="0"/>
              <a:t>Badanie jest proste </a:t>
            </a:r>
            <a:r>
              <a:rPr lang="pl-PL" sz="2200" dirty="0"/>
              <a:t>— brak pieniędzy, czasu czy wiedzy specjalistycznej nie musi blokować Cię przed zajmowaniem się dostępnością cyfrową.</a:t>
            </a:r>
          </a:p>
          <a:p>
            <a:pPr fontAlgn="base"/>
            <a:r>
              <a:rPr lang="pl-PL" sz="2200" b="1" dirty="0"/>
              <a:t>Pozwala rozpocząć działania na rzecz zapewnienia dostępności cyfrowej </a:t>
            </a:r>
            <a:r>
              <a:rPr lang="pl-PL" sz="2200" dirty="0"/>
              <a:t>— nie musisz wykonywać drogich i czasochłonnych badań, żeby zauważyć problem z opisami alternatywnymi grafik. </a:t>
            </a:r>
          </a:p>
        </p:txBody>
      </p:sp>
    </p:spTree>
    <p:extLst>
      <p:ext uri="{BB962C8B-B14F-4D97-AF65-F5344CB8AC3E}">
        <p14:creationId xmlns:p14="http://schemas.microsoft.com/office/powerpoint/2010/main" val="416226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Proste testy i analiza podstawowych błędów — minusy</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b="1" dirty="0"/>
              <a:t>Bardzo ograniczony zakres analizy </a:t>
            </a:r>
            <a:r>
              <a:rPr lang="pl-PL" sz="2200" dirty="0"/>
              <a:t>— proste testy nie pozwolą Ci na oszacowanie kosztów zapewnienia dostępności cyfrowej Twojej aplikacji mobilnej, bo znajdziesz tylko podstawowe błędy.</a:t>
            </a:r>
          </a:p>
          <a:p>
            <a:pPr fontAlgn="base"/>
            <a:r>
              <a:rPr lang="pl-PL" sz="2200" b="1" dirty="0"/>
              <a:t>Nie pozwalają stwierdzić czy aplikacja mobilna jest zgodna z wymaganiami dostępności cyfrowej </a:t>
            </a:r>
            <a:r>
              <a:rPr lang="pl-PL" sz="2200" dirty="0"/>
              <a:t>— są jedynie dobrym początkiem, aby poznać te wymagania i je lepiej zrozumieć.</a:t>
            </a:r>
          </a:p>
        </p:txBody>
      </p:sp>
    </p:spTree>
    <p:extLst>
      <p:ext uri="{BB962C8B-B14F-4D97-AF65-F5344CB8AC3E}">
        <p14:creationId xmlns:p14="http://schemas.microsoft.com/office/powerpoint/2010/main" val="323749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Mieszane metody badawcze</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dirty="0"/>
              <a:t>Warto łączyć ze sobą różne rodzaje badań i testów. Możesz na przykład:</a:t>
            </a:r>
          </a:p>
          <a:p>
            <a:pPr marL="342900" indent="-342900" fontAlgn="base">
              <a:buFont typeface="Arial" panose="020B0604020202020204" pitchFamily="34" charset="0"/>
              <a:buChar char="•"/>
            </a:pPr>
            <a:r>
              <a:rPr lang="pl-PL" sz="2200" dirty="0"/>
              <a:t>zlecić zbadanie 4 najważniejszych lub najbardziej złożonych ekranów/procesów ekspertowi, a samodzielnie przetestować te prostsze;</a:t>
            </a:r>
          </a:p>
          <a:p>
            <a:pPr marL="342900" indent="-342900" fontAlgn="base">
              <a:buFont typeface="Arial" panose="020B0604020202020204" pitchFamily="34" charset="0"/>
              <a:buChar char="•"/>
            </a:pPr>
            <a:r>
              <a:rPr lang="pl-PL" sz="2200" dirty="0"/>
              <a:t>łączyć badanie eksperckie z testami z użytkownikami;</a:t>
            </a:r>
          </a:p>
          <a:p>
            <a:pPr marL="342900" indent="-342900" fontAlgn="base">
              <a:buFont typeface="Arial" panose="020B0604020202020204" pitchFamily="34" charset="0"/>
              <a:buChar char="•"/>
            </a:pPr>
            <a:r>
              <a:rPr lang="pl-PL" sz="2200" dirty="0"/>
              <a:t>zrobić samodzielnie proste testy, ale poszerzyć je o testy z użytkownikami.</a:t>
            </a:r>
          </a:p>
        </p:txBody>
      </p:sp>
    </p:spTree>
    <p:extLst>
      <p:ext uri="{BB962C8B-B14F-4D97-AF65-F5344CB8AC3E}">
        <p14:creationId xmlns:p14="http://schemas.microsoft.com/office/powerpoint/2010/main" val="58887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208B7F-D5BF-EC1E-07EF-3B5B923FBBE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475F5F2-3CBF-F54F-CD68-0398628DF981}"/>
              </a:ext>
            </a:extLst>
          </p:cNvPr>
          <p:cNvSpPr>
            <a:spLocks noGrp="1"/>
          </p:cNvSpPr>
          <p:nvPr>
            <p:ph type="title"/>
          </p:nvPr>
        </p:nvSpPr>
        <p:spPr/>
        <p:txBody>
          <a:bodyPr/>
          <a:lstStyle/>
          <a:p>
            <a:r>
              <a:rPr lang="pl-PL" b="1" i="0" dirty="0">
                <a:solidFill>
                  <a:srgbClr val="1B1B1B"/>
                </a:solidFill>
                <a:effectLst/>
                <a:latin typeface="Open Sans" panose="020B0606030504020204" pitchFamily="34" charset="0"/>
              </a:rPr>
              <a:t>A</a:t>
            </a:r>
            <a:r>
              <a:rPr lang="pl-PL" b="0" i="0" dirty="0">
                <a:solidFill>
                  <a:srgbClr val="1B1B1B"/>
                </a:solidFill>
                <a:effectLst/>
                <a:latin typeface="Open Sans" panose="020B0606030504020204" pitchFamily="34" charset="0"/>
              </a:rPr>
              <a:t>naliza </a:t>
            </a:r>
            <a:r>
              <a:rPr lang="pl-PL" b="1" i="0" dirty="0">
                <a:solidFill>
                  <a:srgbClr val="1B1B1B"/>
                </a:solidFill>
                <a:effectLst/>
                <a:latin typeface="Open Sans" panose="020B0606030504020204" pitchFamily="34" charset="0"/>
              </a:rPr>
              <a:t>D</a:t>
            </a:r>
            <a:r>
              <a:rPr lang="pl-PL" b="0" i="0" dirty="0">
                <a:solidFill>
                  <a:srgbClr val="1B1B1B"/>
                </a:solidFill>
                <a:effectLst/>
                <a:latin typeface="Open Sans" panose="020B0606030504020204" pitchFamily="34" charset="0"/>
              </a:rPr>
              <a:t>ostępności </a:t>
            </a:r>
            <a:r>
              <a:rPr lang="pl-PL" b="1" i="0" dirty="0">
                <a:solidFill>
                  <a:srgbClr val="1B1B1B"/>
                </a:solidFill>
                <a:effectLst/>
                <a:latin typeface="Open Sans" panose="020B0606030504020204" pitchFamily="34" charset="0"/>
              </a:rPr>
              <a:t>A</a:t>
            </a:r>
            <a:r>
              <a:rPr lang="pl-PL" b="0" i="0" dirty="0">
                <a:solidFill>
                  <a:srgbClr val="1B1B1B"/>
                </a:solidFill>
                <a:effectLst/>
                <a:latin typeface="Open Sans" panose="020B0606030504020204" pitchFamily="34" charset="0"/>
              </a:rPr>
              <a:t>plikacji </a:t>
            </a:r>
            <a:r>
              <a:rPr lang="pl-PL" b="1" i="0" dirty="0">
                <a:solidFill>
                  <a:srgbClr val="1B1B1B"/>
                </a:solidFill>
                <a:effectLst/>
                <a:latin typeface="Open Sans" panose="020B0606030504020204" pitchFamily="34" charset="0"/>
              </a:rPr>
              <a:t>M</a:t>
            </a:r>
            <a:r>
              <a:rPr lang="pl-PL" b="0" i="0" dirty="0">
                <a:solidFill>
                  <a:srgbClr val="1B1B1B"/>
                </a:solidFill>
                <a:effectLst/>
                <a:latin typeface="Open Sans" panose="020B0606030504020204" pitchFamily="34" charset="0"/>
              </a:rPr>
              <a:t>obilnych </a:t>
            </a:r>
            <a:r>
              <a:rPr lang="pl-PL" b="1" i="0" dirty="0">
                <a:solidFill>
                  <a:srgbClr val="1B1B1B"/>
                </a:solidFill>
                <a:effectLst/>
                <a:latin typeface="Open Sans" panose="020B0606030504020204" pitchFamily="34" charset="0"/>
              </a:rPr>
              <a:t>(ADAM)</a:t>
            </a:r>
            <a:endParaRPr lang="pl-PL" dirty="0"/>
          </a:p>
        </p:txBody>
      </p:sp>
      <p:sp>
        <p:nvSpPr>
          <p:cNvPr id="3" name="Symbol zastępczy zawartości 2">
            <a:extLst>
              <a:ext uri="{FF2B5EF4-FFF2-40B4-BE49-F238E27FC236}">
                <a16:creationId xmlns:a16="http://schemas.microsoft.com/office/drawing/2014/main" id="{30AD36E3-06D8-9671-A19C-8D4E612A7078}"/>
              </a:ext>
            </a:extLst>
          </p:cNvPr>
          <p:cNvSpPr>
            <a:spLocks noGrp="1"/>
          </p:cNvSpPr>
          <p:nvPr>
            <p:ph idx="1"/>
          </p:nvPr>
        </p:nvSpPr>
        <p:spPr>
          <a:xfrm>
            <a:off x="932330" y="1981409"/>
            <a:ext cx="10271476" cy="3610870"/>
          </a:xfrm>
        </p:spPr>
        <p:txBody>
          <a:bodyPr>
            <a:noAutofit/>
          </a:bodyPr>
          <a:lstStyle/>
          <a:p>
            <a:pPr marL="342900" indent="-342900" fontAlgn="base">
              <a:lnSpc>
                <a:spcPct val="124000"/>
              </a:lnSpc>
              <a:buFont typeface="Arial" panose="020B0604020202020204" pitchFamily="34" charset="0"/>
              <a:buChar char="•"/>
            </a:pPr>
            <a:r>
              <a:rPr lang="pl-PL" sz="2200" dirty="0"/>
              <a:t>Pod adresem: </a:t>
            </a:r>
            <a:r>
              <a:rPr lang="pl-PL" sz="2200" dirty="0">
                <a:hlinkClick r:id="rId2"/>
              </a:rPr>
              <a:t>a11y.mc.gov.pl </a:t>
            </a:r>
            <a:r>
              <a:rPr lang="pl-PL" sz="2200" dirty="0"/>
              <a:t>udostępniliśmy narzędzie, które pozwala sprawdzić w pełni dostępność cyfrową aplikacji mobilnej. </a:t>
            </a:r>
            <a:br>
              <a:rPr lang="pl-PL" sz="2200" dirty="0"/>
            </a:br>
            <a:br>
              <a:rPr lang="pl-PL" sz="2200" dirty="0"/>
            </a:br>
            <a:r>
              <a:rPr lang="pl-PL" sz="2200" dirty="0"/>
              <a:t>Zachęcamy do korzystania.</a:t>
            </a:r>
          </a:p>
        </p:txBody>
      </p:sp>
    </p:spTree>
    <p:extLst>
      <p:ext uri="{BB962C8B-B14F-4D97-AF65-F5344CB8AC3E}">
        <p14:creationId xmlns:p14="http://schemas.microsoft.com/office/powerpoint/2010/main" val="4126625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AFCF11-B7C3-CD32-5F86-FFADC5F4DFD2}"/>
              </a:ext>
            </a:extLst>
          </p:cNvPr>
          <p:cNvSpPr>
            <a:spLocks noGrp="1"/>
          </p:cNvSpPr>
          <p:nvPr>
            <p:ph type="title"/>
          </p:nvPr>
        </p:nvSpPr>
        <p:spPr/>
        <p:txBody>
          <a:bodyPr>
            <a:normAutofit/>
          </a:bodyPr>
          <a:lstStyle/>
          <a:p>
            <a:r>
              <a:rPr lang="pl-PL" dirty="0"/>
              <a:t>Narzędzia do prostych testów </a:t>
            </a:r>
            <a:br>
              <a:rPr lang="pl-PL" dirty="0"/>
            </a:br>
            <a:r>
              <a:rPr lang="pl-PL" dirty="0"/>
              <a:t>i analizy podstawowych problemów</a:t>
            </a:r>
          </a:p>
        </p:txBody>
      </p:sp>
    </p:spTree>
    <p:extLst>
      <p:ext uri="{BB962C8B-B14F-4D97-AF65-F5344CB8AC3E}">
        <p14:creationId xmlns:p14="http://schemas.microsoft.com/office/powerpoint/2010/main" val="261561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Czego potrzebujesz do prostych testów?</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r>
              <a:rPr lang="pl-PL" sz="2200" dirty="0"/>
              <a:t>Na początek wystarczą </a:t>
            </a:r>
            <a:r>
              <a:rPr lang="pl-PL" sz="2200" b="1" dirty="0"/>
              <a:t>2 smartfony — z systemem Android i z system iOS</a:t>
            </a:r>
            <a:r>
              <a:rPr lang="pl-PL" sz="2200" dirty="0"/>
              <a:t>.</a:t>
            </a:r>
          </a:p>
          <a:p>
            <a:pPr fontAlgn="base"/>
            <a:r>
              <a:rPr lang="pl-PL" sz="2200" dirty="0"/>
              <a:t>Większość tych urządzeń posiada zainstalowane tzw. ułatwienia dostępu, których będziesz używać podczas testów. </a:t>
            </a:r>
          </a:p>
          <a:p>
            <a:pPr fontAlgn="base"/>
            <a:r>
              <a:rPr lang="pl-PL" sz="2200" dirty="0"/>
              <a:t>W miarę możliwości staraj się testować aplikacje mobilnej także na tabletach i urządzeniach mobilnych od różnych producentów.</a:t>
            </a:r>
          </a:p>
        </p:txBody>
      </p:sp>
    </p:spTree>
    <p:extLst>
      <p:ext uri="{BB962C8B-B14F-4D97-AF65-F5344CB8AC3E}">
        <p14:creationId xmlns:p14="http://schemas.microsoft.com/office/powerpoint/2010/main" val="3592276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Dlaczego 2 systemy operacyjne?</a:t>
            </a:r>
          </a:p>
        </p:txBody>
      </p:sp>
      <p:sp>
        <p:nvSpPr>
          <p:cNvPr id="3" name="Symbol zastępczy zawartości 2"/>
          <p:cNvSpPr>
            <a:spLocks noGrp="1"/>
          </p:cNvSpPr>
          <p:nvPr>
            <p:ph idx="1"/>
          </p:nvPr>
        </p:nvSpPr>
        <p:spPr>
          <a:xfrm>
            <a:off x="932330" y="1981409"/>
            <a:ext cx="10271476" cy="3610870"/>
          </a:xfrm>
        </p:spPr>
        <p:txBody>
          <a:bodyPr>
            <a:noAutofit/>
          </a:bodyPr>
          <a:lstStyle/>
          <a:p>
            <a:pPr fontAlgn="base">
              <a:spcBef>
                <a:spcPts val="2400"/>
              </a:spcBef>
            </a:pPr>
            <a:r>
              <a:rPr lang="pl-PL" sz="2200" dirty="0"/>
              <a:t>Ta sama aplikacja na różnych urządzeniach, z różnymi systemami, może wyglądać podobnie, ale zachowywać się inaczej. Testuj aplikacje i w systemie Android i iOS (chyba, że będą one dostępne tylko dla jednego z nich).</a:t>
            </a:r>
          </a:p>
          <a:p>
            <a:pPr fontAlgn="base"/>
            <a:r>
              <a:rPr lang="pl-PL" sz="2200" dirty="0"/>
              <a:t>Brak błędu na jednej platformie </a:t>
            </a:r>
            <a:r>
              <a:rPr lang="pl-PL" sz="2200" b="1" dirty="0"/>
              <a:t>nie oznacza</a:t>
            </a:r>
            <a:r>
              <a:rPr lang="pl-PL" sz="2200" dirty="0"/>
              <a:t>, że nie będzie tego błędu na drugiej.</a:t>
            </a:r>
          </a:p>
        </p:txBody>
      </p:sp>
    </p:spTree>
    <p:extLst>
      <p:ext uri="{BB962C8B-B14F-4D97-AF65-F5344CB8AC3E}">
        <p14:creationId xmlns:p14="http://schemas.microsoft.com/office/powerpoint/2010/main" val="6376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Ułatwienia dostępu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lnSpc>
                <a:spcPct val="124000"/>
              </a:lnSpc>
              <a:buFont typeface="Arial" panose="020B0604020202020204" pitchFamily="34" charset="0"/>
              <a:buChar char="•"/>
            </a:pPr>
            <a:r>
              <a:rPr lang="pl-PL" sz="2200" dirty="0"/>
              <a:t>Funkcje "ułatwień dostępu" dostępne są na większości urządzeń mobilnych. Pozwalają one dopasować do potrzeb użytkownika, np. wygląd treści prezentowanych na ekranie, wybrać sposób obsługi (jest więcej opcji niż tylko dotykanie ekranu).  </a:t>
            </a:r>
          </a:p>
          <a:p>
            <a:pPr marL="342900" indent="-342900" fontAlgn="base">
              <a:lnSpc>
                <a:spcPct val="124000"/>
              </a:lnSpc>
              <a:buFont typeface="Arial" panose="020B0604020202020204" pitchFamily="34" charset="0"/>
              <a:buChar char="•"/>
            </a:pPr>
            <a:r>
              <a:rPr lang="pl-PL" sz="2200" dirty="0"/>
              <a:t>Funkcje te mogą być podobne, ale mechanizm ich działania może być zupełnie inny w zależności od urządzenia i systemu.</a:t>
            </a:r>
          </a:p>
          <a:p>
            <a:pPr marL="342900" indent="-342900" fontAlgn="base">
              <a:lnSpc>
                <a:spcPct val="124000"/>
              </a:lnSpc>
              <a:buFont typeface="Arial" panose="020B0604020202020204" pitchFamily="34" charset="0"/>
              <a:buChar char="•"/>
            </a:pPr>
            <a:r>
              <a:rPr lang="pl-PL" sz="2200" dirty="0"/>
              <a:t>Aktualizacje kolejnych wersji systemu mogą dodawać nowe funkcjonalności ułatwień dostępu lub usuwać funkcje już istniejące.</a:t>
            </a:r>
          </a:p>
        </p:txBody>
      </p:sp>
    </p:spTree>
    <p:extLst>
      <p:ext uri="{BB962C8B-B14F-4D97-AF65-F5344CB8AC3E}">
        <p14:creationId xmlns:p14="http://schemas.microsoft.com/office/powerpoint/2010/main" val="370770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a:bodyPr>
          <a:lstStyle/>
          <a:p>
            <a:r>
              <a:rPr lang="pl-PL" dirty="0"/>
              <a:t>Przykłady ułatwień dostępu — Android</a:t>
            </a:r>
          </a:p>
        </p:txBody>
      </p:sp>
      <p:pic>
        <p:nvPicPr>
          <p:cNvPr id="7" name="Obraz 6" descr="Widok ekranu Ulepszenia widoczności w ustawieniach na urządzeniu mobilnym z systemem Android">
            <a:extLst>
              <a:ext uri="{FF2B5EF4-FFF2-40B4-BE49-F238E27FC236}">
                <a16:creationId xmlns:a16="http://schemas.microsoft.com/office/drawing/2014/main" id="{5F7ADC6D-B5E2-924E-B92D-E5A362E56028}"/>
              </a:ext>
            </a:extLst>
          </p:cNvPr>
          <p:cNvPicPr>
            <a:picLocks noChangeAspect="1"/>
          </p:cNvPicPr>
          <p:nvPr/>
        </p:nvPicPr>
        <p:blipFill>
          <a:blip r:embed="rId2"/>
          <a:stretch>
            <a:fillRect/>
          </a:stretch>
        </p:blipFill>
        <p:spPr>
          <a:xfrm>
            <a:off x="962650" y="1256675"/>
            <a:ext cx="2293208" cy="4946441"/>
          </a:xfrm>
          <a:prstGeom prst="rect">
            <a:avLst/>
          </a:prstGeom>
        </p:spPr>
      </p:pic>
      <p:pic>
        <p:nvPicPr>
          <p:cNvPr id="8" name="Obraz 7" descr="Widok ekranu Rozmiar i styl czcionki w ustawieniach na urządzeniu mobilnym z systemem Android">
            <a:extLst>
              <a:ext uri="{FF2B5EF4-FFF2-40B4-BE49-F238E27FC236}">
                <a16:creationId xmlns:a16="http://schemas.microsoft.com/office/drawing/2014/main" id="{F9C3456A-DF94-4C40-A92B-F82349693489}"/>
              </a:ext>
            </a:extLst>
          </p:cNvPr>
          <p:cNvPicPr>
            <a:picLocks noChangeAspect="1"/>
          </p:cNvPicPr>
          <p:nvPr/>
        </p:nvPicPr>
        <p:blipFill>
          <a:blip r:embed="rId3"/>
          <a:stretch>
            <a:fillRect/>
          </a:stretch>
        </p:blipFill>
        <p:spPr>
          <a:xfrm>
            <a:off x="4046139" y="1257392"/>
            <a:ext cx="2293208" cy="4899482"/>
          </a:xfrm>
          <a:prstGeom prst="rect">
            <a:avLst/>
          </a:prstGeom>
        </p:spPr>
      </p:pic>
      <p:pic>
        <p:nvPicPr>
          <p:cNvPr id="9" name="Obraz 8" descr="Widok ekranu Rozszerzenia słuchu w ustawieniach na urządzeniu mobilnym z systemem Android">
            <a:extLst>
              <a:ext uri="{FF2B5EF4-FFF2-40B4-BE49-F238E27FC236}">
                <a16:creationId xmlns:a16="http://schemas.microsoft.com/office/drawing/2014/main" id="{4169FAEB-C9A8-604D-BAA9-FDA3860374D7}"/>
              </a:ext>
            </a:extLst>
          </p:cNvPr>
          <p:cNvPicPr>
            <a:picLocks noChangeAspect="1"/>
          </p:cNvPicPr>
          <p:nvPr/>
        </p:nvPicPr>
        <p:blipFill>
          <a:blip r:embed="rId4"/>
          <a:stretch>
            <a:fillRect/>
          </a:stretch>
        </p:blipFill>
        <p:spPr>
          <a:xfrm>
            <a:off x="7051139" y="1257392"/>
            <a:ext cx="2297365" cy="4899482"/>
          </a:xfrm>
          <a:prstGeom prst="rect">
            <a:avLst/>
          </a:prstGeom>
        </p:spPr>
      </p:pic>
    </p:spTree>
    <p:extLst>
      <p:ext uri="{BB962C8B-B14F-4D97-AF65-F5344CB8AC3E}">
        <p14:creationId xmlns:p14="http://schemas.microsoft.com/office/powerpoint/2010/main" val="3127840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b="1" dirty="0"/>
              <a:t>Zdefiniuj „dostępność cyfrową”</a:t>
            </a:r>
            <a:endParaRPr lang="pl-PL" sz="4000" dirty="0"/>
          </a:p>
        </p:txBody>
      </p:sp>
    </p:spTree>
    <p:extLst>
      <p:ext uri="{BB962C8B-B14F-4D97-AF65-F5344CB8AC3E}">
        <p14:creationId xmlns:p14="http://schemas.microsoft.com/office/powerpoint/2010/main" val="4047756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a:bodyPr>
          <a:lstStyle/>
          <a:p>
            <a:r>
              <a:rPr lang="pl-PL" dirty="0"/>
              <a:t>Przykłady ułatwień dostępu — iOS</a:t>
            </a:r>
          </a:p>
        </p:txBody>
      </p:sp>
      <p:pic>
        <p:nvPicPr>
          <p:cNvPr id="3" name="Obraz 2" descr="Widok ekranu Dostępność - Wzrok w ustawieniach na urządzeniu mobilnym z systemem iOS">
            <a:extLst>
              <a:ext uri="{FF2B5EF4-FFF2-40B4-BE49-F238E27FC236}">
                <a16:creationId xmlns:a16="http://schemas.microsoft.com/office/drawing/2014/main" id="{19DC22FB-C3E0-ED49-8A8A-5970707B7B99}"/>
              </a:ext>
            </a:extLst>
          </p:cNvPr>
          <p:cNvPicPr>
            <a:picLocks noChangeAspect="1"/>
          </p:cNvPicPr>
          <p:nvPr/>
        </p:nvPicPr>
        <p:blipFill>
          <a:blip r:embed="rId2"/>
          <a:stretch>
            <a:fillRect/>
          </a:stretch>
        </p:blipFill>
        <p:spPr>
          <a:xfrm>
            <a:off x="932330" y="1331734"/>
            <a:ext cx="2354055" cy="4808638"/>
          </a:xfrm>
          <a:prstGeom prst="rect">
            <a:avLst/>
          </a:prstGeom>
        </p:spPr>
      </p:pic>
      <p:pic>
        <p:nvPicPr>
          <p:cNvPr id="4" name="Obraz 3" descr="Widok ekranu Dostępność - Ruch i motoryka w ustawieniach na urządzeniu mobilnym z systemem iOS">
            <a:extLst>
              <a:ext uri="{FF2B5EF4-FFF2-40B4-BE49-F238E27FC236}">
                <a16:creationId xmlns:a16="http://schemas.microsoft.com/office/drawing/2014/main" id="{33D63F68-FDBA-5146-9B6A-D9479BD822E0}"/>
              </a:ext>
            </a:extLst>
          </p:cNvPr>
          <p:cNvPicPr>
            <a:picLocks noChangeAspect="1"/>
          </p:cNvPicPr>
          <p:nvPr/>
        </p:nvPicPr>
        <p:blipFill>
          <a:blip r:embed="rId3"/>
          <a:stretch>
            <a:fillRect/>
          </a:stretch>
        </p:blipFill>
        <p:spPr>
          <a:xfrm>
            <a:off x="4023147" y="1288824"/>
            <a:ext cx="2354055" cy="4851547"/>
          </a:xfrm>
          <a:prstGeom prst="rect">
            <a:avLst/>
          </a:prstGeom>
        </p:spPr>
      </p:pic>
      <p:pic>
        <p:nvPicPr>
          <p:cNvPr id="5" name="Obraz 4" descr="Widok ekranu Dostępność - Słuch w ustawieniach na urządzeniu mobilnym z systemem iOS">
            <a:extLst>
              <a:ext uri="{FF2B5EF4-FFF2-40B4-BE49-F238E27FC236}">
                <a16:creationId xmlns:a16="http://schemas.microsoft.com/office/drawing/2014/main" id="{A430D371-FD30-3743-96E3-05033B70DFF2}"/>
              </a:ext>
            </a:extLst>
          </p:cNvPr>
          <p:cNvPicPr>
            <a:picLocks noChangeAspect="1"/>
          </p:cNvPicPr>
          <p:nvPr/>
        </p:nvPicPr>
        <p:blipFill>
          <a:blip r:embed="rId4"/>
          <a:stretch>
            <a:fillRect/>
          </a:stretch>
        </p:blipFill>
        <p:spPr>
          <a:xfrm>
            <a:off x="6981625" y="1281594"/>
            <a:ext cx="2361434" cy="4858777"/>
          </a:xfrm>
          <a:prstGeom prst="rect">
            <a:avLst/>
          </a:prstGeom>
        </p:spPr>
      </p:pic>
    </p:spTree>
    <p:extLst>
      <p:ext uri="{BB962C8B-B14F-4D97-AF65-F5344CB8AC3E}">
        <p14:creationId xmlns:p14="http://schemas.microsoft.com/office/powerpoint/2010/main" val="317094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6CC37-AB0C-C34D-BEC3-4B4D9EE95C13}"/>
              </a:ext>
            </a:extLst>
          </p:cNvPr>
          <p:cNvSpPr>
            <a:spLocks noGrp="1"/>
          </p:cNvSpPr>
          <p:nvPr>
            <p:ph type="title"/>
          </p:nvPr>
        </p:nvSpPr>
        <p:spPr/>
        <p:txBody>
          <a:bodyPr>
            <a:normAutofit fontScale="90000"/>
          </a:bodyPr>
          <a:lstStyle/>
          <a:p>
            <a:r>
              <a:rPr lang="pl-PL" dirty="0"/>
              <a:t>Włączanie czytnika TalkBack przy użyciu ustawień urządzenia — Android</a:t>
            </a:r>
            <a:br>
              <a:rPr lang="pl-PL" dirty="0"/>
            </a:br>
            <a:endParaRPr lang="pl-PL" dirty="0"/>
          </a:p>
        </p:txBody>
      </p:sp>
      <p:pic>
        <p:nvPicPr>
          <p:cNvPr id="3" name="Obraz 2" descr="Widok trzech ekranów urządzenia z systemem Android z kolejnymi krokami: wybierz Ustawienia na pulpicie urządzenia, przejdź do sekcji Dostępność, a następnie do opcji TalkBack">
            <a:extLst>
              <a:ext uri="{FF2B5EF4-FFF2-40B4-BE49-F238E27FC236}">
                <a16:creationId xmlns:a16="http://schemas.microsoft.com/office/drawing/2014/main" id="{062A419C-2128-154A-B435-B458DF8D7768}"/>
              </a:ext>
            </a:extLst>
          </p:cNvPr>
          <p:cNvPicPr>
            <a:picLocks noChangeAspect="1"/>
          </p:cNvPicPr>
          <p:nvPr/>
        </p:nvPicPr>
        <p:blipFill>
          <a:blip r:embed="rId2"/>
          <a:stretch>
            <a:fillRect/>
          </a:stretch>
        </p:blipFill>
        <p:spPr>
          <a:xfrm>
            <a:off x="932330" y="1281594"/>
            <a:ext cx="7010867" cy="4746488"/>
          </a:xfrm>
          <a:prstGeom prst="rect">
            <a:avLst/>
          </a:prstGeom>
        </p:spPr>
      </p:pic>
    </p:spTree>
    <p:extLst>
      <p:ext uri="{BB962C8B-B14F-4D97-AF65-F5344CB8AC3E}">
        <p14:creationId xmlns:p14="http://schemas.microsoft.com/office/powerpoint/2010/main" val="3610971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D632DB-CBE1-AE44-9737-C03E8A60DD5D}"/>
              </a:ext>
            </a:extLst>
          </p:cNvPr>
          <p:cNvSpPr>
            <a:spLocks noGrp="1"/>
          </p:cNvSpPr>
          <p:nvPr>
            <p:ph type="title"/>
          </p:nvPr>
        </p:nvSpPr>
        <p:spPr/>
        <p:txBody>
          <a:bodyPr>
            <a:normAutofit fontScale="90000"/>
          </a:bodyPr>
          <a:lstStyle/>
          <a:p>
            <a:r>
              <a:rPr lang="pl-PL" dirty="0"/>
              <a:t>Włączanie czytnika VoiceOver przy użyciu ustawień urządzenia — iOS</a:t>
            </a:r>
            <a:br>
              <a:rPr lang="pl-PL" dirty="0"/>
            </a:br>
            <a:endParaRPr lang="pl-PL" dirty="0"/>
          </a:p>
        </p:txBody>
      </p:sp>
      <p:pic>
        <p:nvPicPr>
          <p:cNvPr id="5" name="Obraz 4" descr="Widok trzech ekranów urządzenia z systemem iOS z kolejnymi krokami: wybierz Ustawienia na pulpicie urządzenia, przejdź do sekcji Dostępność, a następnie włącz opcję VoiceOver">
            <a:extLst>
              <a:ext uri="{FF2B5EF4-FFF2-40B4-BE49-F238E27FC236}">
                <a16:creationId xmlns:a16="http://schemas.microsoft.com/office/drawing/2014/main" id="{99AADDF7-0913-8F46-95A3-406F8C5233C6}"/>
              </a:ext>
            </a:extLst>
          </p:cNvPr>
          <p:cNvPicPr>
            <a:picLocks noChangeAspect="1"/>
          </p:cNvPicPr>
          <p:nvPr/>
        </p:nvPicPr>
        <p:blipFill>
          <a:blip r:embed="rId2"/>
          <a:stretch>
            <a:fillRect/>
          </a:stretch>
        </p:blipFill>
        <p:spPr>
          <a:xfrm>
            <a:off x="932330" y="1281594"/>
            <a:ext cx="7382248" cy="4945943"/>
          </a:xfrm>
          <a:prstGeom prst="rect">
            <a:avLst/>
          </a:prstGeom>
        </p:spPr>
      </p:pic>
    </p:spTree>
    <p:extLst>
      <p:ext uri="{BB962C8B-B14F-4D97-AF65-F5344CB8AC3E}">
        <p14:creationId xmlns:p14="http://schemas.microsoft.com/office/powerpoint/2010/main" val="4094296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88D14-C681-5042-B52C-067F6E69E966}"/>
              </a:ext>
            </a:extLst>
          </p:cNvPr>
          <p:cNvSpPr>
            <a:spLocks noGrp="1"/>
          </p:cNvSpPr>
          <p:nvPr>
            <p:ph type="title"/>
          </p:nvPr>
        </p:nvSpPr>
        <p:spPr/>
        <p:txBody>
          <a:bodyPr/>
          <a:lstStyle/>
          <a:p>
            <a:r>
              <a:rPr lang="pl-PL" dirty="0"/>
              <a:t>Opcje sterowania czytaniem — Android</a:t>
            </a:r>
          </a:p>
        </p:txBody>
      </p:sp>
      <p:pic>
        <p:nvPicPr>
          <p:cNvPr id="8" name="Symbol zastępczy zawartości 7" descr="Widok dwóch ekranów urządzenia mobilnego z systemem Android  z widocznymi podpowiedziami wyboru opcji sterujących - na pierwszym ekranie menu Elementy Sterujące, na drugim wybrana opcja nawigacji po nagłówkach.">
            <a:extLst>
              <a:ext uri="{FF2B5EF4-FFF2-40B4-BE49-F238E27FC236}">
                <a16:creationId xmlns:a16="http://schemas.microsoft.com/office/drawing/2014/main" id="{A9A20571-9740-C741-A134-9BF0115D05E1}"/>
              </a:ext>
            </a:extLst>
          </p:cNvPr>
          <p:cNvPicPr>
            <a:picLocks noGrp="1" noChangeAspect="1"/>
          </p:cNvPicPr>
          <p:nvPr>
            <p:ph idx="1"/>
          </p:nvPr>
        </p:nvPicPr>
        <p:blipFill>
          <a:blip r:embed="rId2"/>
          <a:stretch>
            <a:fillRect/>
          </a:stretch>
        </p:blipFill>
        <p:spPr>
          <a:xfrm>
            <a:off x="932330" y="1657375"/>
            <a:ext cx="5227774" cy="4373563"/>
          </a:xfrm>
          <a:prstGeom prst="rect">
            <a:avLst/>
          </a:prstGeom>
        </p:spPr>
      </p:pic>
      <p:sp>
        <p:nvSpPr>
          <p:cNvPr id="6" name="pole tekstowe 5">
            <a:extLst>
              <a:ext uri="{FF2B5EF4-FFF2-40B4-BE49-F238E27FC236}">
                <a16:creationId xmlns:a16="http://schemas.microsoft.com/office/drawing/2014/main" id="{A05A236C-33CB-044D-A79F-09160BB0F753}"/>
              </a:ext>
            </a:extLst>
          </p:cNvPr>
          <p:cNvSpPr txBox="1"/>
          <p:nvPr/>
        </p:nvSpPr>
        <p:spPr>
          <a:xfrm>
            <a:off x="6350696" y="1652850"/>
            <a:ext cx="4597052" cy="2191306"/>
          </a:xfrm>
          <a:prstGeom prst="rect">
            <a:avLst/>
          </a:prstGeom>
          <a:noFill/>
        </p:spPr>
        <p:txBody>
          <a:bodyPr wrap="square" rtlCol="0">
            <a:spAutoFit/>
          </a:bodyPr>
          <a:lstStyle/>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Możesz zmienić elementy sterujące — przesuwając 1 palcem w górę i w dół wybrać domyślne elementy sterowania czytaniem.</a:t>
            </a:r>
          </a:p>
        </p:txBody>
      </p:sp>
    </p:spTree>
    <p:extLst>
      <p:ext uri="{BB962C8B-B14F-4D97-AF65-F5344CB8AC3E}">
        <p14:creationId xmlns:p14="http://schemas.microsoft.com/office/powerpoint/2010/main" val="100552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788D14-C681-5042-B52C-067F6E69E966}"/>
              </a:ext>
            </a:extLst>
          </p:cNvPr>
          <p:cNvSpPr>
            <a:spLocks noGrp="1"/>
          </p:cNvSpPr>
          <p:nvPr>
            <p:ph type="title"/>
          </p:nvPr>
        </p:nvSpPr>
        <p:spPr/>
        <p:txBody>
          <a:bodyPr/>
          <a:lstStyle/>
          <a:p>
            <a:r>
              <a:rPr lang="pl-PL" dirty="0"/>
              <a:t>Pokrętło sterujące opcjami czytania — iOS</a:t>
            </a:r>
          </a:p>
        </p:txBody>
      </p:sp>
      <p:pic>
        <p:nvPicPr>
          <p:cNvPr id="4" name="Symbol zastępczy zawartości 3" descr="Widok ekranu urządzenia mobilnego z systemem iOS  z widocznym pokrętłem do wyboru opcji sterujących, z wybraną opcją nawigacji po nagłówkach.">
            <a:extLst>
              <a:ext uri="{FF2B5EF4-FFF2-40B4-BE49-F238E27FC236}">
                <a16:creationId xmlns:a16="http://schemas.microsoft.com/office/drawing/2014/main" id="{58FE0D2E-39EF-F242-926A-47C6BE878486}"/>
              </a:ext>
            </a:extLst>
          </p:cNvPr>
          <p:cNvPicPr>
            <a:picLocks noGrp="1" noChangeAspect="1"/>
          </p:cNvPicPr>
          <p:nvPr>
            <p:ph idx="1"/>
          </p:nvPr>
        </p:nvPicPr>
        <p:blipFill>
          <a:blip r:embed="rId2"/>
          <a:stretch>
            <a:fillRect/>
          </a:stretch>
        </p:blipFill>
        <p:spPr>
          <a:xfrm>
            <a:off x="932330" y="1660762"/>
            <a:ext cx="3116792" cy="4373563"/>
          </a:xfrm>
          <a:prstGeom prst="rect">
            <a:avLst/>
          </a:prstGeom>
        </p:spPr>
      </p:pic>
      <p:sp>
        <p:nvSpPr>
          <p:cNvPr id="6" name="pole tekstowe 5">
            <a:extLst>
              <a:ext uri="{FF2B5EF4-FFF2-40B4-BE49-F238E27FC236}">
                <a16:creationId xmlns:a16="http://schemas.microsoft.com/office/drawing/2014/main" id="{A05A236C-33CB-044D-A79F-09160BB0F753}"/>
              </a:ext>
            </a:extLst>
          </p:cNvPr>
          <p:cNvSpPr txBox="1"/>
          <p:nvPr/>
        </p:nvSpPr>
        <p:spPr>
          <a:xfrm>
            <a:off x="4049122" y="1520395"/>
            <a:ext cx="7541493" cy="3287375"/>
          </a:xfrm>
          <a:prstGeom prst="rect">
            <a:avLst/>
          </a:prstGeom>
          <a:noFill/>
        </p:spPr>
        <p:txBody>
          <a:bodyPr wrap="square" rtlCol="0">
            <a:spAutoFit/>
          </a:bodyPr>
          <a:lstStyle/>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Zacznij od włączenia funkcji VoiceOver (jeśli nie jest włączona) na ekranie Ustawienia &gt; Dostępność.</a:t>
            </a:r>
          </a:p>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Aby skorzystać z pokrętła, przyłóż dwa palce do ekranu urządzenia z systemem iOS lub </a:t>
            </a:r>
            <a:r>
              <a:rPr lang="pl-PL" sz="22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iPadOS</a:t>
            </a: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i obróć tak jak przy obracaniu gałki.</a:t>
            </a:r>
          </a:p>
          <a:p>
            <a:pPr fontAlgn="base">
              <a:lnSpc>
                <a:spcPct val="124000"/>
              </a:lnSpc>
              <a:spcBef>
                <a:spcPts val="1000"/>
              </a:spcBef>
            </a:pP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Funkcja VoiceOver odczyta pierwszą opcję z pokrętła. Dalej obracaj palce, aby usłyszeć więcej opcji. </a:t>
            </a:r>
          </a:p>
        </p:txBody>
      </p:sp>
    </p:spTree>
    <p:extLst>
      <p:ext uri="{BB962C8B-B14F-4D97-AF65-F5344CB8AC3E}">
        <p14:creationId xmlns:p14="http://schemas.microsoft.com/office/powerpoint/2010/main" val="3627833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Badanie aplikacji z wykorzystaniem ułatwień dostępu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lnSpc>
                <a:spcPct val="124000"/>
              </a:lnSpc>
              <a:buFont typeface="Arial" panose="020B0604020202020204" pitchFamily="34" charset="0"/>
              <a:buChar char="•"/>
            </a:pPr>
            <a:r>
              <a:rPr lang="pl-PL" sz="2200" dirty="0"/>
              <a:t>Wszystkie elementy prezentowane i możliwe do użycia na ekranie dotykowym powinny być dostępne także przy innych sposobach nawigacji (np. za pomocą czytnika ekranu czy zewnętrznego, fizycznego przycisku);</a:t>
            </a:r>
          </a:p>
          <a:p>
            <a:pPr marL="342900" indent="-342900" fontAlgn="base">
              <a:lnSpc>
                <a:spcPct val="124000"/>
              </a:lnSpc>
              <a:buFont typeface="Arial" panose="020B0604020202020204" pitchFamily="34" charset="0"/>
              <a:buChar char="•"/>
            </a:pPr>
            <a:r>
              <a:rPr lang="pl-PL" sz="2200" dirty="0"/>
              <a:t>Używając czytnika ekranu i zewnętrznego przycisku można zidentyfikować wiele problemów z dostępnością, bez posiadania wiedzy programistycznej;</a:t>
            </a:r>
          </a:p>
          <a:p>
            <a:pPr marL="342900" indent="-342900" fontAlgn="base">
              <a:lnSpc>
                <a:spcPct val="124000"/>
              </a:lnSpc>
              <a:buFont typeface="Arial" panose="020B0604020202020204" pitchFamily="34" charset="0"/>
              <a:buChar char="•"/>
            </a:pPr>
            <a:r>
              <a:rPr lang="pl-PL" sz="2200" dirty="0"/>
              <a:t>Funkcje zmiany wyglądu (np. kolorów, wielkości treści) w ułatwieniach dostępu powinny wpływać także na badane aplikacje.</a:t>
            </a:r>
          </a:p>
          <a:p>
            <a:pPr marL="342900" indent="-342900" fontAlgn="base">
              <a:lnSpc>
                <a:spcPct val="124000"/>
              </a:lnSpc>
              <a:buFont typeface="Arial" panose="020B0604020202020204" pitchFamily="34" charset="0"/>
              <a:buChar char="•"/>
            </a:pPr>
            <a:endParaRPr lang="pl-PL" sz="2200" dirty="0"/>
          </a:p>
        </p:txBody>
      </p:sp>
    </p:spTree>
    <p:extLst>
      <p:ext uri="{BB962C8B-B14F-4D97-AF65-F5344CB8AC3E}">
        <p14:creationId xmlns:p14="http://schemas.microsoft.com/office/powerpoint/2010/main" val="3189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395138-4318-5B3B-A642-69D55FDC1260}"/>
              </a:ext>
            </a:extLst>
          </p:cNvPr>
          <p:cNvSpPr>
            <a:spLocks noGrp="1"/>
          </p:cNvSpPr>
          <p:nvPr>
            <p:ph type="title"/>
          </p:nvPr>
        </p:nvSpPr>
        <p:spPr/>
        <p:txBody>
          <a:bodyPr>
            <a:normAutofit/>
          </a:bodyPr>
          <a:lstStyle/>
          <a:p>
            <a:r>
              <a:rPr lang="pl-PL" b="1" dirty="0"/>
              <a:t>Proste testy i analiza podstawowych problemów</a:t>
            </a:r>
            <a:endParaRPr lang="pl-PL" dirty="0"/>
          </a:p>
        </p:txBody>
      </p:sp>
    </p:spTree>
    <p:extLst>
      <p:ext uri="{BB962C8B-B14F-4D97-AF65-F5344CB8AC3E}">
        <p14:creationId xmlns:p14="http://schemas.microsoft.com/office/powerpoint/2010/main" val="2122926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Zastrzeżenie</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200" dirty="0"/>
              <a:t>Pamiętaj! Proste testy pozwalają zidentyfikować tylko część problemów z dostępnością cyfrową aplikacji mobilnej. </a:t>
            </a:r>
          </a:p>
          <a:p>
            <a:pPr fontAlgn="base"/>
            <a:r>
              <a:rPr lang="pl-PL" sz="2200" dirty="0"/>
              <a:t>Proste testy skupiają się na odnalezieniu tych problemów, a nie na odpowiedzi jak je rozwiązać — są zatem działaniem wspierającym, a nie narzędziem do pełnej diagnozy stanu dostępności cyfrowej.</a:t>
            </a:r>
          </a:p>
          <a:p>
            <a:pPr fontAlgn="base"/>
            <a:r>
              <a:rPr lang="pl-PL" sz="2200" dirty="0"/>
              <a:t>Brak problemów zidentyfikowanych podczas tych testów nie oznacza, że aplikacja mobilna jest w pełni zgodna z ustawą o dostępności cyfrowej.</a:t>
            </a:r>
          </a:p>
        </p:txBody>
      </p:sp>
    </p:spTree>
    <p:extLst>
      <p:ext uri="{BB962C8B-B14F-4D97-AF65-F5344CB8AC3E}">
        <p14:creationId xmlns:p14="http://schemas.microsoft.com/office/powerpoint/2010/main" val="1723221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 Czy po zmianie orientacji ekranu treści są nadal widoczne i czytelne?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Przejrzyj aplikację, trzymając urządzenie mobilne w pionie i w poziomie;</a:t>
            </a:r>
          </a:p>
          <a:p>
            <a:pPr marL="457200" indent="-457200">
              <a:buFont typeface="Arial" panose="020B0604020202020204" pitchFamily="34" charset="0"/>
              <a:buChar char="•"/>
            </a:pPr>
            <a:r>
              <a:rPr lang="pl-PL" sz="2200" dirty="0"/>
              <a:t>Sprawdź, czy układ informacji na ekranie dostosowuje się do pozycji, w której trzymasz urządzenie mobilne? </a:t>
            </a:r>
          </a:p>
          <a:p>
            <a:pPr marL="457200" indent="-457200">
              <a:buFont typeface="Arial" panose="020B0604020202020204" pitchFamily="34" charset="0"/>
              <a:buChar char="•"/>
            </a:pPr>
            <a:r>
              <a:rPr lang="pl-PL" sz="2200" dirty="0"/>
              <a:t>Sprawdź, czy wszystkie informacje i funkcje są widoczne i czytelne w obu układach?</a:t>
            </a:r>
          </a:p>
        </p:txBody>
      </p:sp>
    </p:spTree>
    <p:extLst>
      <p:ext uri="{BB962C8B-B14F-4D97-AF65-F5344CB8AC3E}">
        <p14:creationId xmlns:p14="http://schemas.microsoft.com/office/powerpoint/2010/main" val="10726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2. Czy instrukcje nie odnoszą się koloru, kształtu, rozmiaru lub pozycji na ekranie?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instrukcje i podpowiedzi w aplikacji są przyjazne dla użytkownika, który nie może rozpoznać koloru, kształtu, wielkości czy pozycji na ekranie (np. jest niewidomy).</a:t>
            </a:r>
          </a:p>
          <a:p>
            <a:pPr marL="457200" indent="-457200">
              <a:buFont typeface="Arial" panose="020B0604020202020204" pitchFamily="34" charset="0"/>
              <a:buChar char="•"/>
            </a:pPr>
            <a:r>
              <a:rPr lang="pl-PL" sz="2200" dirty="0"/>
              <a:t>Sprawdź, czy nie ma instrukcji typu:</a:t>
            </a:r>
          </a:p>
          <a:p>
            <a:pPr marL="1143000" lvl="1" indent="-457200"/>
            <a:r>
              <a:rPr lang="pl-PL" sz="2200" dirty="0"/>
              <a:t>dotknij czerwonego przycisku;</a:t>
            </a:r>
          </a:p>
          <a:p>
            <a:pPr marL="1143000" lvl="1" indent="-457200"/>
            <a:r>
              <a:rPr lang="pl-PL" sz="2200" dirty="0"/>
              <a:t>przesuń trójkąt w lewo;</a:t>
            </a:r>
          </a:p>
          <a:p>
            <a:pPr marL="1143000" lvl="1" indent="-457200"/>
            <a:r>
              <a:rPr lang="pl-PL" sz="2200" dirty="0"/>
              <a:t>przybliż małe kółko do dużego.</a:t>
            </a:r>
          </a:p>
        </p:txBody>
      </p:sp>
    </p:spTree>
    <p:extLst>
      <p:ext uri="{BB962C8B-B14F-4D97-AF65-F5344CB8AC3E}">
        <p14:creationId xmlns:p14="http://schemas.microsoft.com/office/powerpoint/2010/main" val="4164652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ytuł 1">
            <a:extLst>
              <a:ext uri="{FF2B5EF4-FFF2-40B4-BE49-F238E27FC236}">
                <a16:creationId xmlns:a16="http://schemas.microsoft.com/office/drawing/2014/main" id="{7D410622-B619-EF46-9307-75FB96E1CF3D}"/>
              </a:ext>
            </a:extLst>
          </p:cNvPr>
          <p:cNvSpPr>
            <a:spLocks noGrp="1"/>
          </p:cNvSpPr>
          <p:nvPr>
            <p:ph type="title"/>
          </p:nvPr>
        </p:nvSpPr>
        <p:spPr>
          <a:xfrm>
            <a:off x="932330" y="569179"/>
            <a:ext cx="10560424" cy="683387"/>
          </a:xfrm>
        </p:spPr>
        <p:txBody>
          <a:bodyPr/>
          <a:lstStyle/>
          <a:p>
            <a:r>
              <a:rPr lang="pl-PL" dirty="0"/>
              <a:t>Dostępny czyli jaki?</a:t>
            </a:r>
          </a:p>
        </p:txBody>
      </p:sp>
      <p:sp>
        <p:nvSpPr>
          <p:cNvPr id="16" name="Symbol zastępczy zawartości 2">
            <a:extLst>
              <a:ext uri="{FF2B5EF4-FFF2-40B4-BE49-F238E27FC236}">
                <a16:creationId xmlns:a16="http://schemas.microsoft.com/office/drawing/2014/main" id="{26190208-A81D-374F-82F2-6C24429A418F}"/>
              </a:ext>
            </a:extLst>
          </p:cNvPr>
          <p:cNvSpPr>
            <a:spLocks noGrp="1"/>
          </p:cNvSpPr>
          <p:nvPr>
            <p:ph idx="1"/>
          </p:nvPr>
        </p:nvSpPr>
        <p:spPr>
          <a:xfrm>
            <a:off x="959855" y="1905323"/>
            <a:ext cx="10660956" cy="925421"/>
          </a:xfrm>
        </p:spPr>
        <p:txBody>
          <a:bodyPr>
            <a:noAutofit/>
          </a:bodyPr>
          <a:lstStyle/>
          <a:p>
            <a:r>
              <a:rPr lang="pl-PL" sz="2200" dirty="0"/>
              <a:t>Umożliwiający</a:t>
            </a:r>
            <a:r>
              <a:rPr lang="pl-PL" sz="2200" b="1" dirty="0"/>
              <a:t> pełny</a:t>
            </a:r>
            <a:r>
              <a:rPr lang="pl-PL" sz="2200" dirty="0"/>
              <a:t>, </a:t>
            </a:r>
            <a:r>
              <a:rPr lang="pl-PL" sz="2200" b="1" dirty="0"/>
              <a:t>samodzielny</a:t>
            </a:r>
            <a:r>
              <a:rPr lang="pl-PL" sz="2200" dirty="0"/>
              <a:t>, </a:t>
            </a:r>
            <a:r>
              <a:rPr lang="pl-PL" sz="2200" b="1" dirty="0"/>
              <a:t>bezpieczny</a:t>
            </a:r>
            <a:r>
              <a:rPr lang="pl-PL" sz="2200" dirty="0"/>
              <a:t> dostęp do informacji i usług elektronicznych, niezależnie od:</a:t>
            </a:r>
          </a:p>
        </p:txBody>
      </p:sp>
      <p:pic>
        <p:nvPicPr>
          <p:cNvPr id="8" name="Grafika 7" descr="Ikona - Mężczyzna z laską">
            <a:extLst>
              <a:ext uri="{FF2B5EF4-FFF2-40B4-BE49-F238E27FC236}">
                <a16:creationId xmlns:a16="http://schemas.microsoft.com/office/drawing/2014/main" id="{5CD3EEB8-569E-E345-8678-D80D6681B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6420" y="3276563"/>
            <a:ext cx="1582932" cy="1582932"/>
          </a:xfrm>
          <a:prstGeom prst="rect">
            <a:avLst/>
          </a:prstGeom>
        </p:spPr>
      </p:pic>
      <p:sp>
        <p:nvSpPr>
          <p:cNvPr id="4" name="pole tekstowe 3">
            <a:extLst>
              <a:ext uri="{FF2B5EF4-FFF2-40B4-BE49-F238E27FC236}">
                <a16:creationId xmlns:a16="http://schemas.microsoft.com/office/drawing/2014/main" id="{BB2193CC-3A1B-8448-BE1F-3B77452183CD}"/>
              </a:ext>
            </a:extLst>
          </p:cNvPr>
          <p:cNvSpPr txBox="1"/>
          <p:nvPr/>
        </p:nvSpPr>
        <p:spPr>
          <a:xfrm>
            <a:off x="1215757" y="5008014"/>
            <a:ext cx="955711" cy="430887"/>
          </a:xfrm>
          <a:prstGeom prst="rect">
            <a:avLst/>
          </a:prstGeom>
          <a:noFill/>
        </p:spPr>
        <p:txBody>
          <a:bodyPr wrap="none" rtlCol="0">
            <a:spAutoFit/>
          </a:bodyPr>
          <a:lstStyle/>
          <a:p>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wieku</a:t>
            </a:r>
          </a:p>
        </p:txBody>
      </p:sp>
      <p:pic>
        <p:nvPicPr>
          <p:cNvPr id="10" name="Grafika 9" descr="Ikona - Osoba na wózku inwalidzkim">
            <a:extLst>
              <a:ext uri="{FF2B5EF4-FFF2-40B4-BE49-F238E27FC236}">
                <a16:creationId xmlns:a16="http://schemas.microsoft.com/office/drawing/2014/main" id="{06A74051-1DFA-0E46-8101-4918D07FD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99960" y="3276563"/>
            <a:ext cx="1625760" cy="1625760"/>
          </a:xfrm>
          <a:prstGeom prst="rect">
            <a:avLst/>
          </a:prstGeom>
        </p:spPr>
      </p:pic>
      <p:sp>
        <p:nvSpPr>
          <p:cNvPr id="11" name="pole tekstowe 10">
            <a:extLst>
              <a:ext uri="{FF2B5EF4-FFF2-40B4-BE49-F238E27FC236}">
                <a16:creationId xmlns:a16="http://schemas.microsoft.com/office/drawing/2014/main" id="{589BB4C4-AEEB-D445-BDED-DBCEDD046CDA}"/>
              </a:ext>
            </a:extLst>
          </p:cNvPr>
          <p:cNvSpPr txBox="1"/>
          <p:nvPr/>
        </p:nvSpPr>
        <p:spPr>
          <a:xfrm>
            <a:off x="2361944" y="5008014"/>
            <a:ext cx="2815964" cy="769441"/>
          </a:xfrm>
          <a:prstGeom prst="rect">
            <a:avLst/>
          </a:prstGeom>
          <a:noFill/>
        </p:spPr>
        <p:txBody>
          <a:bodyPr wrap="none" rtlCol="0">
            <a:spAutoFit/>
          </a:bodyPr>
          <a:lstStyle/>
          <a:p>
            <a:pPr algn="ct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rodzaju</a:t>
            </a:r>
          </a:p>
          <a:p>
            <a:pPr algn="ctr"/>
            <a:r>
              <a:rPr lang="pl-PL" sz="22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niepełnosprawności</a:t>
            </a:r>
          </a:p>
        </p:txBody>
      </p:sp>
      <p:pic>
        <p:nvPicPr>
          <p:cNvPr id="13" name="Grafika 12" descr="Ikona - Laptop">
            <a:extLst>
              <a:ext uri="{FF2B5EF4-FFF2-40B4-BE49-F238E27FC236}">
                <a16:creationId xmlns:a16="http://schemas.microsoft.com/office/drawing/2014/main" id="{A8386605-3302-6D4E-B2E0-2BDD60E9FC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12430" y="3382253"/>
            <a:ext cx="1625760" cy="1625760"/>
          </a:xfrm>
          <a:prstGeom prst="rect">
            <a:avLst/>
          </a:prstGeom>
        </p:spPr>
      </p:pic>
      <p:sp>
        <p:nvSpPr>
          <p:cNvPr id="12" name="pole tekstowe 11">
            <a:extLst>
              <a:ext uri="{FF2B5EF4-FFF2-40B4-BE49-F238E27FC236}">
                <a16:creationId xmlns:a16="http://schemas.microsoft.com/office/drawing/2014/main" id="{29C09F18-C25C-7740-865A-2AF32BA0C528}"/>
              </a:ext>
            </a:extLst>
          </p:cNvPr>
          <p:cNvSpPr txBox="1"/>
          <p:nvPr/>
        </p:nvSpPr>
        <p:spPr>
          <a:xfrm>
            <a:off x="5440054" y="5018266"/>
            <a:ext cx="1170512"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sprzętu</a:t>
            </a:r>
          </a:p>
        </p:txBody>
      </p:sp>
      <p:pic>
        <p:nvPicPr>
          <p:cNvPr id="15" name="Grafika 14" descr="Ikona - Mózg w głowie">
            <a:extLst>
              <a:ext uri="{FF2B5EF4-FFF2-40B4-BE49-F238E27FC236}">
                <a16:creationId xmlns:a16="http://schemas.microsoft.com/office/drawing/2014/main" id="{858D5489-A656-5E49-9A74-005277CB89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29869" y="3106499"/>
            <a:ext cx="1625760" cy="1625760"/>
          </a:xfrm>
          <a:prstGeom prst="rect">
            <a:avLst/>
          </a:prstGeom>
        </p:spPr>
      </p:pic>
      <p:sp>
        <p:nvSpPr>
          <p:cNvPr id="14" name="pole tekstowe 13">
            <a:extLst>
              <a:ext uri="{FF2B5EF4-FFF2-40B4-BE49-F238E27FC236}">
                <a16:creationId xmlns:a16="http://schemas.microsoft.com/office/drawing/2014/main" id="{38C6EBBC-FED5-3847-B9FA-762028B51F93}"/>
              </a:ext>
            </a:extLst>
          </p:cNvPr>
          <p:cNvSpPr txBox="1"/>
          <p:nvPr/>
        </p:nvSpPr>
        <p:spPr>
          <a:xfrm>
            <a:off x="7009640" y="5018266"/>
            <a:ext cx="1866216"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umiejętności</a:t>
            </a:r>
          </a:p>
        </p:txBody>
      </p:sp>
      <p:pic>
        <p:nvPicPr>
          <p:cNvPr id="2" name="Obraz 1" descr="Ikona - Kobieta trzymająca dzieck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7176" y="3382253"/>
            <a:ext cx="1283952" cy="1283952"/>
          </a:xfrm>
          <a:prstGeom prst="rect">
            <a:avLst/>
          </a:prstGeom>
        </p:spPr>
      </p:pic>
      <p:sp>
        <p:nvSpPr>
          <p:cNvPr id="17" name="pole tekstowe 16">
            <a:extLst>
              <a:ext uri="{FF2B5EF4-FFF2-40B4-BE49-F238E27FC236}">
                <a16:creationId xmlns:a16="http://schemas.microsoft.com/office/drawing/2014/main" id="{38C6EBBC-FED5-3847-B9FA-762028B51F93}"/>
              </a:ext>
            </a:extLst>
          </p:cNvPr>
          <p:cNvSpPr txBox="1"/>
          <p:nvPr/>
        </p:nvSpPr>
        <p:spPr>
          <a:xfrm>
            <a:off x="9293895" y="5018893"/>
            <a:ext cx="1170513" cy="430887"/>
          </a:xfrm>
          <a:prstGeom prst="rect">
            <a:avLst/>
          </a:prstGeom>
          <a:noFill/>
        </p:spPr>
        <p:txBody>
          <a:bodyPr wrap="none" rtlCol="0">
            <a:spAutoFit/>
          </a:bodyPr>
          <a:lstStyle/>
          <a:p>
            <a:pPr algn="ctr"/>
            <a:r>
              <a:rPr lang="pl-PL" sz="2200" dirty="0">
                <a:latin typeface="Open Sans" panose="020B0606030504020204" pitchFamily="34" charset="0"/>
                <a:ea typeface="Open Sans" panose="020B0606030504020204" pitchFamily="34" charset="0"/>
                <a:cs typeface="Open Sans" panose="020B0606030504020204" pitchFamily="34" charset="0"/>
              </a:rPr>
              <a:t>sytuacji</a:t>
            </a:r>
          </a:p>
        </p:txBody>
      </p:sp>
    </p:spTree>
    <p:extLst>
      <p:ext uri="{BB962C8B-B14F-4D97-AF65-F5344CB8AC3E}">
        <p14:creationId xmlns:p14="http://schemas.microsoft.com/office/powerpoint/2010/main" val="364599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3. Czy można powiększyć dwukrotnie czcionkę i treści w aplikacji są nadal czytelne?</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Powiększ dwukrotnie czcionki systemowe w urządzeniu mobilnym (Android: Ustawienia &gt; Wyświetlacz &gt; Rozmiar czcionki, </a:t>
            </a:r>
            <a:r>
              <a:rPr lang="pl-PL" sz="2200" dirty="0">
                <a:solidFill>
                  <a:schemeClr val="tx1"/>
                </a:solidFill>
              </a:rPr>
              <a:t>iOS: Ustawienia &gt; Dostępności &gt; Ekran i wielkość tekstu)</a:t>
            </a:r>
            <a:r>
              <a:rPr lang="pl-PL" sz="2200" dirty="0"/>
              <a:t>;</a:t>
            </a:r>
          </a:p>
          <a:p>
            <a:pPr marL="457200" indent="-457200">
              <a:buFont typeface="Arial" panose="020B0604020202020204" pitchFamily="34" charset="0"/>
              <a:buChar char="•"/>
            </a:pPr>
            <a:r>
              <a:rPr lang="pl-PL" sz="2200" dirty="0"/>
              <a:t>Uruchom ponownie badaną aplikację;</a:t>
            </a:r>
          </a:p>
          <a:p>
            <a:pPr marL="457200" indent="-457200">
              <a:buFont typeface="Arial" panose="020B0604020202020204" pitchFamily="34" charset="0"/>
              <a:buChar char="•"/>
            </a:pPr>
            <a:r>
              <a:rPr lang="pl-PL" sz="2200" dirty="0"/>
              <a:t>Sprawdź, czy czcionki wszystkich elementów zostały powiększone i czy daje się poprawnie korzystać z aplikacji.</a:t>
            </a:r>
          </a:p>
        </p:txBody>
      </p:sp>
    </p:spTree>
    <p:extLst>
      <p:ext uri="{BB962C8B-B14F-4D97-AF65-F5344CB8AC3E}">
        <p14:creationId xmlns:p14="http://schemas.microsoft.com/office/powerpoint/2010/main" val="281262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4. Czy multimedia umieszczone w aplikacji mają alternatywy przekazujące ich treść?</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filmy umieszczone w aplikacji, które mają ścieżkę dźwiękową mają także napisy </a:t>
            </a:r>
            <a:r>
              <a:rPr lang="pl-PL" sz="2200" b="1" u="sng" dirty="0"/>
              <a:t>rozszerzone</a:t>
            </a:r>
            <a:r>
              <a:rPr lang="pl-PL" sz="2200" dirty="0"/>
              <a:t>;</a:t>
            </a:r>
          </a:p>
          <a:p>
            <a:pPr marL="457200" indent="-457200">
              <a:buFont typeface="Arial" panose="020B0604020202020204" pitchFamily="34" charset="0"/>
              <a:buChar char="•"/>
            </a:pPr>
            <a:r>
              <a:rPr lang="pl-PL" sz="2200" dirty="0"/>
              <a:t>Sprawdź, czy filmy umieszczone w aplikacji, które przekazują </a:t>
            </a:r>
            <a:r>
              <a:rPr lang="pl-PL" sz="2200" b="1" u="sng" dirty="0"/>
              <a:t>istotne informacje</a:t>
            </a:r>
            <a:r>
              <a:rPr lang="pl-PL" sz="2200" dirty="0"/>
              <a:t> poprzez obraz, mają także audiodeskrypcję;</a:t>
            </a:r>
          </a:p>
          <a:p>
            <a:pPr marL="457200" indent="-457200">
              <a:buFont typeface="Arial" panose="020B0604020202020204" pitchFamily="34" charset="0"/>
              <a:buChar char="•"/>
            </a:pPr>
            <a:r>
              <a:rPr lang="pl-PL" sz="2200" dirty="0"/>
              <a:t>Sprawdź, czy materiały audio umieszczone w aplikacji, mają także </a:t>
            </a:r>
            <a:r>
              <a:rPr lang="pl-PL" sz="2200" b="1" u="sng" dirty="0"/>
              <a:t>pełną transkrypcję</a:t>
            </a:r>
            <a:r>
              <a:rPr lang="pl-PL" sz="2200" dirty="0"/>
              <a:t> tekstową.</a:t>
            </a:r>
          </a:p>
          <a:p>
            <a:pPr marL="457200" indent="-457200">
              <a:buFont typeface="Arial" panose="020B0604020202020204" pitchFamily="34" charset="0"/>
              <a:buChar char="•"/>
            </a:pPr>
            <a:r>
              <a:rPr lang="pl-PL" sz="2200" dirty="0"/>
              <a:t>Sprawdź, czy każda z tych alternatyw jest bezpośrednio obok multimedium, do którego się odnosi.  </a:t>
            </a:r>
          </a:p>
        </p:txBody>
      </p:sp>
    </p:spTree>
    <p:extLst>
      <p:ext uri="{BB962C8B-B14F-4D97-AF65-F5344CB8AC3E}">
        <p14:creationId xmlns:p14="http://schemas.microsoft.com/office/powerpoint/2010/main" val="2681380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5. Czy formularze przetwarzające szczególnie istotne dane prezentują ekran podsumowujący i dają możliwość wprowadzenia poprawek?</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w aplikacji są formularze służące do przesyłania szczególnie istotnych danych (osobowych, finansowych, medycznych itp.) </a:t>
            </a:r>
          </a:p>
          <a:p>
            <a:pPr marL="457200" indent="-457200">
              <a:buFont typeface="Arial" panose="020B0604020202020204" pitchFamily="34" charset="0"/>
              <a:buChar char="•"/>
            </a:pPr>
            <a:r>
              <a:rPr lang="pl-PL" sz="2200" dirty="0"/>
              <a:t>Jeśli tak, sprawdź, czy przed wysłaniem wypełnionego formularza można przejrzeć podsumowanie, anulować wysłanie, zanim się rozpocznie lub wprowadzić dowolne zmiany.</a:t>
            </a:r>
          </a:p>
        </p:txBody>
      </p:sp>
    </p:spTree>
    <p:extLst>
      <p:ext uri="{BB962C8B-B14F-4D97-AF65-F5344CB8AC3E}">
        <p14:creationId xmlns:p14="http://schemas.microsoft.com/office/powerpoint/2010/main" val="61523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6. Czy nie ma gwałtownych błysków i zmiany kolorów?</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badana aplikacja nie zawiera funkcji powodujących gwałtowne zmiany jasności i szybkich błysków z wysoką częstotliwością.</a:t>
            </a:r>
          </a:p>
          <a:p>
            <a:pPr marL="457200" indent="-457200">
              <a:buFont typeface="Arial" panose="020B0604020202020204" pitchFamily="34" charset="0"/>
              <a:buChar char="•"/>
            </a:pPr>
            <a:r>
              <a:rPr lang="pl-PL" sz="2200" dirty="0"/>
              <a:t>Zwróć szczególną uwagę na elementy graficzne, animacje, filmy itp.</a:t>
            </a:r>
          </a:p>
        </p:txBody>
      </p:sp>
    </p:spTree>
    <p:extLst>
      <p:ext uri="{BB962C8B-B14F-4D97-AF65-F5344CB8AC3E}">
        <p14:creationId xmlns:p14="http://schemas.microsoft.com/office/powerpoint/2010/main" val="141608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7. Czy zabezpieczenia biometryczne mają alternatywę?</a:t>
            </a:r>
            <a:br>
              <a:rPr lang="pl-PL" dirty="0"/>
            </a:b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badana aplikacja przewiduje kontrolę/dostęp na przykład poprzez odcisk palca, głosowo, rozpoznanie twarzy, albo tym podobne cechy użytkownika;</a:t>
            </a:r>
          </a:p>
          <a:p>
            <a:pPr marL="457200" indent="-457200">
              <a:buFont typeface="Arial" panose="020B0604020202020204" pitchFamily="34" charset="0"/>
              <a:buChar char="•"/>
            </a:pPr>
            <a:r>
              <a:rPr lang="pl-PL" sz="2200" dirty="0"/>
              <a:t>Jeśli tak, sprawdź, czy istnieje alternatywne rozwiązanie nieopierające się o te cechy, np. wpisanie hasła lub kodu PIN.</a:t>
            </a:r>
          </a:p>
        </p:txBody>
      </p:sp>
    </p:spTree>
    <p:extLst>
      <p:ext uri="{BB962C8B-B14F-4D97-AF65-F5344CB8AC3E}">
        <p14:creationId xmlns:p14="http://schemas.microsoft.com/office/powerpoint/2010/main" val="317914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8. Czy aplikacja mobilna ma swoją deklarację dostępności?</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w samej aplikacji mobilnej, na stronie internetowej skąd można pobrać tę aplikację lub innej stronie internetowej podmiotu, który jest właścicielem aplikacji, jest deklaracja dostępności tej aplikacji;</a:t>
            </a:r>
          </a:p>
          <a:p>
            <a:pPr marL="457200" indent="-457200">
              <a:buFont typeface="Arial" panose="020B0604020202020204" pitchFamily="34" charset="0"/>
              <a:buChar char="•"/>
            </a:pPr>
            <a:r>
              <a:rPr lang="pl-PL" sz="2200" dirty="0"/>
              <a:t>Deklaracja to specjalne, oddzielne, wymagane prawnie oświadczenie właściciela aplikacji mobilnej. Ma określoną formę i treść.</a:t>
            </a:r>
            <a:br>
              <a:rPr lang="pl-PL" sz="2200" dirty="0"/>
            </a:br>
            <a:r>
              <a:rPr lang="pl-PL" sz="2200" dirty="0"/>
              <a:t>Więcej szczegółów w </a:t>
            </a:r>
            <a:r>
              <a:rPr lang="pl-PL" sz="2200" dirty="0">
                <a:hlinkClick r:id="rId2"/>
              </a:rPr>
              <a:t>poradniku – Jak przygotować deklarację dostępności</a:t>
            </a:r>
            <a:r>
              <a:rPr lang="pl-PL" sz="2200" dirty="0"/>
              <a:t>.</a:t>
            </a:r>
          </a:p>
        </p:txBody>
      </p:sp>
    </p:spTree>
    <p:extLst>
      <p:ext uri="{BB962C8B-B14F-4D97-AF65-F5344CB8AC3E}">
        <p14:creationId xmlns:p14="http://schemas.microsoft.com/office/powerpoint/2010/main" val="4225750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9. Czy dokumentacja aplikacji mobilnej zawiera informacje na temat dostępności cyfrowej?</a:t>
            </a:r>
          </a:p>
        </p:txBody>
      </p:sp>
      <p:sp>
        <p:nvSpPr>
          <p:cNvPr id="3" name="Symbol zastępczy zawartości 2"/>
          <p:cNvSpPr>
            <a:spLocks noGrp="1"/>
          </p:cNvSpPr>
          <p:nvPr>
            <p:ph idx="1"/>
          </p:nvPr>
        </p:nvSpPr>
        <p:spPr>
          <a:xfrm>
            <a:off x="932330" y="1981409"/>
            <a:ext cx="10271476" cy="3610870"/>
          </a:xfrm>
        </p:spPr>
        <p:txBody>
          <a:bodyPr>
            <a:noAutofit/>
          </a:bodyPr>
          <a:lstStyle/>
          <a:p>
            <a:pPr marL="457200" indent="-457200">
              <a:buFont typeface="Arial" panose="020B0604020202020204" pitchFamily="34" charset="0"/>
              <a:buChar char="•"/>
            </a:pPr>
            <a:r>
              <a:rPr lang="pl-PL" sz="2200" dirty="0"/>
              <a:t>Sprawdź, czy dokumentacja badanej aplikacji zawiera wyczerpujące </a:t>
            </a:r>
            <a:br>
              <a:rPr lang="pl-PL" sz="2200" dirty="0"/>
            </a:br>
            <a:r>
              <a:rPr lang="pl-PL" sz="2200" dirty="0"/>
              <a:t>i spójne dane na temat jej dostępności cyfrowej. </a:t>
            </a:r>
          </a:p>
          <a:p>
            <a:pPr marL="457200" indent="-457200">
              <a:buFont typeface="Arial" panose="020B0604020202020204" pitchFamily="34" charset="0"/>
              <a:buChar char="•"/>
            </a:pPr>
            <a:r>
              <a:rPr lang="pl-PL" sz="2200" dirty="0"/>
              <a:t>Sprawdź, czy sama dokumentacja, jeśli jest w formie elektronicznej (np. na stronie internetowej lub formie dokumentu), jest dostępna cyfrowo.</a:t>
            </a:r>
          </a:p>
        </p:txBody>
      </p:sp>
    </p:spTree>
    <p:extLst>
      <p:ext uri="{BB962C8B-B14F-4D97-AF65-F5344CB8AC3E}">
        <p14:creationId xmlns:p14="http://schemas.microsoft.com/office/powerpoint/2010/main" val="525391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10. Czy aplikacja służąca do komunikacji głosowej ma możliwość komunikacji pisemnej w czasie rzeczywistym?</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Sprawdź, czy w aplikacji jest funkcjonalność umożliwiająca komunikację głosową;</a:t>
            </a:r>
          </a:p>
          <a:p>
            <a:pPr marL="342900" indent="-342900" fontAlgn="base">
              <a:buFont typeface="Arial" panose="020B0604020202020204" pitchFamily="34" charset="0"/>
              <a:buChar char="•"/>
            </a:pPr>
            <a:r>
              <a:rPr lang="pl-PL" sz="2200" dirty="0"/>
              <a:t>Jeśli tak, sprawdź, czy możliwe jest jednoczesne, skuteczne używanie czatu tekstowego w trakcie trwania połączenia głosowego.</a:t>
            </a:r>
          </a:p>
        </p:txBody>
      </p:sp>
    </p:spTree>
    <p:extLst>
      <p:ext uri="{BB962C8B-B14F-4D97-AF65-F5344CB8AC3E}">
        <p14:creationId xmlns:p14="http://schemas.microsoft.com/office/powerpoint/2010/main" val="1725892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57338"/>
          </a:xfrm>
        </p:spPr>
        <p:txBody>
          <a:bodyPr>
            <a:normAutofit/>
          </a:bodyPr>
          <a:lstStyle/>
          <a:p>
            <a:pPr fontAlgn="base"/>
            <a:r>
              <a:rPr lang="pl-PL" dirty="0"/>
              <a:t>11. Czy elementy aplikacji są odczytywane przez czytnik ekranu w logicznej kolejności? </a:t>
            </a:r>
            <a:r>
              <a:rPr lang="pl-PL" b="0" dirty="0"/>
              <a:t>(test z czytnikiem ekranu)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1028700" lvl="1" indent="-342900" fontAlgn="base"/>
            <a:r>
              <a:rPr lang="pl-PL" sz="2200" dirty="0"/>
              <a:t>przesunięcie w prawo po ekranie — następny element, </a:t>
            </a:r>
          </a:p>
          <a:p>
            <a:pPr marL="1028700" lvl="1" indent="-342900" fontAlgn="base"/>
            <a:r>
              <a:rPr lang="pl-PL" sz="2200" dirty="0"/>
              <a:t>przesunięcie w lewo po ekranie — poprzedni element, </a:t>
            </a:r>
          </a:p>
          <a:p>
            <a:pPr marL="342900" indent="-342900" fontAlgn="base">
              <a:buFont typeface="Arial" panose="020B0604020202020204" pitchFamily="34" charset="0"/>
              <a:buChar char="•"/>
            </a:pPr>
            <a:r>
              <a:rPr lang="pl-PL" sz="2200" dirty="0"/>
              <a:t>Sprawdź, czy czytnik ekranu odczytuje zawartość ekranu w logicznej kolejności.</a:t>
            </a:r>
          </a:p>
        </p:txBody>
      </p:sp>
    </p:spTree>
    <p:extLst>
      <p:ext uri="{BB962C8B-B14F-4D97-AF65-F5344CB8AC3E}">
        <p14:creationId xmlns:p14="http://schemas.microsoft.com/office/powerpoint/2010/main" val="1700931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057338"/>
          </a:xfrm>
        </p:spPr>
        <p:txBody>
          <a:bodyPr>
            <a:normAutofit/>
          </a:bodyPr>
          <a:lstStyle/>
          <a:p>
            <a:pPr fontAlgn="base"/>
            <a:r>
              <a:rPr lang="pl-PL" dirty="0"/>
              <a:t>12. Czy elementy graficzne mają poprawną alternatywę tekstową? </a:t>
            </a:r>
            <a:r>
              <a:rPr lang="pl-PL" b="0" dirty="0"/>
              <a:t>(test z czytnikiem ekranu)</a:t>
            </a:r>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po wejściu na element graficzny (np. logo, ikonę, przycisk graficzny, zdjęcie, grafikę) czytnik odczytuje adekwatny opis tego, </a:t>
            </a:r>
            <a:r>
              <a:rPr lang="pl-PL" sz="2200" b="1" u="sng" dirty="0"/>
              <a:t>co przedstawia</a:t>
            </a:r>
            <a:r>
              <a:rPr lang="pl-PL" sz="2200" dirty="0"/>
              <a:t> dany element graficzny.</a:t>
            </a:r>
          </a:p>
        </p:txBody>
      </p:sp>
    </p:spTree>
    <p:extLst>
      <p:ext uri="{BB962C8B-B14F-4D97-AF65-F5344CB8AC3E}">
        <p14:creationId xmlns:p14="http://schemas.microsoft.com/office/powerpoint/2010/main" val="39071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minimalny – dla podmiotów publicznych</a:t>
            </a:r>
          </a:p>
        </p:txBody>
      </p:sp>
      <p:sp>
        <p:nvSpPr>
          <p:cNvPr id="3" name="Symbol zastępczy zawartości 2"/>
          <p:cNvSpPr>
            <a:spLocks noGrp="1"/>
          </p:cNvSpPr>
          <p:nvPr>
            <p:ph idx="1"/>
          </p:nvPr>
        </p:nvSpPr>
        <p:spPr>
          <a:xfrm>
            <a:off x="932330" y="1981408"/>
            <a:ext cx="10660956" cy="3610870"/>
          </a:xfrm>
        </p:spPr>
        <p:txBody>
          <a:bodyPr>
            <a:noAutofit/>
          </a:bodyPr>
          <a:lstStyle/>
          <a:p>
            <a:pPr fontAlgn="base"/>
            <a:r>
              <a:rPr lang="pl-PL" sz="2400" b="1" dirty="0"/>
              <a:t>Zgodność z ustawą (o dostępności cyfrowej) </a:t>
            </a:r>
          </a:p>
          <a:p>
            <a:pPr marL="342900" indent="-342900" fontAlgn="base">
              <a:buFont typeface="Arial" panose="020B0604020202020204" pitchFamily="34" charset="0"/>
              <a:buChar char="•"/>
            </a:pPr>
            <a:r>
              <a:rPr lang="pl-PL" sz="2200" dirty="0"/>
              <a:t>kryteria z załącznika (nieco </a:t>
            </a:r>
            <a:r>
              <a:rPr lang="pl-PL" sz="2200" b="1" dirty="0"/>
              <a:t>mniej niż WCAG </a:t>
            </a:r>
            <a:r>
              <a:rPr lang="pl-PL" sz="2200" dirty="0"/>
              <a:t>na poziomie AA i brak niektórych kryteriów sukcesu);</a:t>
            </a:r>
          </a:p>
          <a:p>
            <a:pPr marL="342900" indent="-342900" fontAlgn="base">
              <a:buFont typeface="Arial" panose="020B0604020202020204" pitchFamily="34" charset="0"/>
              <a:buChar char="•"/>
            </a:pPr>
            <a:r>
              <a:rPr lang="pl-PL" sz="2200" dirty="0"/>
              <a:t>dopuszczalne wyłączenia (np. multimedia opublikowane przed 23 września 2020 r., mapy, dokumenty opublikowane przed 23 września 2018 r.);</a:t>
            </a:r>
          </a:p>
          <a:p>
            <a:pPr marL="342900" indent="-342900" fontAlgn="base">
              <a:buFont typeface="Arial" panose="020B0604020202020204" pitchFamily="34" charset="0"/>
              <a:buChar char="•"/>
            </a:pPr>
            <a:r>
              <a:rPr lang="pl-PL" sz="2200" dirty="0"/>
              <a:t>dodatkowe wymogi ustawy (nieuwzględnione we WCAG) np. deklaracja dostępności.</a:t>
            </a:r>
          </a:p>
          <a:p>
            <a:r>
              <a:rPr lang="pl-PL" sz="2400" dirty="0"/>
              <a:t> </a:t>
            </a:r>
          </a:p>
        </p:txBody>
      </p:sp>
    </p:spTree>
    <p:extLst>
      <p:ext uri="{BB962C8B-B14F-4D97-AF65-F5344CB8AC3E}">
        <p14:creationId xmlns:p14="http://schemas.microsoft.com/office/powerpoint/2010/main" val="1952902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13. Czy wszystkie elementy aktywne na ekranie są możliwe do aktywowania za pomocą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solidFill>
                  <a:schemeClr val="tx1"/>
                </a:solidFill>
              </a:rPr>
              <a:t>Sprawdź, czy za pomocą czytnika jesteś w stanie uruchomić wszystkie elementy aktywne widoczne na ekranie:</a:t>
            </a:r>
          </a:p>
          <a:p>
            <a:pPr marL="1028700" lvl="1" indent="-342900" fontAlgn="base"/>
            <a:r>
              <a:rPr lang="pl-PL" sz="2200" dirty="0">
                <a:solidFill>
                  <a:schemeClr val="tx1"/>
                </a:solidFill>
              </a:rPr>
              <a:t>wejdź na dany element,</a:t>
            </a:r>
          </a:p>
          <a:p>
            <a:pPr marL="1028700" lvl="1" indent="-342900" fontAlgn="base"/>
            <a:r>
              <a:rPr lang="pl-PL" sz="2200" dirty="0">
                <a:solidFill>
                  <a:schemeClr val="tx1"/>
                </a:solidFill>
              </a:rPr>
              <a:t>po usłyszeniu jego opisu odczytanego przez czytnik, stuknij dwukrotnie w ekran. </a:t>
            </a:r>
          </a:p>
        </p:txBody>
      </p:sp>
    </p:spTree>
    <p:extLst>
      <p:ext uri="{BB962C8B-B14F-4D97-AF65-F5344CB8AC3E}">
        <p14:creationId xmlns:p14="http://schemas.microsoft.com/office/powerpoint/2010/main" val="950344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922585"/>
          </a:xfrm>
        </p:spPr>
        <p:txBody>
          <a:bodyPr>
            <a:normAutofit/>
          </a:bodyPr>
          <a:lstStyle/>
          <a:p>
            <a:pPr fontAlgn="base"/>
            <a:r>
              <a:rPr lang="pl-PL" dirty="0"/>
              <a:t>14. Czy treści są odczytywane w poprawnym języku?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tekst jest odczytywany przez czytnik ekranu w języku, </a:t>
            </a:r>
            <a:br>
              <a:rPr lang="pl-PL" sz="2200" dirty="0"/>
            </a:br>
            <a:r>
              <a:rPr lang="pl-PL" sz="2200" dirty="0"/>
              <a:t>w którym jest napisany,</a:t>
            </a:r>
          </a:p>
          <a:p>
            <a:pPr marL="342900" indent="-342900" fontAlgn="base">
              <a:buFont typeface="Arial" panose="020B0604020202020204" pitchFamily="34" charset="0"/>
              <a:buChar char="•"/>
            </a:pPr>
            <a:r>
              <a:rPr lang="pl-PL" sz="2200" dirty="0"/>
              <a:t>Zwróć uwagę na etykiety pól, treść przycisków graficznych (w formie ikon) </a:t>
            </a:r>
            <a:br>
              <a:rPr lang="pl-PL" sz="2200" dirty="0"/>
            </a:br>
            <a:r>
              <a:rPr lang="pl-PL" sz="2200" dirty="0"/>
              <a:t>i informacje o błędach.</a:t>
            </a:r>
          </a:p>
        </p:txBody>
      </p:sp>
    </p:spTree>
    <p:extLst>
      <p:ext uri="{BB962C8B-B14F-4D97-AF65-F5344CB8AC3E}">
        <p14:creationId xmlns:p14="http://schemas.microsoft.com/office/powerpoint/2010/main" val="3779731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15. Czy pola formularzy mają prawidłowe etykiety, dostępne dla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każde pole formularza ma etykietę precyzyjnie opisującą co wpisać w to pole i znajduje się ona bezpośrednio obok tego pola;</a:t>
            </a:r>
          </a:p>
          <a:p>
            <a:pPr marL="342900" indent="-342900" fontAlgn="base">
              <a:buFont typeface="Arial" panose="020B0604020202020204" pitchFamily="34" charset="0"/>
              <a:buChar char="•"/>
            </a:pPr>
            <a:r>
              <a:rPr lang="pl-PL" sz="2200" dirty="0"/>
              <a:t>Sprawdź, czy te etykiety są poprawnie odczytywane przez czytnik ekranu (czytnik odczytuje także informacje o typie pola (np. pole edycyjne), statusie (np. oznaczone) lub o akcji, którą masz wykonać (np. rozwiń) — te dodatkowe informacje nie są błędem).</a:t>
            </a:r>
          </a:p>
        </p:txBody>
      </p:sp>
    </p:spTree>
    <p:extLst>
      <p:ext uri="{BB962C8B-B14F-4D97-AF65-F5344CB8AC3E}">
        <p14:creationId xmlns:p14="http://schemas.microsoft.com/office/powerpoint/2010/main" val="2805232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16. Czy alternatywy przekazujące treść multimediów są dostępne dla czytnika ekranu? </a:t>
            </a: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kolejnych ekranach aplikacji mobilnej;</a:t>
            </a:r>
          </a:p>
          <a:p>
            <a:pPr marL="342900" indent="-342900" fontAlgn="base">
              <a:buFont typeface="Arial" panose="020B0604020202020204" pitchFamily="34" charset="0"/>
              <a:buChar char="•"/>
            </a:pPr>
            <a:r>
              <a:rPr lang="pl-PL" sz="2200" dirty="0"/>
              <a:t>Sprawdź, czy można włączyć i wyłączyć napisy oraz audiodeskrypcję za pomocą czytnika ekranu;</a:t>
            </a:r>
          </a:p>
          <a:p>
            <a:pPr marL="342900" indent="-342900" fontAlgn="base">
              <a:buFont typeface="Arial" panose="020B0604020202020204" pitchFamily="34" charset="0"/>
              <a:buChar char="•"/>
            </a:pPr>
            <a:r>
              <a:rPr lang="pl-PL" sz="2200" dirty="0"/>
              <a:t>Sprawdź, czy można odczytać transkrypcję tekstową materiału audio, za pomocą czytnika ekranu.</a:t>
            </a:r>
          </a:p>
        </p:txBody>
      </p:sp>
    </p:spTree>
    <p:extLst>
      <p:ext uri="{BB962C8B-B14F-4D97-AF65-F5344CB8AC3E}">
        <p14:creationId xmlns:p14="http://schemas.microsoft.com/office/powerpoint/2010/main" val="43832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17. Czy multimedia, w tym uruchamiane automatycznie i trwające ponad 3 sekundy, mogą być kontrolowane za pomocą czytnika ekranu?</a:t>
            </a:r>
            <a:br>
              <a:rPr lang="pl-PL" dirty="0"/>
            </a:br>
            <a:r>
              <a:rPr lang="pl-PL" b="0" dirty="0"/>
              <a:t>(test z czytnikiem ekranu)</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Włącz czytnik ekranu i przejdź po wszystkich odtwarzaczach multimediów w aplikacji;</a:t>
            </a:r>
          </a:p>
          <a:p>
            <a:pPr marL="342900" indent="-342900" fontAlgn="base">
              <a:buFont typeface="Arial" panose="020B0604020202020204" pitchFamily="34" charset="0"/>
              <a:buChar char="•"/>
            </a:pPr>
            <a:r>
              <a:rPr lang="pl-PL" sz="2200" dirty="0"/>
              <a:t>Sprawdź, czy za pomocą czytnika ekranu można uruchomić, zatrzymać, wstrzymać, regulować poziom głośności, uruchomić napisy lub audiodeskrypcję oraz wykonać inne dostępne dotykowo operacje.</a:t>
            </a:r>
          </a:p>
        </p:txBody>
      </p:sp>
    </p:spTree>
    <p:extLst>
      <p:ext uri="{BB962C8B-B14F-4D97-AF65-F5344CB8AC3E}">
        <p14:creationId xmlns:p14="http://schemas.microsoft.com/office/powerpoint/2010/main" val="1644995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18. Czy fokus porusza się w logicznej kolejności?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1028700" lvl="1" indent="-342900" fontAlgn="base"/>
            <a:r>
              <a:rPr lang="pl-PL" sz="2200" dirty="0"/>
              <a:t>przy nawigacji klawiaturą użyj: TAB — następny element, </a:t>
            </a:r>
            <a:r>
              <a:rPr lang="pl-PL" sz="2200" dirty="0" err="1"/>
              <a:t>Shift+Tab</a:t>
            </a:r>
            <a:r>
              <a:rPr lang="pl-PL" sz="2200" dirty="0"/>
              <a:t> — poprzedni element;</a:t>
            </a:r>
          </a:p>
          <a:p>
            <a:pPr marL="1028700" lvl="1" indent="-342900" fontAlgn="base"/>
            <a:r>
              <a:rPr lang="pl-PL" sz="2200" dirty="0"/>
              <a:t>przy nawigacji opcją Switch: uruchom opcję w ustawieniach urządzenia i ustaw przycisk fizyczny na urządzeniu (np. przyciszanie), który będzie działał jak TAB w opcji z klawiaturą zewnętrzną.  </a:t>
            </a:r>
          </a:p>
          <a:p>
            <a:pPr marL="342900" indent="-342900" fontAlgn="base">
              <a:buFont typeface="Arial" panose="020B0604020202020204" pitchFamily="34" charset="0"/>
              <a:buChar char="•"/>
            </a:pPr>
            <a:r>
              <a:rPr lang="pl-PL" sz="2200" dirty="0"/>
              <a:t>Sprawdź, czy fokus (ramka wokół wybranego elementu) porusza się </a:t>
            </a:r>
            <a:br>
              <a:rPr lang="pl-PL" sz="2200" dirty="0"/>
            </a:br>
            <a:r>
              <a:rPr lang="pl-PL" sz="2200" dirty="0"/>
              <a:t>w logicznej kolejności po elementach aktywnych aplikacji.</a:t>
            </a:r>
          </a:p>
        </p:txBody>
      </p:sp>
    </p:spTree>
    <p:extLst>
      <p:ext uri="{BB962C8B-B14F-4D97-AF65-F5344CB8AC3E}">
        <p14:creationId xmlns:p14="http://schemas.microsoft.com/office/powerpoint/2010/main" val="2427389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19. Czy elementy aktywne aplikacji można obsłużyć bez dotykania ekranu?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342900" indent="-342900" fontAlgn="base">
              <a:buFont typeface="Arial" panose="020B0604020202020204" pitchFamily="34" charset="0"/>
              <a:buChar char="•"/>
            </a:pPr>
            <a:r>
              <a:rPr lang="pl-PL" sz="2200" dirty="0"/>
              <a:t>Sprawdź, czy możesz skutecznie obsłużyć wszystkie funkcje badanej aplikacji bez używania ekranu dotykowego — zwróć uwagę na przyciski, pola formularzy, rozwijane elementy.</a:t>
            </a:r>
          </a:p>
          <a:p>
            <a:pPr marL="342900" indent="-342900" fontAlgn="base">
              <a:buFont typeface="Arial" panose="020B0604020202020204" pitchFamily="34" charset="0"/>
              <a:buChar char="•"/>
            </a:pPr>
            <a:r>
              <a:rPr lang="pl-PL" sz="2200" dirty="0"/>
              <a:t>Sprawdź, czy nawigując w ten sposób, nie blokujesz się w jakimś miejscu, bez możliwości przejścia dalej.</a:t>
            </a:r>
          </a:p>
        </p:txBody>
      </p:sp>
    </p:spTree>
    <p:extLst>
      <p:ext uri="{BB962C8B-B14F-4D97-AF65-F5344CB8AC3E}">
        <p14:creationId xmlns:p14="http://schemas.microsoft.com/office/powerpoint/2010/main" val="892209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932330" y="598207"/>
            <a:ext cx="10271476" cy="1239737"/>
          </a:xfrm>
        </p:spPr>
        <p:txBody>
          <a:bodyPr>
            <a:normAutofit/>
          </a:bodyPr>
          <a:lstStyle/>
          <a:p>
            <a:pPr fontAlgn="base"/>
            <a:r>
              <a:rPr lang="pl-PL" dirty="0"/>
              <a:t>20. Czy funkcje opisane w testach 16 i 17 można obsłużyć bez dotykania ekranu? </a:t>
            </a:r>
            <a:r>
              <a:rPr lang="pl-PL" b="0" dirty="0"/>
              <a:t>(test bez ekranu dotykowego)</a:t>
            </a:r>
            <a:endParaRPr lang="pl-PL" dirty="0"/>
          </a:p>
        </p:txBody>
      </p:sp>
      <p:sp>
        <p:nvSpPr>
          <p:cNvPr id="3" name="Symbol zastępczy zawartości 2"/>
          <p:cNvSpPr>
            <a:spLocks noGrp="1"/>
          </p:cNvSpPr>
          <p:nvPr>
            <p:ph idx="1"/>
          </p:nvPr>
        </p:nvSpPr>
        <p:spPr>
          <a:xfrm>
            <a:off x="932330" y="1981409"/>
            <a:ext cx="10271476" cy="3610870"/>
          </a:xfrm>
        </p:spPr>
        <p:txBody>
          <a:bodyPr>
            <a:noAutofit/>
          </a:bodyPr>
          <a:lstStyle/>
          <a:p>
            <a:pPr marL="342900" indent="-342900" fontAlgn="base">
              <a:buFont typeface="Arial" panose="020B0604020202020204" pitchFamily="34" charset="0"/>
              <a:buChar char="•"/>
            </a:pPr>
            <a:r>
              <a:rPr lang="pl-PL" sz="2200" dirty="0"/>
              <a:t>Podłącz do urządzenia mobilnego zewnętrzną klawiaturę (lub użyj opcji „</a:t>
            </a:r>
            <a:r>
              <a:rPr lang="pl-PL" sz="2200" dirty="0" err="1"/>
              <a:t>switch</a:t>
            </a:r>
            <a:r>
              <a:rPr lang="pl-PL" sz="2200" dirty="0"/>
              <a:t>”) i przejdź po kolejnych ekranach aplikacji mobilnej;</a:t>
            </a:r>
          </a:p>
          <a:p>
            <a:pPr marL="342900" indent="-342900" fontAlgn="base">
              <a:buFont typeface="Arial" panose="020B0604020202020204" pitchFamily="34" charset="0"/>
              <a:buChar char="•"/>
            </a:pPr>
            <a:r>
              <a:rPr lang="pl-PL" sz="2200" dirty="0"/>
              <a:t>Sprawdź, czy można w ten sposób uruchomić, zatrzymać, wstrzymać, regulować poziom głośności, uruchomić napisy lub audiodeskrypcję oraz wykonać inne dostępne dotykowo operacje;</a:t>
            </a:r>
          </a:p>
          <a:p>
            <a:pPr marL="342900" indent="-342900" fontAlgn="base">
              <a:buFont typeface="Arial" panose="020B0604020202020204" pitchFamily="34" charset="0"/>
              <a:buChar char="•"/>
            </a:pPr>
            <a:r>
              <a:rPr lang="pl-PL" sz="2200" dirty="0"/>
              <a:t>Sprawdź, czy można w ten sposób używać czatu tekstowego w trakcie trwania połączenia głosowego.</a:t>
            </a:r>
          </a:p>
          <a:p>
            <a:pPr marL="342900" indent="-342900" fontAlgn="base">
              <a:buFont typeface="Arial" panose="020B0604020202020204" pitchFamily="34" charset="0"/>
              <a:buChar char="•"/>
            </a:pPr>
            <a:endParaRPr lang="pl-PL" sz="2200" dirty="0"/>
          </a:p>
          <a:p>
            <a:pPr marL="342900" indent="-342900" fontAlgn="base">
              <a:buFont typeface="Arial" panose="020B0604020202020204" pitchFamily="34" charset="0"/>
              <a:buChar char="•"/>
            </a:pPr>
            <a:endParaRPr lang="pl-PL" sz="2200" dirty="0"/>
          </a:p>
          <a:p>
            <a:pPr marL="342900" indent="-342900" fontAlgn="base">
              <a:buFont typeface="Arial" panose="020B0604020202020204" pitchFamily="34" charset="0"/>
              <a:buChar char="•"/>
            </a:pPr>
            <a:endParaRPr lang="pl-PL" sz="2200" dirty="0"/>
          </a:p>
        </p:txBody>
      </p:sp>
    </p:spTree>
    <p:extLst>
      <p:ext uri="{BB962C8B-B14F-4D97-AF65-F5344CB8AC3E}">
        <p14:creationId xmlns:p14="http://schemas.microsoft.com/office/powerpoint/2010/main" val="1842734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0450AE-4946-2F78-A543-141D2F7A4EF0}"/>
              </a:ext>
            </a:extLst>
          </p:cNvPr>
          <p:cNvSpPr>
            <a:spLocks noGrp="1"/>
          </p:cNvSpPr>
          <p:nvPr>
            <p:ph type="title"/>
          </p:nvPr>
        </p:nvSpPr>
        <p:spPr/>
        <p:txBody>
          <a:bodyPr>
            <a:normAutofit/>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Pytania?</a:t>
            </a:r>
            <a:endParaRPr lang="pl-PL" dirty="0"/>
          </a:p>
        </p:txBody>
      </p:sp>
    </p:spTree>
    <p:extLst>
      <p:ext uri="{BB962C8B-B14F-4D97-AF65-F5344CB8AC3E}">
        <p14:creationId xmlns:p14="http://schemas.microsoft.com/office/powerpoint/2010/main" val="3851206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93DDC8-F9B0-C2F1-0E97-9A109744CCC7}"/>
              </a:ext>
            </a:extLst>
          </p:cNvPr>
          <p:cNvSpPr>
            <a:spLocks noGrp="1"/>
          </p:cNvSpPr>
          <p:nvPr>
            <p:ph type="title"/>
          </p:nvPr>
        </p:nvSpPr>
        <p:spPr>
          <a:xfrm>
            <a:off x="831850" y="3135127"/>
            <a:ext cx="10515600" cy="881702"/>
          </a:xfrm>
        </p:spPr>
        <p:txBody>
          <a:bodyPr>
            <a:normAutofit/>
          </a:bodyPr>
          <a:lstStyle/>
          <a:p>
            <a:r>
              <a:rPr lang="pl-PL" b="0" dirty="0">
                <a:latin typeface="Open Sans Semibold" panose="020B0706030804020204" pitchFamily="34" charset="0"/>
                <a:ea typeface="Open Sans Semibold" panose="020B0706030804020204" pitchFamily="34" charset="0"/>
                <a:cs typeface="Open Sans Semibold" panose="020B0706030804020204" pitchFamily="34" charset="0"/>
              </a:rPr>
              <a:t>Dziękujemy za uwagę.</a:t>
            </a:r>
            <a:endParaRPr lang="pl-PL" dirty="0"/>
          </a:p>
        </p:txBody>
      </p:sp>
      <p:sp>
        <p:nvSpPr>
          <p:cNvPr id="3" name="pole tekstowe 2">
            <a:extLst>
              <a:ext uri="{FF2B5EF4-FFF2-40B4-BE49-F238E27FC236}">
                <a16:creationId xmlns:a16="http://schemas.microsoft.com/office/drawing/2014/main" id="{251853AA-D0FD-C45E-FF8F-0A17C1DEEE5A}"/>
              </a:ext>
            </a:extLst>
          </p:cNvPr>
          <p:cNvSpPr txBox="1"/>
          <p:nvPr/>
        </p:nvSpPr>
        <p:spPr>
          <a:xfrm>
            <a:off x="831850" y="4436198"/>
            <a:ext cx="10824344" cy="1685077"/>
          </a:xfrm>
          <a:prstGeom prst="rect">
            <a:avLst/>
          </a:prstGeom>
          <a:noFill/>
        </p:spPr>
        <p:txBody>
          <a:bodyPr wrap="square" rtlCol="0">
            <a:spAutoFit/>
          </a:bodyPr>
          <a:lstStyle/>
          <a:p>
            <a:pPr>
              <a:lnSpc>
                <a:spcPct val="150000"/>
              </a:lnSpc>
            </a:pPr>
            <a:r>
              <a:rPr lang="pl-PL" sz="2300" dirty="0">
                <a:latin typeface="Open Sans" panose="020B0606030504020204" pitchFamily="34" charset="0"/>
                <a:ea typeface="Open Sans" panose="020B0606030504020204" pitchFamily="34" charset="0"/>
                <a:cs typeface="Open Sans" panose="020B0606030504020204" pitchFamily="34" charset="0"/>
              </a:rPr>
              <a:t>Zapraszamy na naszą stronę </a:t>
            </a:r>
            <a:r>
              <a:rPr lang="pl-PL" sz="2300" dirty="0">
                <a:latin typeface="Open Sans" panose="020B0606030504020204" pitchFamily="34" charset="0"/>
                <a:ea typeface="Open Sans" panose="020B0606030504020204" pitchFamily="34" charset="0"/>
                <a:cs typeface="Open Sans" panose="020B0606030504020204" pitchFamily="34" charset="0"/>
                <a:hlinkClick r:id="rId2"/>
              </a:rPr>
              <a:t>https://www.gov.pl/web/dostepnosc-cyfrowa</a:t>
            </a:r>
            <a:r>
              <a:rPr lang="pl-PL" sz="2300" dirty="0">
                <a:latin typeface="Open Sans" panose="020B0606030504020204" pitchFamily="34" charset="0"/>
                <a:ea typeface="Open Sans" panose="020B0606030504020204" pitchFamily="34" charset="0"/>
                <a:cs typeface="Open Sans" panose="020B0606030504020204" pitchFamily="34" charset="0"/>
              </a:rPr>
              <a:t> </a:t>
            </a:r>
            <a:br>
              <a:rPr lang="pl-PL" sz="2300" dirty="0">
                <a:latin typeface="Open Sans" panose="020B0606030504020204" pitchFamily="34" charset="0"/>
                <a:ea typeface="Open Sans" panose="020B0606030504020204" pitchFamily="34" charset="0"/>
                <a:cs typeface="Open Sans" panose="020B0606030504020204" pitchFamily="34" charset="0"/>
              </a:rPr>
            </a:br>
            <a:r>
              <a:rPr lang="pl-PL" sz="2300" dirty="0">
                <a:latin typeface="Open Sans" panose="020B0606030504020204" pitchFamily="34" charset="0"/>
                <a:ea typeface="Open Sans" panose="020B0606030504020204" pitchFamily="34" charset="0"/>
                <a:cs typeface="Open Sans" panose="020B0606030504020204" pitchFamily="34" charset="0"/>
              </a:rPr>
              <a:t>i do kontaktu </a:t>
            </a:r>
            <a:r>
              <a:rPr lang="pl-PL" sz="2300" dirty="0">
                <a:latin typeface="Open Sans" panose="020B0606030504020204" pitchFamily="34" charset="0"/>
                <a:ea typeface="Open Sans" panose="020B0606030504020204" pitchFamily="34" charset="0"/>
                <a:cs typeface="Open Sans" panose="020B0606030504020204" pitchFamily="34" charset="0"/>
                <a:hlinkClick r:id="rId3"/>
              </a:rPr>
              <a:t>dostepnosc.cyfrowa@cyfra.gov.pl</a:t>
            </a:r>
            <a:r>
              <a:rPr lang="pl-PL" sz="2300"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pl-PL" sz="23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5979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pośredni — dla podmiotów publicznych</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400" b="1" dirty="0"/>
              <a:t>Zgodność z WCAG + dodatkowe wymogi ustawy </a:t>
            </a:r>
          </a:p>
          <a:p>
            <a:pPr marL="342900" indent="-342900" fontAlgn="base">
              <a:buFont typeface="Arial" panose="020B0604020202020204" pitchFamily="34" charset="0"/>
              <a:buChar char="•"/>
            </a:pPr>
            <a:r>
              <a:rPr lang="pl-PL" sz="2200" dirty="0"/>
              <a:t>wszystkie kryteria WCAG na poziomie AA lub AAA (szerzej niż w załączniku do ustawy);</a:t>
            </a:r>
          </a:p>
          <a:p>
            <a:pPr marL="342900" indent="-342900" fontAlgn="base">
              <a:buFont typeface="Arial" panose="020B0604020202020204" pitchFamily="34" charset="0"/>
              <a:buChar char="•"/>
            </a:pPr>
            <a:r>
              <a:rPr lang="pl-PL" sz="2200" dirty="0"/>
              <a:t>bez dopuszczalnych w ustawie wyłączeń;</a:t>
            </a:r>
          </a:p>
          <a:p>
            <a:pPr marL="342900" indent="-342900" fontAlgn="base">
              <a:buFont typeface="Arial" panose="020B0604020202020204" pitchFamily="34" charset="0"/>
              <a:buChar char="•"/>
            </a:pPr>
            <a:r>
              <a:rPr lang="pl-PL" sz="2200" dirty="0"/>
              <a:t>dodatkowe wymogi ustawy (nieuwzględnione we WCAG) np. deklaracja dostępności. </a:t>
            </a:r>
          </a:p>
          <a:p>
            <a:r>
              <a:rPr lang="pl-PL" sz="2400" dirty="0"/>
              <a:t> </a:t>
            </a:r>
          </a:p>
        </p:txBody>
      </p:sp>
    </p:spTree>
    <p:extLst>
      <p:ext uri="{BB962C8B-B14F-4D97-AF65-F5344CB8AC3E}">
        <p14:creationId xmlns:p14="http://schemas.microsoft.com/office/powerpoint/2010/main" val="3958523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Poziom plus — dla podmiotów publicznych</a:t>
            </a:r>
          </a:p>
        </p:txBody>
      </p:sp>
      <p:sp>
        <p:nvSpPr>
          <p:cNvPr id="3" name="Symbol zastępczy zawartości 2"/>
          <p:cNvSpPr>
            <a:spLocks noGrp="1"/>
          </p:cNvSpPr>
          <p:nvPr>
            <p:ph idx="1"/>
          </p:nvPr>
        </p:nvSpPr>
        <p:spPr>
          <a:xfrm>
            <a:off x="932330" y="1981409"/>
            <a:ext cx="10660956" cy="3610870"/>
          </a:xfrm>
        </p:spPr>
        <p:txBody>
          <a:bodyPr>
            <a:noAutofit/>
          </a:bodyPr>
          <a:lstStyle/>
          <a:p>
            <a:pPr fontAlgn="base"/>
            <a:r>
              <a:rPr lang="pl-PL" sz="2400" b="1" dirty="0"/>
              <a:t>Zgodność z WCAG + dodatkowe wymogi ustawy + inne wymagania </a:t>
            </a:r>
          </a:p>
          <a:p>
            <a:pPr fontAlgn="base"/>
            <a:r>
              <a:rPr lang="pl-PL" sz="2200" dirty="0"/>
              <a:t>To co na poziomie pośrednim poszerzone, np. o:</a:t>
            </a:r>
          </a:p>
          <a:p>
            <a:pPr marL="342900" indent="-342900" fontAlgn="base">
              <a:buFont typeface="Arial" panose="020B0604020202020204" pitchFamily="34" charset="0"/>
              <a:buChar char="•"/>
            </a:pPr>
            <a:r>
              <a:rPr lang="pl-PL" sz="2200" dirty="0"/>
              <a:t>tłumaczenie na polski język migowy filmów;</a:t>
            </a:r>
          </a:p>
          <a:p>
            <a:pPr marL="342900" indent="-342900" fontAlgn="base">
              <a:buFont typeface="Arial" panose="020B0604020202020204" pitchFamily="34" charset="0"/>
              <a:buChar char="•"/>
            </a:pPr>
            <a:r>
              <a:rPr lang="pl-PL" sz="2200" dirty="0"/>
              <a:t>informacja „O nas” w formacie </a:t>
            </a:r>
            <a:r>
              <a:rPr lang="en-GB" sz="2200" dirty="0"/>
              <a:t>easy to read</a:t>
            </a:r>
            <a:r>
              <a:rPr lang="pl-PL" sz="2200" dirty="0"/>
              <a:t> i w polskim języku migowym;</a:t>
            </a:r>
          </a:p>
          <a:p>
            <a:pPr marL="342900" indent="-342900" fontAlgn="base">
              <a:buFont typeface="Arial" panose="020B0604020202020204" pitchFamily="34" charset="0"/>
              <a:buChar char="•"/>
            </a:pPr>
            <a:r>
              <a:rPr lang="pl-PL" sz="2200" dirty="0"/>
              <a:t>dodatkowe wymogi w projektach realizowanych ze środków UE;</a:t>
            </a:r>
          </a:p>
          <a:p>
            <a:pPr marL="342900" indent="-342900" fontAlgn="base">
              <a:buFont typeface="Arial" panose="020B0604020202020204" pitchFamily="34" charset="0"/>
              <a:buChar char="•"/>
            </a:pPr>
            <a:r>
              <a:rPr lang="pl-PL" sz="2200" dirty="0"/>
              <a:t>zgodność z wewnętrznymi standardami (np. prostego języka);  </a:t>
            </a:r>
            <a:r>
              <a:rPr lang="pl-PL" sz="2400" dirty="0"/>
              <a:t> </a:t>
            </a:r>
          </a:p>
        </p:txBody>
      </p:sp>
    </p:spTree>
    <p:extLst>
      <p:ext uri="{BB962C8B-B14F-4D97-AF65-F5344CB8AC3E}">
        <p14:creationId xmlns:p14="http://schemas.microsoft.com/office/powerpoint/2010/main" val="342899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0C701F-9CB7-6C27-2CA9-E2C5330D251E}"/>
              </a:ext>
            </a:extLst>
          </p:cNvPr>
          <p:cNvSpPr>
            <a:spLocks noGrp="1"/>
          </p:cNvSpPr>
          <p:nvPr>
            <p:ph type="title"/>
          </p:nvPr>
        </p:nvSpPr>
        <p:spPr/>
        <p:txBody>
          <a:bodyPr>
            <a:normAutofit/>
          </a:bodyPr>
          <a:lstStyle/>
          <a:p>
            <a:r>
              <a:rPr lang="pl-PL" b="1" dirty="0"/>
              <a:t>Ustal zakres badania</a:t>
            </a:r>
            <a:endParaRPr lang="pl-PL" dirty="0"/>
          </a:p>
        </p:txBody>
      </p:sp>
    </p:spTree>
    <p:extLst>
      <p:ext uri="{BB962C8B-B14F-4D97-AF65-F5344CB8AC3E}">
        <p14:creationId xmlns:p14="http://schemas.microsoft.com/office/powerpoint/2010/main" val="372429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base"/>
            <a:r>
              <a:rPr lang="pl-PL" dirty="0"/>
              <a:t>Kluczowe elementy do analizy</a:t>
            </a:r>
          </a:p>
        </p:txBody>
      </p:sp>
      <p:sp>
        <p:nvSpPr>
          <p:cNvPr id="3" name="Symbol zastępczy zawartości 2"/>
          <p:cNvSpPr>
            <a:spLocks noGrp="1"/>
          </p:cNvSpPr>
          <p:nvPr>
            <p:ph idx="1"/>
          </p:nvPr>
        </p:nvSpPr>
        <p:spPr>
          <a:xfrm>
            <a:off x="882064" y="1991035"/>
            <a:ext cx="10660956" cy="3610870"/>
          </a:xfrm>
        </p:spPr>
        <p:txBody>
          <a:bodyPr>
            <a:noAutofit/>
          </a:bodyPr>
          <a:lstStyle/>
          <a:p>
            <a:pPr lvl="0"/>
            <a:r>
              <a:rPr lang="pl-PL" sz="2200" dirty="0"/>
              <a:t>Bez względu na wybrany sposób badania aplikacji mobilnej, zawsze sprawdź:</a:t>
            </a:r>
          </a:p>
          <a:p>
            <a:pPr marL="342900" lvl="0" indent="-342900">
              <a:buFont typeface="Arial" panose="020B0604020202020204" pitchFamily="34" charset="0"/>
              <a:buChar char="•"/>
            </a:pPr>
            <a:r>
              <a:rPr lang="pl-PL" sz="2200" dirty="0"/>
              <a:t>menu; </a:t>
            </a:r>
          </a:p>
          <a:p>
            <a:pPr marL="342900" lvl="0" indent="-342900">
              <a:buFont typeface="Arial" panose="020B0604020202020204" pitchFamily="34" charset="0"/>
              <a:buChar char="•"/>
            </a:pPr>
            <a:r>
              <a:rPr lang="pl-PL" sz="2200" dirty="0"/>
              <a:t>logowanie/rejestracja (jeśli występuje);</a:t>
            </a:r>
          </a:p>
          <a:p>
            <a:pPr marL="342900" lvl="0" indent="-342900">
              <a:buFont typeface="Arial" panose="020B0604020202020204" pitchFamily="34" charset="0"/>
              <a:buChar char="•"/>
            </a:pPr>
            <a:r>
              <a:rPr lang="pl-PL" sz="2200" dirty="0"/>
              <a:t>deklarację dostępności (może być w aplikacji lub na stronie skąd pobierasz aplikację);</a:t>
            </a:r>
          </a:p>
          <a:p>
            <a:pPr marL="342900" lvl="0" indent="-342900">
              <a:buFont typeface="Arial" panose="020B0604020202020204" pitchFamily="34" charset="0"/>
              <a:buChar char="•"/>
            </a:pPr>
            <a:r>
              <a:rPr lang="pl-PL" sz="2200" dirty="0"/>
              <a:t>całe, kluczowe procesy — (np. złożenie wniosku — od zalogowania, przez wyszukanie wniosku, wypełnienie go, wysłanie i uzyskanie potwierdzenia </a:t>
            </a:r>
            <a:br>
              <a:rPr lang="pl-PL" sz="2200" dirty="0"/>
            </a:br>
            <a:r>
              <a:rPr lang="pl-PL" sz="2200" dirty="0"/>
              <a:t>o wysłaniu).</a:t>
            </a:r>
          </a:p>
          <a:p>
            <a:pPr lvl="0"/>
            <a:r>
              <a:rPr lang="pl-PL" sz="2200" dirty="0"/>
              <a:t>Poszerzaj ten zakres w miarę swoich możliwości. </a:t>
            </a:r>
          </a:p>
        </p:txBody>
      </p:sp>
    </p:spTree>
    <p:extLst>
      <p:ext uri="{BB962C8B-B14F-4D97-AF65-F5344CB8AC3E}">
        <p14:creationId xmlns:p14="http://schemas.microsoft.com/office/powerpoint/2010/main" val="3464517382"/>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Niestandardowy 1">
      <a:majorFont>
        <a:latin typeface="Calibri Light"/>
        <a:ea typeface=""/>
        <a:cs typeface=""/>
      </a:majorFont>
      <a:minorFont>
        <a:latin typeface="Calibri"/>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3094</Words>
  <Application>Microsoft Office PowerPoint</Application>
  <PresentationFormat>Panoramiczny</PresentationFormat>
  <Paragraphs>213</Paragraphs>
  <Slides>59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59</vt:i4>
      </vt:variant>
    </vt:vector>
  </HeadingPairs>
  <TitlesOfParts>
    <vt:vector size="65" baseType="lpstr">
      <vt:lpstr>Arial</vt:lpstr>
      <vt:lpstr>Calibri</vt:lpstr>
      <vt:lpstr>Calibri Light</vt:lpstr>
      <vt:lpstr>Open Sans</vt:lpstr>
      <vt:lpstr>Open Sans Semibold</vt:lpstr>
      <vt:lpstr>Office Theme</vt:lpstr>
      <vt:lpstr>Samodzielne wykrywanie błędów dostępności cyfrowej w aplikacjach mobilnych</vt:lpstr>
      <vt:lpstr>Plan szkolenia</vt:lpstr>
      <vt:lpstr>Zdefiniuj „dostępność cyfrową”</vt:lpstr>
      <vt:lpstr>Dostępny czyli jaki?</vt:lpstr>
      <vt:lpstr>Poziom minimalny – dla podmiotów publicznych</vt:lpstr>
      <vt:lpstr>Poziom pośredni — dla podmiotów publicznych</vt:lpstr>
      <vt:lpstr>Poziom plus — dla podmiotów publicznych</vt:lpstr>
      <vt:lpstr>Ustal zakres badania</vt:lpstr>
      <vt:lpstr>Kluczowe elementy do analizy</vt:lpstr>
      <vt:lpstr> Szczególne przypadki do analizy</vt:lpstr>
      <vt:lpstr>Treści, które możesz pominąć przy ocenie zgodności z ustawą 1/2 </vt:lpstr>
      <vt:lpstr>Treści, które możesz pominąć przy ocenie zgodności z ustawą 2/2 </vt:lpstr>
      <vt:lpstr>Wybierz sposób badania</vt:lpstr>
      <vt:lpstr>Badanie eksperckie</vt:lpstr>
      <vt:lpstr>Badanie eksperckie — plusy</vt:lpstr>
      <vt:lpstr>Badanie eksperckie – minusy</vt:lpstr>
      <vt:lpstr>Testy z użytkownikami</vt:lpstr>
      <vt:lpstr>Testy z użytkownikami — plusy</vt:lpstr>
      <vt:lpstr>Testy z użytkownikami — minusy</vt:lpstr>
      <vt:lpstr>Proste testy i analiza podstawowych błędów</vt:lpstr>
      <vt:lpstr>Proste testy i analiza podstawowych błędów — plusy</vt:lpstr>
      <vt:lpstr>Proste testy i analiza podstawowych błędów — minusy</vt:lpstr>
      <vt:lpstr>Mieszane metody badawcze</vt:lpstr>
      <vt:lpstr>Analiza Dostępności Aplikacji Mobilnych (ADAM)</vt:lpstr>
      <vt:lpstr>Narzędzia do prostych testów  i analizy podstawowych problemów</vt:lpstr>
      <vt:lpstr>Czego potrzebujesz do prostych testów?</vt:lpstr>
      <vt:lpstr>Dlaczego 2 systemy operacyjne?</vt:lpstr>
      <vt:lpstr>Ułatwienia dostępu</vt:lpstr>
      <vt:lpstr>Przykłady ułatwień dostępu — Android</vt:lpstr>
      <vt:lpstr>Przykłady ułatwień dostępu — iOS</vt:lpstr>
      <vt:lpstr>Włączanie czytnika TalkBack przy użyciu ustawień urządzenia — Android </vt:lpstr>
      <vt:lpstr>Włączanie czytnika VoiceOver przy użyciu ustawień urządzenia — iOS </vt:lpstr>
      <vt:lpstr>Opcje sterowania czytaniem — Android</vt:lpstr>
      <vt:lpstr>Pokrętło sterujące opcjami czytania — iOS</vt:lpstr>
      <vt:lpstr>Badanie aplikacji z wykorzystaniem ułatwień dostępu</vt:lpstr>
      <vt:lpstr>Proste testy i analiza podstawowych problemów</vt:lpstr>
      <vt:lpstr>Zastrzeżenie</vt:lpstr>
      <vt:lpstr>1. Czy po zmianie orientacji ekranu treści są nadal widoczne i czytelne?</vt:lpstr>
      <vt:lpstr>2. Czy instrukcje nie odnoszą się koloru, kształtu, rozmiaru lub pozycji na ekranie?</vt:lpstr>
      <vt:lpstr>3. Czy można powiększyć dwukrotnie czcionkę i treści w aplikacji są nadal czytelne?</vt:lpstr>
      <vt:lpstr>4. Czy multimedia umieszczone w aplikacji mają alternatywy przekazujące ich treść?</vt:lpstr>
      <vt:lpstr>5. Czy formularze przetwarzające szczególnie istotne dane prezentują ekran podsumowujący i dają możliwość wprowadzenia poprawek?</vt:lpstr>
      <vt:lpstr>6. Czy nie ma gwałtownych błysków i zmiany kolorów?</vt:lpstr>
      <vt:lpstr>7. Czy zabezpieczenia biometryczne mają alternatywę? </vt:lpstr>
      <vt:lpstr>8. Czy aplikacja mobilna ma swoją deklarację dostępności?</vt:lpstr>
      <vt:lpstr>9. Czy dokumentacja aplikacji mobilnej zawiera informacje na temat dostępności cyfrowej?</vt:lpstr>
      <vt:lpstr>10. Czy aplikacja służąca do komunikacji głosowej ma możliwość komunikacji pisemnej w czasie rzeczywistym?</vt:lpstr>
      <vt:lpstr>11. Czy elementy aplikacji są odczytywane przez czytnik ekranu w logicznej kolejności? (test z czytnikiem ekranu)</vt:lpstr>
      <vt:lpstr>12. Czy elementy graficzne mają poprawną alternatywę tekstową? (test z czytnikiem ekranu)</vt:lpstr>
      <vt:lpstr>13. Czy wszystkie elementy aktywne na ekranie są możliwe do aktywowania za pomocą czytnika ekranu? (test z czytnikiem ekranu)</vt:lpstr>
      <vt:lpstr>14. Czy treści są odczytywane w poprawnym języku? (test z czytnikiem ekranu)</vt:lpstr>
      <vt:lpstr>15. Czy pola formularzy mają prawidłowe etykiety, dostępne dla czytnika ekranu? (test z czytnikiem ekranu)</vt:lpstr>
      <vt:lpstr>16. Czy alternatywy przekazujące treść multimediów są dostępne dla czytnika ekranu? (test z czytnikiem ekranu)</vt:lpstr>
      <vt:lpstr>17. Czy multimedia, w tym uruchamiane automatycznie i trwające ponad 3 sekundy, mogą być kontrolowane za pomocą czytnika ekranu? (test z czytnikiem ekranu)</vt:lpstr>
      <vt:lpstr>18. Czy fokus porusza się w logicznej kolejności? (test bez ekranu dotykowego)</vt:lpstr>
      <vt:lpstr>19. Czy elementy aktywne aplikacji można obsłużyć bez dotykania ekranu? (test bez ekranu dotykowego)</vt:lpstr>
      <vt:lpstr>20. Czy funkcje opisane w testach 16 i 17 można obsłużyć bez dotykania ekranu? (test bez ekranu dotykowego)</vt:lpstr>
      <vt:lpstr>Pytania?</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Samodzielne wykrywanie błędów dostępności cyfrowej w aplikacjach mobilnych</dc:title>
  <dc:creator/>
  <cp:lastModifiedBy/>
  <cp:revision>1</cp:revision>
  <dcterms:created xsi:type="dcterms:W3CDTF">2025-04-07T10:02:48Z</dcterms:created>
  <dcterms:modified xsi:type="dcterms:W3CDTF">2025-04-07T10:03:33Z</dcterms:modified>
</cp:coreProperties>
</file>