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25"/>
  </p:notesMasterIdLst>
  <p:sldIdLst>
    <p:sldId id="358" r:id="rId3"/>
    <p:sldId id="359" r:id="rId4"/>
    <p:sldId id="283" r:id="rId5"/>
    <p:sldId id="304" r:id="rId6"/>
    <p:sldId id="305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46" r:id="rId17"/>
    <p:sldId id="347" r:id="rId18"/>
    <p:sldId id="348" r:id="rId19"/>
    <p:sldId id="349" r:id="rId20"/>
    <p:sldId id="350" r:id="rId21"/>
    <p:sldId id="351" r:id="rId22"/>
    <p:sldId id="355" r:id="rId23"/>
    <p:sldId id="356" r:id="rId2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Arial Black" panose="020B0A04020102020204" pitchFamily="34" charset="0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4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886642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8694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4" name="Shape 3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15" name="Shape 3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3063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4" name="Shape 3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35" name="Shape 32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5716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1" name="Shape 327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pl-P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2" name="Shape 3272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5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273" name="Shape 3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0356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0" name="Shape 328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pl-P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1" name="Shape 3281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5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282" name="Shape 3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1664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0" name="Shape 329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lang="pl-P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1" name="Shape 3291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5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292" name="Shape 3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1168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5" name="Shape 34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96" name="Shape 34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00589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4" name="Shape 35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05" name="Shape 35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02624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" name="Shape 35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13" name="Shape 35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50675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3" name="Shape 35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24" name="Shape 35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20359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" name="Shape 35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33" name="Shape 35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035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26782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" name="Shape 35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44" name="Shape 35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93278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0" name="Shape 359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lang="pl-P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1" name="Shape 35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92" name="Shape 35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14724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9" name="Shape 359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lang="pl-P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0" name="Shape 36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01" name="Shape 36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419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5" name="Shape 26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86" name="Shape 26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1950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0" name="Shape 29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51" name="Shape 29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1037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8" name="Shape 29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59" name="Shape 29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3019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3" name="Shape 316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pl-P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4" name="Shape 3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165" name="Shape 3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9728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3" name="Shape 317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pl-P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4" name="Shape 3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175" name="Shape 3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4355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3" name="Shape 318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pl-P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4" name="Shape 31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185" name="Shape 3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7520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" name="Shape 320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pl-P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6" name="Shape 3206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5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207" name="Shape 3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3834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3998" cy="513542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685800" y="3355848"/>
            <a:ext cx="8077199" cy="1673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7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685800" y="1828800"/>
            <a:ext cx="8077199" cy="14996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0" y="5128332"/>
            <a:ext cx="9144000" cy="457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ytuł i tekst pionow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 rot="5400000">
            <a:off x="2259195" y="-26804"/>
            <a:ext cx="4625607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96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38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7010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6654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5943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614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4013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421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ytuł pionowy i teks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6598920" y="0"/>
            <a:ext cx="4571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6647685" y="0"/>
            <a:ext cx="2514599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 rot="5400000">
            <a:off x="4808537" y="2247901"/>
            <a:ext cx="5851525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 rot="5400000">
            <a:off x="541336" y="220662"/>
            <a:ext cx="5851525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96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38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7010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6654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5943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614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4013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421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2640597" y="6377457"/>
            <a:ext cx="383640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96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38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7010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6654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5943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614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4013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421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8" cy="2185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96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38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7010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6654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5943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614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4013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421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4648200" y="3938587"/>
            <a:ext cx="4038598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96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38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7010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6654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5943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614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4013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421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Nagłówek sekcji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0"/>
            <a:ext cx="9144000" cy="26025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Shape 53"/>
          <p:cNvSpPr/>
          <p:nvPr/>
        </p:nvSpPr>
        <p:spPr>
          <a:xfrm>
            <a:off x="0" y="2602518"/>
            <a:ext cx="9144000" cy="457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749808" y="118870"/>
            <a:ext cx="8013190" cy="16367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7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740664" y="1828800"/>
            <a:ext cx="8022336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wa elementy zawartości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773934"/>
            <a:ext cx="4038598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426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01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1930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4114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3403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3606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4013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421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648200" y="1773934"/>
            <a:ext cx="4038598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426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01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1930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4114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3403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3606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4013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421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ównani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57200" y="1698985"/>
            <a:ext cx="4040187" cy="7153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457200" y="2449510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883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457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609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15747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8636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10667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127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1473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1676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3"/>
          </p:nvPr>
        </p:nvSpPr>
        <p:spPr>
          <a:xfrm>
            <a:off x="4645025" y="1698985"/>
            <a:ext cx="4041773" cy="7153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4"/>
          </p:nvPr>
        </p:nvSpPr>
        <p:spPr>
          <a:xfrm>
            <a:off x="4645025" y="2449510"/>
            <a:ext cx="4041773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883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457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609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15747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8636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10667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127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1473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1676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ylko tytuł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Zawartość z podpisem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67838" y="152400"/>
            <a:ext cx="2523743" cy="9784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2000" b="0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019375" y="1743133"/>
            <a:ext cx="5920639" cy="45588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96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38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7010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6654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5943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614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63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6553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6756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2"/>
          </p:nvPr>
        </p:nvSpPr>
        <p:spPr>
          <a:xfrm>
            <a:off x="167838" y="1730016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5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6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2855735" y="0"/>
            <a:ext cx="45718" cy="14538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2855735" y="0"/>
            <a:ext cx="45718" cy="14538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az z podpisem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164592" y="155446"/>
            <a:ext cx="2525149" cy="9784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2000" b="0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pic" idx="2"/>
          </p:nvPr>
        </p:nvSpPr>
        <p:spPr>
          <a:xfrm>
            <a:off x="2903805" y="1484808"/>
            <a:ext cx="6247396" cy="5373192"/>
          </a:xfrm>
          <a:prstGeom prst="rect">
            <a:avLst/>
          </a:prstGeom>
          <a:solidFill>
            <a:srgbClr val="BABABB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164592" y="1728216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5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6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164592" y="1170432"/>
            <a:ext cx="2523743" cy="201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/>
          <p:nvPr/>
        </p:nvSpPr>
        <p:spPr>
          <a:xfrm>
            <a:off x="2855735" y="0"/>
            <a:ext cx="4571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2855735" y="0"/>
            <a:ext cx="4571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3035808" y="1170432"/>
            <a:ext cx="5193790" cy="201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Font typeface="Calibri"/>
              <a:buNone/>
              <a:defRPr sz="1200" b="0" i="0" u="none" strike="noStrike" cap="none">
                <a:solidFill>
                  <a:srgbClr val="BABA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339328" y="1170432"/>
            <a:ext cx="733864" cy="2011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435895"/>
            <a:ext cx="9144000" cy="457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0"/>
            <a:ext cx="9143998" cy="14337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96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38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7010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6654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5943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614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4013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421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0" y="1435895"/>
            <a:ext cx="9144000" cy="457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0" y="0"/>
            <a:ext cx="9143998" cy="14337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96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38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7010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6654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5943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614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4013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421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3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884" y="2492896"/>
            <a:ext cx="9144000" cy="1080120"/>
          </a:xfrm>
        </p:spPr>
        <p:txBody>
          <a:bodyPr anchor="ctr">
            <a:normAutofit fontScale="90000"/>
          </a:bodyPr>
          <a:lstStyle/>
          <a:p>
            <a:pPr algn="ctr">
              <a:tabLst>
                <a:tab pos="2333625" algn="l"/>
              </a:tabLst>
            </a:pPr>
            <a:r>
              <a:rPr lang="pl-PL" altLang="pl-PL" sz="3200" b="1" dirty="0" smtClean="0">
                <a:latin typeface="Arial Black" panose="020B0A04020102020204" pitchFamily="34" charset="0"/>
              </a:rPr>
              <a:t>TEMAT 9</a:t>
            </a:r>
            <a:r>
              <a:rPr lang="pl-PL" altLang="pl-PL" sz="3200" b="1" dirty="0" smtClean="0"/>
              <a:t/>
            </a:r>
            <a:br>
              <a:rPr lang="pl-PL" altLang="pl-PL" sz="3200" b="1" dirty="0" smtClean="0"/>
            </a:br>
            <a:r>
              <a:rPr lang="pl-PL" sz="2800" dirty="0"/>
              <a:t>Eksploatacja sprzętu ochrony dróg oddechowych </a:t>
            </a:r>
            <a:endParaRPr lang="pl-PL" altLang="pl-PL" sz="32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36097" y="5301208"/>
            <a:ext cx="3707904" cy="336129"/>
          </a:xfrm>
        </p:spPr>
        <p:txBody>
          <a:bodyPr/>
          <a:lstStyle/>
          <a:p>
            <a:r>
              <a:rPr lang="pl-PL" altLang="pl-PL" sz="1600" b="1" i="1" dirty="0" smtClean="0"/>
              <a:t>autor</a:t>
            </a:r>
            <a:r>
              <a:rPr lang="pl-PL" altLang="pl-PL" sz="1600" b="1" i="1" dirty="0"/>
              <a:t>: </a:t>
            </a:r>
            <a:r>
              <a:rPr lang="pl-PL" altLang="pl-PL" sz="1600" b="1" i="1" dirty="0" smtClean="0"/>
              <a:t> </a:t>
            </a:r>
            <a:r>
              <a:rPr lang="pl-PL" altLang="pl-PL" b="1" dirty="0"/>
              <a:t>Marcin  </a:t>
            </a:r>
            <a:r>
              <a:rPr lang="pl-PL" altLang="pl-PL" b="1" dirty="0" err="1" smtClean="0"/>
              <a:t>Lewosiński</a:t>
            </a:r>
            <a:endParaRPr lang="pl-PL" altLang="pl-PL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6" y="152494"/>
            <a:ext cx="1368152" cy="1557001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025948" y="404769"/>
            <a:ext cx="6984776" cy="936104"/>
          </a:xfrm>
          <a:prstGeom prst="rect">
            <a:avLst/>
          </a:prstGeom>
        </p:spPr>
        <p:txBody>
          <a:bodyPr vert="horz" lIns="91440" tIns="0" rIns="45720" bIns="0" rtlCol="0" anchor="ctr">
            <a:normAutofit fontScale="92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altLang="pl-PL" sz="2400" dirty="0" smtClean="0"/>
              <a:t>SZKOLENIE  </a:t>
            </a:r>
            <a:r>
              <a:rPr lang="pl-PL" sz="2400" dirty="0"/>
              <a:t>KIEROWCÓW – KONSERWATORÓW</a:t>
            </a:r>
          </a:p>
          <a:p>
            <a:pPr algn="ctr"/>
            <a:r>
              <a:rPr lang="pl-PL" sz="2400" dirty="0"/>
              <a:t>SPRZĘTU RATOWNICZEGO </a:t>
            </a:r>
            <a:r>
              <a:rPr lang="pl-PL" sz="2400" dirty="0" smtClean="0"/>
              <a:t>OSP</a:t>
            </a:r>
            <a:endParaRPr lang="pl-PL" altLang="pl-PL" sz="2400" dirty="0"/>
          </a:p>
        </p:txBody>
      </p:sp>
    </p:spTree>
    <p:extLst>
      <p:ext uri="{BB962C8B-B14F-4D97-AF65-F5344CB8AC3E}">
        <p14:creationId xmlns:p14="http://schemas.microsoft.com/office/powerpoint/2010/main" val="283629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7" name="Shape 3217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r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2016-03-07</a:t>
            </a:r>
          </a:p>
        </p:txBody>
      </p:sp>
      <p:sp>
        <p:nvSpPr>
          <p:cNvPr id="3218" name="Shape 3218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pl-P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9" name="Shape 3219"/>
          <p:cNvSpPr txBox="1">
            <a:spLocks noGrp="1"/>
          </p:cNvSpPr>
          <p:nvPr>
            <p:ph type="title" idx="4294967295"/>
          </p:nvPr>
        </p:nvSpPr>
        <p:spPr>
          <a:xfrm>
            <a:off x="341728" y="141668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0000"/>
                </a:solidFill>
                <a:latin typeface="+mj-lt"/>
                <a:ea typeface="Calibri"/>
                <a:cs typeface="Calibri"/>
                <a:sym typeface="Calibri"/>
              </a:rPr>
              <a:t>Zawór butli</a:t>
            </a:r>
          </a:p>
        </p:txBody>
      </p:sp>
      <p:grpSp>
        <p:nvGrpSpPr>
          <p:cNvPr id="3220" name="Shape 3220"/>
          <p:cNvGrpSpPr/>
          <p:nvPr/>
        </p:nvGrpSpPr>
        <p:grpSpPr>
          <a:xfrm>
            <a:off x="2895600" y="2209800"/>
            <a:ext cx="2867024" cy="3746499"/>
            <a:chOff x="1776" y="1296"/>
            <a:chExt cx="1805" cy="2359"/>
          </a:xfrm>
        </p:grpSpPr>
        <p:pic>
          <p:nvPicPr>
            <p:cNvPr id="3221" name="Shape 32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063" y="1296"/>
              <a:ext cx="1136" cy="23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22" name="Shape 322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776" y="1507"/>
              <a:ext cx="1805" cy="103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23" name="Shape 3223"/>
          <p:cNvSpPr/>
          <p:nvPr/>
        </p:nvSpPr>
        <p:spPr>
          <a:xfrm>
            <a:off x="3581400" y="3194050"/>
            <a:ext cx="1485899" cy="54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395"/>
                </a:moveTo>
                <a:lnTo>
                  <a:pt x="120000" y="0"/>
                </a:lnTo>
                <a:lnTo>
                  <a:pt x="100000" y="40465"/>
                </a:lnTo>
                <a:lnTo>
                  <a:pt x="84102" y="68372"/>
                </a:lnTo>
                <a:lnTo>
                  <a:pt x="71794" y="82325"/>
                </a:lnTo>
                <a:lnTo>
                  <a:pt x="71794" y="120000"/>
                </a:lnTo>
                <a:lnTo>
                  <a:pt x="48205" y="118604"/>
                </a:lnTo>
                <a:lnTo>
                  <a:pt x="48205" y="79534"/>
                </a:lnTo>
                <a:lnTo>
                  <a:pt x="24615" y="51627"/>
                </a:lnTo>
                <a:lnTo>
                  <a:pt x="0" y="1395"/>
                </a:lnTo>
                <a:close/>
              </a:path>
            </a:pathLst>
          </a:custGeom>
          <a:solidFill>
            <a:srgbClr val="3366FF">
              <a:alpha val="49803"/>
            </a:srgbClr>
          </a:solidFill>
          <a:ln w="9525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24" name="Shape 3224"/>
          <p:cNvGrpSpPr/>
          <p:nvPr/>
        </p:nvGrpSpPr>
        <p:grpSpPr>
          <a:xfrm>
            <a:off x="4419600" y="1828800"/>
            <a:ext cx="2814637" cy="685799"/>
            <a:chOff x="1584" y="960"/>
            <a:chExt cx="1772" cy="431"/>
          </a:xfrm>
        </p:grpSpPr>
        <p:cxnSp>
          <p:nvCxnSpPr>
            <p:cNvPr id="3225" name="Shape 3225"/>
            <p:cNvCxnSpPr/>
            <p:nvPr/>
          </p:nvCxnSpPr>
          <p:spPr>
            <a:xfrm flipH="1">
              <a:off x="1584" y="1103"/>
              <a:ext cx="528" cy="288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sp>
          <p:nvSpPr>
            <p:cNvPr id="3226" name="Shape 3226"/>
            <p:cNvSpPr txBox="1"/>
            <p:nvPr/>
          </p:nvSpPr>
          <p:spPr>
            <a:xfrm>
              <a:off x="2150" y="960"/>
              <a:ext cx="1206" cy="28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pl-PL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filtr powietrza</a:t>
              </a:r>
            </a:p>
          </p:txBody>
        </p:sp>
      </p:grpSp>
      <p:grpSp>
        <p:nvGrpSpPr>
          <p:cNvPr id="3227" name="Shape 3227"/>
          <p:cNvGrpSpPr/>
          <p:nvPr/>
        </p:nvGrpSpPr>
        <p:grpSpPr>
          <a:xfrm>
            <a:off x="4419600" y="2555875"/>
            <a:ext cx="3832224" cy="568324"/>
            <a:chOff x="1584" y="1418"/>
            <a:chExt cx="2413" cy="357"/>
          </a:xfrm>
        </p:grpSpPr>
        <p:cxnSp>
          <p:nvCxnSpPr>
            <p:cNvPr id="3228" name="Shape 3228"/>
            <p:cNvCxnSpPr/>
            <p:nvPr/>
          </p:nvCxnSpPr>
          <p:spPr>
            <a:xfrm flipH="1">
              <a:off x="1584" y="1584"/>
              <a:ext cx="1007" cy="191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sp>
          <p:nvSpPr>
            <p:cNvPr id="3229" name="Shape 3229"/>
            <p:cNvSpPr txBox="1"/>
            <p:nvPr/>
          </p:nvSpPr>
          <p:spPr>
            <a:xfrm>
              <a:off x="2629" y="1418"/>
              <a:ext cx="1368" cy="28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pl-PL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rurka odstojnika</a:t>
              </a:r>
            </a:p>
          </p:txBody>
        </p:sp>
      </p:grpSp>
      <p:grpSp>
        <p:nvGrpSpPr>
          <p:cNvPr id="3230" name="Shape 3230"/>
          <p:cNvGrpSpPr/>
          <p:nvPr/>
        </p:nvGrpSpPr>
        <p:grpSpPr>
          <a:xfrm>
            <a:off x="4571999" y="3352799"/>
            <a:ext cx="1819275" cy="803274"/>
            <a:chOff x="1679" y="1919"/>
            <a:chExt cx="1146" cy="505"/>
          </a:xfrm>
        </p:grpSpPr>
        <p:cxnSp>
          <p:nvCxnSpPr>
            <p:cNvPr id="3231" name="Shape 3231"/>
            <p:cNvCxnSpPr/>
            <p:nvPr/>
          </p:nvCxnSpPr>
          <p:spPr>
            <a:xfrm rot="10800000">
              <a:off x="1679" y="1919"/>
              <a:ext cx="576" cy="336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sp>
          <p:nvSpPr>
            <p:cNvPr id="3232" name="Shape 3232"/>
            <p:cNvSpPr txBox="1"/>
            <p:nvPr/>
          </p:nvSpPr>
          <p:spPr>
            <a:xfrm>
              <a:off x="2294" y="2137"/>
              <a:ext cx="532" cy="28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pl-PL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woda</a:t>
              </a:r>
            </a:p>
          </p:txBody>
        </p:sp>
      </p:grpSp>
      <p:sp>
        <p:nvSpPr>
          <p:cNvPr id="18" name="Shape 3211"/>
          <p:cNvSpPr txBox="1">
            <a:spLocks/>
          </p:cNvSpPr>
          <p:nvPr/>
        </p:nvSpPr>
        <p:spPr>
          <a:xfrm>
            <a:off x="457200" y="1392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pPr algn="ctr">
              <a:buSzPct val="25000"/>
            </a:pPr>
            <a:r>
              <a:rPr lang="pl-PL" sz="2800" dirty="0" smtClean="0">
                <a:solidFill>
                  <a:srgbClr val="FFC000"/>
                </a:solidFill>
                <a:latin typeface="+mj-lt"/>
              </a:rPr>
              <a:t>Napełnianie butli</a:t>
            </a:r>
            <a:endParaRPr lang="pl-PL" sz="2800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7" name="Shape 3237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r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2016-03-07</a:t>
            </a:r>
          </a:p>
        </p:txBody>
      </p:sp>
      <p:sp>
        <p:nvSpPr>
          <p:cNvPr id="3238" name="Shape 3238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pl-P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9" name="Shape 3239"/>
          <p:cNvSpPr txBox="1">
            <a:spLocks noGrp="1"/>
          </p:cNvSpPr>
          <p:nvPr>
            <p:ph type="title" idx="4294967295"/>
          </p:nvPr>
        </p:nvSpPr>
        <p:spPr>
          <a:xfrm>
            <a:off x="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000"/>
                </a:solidFill>
                <a:latin typeface="+mj-lt"/>
                <a:ea typeface="Calibri"/>
                <a:cs typeface="Calibri"/>
                <a:sym typeface="Calibri"/>
              </a:rPr>
              <a:t>Napełnianie butli</a:t>
            </a:r>
          </a:p>
        </p:txBody>
      </p:sp>
      <p:pic>
        <p:nvPicPr>
          <p:cNvPr id="3240" name="Shape 32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1676400"/>
            <a:ext cx="2222500" cy="4495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41" name="Shape 3241"/>
          <p:cNvGrpSpPr/>
          <p:nvPr/>
        </p:nvGrpSpPr>
        <p:grpSpPr>
          <a:xfrm>
            <a:off x="3200399" y="1676400"/>
            <a:ext cx="5410200" cy="4495800"/>
            <a:chOff x="2015" y="1056"/>
            <a:chExt cx="3408" cy="2832"/>
          </a:xfrm>
        </p:grpSpPr>
        <p:cxnSp>
          <p:nvCxnSpPr>
            <p:cNvPr id="3242" name="Shape 3242"/>
            <p:cNvCxnSpPr/>
            <p:nvPr/>
          </p:nvCxnSpPr>
          <p:spPr>
            <a:xfrm rot="10800000">
              <a:off x="2255" y="1056"/>
              <a:ext cx="0" cy="2784"/>
            </a:xfrm>
            <a:prstGeom prst="straightConnector1">
              <a:avLst/>
            </a:prstGeom>
            <a:noFill/>
            <a:ln w="38100" cap="sq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243" name="Shape 3243"/>
            <p:cNvCxnSpPr/>
            <p:nvPr/>
          </p:nvCxnSpPr>
          <p:spPr>
            <a:xfrm>
              <a:off x="2015" y="3311"/>
              <a:ext cx="3408" cy="0"/>
            </a:xfrm>
            <a:prstGeom prst="straightConnector1">
              <a:avLst/>
            </a:prstGeom>
            <a:noFill/>
            <a:ln w="38100" cap="sq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244" name="Shape 3244"/>
            <p:cNvCxnSpPr/>
            <p:nvPr/>
          </p:nvCxnSpPr>
          <p:spPr>
            <a:xfrm>
              <a:off x="2255" y="2639"/>
              <a:ext cx="2927" cy="0"/>
            </a:xfrm>
            <a:prstGeom prst="straightConnector1">
              <a:avLst/>
            </a:prstGeom>
            <a:noFill/>
            <a:ln w="12700" cap="sq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5" name="Shape 3245"/>
            <p:cNvCxnSpPr/>
            <p:nvPr/>
          </p:nvCxnSpPr>
          <p:spPr>
            <a:xfrm rot="10800000">
              <a:off x="2928" y="1056"/>
              <a:ext cx="0" cy="2784"/>
            </a:xfrm>
            <a:prstGeom prst="straightConnector1">
              <a:avLst/>
            </a:prstGeom>
            <a:noFill/>
            <a:ln w="12700" cap="sq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6" name="Shape 3246"/>
            <p:cNvCxnSpPr/>
            <p:nvPr/>
          </p:nvCxnSpPr>
          <p:spPr>
            <a:xfrm rot="10800000">
              <a:off x="3600" y="1056"/>
              <a:ext cx="0" cy="2832"/>
            </a:xfrm>
            <a:prstGeom prst="straightConnector1">
              <a:avLst/>
            </a:prstGeom>
            <a:noFill/>
            <a:ln w="12700" cap="sq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7" name="Shape 3247"/>
            <p:cNvCxnSpPr/>
            <p:nvPr/>
          </p:nvCxnSpPr>
          <p:spPr>
            <a:xfrm rot="10800000">
              <a:off x="4272" y="1056"/>
              <a:ext cx="0" cy="2832"/>
            </a:xfrm>
            <a:prstGeom prst="straightConnector1">
              <a:avLst/>
            </a:prstGeom>
            <a:noFill/>
            <a:ln w="12700" cap="sq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8" name="Shape 3248"/>
            <p:cNvCxnSpPr/>
            <p:nvPr/>
          </p:nvCxnSpPr>
          <p:spPr>
            <a:xfrm rot="10800000">
              <a:off x="4943" y="1104"/>
              <a:ext cx="0" cy="2784"/>
            </a:xfrm>
            <a:prstGeom prst="straightConnector1">
              <a:avLst/>
            </a:prstGeom>
            <a:noFill/>
            <a:ln w="12700" cap="sq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9" name="Shape 3249"/>
            <p:cNvCxnSpPr/>
            <p:nvPr/>
          </p:nvCxnSpPr>
          <p:spPr>
            <a:xfrm>
              <a:off x="2255" y="1968"/>
              <a:ext cx="2927" cy="0"/>
            </a:xfrm>
            <a:prstGeom prst="straightConnector1">
              <a:avLst/>
            </a:prstGeom>
            <a:noFill/>
            <a:ln w="12700" cap="sq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0" name="Shape 3250"/>
            <p:cNvCxnSpPr/>
            <p:nvPr/>
          </p:nvCxnSpPr>
          <p:spPr>
            <a:xfrm>
              <a:off x="2255" y="1296"/>
              <a:ext cx="2927" cy="0"/>
            </a:xfrm>
            <a:prstGeom prst="straightConnector1">
              <a:avLst/>
            </a:prstGeom>
            <a:noFill/>
            <a:ln w="12700" cap="sq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51" name="Shape 3251"/>
          <p:cNvSpPr/>
          <p:nvPr/>
        </p:nvSpPr>
        <p:spPr>
          <a:xfrm>
            <a:off x="3581400" y="1930400"/>
            <a:ext cx="4114800" cy="44783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89159"/>
                </a:moveTo>
                <a:cubicBezTo>
                  <a:pt x="7546" y="91839"/>
                  <a:pt x="25185" y="120000"/>
                  <a:pt x="45185" y="105154"/>
                </a:cubicBezTo>
                <a:cubicBezTo>
                  <a:pt x="65185" y="90308"/>
                  <a:pt x="104398" y="21907"/>
                  <a:pt x="120000" y="0"/>
                </a:cubicBezTo>
              </a:path>
            </a:pathLst>
          </a:custGeom>
          <a:noFill/>
          <a:ln w="57150" cap="sq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52" name="Shape 3252"/>
          <p:cNvGrpSpPr/>
          <p:nvPr/>
        </p:nvGrpSpPr>
        <p:grpSpPr>
          <a:xfrm>
            <a:off x="4419600" y="5333999"/>
            <a:ext cx="4073524" cy="487362"/>
            <a:chOff x="2784" y="3359"/>
            <a:chExt cx="2565" cy="306"/>
          </a:xfrm>
        </p:grpSpPr>
        <p:sp>
          <p:nvSpPr>
            <p:cNvPr id="3253" name="Shape 3253"/>
            <p:cNvSpPr txBox="1"/>
            <p:nvPr/>
          </p:nvSpPr>
          <p:spPr>
            <a:xfrm>
              <a:off x="5029" y="3416"/>
              <a:ext cx="319" cy="2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pl-PL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bar</a:t>
              </a:r>
            </a:p>
          </p:txBody>
        </p:sp>
        <p:sp>
          <p:nvSpPr>
            <p:cNvPr id="3254" name="Shape 3254"/>
            <p:cNvSpPr txBox="1"/>
            <p:nvPr/>
          </p:nvSpPr>
          <p:spPr>
            <a:xfrm>
              <a:off x="2784" y="3359"/>
              <a:ext cx="355" cy="2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pl-PL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100</a:t>
              </a:r>
            </a:p>
          </p:txBody>
        </p:sp>
        <p:sp>
          <p:nvSpPr>
            <p:cNvPr id="3255" name="Shape 3255"/>
            <p:cNvSpPr txBox="1"/>
            <p:nvPr/>
          </p:nvSpPr>
          <p:spPr>
            <a:xfrm>
              <a:off x="3408" y="3359"/>
              <a:ext cx="355" cy="2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pl-PL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200</a:t>
              </a:r>
            </a:p>
          </p:txBody>
        </p:sp>
        <p:sp>
          <p:nvSpPr>
            <p:cNvPr id="3256" name="Shape 3256"/>
            <p:cNvSpPr txBox="1"/>
            <p:nvPr/>
          </p:nvSpPr>
          <p:spPr>
            <a:xfrm>
              <a:off x="4079" y="3359"/>
              <a:ext cx="355" cy="2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pl-PL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300</a:t>
              </a:r>
            </a:p>
          </p:txBody>
        </p:sp>
        <p:sp>
          <p:nvSpPr>
            <p:cNvPr id="3257" name="Shape 3257"/>
            <p:cNvSpPr txBox="1"/>
            <p:nvPr/>
          </p:nvSpPr>
          <p:spPr>
            <a:xfrm>
              <a:off x="4752" y="3359"/>
              <a:ext cx="355" cy="2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pl-PL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400</a:t>
              </a:r>
            </a:p>
          </p:txBody>
        </p:sp>
      </p:grpSp>
      <p:grpSp>
        <p:nvGrpSpPr>
          <p:cNvPr id="3258" name="Shape 3258"/>
          <p:cNvGrpSpPr/>
          <p:nvPr/>
        </p:nvGrpSpPr>
        <p:grpSpPr>
          <a:xfrm>
            <a:off x="3124200" y="1676400"/>
            <a:ext cx="1162050" cy="4044950"/>
            <a:chOff x="1968" y="1056"/>
            <a:chExt cx="732" cy="2548"/>
          </a:xfrm>
        </p:grpSpPr>
        <p:sp>
          <p:nvSpPr>
            <p:cNvPr id="3259" name="Shape 3259"/>
            <p:cNvSpPr txBox="1"/>
            <p:nvPr/>
          </p:nvSpPr>
          <p:spPr>
            <a:xfrm rot="-5400000">
              <a:off x="818" y="2205"/>
              <a:ext cx="2548" cy="2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pl-PL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współczynnik zagęszczenia powietrza</a:t>
              </a:r>
            </a:p>
          </p:txBody>
        </p:sp>
        <p:sp>
          <p:nvSpPr>
            <p:cNvPr id="3260" name="Shape 3260"/>
            <p:cNvSpPr txBox="1"/>
            <p:nvPr/>
          </p:nvSpPr>
          <p:spPr>
            <a:xfrm>
              <a:off x="2304" y="3023"/>
              <a:ext cx="396" cy="2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pl-PL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0,00</a:t>
              </a:r>
            </a:p>
          </p:txBody>
        </p:sp>
        <p:sp>
          <p:nvSpPr>
            <p:cNvPr id="3261" name="Shape 3261"/>
            <p:cNvSpPr txBox="1"/>
            <p:nvPr/>
          </p:nvSpPr>
          <p:spPr>
            <a:xfrm>
              <a:off x="2304" y="2400"/>
              <a:ext cx="396" cy="2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pl-PL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1,00</a:t>
              </a:r>
            </a:p>
          </p:txBody>
        </p:sp>
        <p:sp>
          <p:nvSpPr>
            <p:cNvPr id="3262" name="Shape 3262"/>
            <p:cNvSpPr txBox="1"/>
            <p:nvPr/>
          </p:nvSpPr>
          <p:spPr>
            <a:xfrm>
              <a:off x="2304" y="1728"/>
              <a:ext cx="396" cy="2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pl-PL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1,10</a:t>
              </a:r>
            </a:p>
          </p:txBody>
        </p:sp>
        <p:sp>
          <p:nvSpPr>
            <p:cNvPr id="3263" name="Shape 3263"/>
            <p:cNvSpPr txBox="1"/>
            <p:nvPr/>
          </p:nvSpPr>
          <p:spPr>
            <a:xfrm>
              <a:off x="2304" y="1056"/>
              <a:ext cx="396" cy="2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pl-PL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1,20</a:t>
              </a:r>
            </a:p>
          </p:txBody>
        </p:sp>
      </p:grpSp>
      <p:cxnSp>
        <p:nvCxnSpPr>
          <p:cNvPr id="3264" name="Shape 3264"/>
          <p:cNvCxnSpPr/>
          <p:nvPr/>
        </p:nvCxnSpPr>
        <p:spPr>
          <a:xfrm rot="10800000">
            <a:off x="6781800" y="3505199"/>
            <a:ext cx="0" cy="1752600"/>
          </a:xfrm>
          <a:prstGeom prst="straightConnector1">
            <a:avLst/>
          </a:prstGeom>
          <a:noFill/>
          <a:ln w="57150" cap="sq" cmpd="sng">
            <a:solidFill>
              <a:srgbClr val="33CC3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65" name="Shape 3265"/>
          <p:cNvSpPr/>
          <p:nvPr/>
        </p:nvSpPr>
        <p:spPr>
          <a:xfrm>
            <a:off x="6705600" y="3352800"/>
            <a:ext cx="152399" cy="152399"/>
          </a:xfrm>
          <a:prstGeom prst="ellipse">
            <a:avLst/>
          </a:prstGeom>
          <a:solidFill>
            <a:srgbClr val="FFFF00"/>
          </a:solidFill>
          <a:ln w="12700" cap="sq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66" name="Shape 3266"/>
          <p:cNvCxnSpPr/>
          <p:nvPr/>
        </p:nvCxnSpPr>
        <p:spPr>
          <a:xfrm rot="10800000">
            <a:off x="3581400" y="3429000"/>
            <a:ext cx="3124199" cy="0"/>
          </a:xfrm>
          <a:prstGeom prst="straightConnector1">
            <a:avLst/>
          </a:prstGeom>
          <a:noFill/>
          <a:ln w="57150" cap="sq" cmpd="sng">
            <a:solidFill>
              <a:srgbClr val="33CC3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67" name="Shape 3267"/>
          <p:cNvSpPr txBox="1"/>
          <p:nvPr/>
        </p:nvSpPr>
        <p:spPr>
          <a:xfrm>
            <a:off x="3657600" y="3048000"/>
            <a:ext cx="71755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ct val="25000"/>
              <a:buFont typeface="Arial"/>
              <a:buNone/>
            </a:pPr>
            <a:r>
              <a:rPr lang="pl-PL" sz="1400" b="1" i="0" u="none" strike="noStrike" cap="none">
                <a:solidFill>
                  <a:srgbClr val="336600"/>
                </a:solidFill>
                <a:latin typeface="Arial"/>
                <a:ea typeface="Arial"/>
                <a:cs typeface="Arial"/>
                <a:sym typeface="Arial"/>
              </a:rPr>
              <a:t>1,08</a:t>
            </a:r>
          </a:p>
        </p:txBody>
      </p:sp>
      <p:sp>
        <p:nvSpPr>
          <p:cNvPr id="3268" name="Shape 3268"/>
          <p:cNvSpPr txBox="1"/>
          <p:nvPr/>
        </p:nvSpPr>
        <p:spPr>
          <a:xfrm>
            <a:off x="4114800" y="2057400"/>
            <a:ext cx="4478338" cy="822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pl-PL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 litrów x 300 atm = 1 800 litrów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pl-PL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powietrza</a:t>
            </a:r>
          </a:p>
        </p:txBody>
      </p:sp>
      <p:sp>
        <p:nvSpPr>
          <p:cNvPr id="3269" name="Shape 3269"/>
          <p:cNvSpPr txBox="1"/>
          <p:nvPr/>
        </p:nvSpPr>
        <p:spPr>
          <a:xfrm>
            <a:off x="4114800" y="4191000"/>
            <a:ext cx="4452937" cy="822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pl-PL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1 800 litrów : 1,08 = </a:t>
            </a:r>
            <a:r>
              <a:rPr lang="pl-PL" sz="14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1 667</a:t>
            </a:r>
            <a:r>
              <a:rPr lang="pl-PL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litrów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pl-PL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powietrza</a:t>
            </a:r>
          </a:p>
        </p:txBody>
      </p:sp>
      <p:pic>
        <p:nvPicPr>
          <p:cNvPr id="35" name="Obraz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5" name="Shape 3275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r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2016-03-07</a:t>
            </a:r>
          </a:p>
        </p:txBody>
      </p:sp>
      <p:sp>
        <p:nvSpPr>
          <p:cNvPr id="3276" name="Shape 3276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pl-P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7" name="Shape 3277"/>
          <p:cNvSpPr txBox="1">
            <a:spLocks noGrp="1"/>
          </p:cNvSpPr>
          <p:nvPr>
            <p:ph type="body" idx="4294967295"/>
          </p:nvPr>
        </p:nvSpPr>
        <p:spPr>
          <a:xfrm>
            <a:off x="1219200" y="1676400"/>
            <a:ext cx="7924799" cy="4876799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Korzystając ze sprężarki należy zwracać uwagę na miejsce czerpania powietrza, aby nie ładować powietrza zawilgoconego mgłą lub zanieczyszczonego spalinami lub innymi substancjami chemicznymi</a:t>
            </a:r>
          </a:p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Butle powinny być kontrolowane wg wymagań krajowych u oficjalnych dystrybutorów firmy </a:t>
            </a:r>
          </a:p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demontażu i montażu butli nie wolno używać twardych narzędzi; luzując obejmę butli, należy poruszać nią razem z pokrętłem złączki</a:t>
            </a:r>
          </a:p>
        </p:txBody>
      </p:sp>
      <p:sp>
        <p:nvSpPr>
          <p:cNvPr id="3278" name="Shape 3278"/>
          <p:cNvSpPr/>
          <p:nvPr/>
        </p:nvSpPr>
        <p:spPr>
          <a:xfrm>
            <a:off x="2455843" y="203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pl-PL" sz="2800" b="1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Napełnianie butli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4" name="Shape 3284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r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2016-03-07</a:t>
            </a:r>
          </a:p>
        </p:txBody>
      </p:sp>
      <p:sp>
        <p:nvSpPr>
          <p:cNvPr id="3285" name="Shape 3285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pl-P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6" name="Shape 3286"/>
          <p:cNvSpPr txBox="1">
            <a:spLocks noGrp="1"/>
          </p:cNvSpPr>
          <p:nvPr>
            <p:ph type="title" idx="4294967295"/>
          </p:nvPr>
        </p:nvSpPr>
        <p:spPr>
          <a:xfrm>
            <a:off x="1961002" y="18288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dirty="0" smtClean="0">
                <a:solidFill>
                  <a:srgbClr val="FFC000"/>
                </a:solidFill>
                <a:latin typeface="+mj-lt"/>
              </a:rPr>
              <a:t>Przeglądy</a:t>
            </a:r>
            <a:endParaRPr lang="pl-PL" sz="2800" b="1" i="0" u="none" strike="noStrike" cap="none" dirty="0">
              <a:solidFill>
                <a:srgbClr val="FFC000"/>
              </a:solidFill>
              <a:latin typeface="+mj-lt"/>
              <a:sym typeface="Calibri"/>
            </a:endParaRPr>
          </a:p>
        </p:txBody>
      </p:sp>
      <p:sp>
        <p:nvSpPr>
          <p:cNvPr id="3287" name="Shape 3287"/>
          <p:cNvSpPr txBox="1">
            <a:spLocks noGrp="1"/>
          </p:cNvSpPr>
          <p:nvPr>
            <p:ph type="body" idx="4294967295"/>
          </p:nvPr>
        </p:nvSpPr>
        <p:spPr>
          <a:xfrm>
            <a:off x="990600" y="2514600"/>
            <a:ext cx="8153399" cy="3962399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oględziny zewnętrzne, weryfikacja stanu części elastycznych - po każdym użyciu;</a:t>
            </a:r>
          </a:p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dezynfekcja maski - po każdym użyciu;</a:t>
            </a:r>
          </a:p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kontrola szczelności maski, stanu szyby panoramicznej i membrany fonicznej - po każdym użyciu;</a:t>
            </a:r>
          </a:p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kontrola oporu otwarcia zaworu wydechowego - 2 razy w roku;</a:t>
            </a:r>
          </a:p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kontrola nadciśnienia statycznego i dynamicznego w masce  - 2 razy w roku</a:t>
            </a:r>
          </a:p>
        </p:txBody>
      </p:sp>
      <p:sp>
        <p:nvSpPr>
          <p:cNvPr id="3288" name="Shape 3288"/>
          <p:cNvSpPr/>
          <p:nvPr/>
        </p:nvSpPr>
        <p:spPr>
          <a:xfrm>
            <a:off x="609600" y="1600200"/>
            <a:ext cx="8305799" cy="838199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pl-PL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pl-PL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Wszystkie aparaty powinny przejść następujące kontrole: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4" name="Shape 3294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r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2016-03-07</a:t>
            </a:r>
          </a:p>
        </p:txBody>
      </p:sp>
      <p:sp>
        <p:nvSpPr>
          <p:cNvPr id="3295" name="Shape 3295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lang="pl-P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6" name="Shape 3296"/>
          <p:cNvSpPr txBox="1">
            <a:spLocks noGrp="1"/>
          </p:cNvSpPr>
          <p:nvPr>
            <p:ph type="title" idx="4294967295"/>
          </p:nvPr>
        </p:nvSpPr>
        <p:spPr>
          <a:xfrm>
            <a:off x="1718631" y="18288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 smtClean="0">
                <a:solidFill>
                  <a:srgbClr val="FFC000"/>
                </a:solidFill>
                <a:latin typeface="+mj-lt"/>
                <a:ea typeface="Calibri"/>
                <a:cs typeface="Calibri"/>
                <a:sym typeface="Calibri"/>
              </a:rPr>
              <a:t>Przeglądy</a:t>
            </a:r>
            <a:endParaRPr lang="pl-PL" sz="2800" b="1" i="0" u="none" strike="noStrike" cap="none" dirty="0">
              <a:solidFill>
                <a:srgbClr val="FFC00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3297" name="Shape 3297"/>
          <p:cNvSpPr txBox="1">
            <a:spLocks noGrp="1"/>
          </p:cNvSpPr>
          <p:nvPr>
            <p:ph type="body" idx="4294967295"/>
          </p:nvPr>
        </p:nvSpPr>
        <p:spPr>
          <a:xfrm>
            <a:off x="990600" y="2514600"/>
            <a:ext cx="8153399" cy="3962399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Kontrola precyzyjności manometru - 2 razy w roku; </a:t>
            </a:r>
          </a:p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Kontrola ciśnienia uruchamiającego urządzenie ostrzegawcze - 2 razy w roku;</a:t>
            </a:r>
          </a:p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Kontrola szczelności wysokiego ciśnienia - 2 razy w roku;</a:t>
            </a:r>
          </a:p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Próba końcowa - po każdym użyciu;</a:t>
            </a:r>
          </a:p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Wymiana wszystkich części elastycznych - co 5 lat;</a:t>
            </a:r>
          </a:p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Sprawdzanie automatu płucnego w warsztacie- co 5 lat;</a:t>
            </a:r>
          </a:p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8" name="Shape 3298"/>
          <p:cNvSpPr/>
          <p:nvPr/>
        </p:nvSpPr>
        <p:spPr>
          <a:xfrm>
            <a:off x="609600" y="1600200"/>
            <a:ext cx="8305799" cy="838199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pl-PL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pl-PL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Wszystkie aparaty powinny przejść następujące kontrole: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8" name="Shape 3498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r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2016-03-07</a:t>
            </a:r>
          </a:p>
        </p:txBody>
      </p:sp>
      <p:sp>
        <p:nvSpPr>
          <p:cNvPr id="3499" name="Shape 3499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pl-P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0" name="Shape 3500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77724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000"/>
                </a:solidFill>
                <a:latin typeface="+mj-lt"/>
                <a:ea typeface="Calibri"/>
                <a:cs typeface="Calibri"/>
                <a:sym typeface="Calibri"/>
              </a:rPr>
              <a:t>Konserwacja maski</a:t>
            </a:r>
          </a:p>
        </p:txBody>
      </p:sp>
      <p:sp>
        <p:nvSpPr>
          <p:cNvPr id="3501" name="Shape 3501"/>
          <p:cNvSpPr txBox="1">
            <a:spLocks noGrp="1"/>
          </p:cNvSpPr>
          <p:nvPr>
            <p:ph type="body" idx="4294967295"/>
          </p:nvPr>
        </p:nvSpPr>
        <p:spPr>
          <a:xfrm>
            <a:off x="798928" y="2743201"/>
            <a:ext cx="7772400" cy="3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●"/>
            </a:pPr>
            <a:r>
              <a:rPr lang="pl-P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Zabrudzoną maskę należy umyć w ciepłej wodzie z dodatkiem detergentu – po każdym użyciu lub co pół roku</a:t>
            </a:r>
          </a:p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●"/>
            </a:pPr>
            <a:r>
              <a:rPr lang="pl-P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Wysuszyć w temperaturze normalnej, bez kontaktu z promieniami słonecznymi</a:t>
            </a:r>
          </a:p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●"/>
            </a:pPr>
            <a:r>
              <a:rPr lang="pl-P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Szybę maski przetrzeć płynem odtłuszczającym</a:t>
            </a:r>
          </a:p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●"/>
            </a:pPr>
            <a:r>
              <a:rPr lang="pl-P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Jeśli to konieczne zdemontować zawory maski oraz półmaskę – oczyścić gniazda zaworów, wnętrze półmaski</a:t>
            </a:r>
          </a:p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●"/>
            </a:pPr>
            <a:r>
              <a:rPr lang="pl-P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Przeprowadzić dezynfekcję maski – po każdym użyciu lub raz w roku</a:t>
            </a:r>
          </a:p>
        </p:txBody>
      </p:sp>
      <p:sp>
        <p:nvSpPr>
          <p:cNvPr id="3502" name="Shape 3502"/>
          <p:cNvSpPr/>
          <p:nvPr/>
        </p:nvSpPr>
        <p:spPr>
          <a:xfrm>
            <a:off x="609600" y="16002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pl-PL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pl-PL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Maski mogą być przeznaczone jako wyposażenie osobiste lub jako wyposażenie aparatu. W zależności od przeznaczenia inny jest sposób postępowania z maską p</a:t>
            </a:r>
            <a:r>
              <a:rPr lang="pl-PL" sz="2000" b="0" i="0" u="none" strike="noStrike" cap="none">
                <a:solidFill>
                  <a:srgbClr val="080400"/>
                </a:solidFill>
                <a:latin typeface="Arial"/>
                <a:ea typeface="Arial"/>
                <a:cs typeface="Arial"/>
                <a:sym typeface="Arial"/>
              </a:rPr>
              <a:t>o użyciu: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7" name="Shape 3507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r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2016-03-07</a:t>
            </a:r>
          </a:p>
        </p:txBody>
      </p:sp>
      <p:sp>
        <p:nvSpPr>
          <p:cNvPr id="3508" name="Shape 3508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lang="pl-P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9" name="Shape 3509"/>
          <p:cNvSpPr txBox="1">
            <a:spLocks noGrp="1"/>
          </p:cNvSpPr>
          <p:nvPr>
            <p:ph type="title" idx="4294967295"/>
          </p:nvPr>
        </p:nvSpPr>
        <p:spPr>
          <a:xfrm>
            <a:off x="336015" y="96398"/>
            <a:ext cx="77724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000"/>
                </a:solidFill>
                <a:latin typeface="+mj-lt"/>
                <a:ea typeface="Calibri"/>
                <a:cs typeface="Calibri"/>
                <a:sym typeface="Calibri"/>
              </a:rPr>
              <a:t>Konserwacja maski</a:t>
            </a:r>
          </a:p>
        </p:txBody>
      </p:sp>
      <p:sp>
        <p:nvSpPr>
          <p:cNvPr id="3510" name="Shape 3510"/>
          <p:cNvSpPr txBox="1">
            <a:spLocks noGrp="1"/>
          </p:cNvSpPr>
          <p:nvPr>
            <p:ph type="body" idx="4294967295"/>
          </p:nvPr>
        </p:nvSpPr>
        <p:spPr>
          <a:xfrm>
            <a:off x="539552" y="1988840"/>
            <a:ext cx="8604447" cy="47167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●"/>
            </a:pPr>
            <a:r>
              <a:rPr lang="pl-PL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Sprawdzić szczelność maski – po każdym użyciu lub co pół roku</a:t>
            </a:r>
          </a:p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●"/>
            </a:pPr>
            <a:r>
              <a:rPr lang="pl-PL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Dyski zaworów należy wymieniać co 2 lata</a:t>
            </a:r>
          </a:p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●"/>
            </a:pPr>
            <a:r>
              <a:rPr lang="pl-PL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Pierścień uszczelniający przyłącze należy wymieniać co 2 lata</a:t>
            </a:r>
          </a:p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●"/>
            </a:pPr>
            <a:r>
              <a:rPr lang="pl-PL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Membranę foniczną należy wymieniać co 6 lat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5" name="Shape 3515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r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2016-03-07</a:t>
            </a:r>
          </a:p>
        </p:txBody>
      </p:sp>
      <p:sp>
        <p:nvSpPr>
          <p:cNvPr id="3516" name="Shape 3516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lang="pl-P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7" name="Shape 3517"/>
          <p:cNvSpPr txBox="1">
            <a:spLocks noGrp="1"/>
          </p:cNvSpPr>
          <p:nvPr>
            <p:ph type="title" idx="4294967295"/>
          </p:nvPr>
        </p:nvSpPr>
        <p:spPr>
          <a:xfrm>
            <a:off x="1371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 smtClean="0">
                <a:solidFill>
                  <a:srgbClr val="FF0000"/>
                </a:solidFill>
                <a:latin typeface="+mj-lt"/>
                <a:ea typeface="Calibri"/>
                <a:cs typeface="Calibri"/>
                <a:sym typeface="Calibri"/>
              </a:rPr>
              <a:t>       </a:t>
            </a:r>
            <a:r>
              <a:rPr lang="pl-PL" sz="2800" b="1" i="0" u="none" strike="noStrike" cap="none" dirty="0" smtClean="0">
                <a:solidFill>
                  <a:srgbClr val="FFC000"/>
                </a:solidFill>
                <a:latin typeface="+mj-lt"/>
                <a:ea typeface="Calibri"/>
                <a:cs typeface="Calibri"/>
                <a:sym typeface="Calibri"/>
              </a:rPr>
              <a:t>Urządzenia </a:t>
            </a:r>
            <a:r>
              <a:rPr lang="pl-PL" sz="2800" b="1" i="0" u="none" strike="noStrike" cap="none" dirty="0">
                <a:solidFill>
                  <a:srgbClr val="FFC000"/>
                </a:solidFill>
                <a:latin typeface="+mj-lt"/>
                <a:ea typeface="Calibri"/>
                <a:cs typeface="Calibri"/>
                <a:sym typeface="Calibri"/>
              </a:rPr>
              <a:t>do testowania </a:t>
            </a:r>
            <a:br>
              <a:rPr lang="pl-PL" sz="2800" b="1" i="0" u="none" strike="noStrike" cap="none" dirty="0">
                <a:solidFill>
                  <a:srgbClr val="FFC000"/>
                </a:solidFill>
                <a:latin typeface="+mj-lt"/>
                <a:ea typeface="Calibri"/>
                <a:cs typeface="Calibri"/>
                <a:sym typeface="Calibri"/>
              </a:rPr>
            </a:br>
            <a:r>
              <a:rPr lang="pl-PL" sz="2800" b="1" i="0" u="none" strike="noStrike" cap="none" dirty="0" smtClean="0">
                <a:solidFill>
                  <a:srgbClr val="FFC000"/>
                </a:solidFill>
                <a:latin typeface="+mj-lt"/>
                <a:ea typeface="Calibri"/>
                <a:cs typeface="Calibri"/>
                <a:sym typeface="Calibri"/>
              </a:rPr>
              <a:t>                     sprzętu </a:t>
            </a:r>
            <a:r>
              <a:rPr lang="pl-PL" sz="2800" b="1" i="0" u="none" strike="noStrike" cap="none" dirty="0">
                <a:solidFill>
                  <a:srgbClr val="FFC000"/>
                </a:solidFill>
                <a:latin typeface="+mj-lt"/>
                <a:ea typeface="Calibri"/>
                <a:cs typeface="Calibri"/>
                <a:sym typeface="Calibri"/>
              </a:rPr>
              <a:t>ODO</a:t>
            </a:r>
          </a:p>
        </p:txBody>
      </p:sp>
      <p:pic>
        <p:nvPicPr>
          <p:cNvPr id="3518" name="Shape 35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608" y="1522905"/>
            <a:ext cx="3345830" cy="2277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9" name="Shape 35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3608" y="4038600"/>
            <a:ext cx="3345830" cy="2030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0" name="Shape 35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53000" y="1558329"/>
            <a:ext cx="3651448" cy="2229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1" name="Shape 35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29200" y="3962400"/>
            <a:ext cx="3575248" cy="2469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6" name="Shape 3526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r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2016-03-07</a:t>
            </a:r>
          </a:p>
        </p:txBody>
      </p:sp>
      <p:sp>
        <p:nvSpPr>
          <p:cNvPr id="3527" name="Shape 3527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lang="pl-P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8" name="Shape 3528"/>
          <p:cNvSpPr txBox="1">
            <a:spLocks noGrp="1"/>
          </p:cNvSpPr>
          <p:nvPr>
            <p:ph type="title" idx="4294967295"/>
          </p:nvPr>
        </p:nvSpPr>
        <p:spPr>
          <a:xfrm>
            <a:off x="1988545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000"/>
                </a:solidFill>
                <a:latin typeface="+mj-lt"/>
                <a:ea typeface="Calibri"/>
                <a:cs typeface="Calibri"/>
                <a:sym typeface="Calibri"/>
              </a:rPr>
              <a:t>Konserwacja masek</a:t>
            </a:r>
          </a:p>
        </p:txBody>
      </p:sp>
      <p:pic>
        <p:nvPicPr>
          <p:cNvPr id="3529" name="Shape 35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1556791"/>
            <a:ext cx="4029074" cy="4855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0" name="Shape 35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9200" y="1371600"/>
            <a:ext cx="3711575" cy="4930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5" name="Shape 3535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r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2016-03-07</a:t>
            </a:r>
          </a:p>
        </p:txBody>
      </p:sp>
      <p:sp>
        <p:nvSpPr>
          <p:cNvPr id="3536" name="Shape 3536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lang="pl-P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7" name="Shape 3537"/>
          <p:cNvSpPr txBox="1">
            <a:spLocks noGrp="1"/>
          </p:cNvSpPr>
          <p:nvPr>
            <p:ph type="title" idx="4294967295"/>
          </p:nvPr>
        </p:nvSpPr>
        <p:spPr>
          <a:xfrm>
            <a:off x="1922444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000"/>
                </a:solidFill>
                <a:latin typeface="+mj-lt"/>
                <a:ea typeface="Calibri"/>
                <a:cs typeface="Calibri"/>
                <a:sym typeface="Calibri"/>
              </a:rPr>
              <a:t>Konserwacja masek</a:t>
            </a:r>
          </a:p>
        </p:txBody>
      </p:sp>
      <p:pic>
        <p:nvPicPr>
          <p:cNvPr id="3538" name="Shape 35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0051" y="1489572"/>
            <a:ext cx="3306896" cy="2583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9" name="Shape 35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08673" y="1454972"/>
            <a:ext cx="2913062" cy="2106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0" name="Shape 35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15219" y="3644958"/>
            <a:ext cx="3899971" cy="2795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1" name="Shape 35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6800" y="4191000"/>
            <a:ext cx="3073399" cy="2249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/>
              <a:t>MATERIAŁ NAUCZANIA</a:t>
            </a:r>
            <a:endParaRPr lang="pl-PL" altLang="pl-PL" sz="36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1"/>
            <a:ext cx="8295089" cy="2185988"/>
          </a:xfrm>
        </p:spPr>
        <p:txBody>
          <a:bodyPr>
            <a:normAutofit/>
          </a:bodyPr>
          <a:lstStyle/>
          <a:p>
            <a:r>
              <a:rPr lang="pl-PL" dirty="0"/>
              <a:t>Terminy przeglądów, wymagana legalizacja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dokumentacja.</a:t>
            </a:r>
          </a:p>
          <a:p>
            <a:endParaRPr lang="pl-PL" dirty="0" smtClean="0"/>
          </a:p>
          <a:p>
            <a:pPr marL="118872" indent="0" algn="r">
              <a:buNone/>
            </a:pPr>
            <a:r>
              <a:rPr lang="pl-PL" dirty="0" smtClean="0"/>
              <a:t>Czas: 1T</a:t>
            </a:r>
            <a:endParaRPr lang="pl-PL" dirty="0"/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7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6" name="Shape 3546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r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2016-03-07</a:t>
            </a:r>
          </a:p>
        </p:txBody>
      </p:sp>
      <p:sp>
        <p:nvSpPr>
          <p:cNvPr id="3547" name="Shape 3547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lang="pl-P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8" name="Shape 3548"/>
          <p:cNvSpPr txBox="1">
            <a:spLocks noGrp="1"/>
          </p:cNvSpPr>
          <p:nvPr>
            <p:ph type="title" idx="4294967295"/>
          </p:nvPr>
        </p:nvSpPr>
        <p:spPr>
          <a:xfrm>
            <a:off x="1773716" y="211457"/>
            <a:ext cx="4114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000"/>
                </a:solidFill>
                <a:latin typeface="+mj-lt"/>
                <a:ea typeface="Calibri"/>
                <a:cs typeface="Calibri"/>
                <a:sym typeface="Calibri"/>
              </a:rPr>
              <a:t>Konserwacja aparatów</a:t>
            </a:r>
          </a:p>
        </p:txBody>
      </p:sp>
      <p:pic>
        <p:nvPicPr>
          <p:cNvPr id="3549" name="Shape 35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1628775"/>
            <a:ext cx="3636963" cy="281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0" name="Shape 35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9117" y="1628775"/>
            <a:ext cx="3862388" cy="207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1" name="Shape 355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19400" y="4648200"/>
            <a:ext cx="1581150" cy="1901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2" name="Shape 355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19200" y="4648200"/>
            <a:ext cx="1587499" cy="1897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3" name="Shape 355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98943" y="4017880"/>
            <a:ext cx="3424431" cy="2459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" name="Shape 3594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r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2016-03-07</a:t>
            </a:r>
          </a:p>
        </p:txBody>
      </p:sp>
      <p:sp>
        <p:nvSpPr>
          <p:cNvPr id="3595" name="Shape 3595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lang="pl-P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6" name="Shape 3596"/>
          <p:cNvSpPr txBox="1">
            <a:spLocks noGrp="1"/>
          </p:cNvSpPr>
          <p:nvPr>
            <p:ph type="title" idx="4294967295"/>
          </p:nvPr>
        </p:nvSpPr>
        <p:spPr>
          <a:xfrm>
            <a:off x="1644892" y="228601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dirty="0" smtClean="0">
                <a:solidFill>
                  <a:srgbClr val="FFC000"/>
                </a:solidFill>
              </a:rPr>
              <a:t>Bibliografia</a:t>
            </a:r>
            <a:endParaRPr lang="pl-PL" sz="4500" b="1" i="0" u="none" strike="noStrike" cap="none" dirty="0">
              <a:solidFill>
                <a:srgbClr val="FFC000"/>
              </a:solidFill>
              <a:sym typeface="Calibri"/>
            </a:endParaRPr>
          </a:p>
        </p:txBody>
      </p:sp>
      <p:sp>
        <p:nvSpPr>
          <p:cNvPr id="3597" name="Shape 3597"/>
          <p:cNvSpPr txBox="1">
            <a:spLocks noGrp="1"/>
          </p:cNvSpPr>
          <p:nvPr>
            <p:ph type="body" idx="4294967295"/>
          </p:nvPr>
        </p:nvSpPr>
        <p:spPr>
          <a:xfrm>
            <a:off x="467543" y="1600200"/>
            <a:ext cx="8676456" cy="464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38912" marR="0" lvl="0" indent="-1722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</a:pPr>
            <a:r>
              <a:rPr lang="pl-PL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Ubrania ochrony przeciwchemicznej - Piotr Guzewski, Roman Pawłowski, Jerzy Ranecki - SAP PSP Poznań 1997 rok</a:t>
            </a:r>
          </a:p>
          <a:p>
            <a:pPr marL="438912" marR="0" lvl="0" indent="-1722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</a:pPr>
            <a:r>
              <a:rPr lang="pl-PL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ROZPORZĄDZENIE MINISTRA SPRAW WEWNĘTRZNYCH I ADMINISTRACJI  z dnia 17 listopada 1997 r.  w sprawie szczegółowych warunków bezpieczeństwa i higieny służby strażaków oraz zakresu ich obowiązywania w stosunku do innych osób biorących udział w akcjach ratowniczych, ćwiczeniach lub szkoleniu. </a:t>
            </a:r>
          </a:p>
          <a:p>
            <a:pPr marL="438912" marR="0" lvl="0" indent="-1722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</a:pPr>
            <a:r>
              <a:rPr lang="pl-PL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Materiały firmy Drager, Interspiro, Auer, Faser </a:t>
            </a:r>
          </a:p>
          <a:p>
            <a:pPr marL="438912" marR="0" lvl="0" indent="-1722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</a:pPr>
            <a:r>
              <a:rPr lang="pl-PL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Wyposażenie techniczne straży pożarnych - Z. Guzy SGSP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3" name="Shape 3603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r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2016-03-07</a:t>
            </a:r>
          </a:p>
        </p:txBody>
      </p:sp>
      <p:sp>
        <p:nvSpPr>
          <p:cNvPr id="3604" name="Shape 3604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lang="pl-P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5" name="Shape 3605"/>
          <p:cNvSpPr txBox="1">
            <a:spLocks noGrp="1"/>
          </p:cNvSpPr>
          <p:nvPr>
            <p:ph type="title" idx="4294967295"/>
          </p:nvPr>
        </p:nvSpPr>
        <p:spPr>
          <a:xfrm>
            <a:off x="1619671" y="26064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dirty="0" smtClean="0">
                <a:solidFill>
                  <a:srgbClr val="FFC000"/>
                </a:solidFill>
              </a:rPr>
              <a:t>Bibliografia</a:t>
            </a:r>
            <a:endParaRPr lang="pl-PL" sz="4500" b="1" i="0" u="none" strike="noStrike" cap="none" dirty="0">
              <a:solidFill>
                <a:srgbClr val="FFC000"/>
              </a:solidFill>
              <a:sym typeface="Calibri"/>
            </a:endParaRPr>
          </a:p>
        </p:txBody>
      </p:sp>
      <p:sp>
        <p:nvSpPr>
          <p:cNvPr id="3606" name="Shape 3606"/>
          <p:cNvSpPr txBox="1">
            <a:spLocks noGrp="1"/>
          </p:cNvSpPr>
          <p:nvPr>
            <p:ph type="body" idx="4294967295"/>
          </p:nvPr>
        </p:nvSpPr>
        <p:spPr>
          <a:xfrm>
            <a:off x="755575" y="1600200"/>
            <a:ext cx="8388424" cy="464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</a:pPr>
            <a:r>
              <a:rPr lang="pl-PL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Instrukcja obsługi aparatu Auer BD-88</a:t>
            </a:r>
          </a:p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</a:pPr>
            <a:r>
              <a:rPr lang="pl-PL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Instrukcja obsługi aparatu Faser APS/3NE-1800</a:t>
            </a:r>
          </a:p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</a:pPr>
            <a:r>
              <a:rPr lang="pl-PL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Instrukcja obsługi aparatu PA-90 Dräger</a:t>
            </a:r>
          </a:p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</a:pPr>
            <a:r>
              <a:rPr lang="pl-PL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Instrukcja obsługi aparatu Fenzy</a:t>
            </a:r>
          </a:p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</a:pPr>
            <a:r>
              <a:rPr lang="pl-PL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Instrukcja obsługi maski Auer, Dräger, Faser, Fenzy</a:t>
            </a:r>
          </a:p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</a:pPr>
            <a:r>
              <a:rPr lang="pl-PL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Zdjęcia wykorzystano z instrukcji obsługi aparatów:</a:t>
            </a:r>
          </a:p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</a:pPr>
            <a:r>
              <a:rPr lang="pl-PL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Auer, Dräger, Faser, Fenzy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8" name="Shape 2688"/>
          <p:cNvGrpSpPr/>
          <p:nvPr/>
        </p:nvGrpSpPr>
        <p:grpSpPr>
          <a:xfrm>
            <a:off x="1066799" y="3429000"/>
            <a:ext cx="1752600" cy="757237"/>
            <a:chOff x="671" y="2112"/>
            <a:chExt cx="1104" cy="476"/>
          </a:xfrm>
        </p:grpSpPr>
        <p:cxnSp>
          <p:nvCxnSpPr>
            <p:cNvPr id="2689" name="Shape 2689"/>
            <p:cNvCxnSpPr/>
            <p:nvPr/>
          </p:nvCxnSpPr>
          <p:spPr>
            <a:xfrm flipH="1">
              <a:off x="1200" y="2112"/>
              <a:ext cx="576" cy="239"/>
            </a:xfrm>
            <a:prstGeom prst="straightConnector1">
              <a:avLst/>
            </a:prstGeom>
            <a:noFill/>
            <a:ln w="76200" cap="sq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690" name="Shape 2690"/>
            <p:cNvSpPr txBox="1"/>
            <p:nvPr/>
          </p:nvSpPr>
          <p:spPr>
            <a:xfrm>
              <a:off x="671" y="2352"/>
              <a:ext cx="1037" cy="236"/>
            </a:xfrm>
            <a:prstGeom prst="rect">
              <a:avLst/>
            </a:prstGeom>
            <a:gradFill>
              <a:gsLst>
                <a:gs pos="0">
                  <a:srgbClr val="00FF00"/>
                </a:gs>
                <a:gs pos="50000">
                  <a:srgbClr val="F8FAF8"/>
                </a:gs>
                <a:gs pos="100000">
                  <a:srgbClr val="00FF00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pl-PL" sz="1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Sprzęt wężowy</a:t>
              </a:r>
            </a:p>
          </p:txBody>
        </p:sp>
      </p:grpSp>
      <p:sp>
        <p:nvSpPr>
          <p:cNvPr id="2691" name="Shape 2691"/>
          <p:cNvSpPr txBox="1"/>
          <p:nvPr/>
        </p:nvSpPr>
        <p:spPr>
          <a:xfrm>
            <a:off x="4800600" y="2590800"/>
            <a:ext cx="2743199" cy="646331"/>
          </a:xfrm>
          <a:prstGeom prst="rect">
            <a:avLst/>
          </a:prstGeom>
          <a:gradFill>
            <a:gsLst>
              <a:gs pos="0">
                <a:srgbClr val="00FF00"/>
              </a:gs>
              <a:gs pos="50000">
                <a:srgbClr val="F8FAF8"/>
              </a:gs>
              <a:gs pos="100000">
                <a:srgbClr val="00FF00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pl-PL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Sprzęt filtrujący powietrze </a:t>
            </a:r>
          </a:p>
        </p:txBody>
      </p:sp>
      <p:sp>
        <p:nvSpPr>
          <p:cNvPr id="2692" name="Shape 2692"/>
          <p:cNvSpPr txBox="1"/>
          <p:nvPr/>
        </p:nvSpPr>
        <p:spPr>
          <a:xfrm>
            <a:off x="1773686" y="2636911"/>
            <a:ext cx="2095445" cy="646331"/>
          </a:xfrm>
          <a:prstGeom prst="rect">
            <a:avLst/>
          </a:prstGeom>
          <a:gradFill>
            <a:gsLst>
              <a:gs pos="0">
                <a:srgbClr val="00FF00"/>
              </a:gs>
              <a:gs pos="50000">
                <a:srgbClr val="F8FAF8"/>
              </a:gs>
              <a:gs pos="100000">
                <a:srgbClr val="00FF00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pl-PL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Sprzęt izolujący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pl-PL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drogi oddechowe</a:t>
            </a:r>
          </a:p>
        </p:txBody>
      </p:sp>
      <p:cxnSp>
        <p:nvCxnSpPr>
          <p:cNvPr id="2693" name="Shape 2693"/>
          <p:cNvCxnSpPr/>
          <p:nvPr/>
        </p:nvCxnSpPr>
        <p:spPr>
          <a:xfrm>
            <a:off x="4572000" y="1676400"/>
            <a:ext cx="1371599" cy="914400"/>
          </a:xfrm>
          <a:prstGeom prst="straightConnector1">
            <a:avLst/>
          </a:prstGeom>
          <a:noFill/>
          <a:ln w="142875" cap="flat" cmpd="sng">
            <a:solidFill>
              <a:srgbClr val="00FF00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2694" name="Shape 2694"/>
          <p:cNvSpPr/>
          <p:nvPr/>
        </p:nvSpPr>
        <p:spPr>
          <a:xfrm>
            <a:off x="1906587" y="269622"/>
            <a:ext cx="6932611" cy="6857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pl-PL" sz="2800" b="1" i="0" u="none" strike="noStrike" cap="none" dirty="0" smtClean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     PODZIAŁ </a:t>
            </a:r>
            <a:r>
              <a:rPr lang="pl-PL" sz="2800" b="1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SPRZĘTU ODO</a:t>
            </a:r>
          </a:p>
        </p:txBody>
      </p:sp>
      <p:cxnSp>
        <p:nvCxnSpPr>
          <p:cNvPr id="2695" name="Shape 2695"/>
          <p:cNvCxnSpPr/>
          <p:nvPr/>
        </p:nvCxnSpPr>
        <p:spPr>
          <a:xfrm flipH="1">
            <a:off x="3047999" y="1676400"/>
            <a:ext cx="1295400" cy="914400"/>
          </a:xfrm>
          <a:prstGeom prst="straightConnector1">
            <a:avLst/>
          </a:prstGeom>
          <a:noFill/>
          <a:ln w="142875" cap="flat" cmpd="sng">
            <a:solidFill>
              <a:srgbClr val="00FF00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2696" name="Shape 2696"/>
          <p:cNvSpPr txBox="1"/>
          <p:nvPr/>
        </p:nvSpPr>
        <p:spPr>
          <a:xfrm>
            <a:off x="3200400" y="1219200"/>
            <a:ext cx="2590800" cy="528638"/>
          </a:xfrm>
          <a:prstGeom prst="rect">
            <a:avLst/>
          </a:prstGeom>
          <a:gradFill>
            <a:gsLst>
              <a:gs pos="0">
                <a:srgbClr val="0000FF"/>
              </a:gs>
              <a:gs pos="50000">
                <a:srgbClr val="00CCFF"/>
              </a:gs>
              <a:gs pos="100000">
                <a:srgbClr val="0000FF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pl-PL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SPRZĘT ODO</a:t>
            </a:r>
          </a:p>
        </p:txBody>
      </p:sp>
      <p:grpSp>
        <p:nvGrpSpPr>
          <p:cNvPr id="2697" name="Shape 2697"/>
          <p:cNvGrpSpPr/>
          <p:nvPr/>
        </p:nvGrpSpPr>
        <p:grpSpPr>
          <a:xfrm>
            <a:off x="1295399" y="4191002"/>
            <a:ext cx="2666999" cy="1381125"/>
            <a:chOff x="815" y="2592"/>
            <a:chExt cx="1679" cy="869"/>
          </a:xfrm>
        </p:grpSpPr>
        <p:sp>
          <p:nvSpPr>
            <p:cNvPr id="2698" name="Shape 2698"/>
            <p:cNvSpPr txBox="1"/>
            <p:nvPr/>
          </p:nvSpPr>
          <p:spPr>
            <a:xfrm>
              <a:off x="815" y="2879"/>
              <a:ext cx="1535" cy="581"/>
            </a:xfrm>
            <a:prstGeom prst="rect">
              <a:avLst/>
            </a:prstGeom>
            <a:gradFill>
              <a:gsLst>
                <a:gs pos="0">
                  <a:srgbClr val="00FF00"/>
                </a:gs>
                <a:gs pos="50000">
                  <a:srgbClr val="F8FAF8"/>
                </a:gs>
                <a:gs pos="100000">
                  <a:srgbClr val="00FF00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pl-PL" sz="1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Aparaty powietrzne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pl-PL" sz="1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(z obiegiem otwartym)</a:t>
              </a:r>
            </a:p>
          </p:txBody>
        </p:sp>
        <p:cxnSp>
          <p:nvCxnSpPr>
            <p:cNvPr id="2699" name="Shape 2699"/>
            <p:cNvCxnSpPr/>
            <p:nvPr/>
          </p:nvCxnSpPr>
          <p:spPr>
            <a:xfrm flipH="1">
              <a:off x="1583" y="2592"/>
              <a:ext cx="911" cy="288"/>
            </a:xfrm>
            <a:prstGeom prst="straightConnector1">
              <a:avLst/>
            </a:prstGeom>
            <a:noFill/>
            <a:ln w="76200" cap="sq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2700" name="Shape 2700"/>
          <p:cNvGrpSpPr/>
          <p:nvPr/>
        </p:nvGrpSpPr>
        <p:grpSpPr>
          <a:xfrm>
            <a:off x="3886199" y="4191002"/>
            <a:ext cx="2667000" cy="1381125"/>
            <a:chOff x="2447" y="2592"/>
            <a:chExt cx="1680" cy="869"/>
          </a:xfrm>
        </p:grpSpPr>
        <p:sp>
          <p:nvSpPr>
            <p:cNvPr id="2701" name="Shape 2701"/>
            <p:cNvSpPr txBox="1"/>
            <p:nvPr/>
          </p:nvSpPr>
          <p:spPr>
            <a:xfrm>
              <a:off x="2447" y="2879"/>
              <a:ext cx="1680" cy="581"/>
            </a:xfrm>
            <a:prstGeom prst="rect">
              <a:avLst/>
            </a:prstGeom>
            <a:gradFill>
              <a:gsLst>
                <a:gs pos="0">
                  <a:srgbClr val="00FF00"/>
                </a:gs>
                <a:gs pos="50000">
                  <a:srgbClr val="F8FAF8"/>
                </a:gs>
                <a:gs pos="100000">
                  <a:srgbClr val="00FF00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pl-PL" sz="1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Aparaty tlenowe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pl-PL" sz="1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(z obiegiem zamkniętym)</a:t>
              </a:r>
            </a:p>
          </p:txBody>
        </p:sp>
        <p:cxnSp>
          <p:nvCxnSpPr>
            <p:cNvPr id="2702" name="Shape 2702"/>
            <p:cNvCxnSpPr/>
            <p:nvPr/>
          </p:nvCxnSpPr>
          <p:spPr>
            <a:xfrm>
              <a:off x="2544" y="2592"/>
              <a:ext cx="719" cy="288"/>
            </a:xfrm>
            <a:prstGeom prst="straightConnector1">
              <a:avLst/>
            </a:prstGeom>
            <a:noFill/>
            <a:ln w="76200" cap="sq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2703" name="Shape 2703"/>
          <p:cNvGrpSpPr/>
          <p:nvPr/>
        </p:nvGrpSpPr>
        <p:grpSpPr>
          <a:xfrm>
            <a:off x="2895599" y="3429000"/>
            <a:ext cx="1981200" cy="757237"/>
            <a:chOff x="1823" y="2112"/>
            <a:chExt cx="1248" cy="476"/>
          </a:xfrm>
        </p:grpSpPr>
        <p:cxnSp>
          <p:nvCxnSpPr>
            <p:cNvPr id="2704" name="Shape 2704"/>
            <p:cNvCxnSpPr/>
            <p:nvPr/>
          </p:nvCxnSpPr>
          <p:spPr>
            <a:xfrm>
              <a:off x="1823" y="2112"/>
              <a:ext cx="623" cy="239"/>
            </a:xfrm>
            <a:prstGeom prst="straightConnector1">
              <a:avLst/>
            </a:prstGeom>
            <a:noFill/>
            <a:ln w="76200" cap="sq" cmpd="sng">
              <a:solidFill>
                <a:srgbClr val="08031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705" name="Shape 2705"/>
            <p:cNvSpPr txBox="1"/>
            <p:nvPr/>
          </p:nvSpPr>
          <p:spPr>
            <a:xfrm>
              <a:off x="1920" y="2352"/>
              <a:ext cx="1152" cy="236"/>
            </a:xfrm>
            <a:prstGeom prst="rect">
              <a:avLst/>
            </a:prstGeom>
            <a:gradFill>
              <a:gsLst>
                <a:gs pos="0">
                  <a:srgbClr val="00FF00"/>
                </a:gs>
                <a:gs pos="50000">
                  <a:srgbClr val="F8FAF8"/>
                </a:gs>
                <a:gs pos="100000">
                  <a:srgbClr val="00FF00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pl-PL" sz="1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Sprzęt butlowy</a:t>
              </a:r>
            </a:p>
          </p:txBody>
        </p:sp>
      </p:grpSp>
      <p:grpSp>
        <p:nvGrpSpPr>
          <p:cNvPr id="2706" name="Shape 2706"/>
          <p:cNvGrpSpPr/>
          <p:nvPr/>
        </p:nvGrpSpPr>
        <p:grpSpPr>
          <a:xfrm>
            <a:off x="3347863" y="5373214"/>
            <a:ext cx="2304146" cy="1368130"/>
            <a:chOff x="1631" y="3311"/>
            <a:chExt cx="2135" cy="887"/>
          </a:xfrm>
        </p:grpSpPr>
        <p:sp>
          <p:nvSpPr>
            <p:cNvPr id="2707" name="Shape 2707"/>
            <p:cNvSpPr txBox="1"/>
            <p:nvPr/>
          </p:nvSpPr>
          <p:spPr>
            <a:xfrm>
              <a:off x="1679" y="3600"/>
              <a:ext cx="2088" cy="599"/>
            </a:xfrm>
            <a:prstGeom prst="rect">
              <a:avLst/>
            </a:prstGeom>
            <a:gradFill>
              <a:gsLst>
                <a:gs pos="0">
                  <a:srgbClr val="00FF00"/>
                </a:gs>
                <a:gs pos="50000">
                  <a:srgbClr val="F8FAF8"/>
                </a:gs>
                <a:gs pos="100000">
                  <a:srgbClr val="00FF00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pl-PL" sz="1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Aparaty powietrzne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pl-PL" sz="1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nadciśnieniowe </a:t>
              </a:r>
            </a:p>
          </p:txBody>
        </p:sp>
        <p:cxnSp>
          <p:nvCxnSpPr>
            <p:cNvPr id="2708" name="Shape 2708"/>
            <p:cNvCxnSpPr/>
            <p:nvPr/>
          </p:nvCxnSpPr>
          <p:spPr>
            <a:xfrm>
              <a:off x="1631" y="3311"/>
              <a:ext cx="816" cy="288"/>
            </a:xfrm>
            <a:prstGeom prst="straightConnector1">
              <a:avLst/>
            </a:prstGeom>
            <a:noFill/>
            <a:ln w="76200" cap="sq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2709" name="Shape 2709"/>
          <p:cNvGrpSpPr/>
          <p:nvPr/>
        </p:nvGrpSpPr>
        <p:grpSpPr>
          <a:xfrm>
            <a:off x="7238999" y="2971799"/>
            <a:ext cx="1600199" cy="2784475"/>
            <a:chOff x="4559" y="1823"/>
            <a:chExt cx="1007" cy="1754"/>
          </a:xfrm>
        </p:grpSpPr>
        <p:cxnSp>
          <p:nvCxnSpPr>
            <p:cNvPr id="2710" name="Shape 2710"/>
            <p:cNvCxnSpPr/>
            <p:nvPr/>
          </p:nvCxnSpPr>
          <p:spPr>
            <a:xfrm>
              <a:off x="5040" y="2544"/>
              <a:ext cx="0" cy="191"/>
            </a:xfrm>
            <a:prstGeom prst="straightConnector1">
              <a:avLst/>
            </a:prstGeom>
            <a:noFill/>
            <a:ln w="76200" cap="sq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711" name="Shape 2711"/>
            <p:cNvCxnSpPr/>
            <p:nvPr/>
          </p:nvCxnSpPr>
          <p:spPr>
            <a:xfrm>
              <a:off x="5040" y="2976"/>
              <a:ext cx="0" cy="191"/>
            </a:xfrm>
            <a:prstGeom prst="straightConnector1">
              <a:avLst/>
            </a:prstGeom>
            <a:noFill/>
            <a:ln w="76200" cap="sq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712" name="Shape 2712"/>
            <p:cNvSpPr txBox="1"/>
            <p:nvPr/>
          </p:nvSpPr>
          <p:spPr>
            <a:xfrm>
              <a:off x="4559" y="2304"/>
              <a:ext cx="1007" cy="236"/>
            </a:xfrm>
            <a:prstGeom prst="rect">
              <a:avLst/>
            </a:prstGeom>
            <a:gradFill>
              <a:gsLst>
                <a:gs pos="0">
                  <a:srgbClr val="00FF00"/>
                </a:gs>
                <a:gs pos="50000">
                  <a:srgbClr val="F8FAF8"/>
                </a:gs>
                <a:gs pos="100000">
                  <a:srgbClr val="00FF00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pl-PL" sz="1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filtry </a:t>
              </a:r>
            </a:p>
          </p:txBody>
        </p:sp>
        <p:sp>
          <p:nvSpPr>
            <p:cNvPr id="2713" name="Shape 2713"/>
            <p:cNvSpPr txBox="1"/>
            <p:nvPr/>
          </p:nvSpPr>
          <p:spPr>
            <a:xfrm>
              <a:off x="4559" y="2736"/>
              <a:ext cx="1007" cy="581"/>
            </a:xfrm>
            <a:prstGeom prst="rect">
              <a:avLst/>
            </a:prstGeom>
            <a:gradFill>
              <a:gsLst>
                <a:gs pos="0">
                  <a:srgbClr val="00FF00"/>
                </a:gs>
                <a:gs pos="50000">
                  <a:srgbClr val="F8FAF8"/>
                </a:gs>
                <a:gs pos="100000">
                  <a:srgbClr val="00FF00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pl-PL" sz="1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pochłaniacze </a:t>
              </a:r>
            </a:p>
          </p:txBody>
        </p:sp>
        <p:sp>
          <p:nvSpPr>
            <p:cNvPr id="2714" name="Shape 2714"/>
            <p:cNvSpPr txBox="1"/>
            <p:nvPr/>
          </p:nvSpPr>
          <p:spPr>
            <a:xfrm>
              <a:off x="4559" y="3168"/>
              <a:ext cx="1007" cy="410"/>
            </a:xfrm>
            <a:prstGeom prst="rect">
              <a:avLst/>
            </a:prstGeom>
            <a:gradFill>
              <a:gsLst>
                <a:gs pos="0">
                  <a:srgbClr val="00FF00"/>
                </a:gs>
                <a:gs pos="50000">
                  <a:srgbClr val="F8FAF8"/>
                </a:gs>
                <a:gs pos="100000">
                  <a:srgbClr val="00FF00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pl-PL" sz="1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filtro-pochłaniacze </a:t>
              </a:r>
            </a:p>
          </p:txBody>
        </p:sp>
        <p:cxnSp>
          <p:nvCxnSpPr>
            <p:cNvPr id="2715" name="Shape 2715"/>
            <p:cNvCxnSpPr/>
            <p:nvPr/>
          </p:nvCxnSpPr>
          <p:spPr>
            <a:xfrm>
              <a:off x="4800" y="1823"/>
              <a:ext cx="239" cy="479"/>
            </a:xfrm>
            <a:prstGeom prst="straightConnector1">
              <a:avLst/>
            </a:prstGeom>
            <a:noFill/>
            <a:ln w="76200" cap="sq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pic>
        <p:nvPicPr>
          <p:cNvPr id="30" name="Obraz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3" name="Shape 2953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r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2016-03-07</a:t>
            </a:r>
          </a:p>
        </p:txBody>
      </p:sp>
      <p:sp>
        <p:nvSpPr>
          <p:cNvPr id="2954" name="Shape 2954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pl-P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5" name="Shape 2955"/>
          <p:cNvSpPr txBox="1">
            <a:spLocks noGrp="1"/>
          </p:cNvSpPr>
          <p:nvPr>
            <p:ph type="title" idx="4294967295"/>
          </p:nvPr>
        </p:nvSpPr>
        <p:spPr>
          <a:xfrm>
            <a:off x="914400" y="228600"/>
            <a:ext cx="8229600" cy="1112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000"/>
                </a:solidFill>
                <a:latin typeface="+mj-lt"/>
                <a:ea typeface="Calibri"/>
                <a:cs typeface="Calibri"/>
                <a:sym typeface="Calibri"/>
              </a:rPr>
              <a:t>Podzespoły aparatu oddechowego</a:t>
            </a:r>
          </a:p>
        </p:txBody>
      </p:sp>
      <p:sp>
        <p:nvSpPr>
          <p:cNvPr id="2956" name="Shape 2956"/>
          <p:cNvSpPr txBox="1">
            <a:spLocks noGrp="1"/>
          </p:cNvSpPr>
          <p:nvPr>
            <p:ph type="body" idx="4294967295"/>
          </p:nvPr>
        </p:nvSpPr>
        <p:spPr>
          <a:xfrm>
            <a:off x="467543" y="1752600"/>
            <a:ext cx="8424935" cy="41246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pl-PL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pl-PL" sz="2400" b="1" i="0" u="sng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Stelaż</a:t>
            </a:r>
            <a:r>
              <a:rPr lang="pl-PL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składa się z dopasowanej do ciała człowieka płyty wyposażonej w otwory nośne do wygodnego transportu aparatu, z pasa biodrowego umożliwiającego noszenie aparatu na biodrach, z naramienników gwarantujących dobre ułożenie i rozłożenie ciężaru aparatu, z zamocowania reduktora ciśnienia oraz podpórki pod butlę z wbudowaną prowadnicą węża oraz pasem zamocowania i sprzączką mocującą butlę.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1" name="Shape 2961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r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2016-03-07</a:t>
            </a:r>
          </a:p>
        </p:txBody>
      </p:sp>
      <p:sp>
        <p:nvSpPr>
          <p:cNvPr id="2962" name="Shape 2962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pl-P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3" name="Shape 2963"/>
          <p:cNvSpPr txBox="1">
            <a:spLocks noGrp="1"/>
          </p:cNvSpPr>
          <p:nvPr>
            <p:ph type="title" idx="4294967295"/>
          </p:nvPr>
        </p:nvSpPr>
        <p:spPr>
          <a:xfrm>
            <a:off x="323528" y="1524000"/>
            <a:ext cx="8496944" cy="38492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pl-PL" sz="2400" b="1" i="0" u="sng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Reduktor ciśnienia</a:t>
            </a:r>
            <a:r>
              <a:rPr lang="pl-PL" sz="24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 przyrządem ostrzegawczym, ciśnieniomierzem wraz z przewodem ciśnieniomierza oraz przewodem. Reduktor ciśnienia obniża ciśnienie powietrza z butli do około 7 bar. Zawór bezpieczeństwa jest ustawiony w taki sposób aby zadziałał przy ciśnieniu 11 bar. Urządzenie ostrzegawcze wydaje sygnał akustyczny przy spadku ciśnienia w butli do 55 bar.</a:t>
            </a:r>
            <a:br>
              <a:rPr lang="pl-PL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pl-PL"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4" name="Shape 2964"/>
          <p:cNvSpPr/>
          <p:nvPr/>
        </p:nvSpPr>
        <p:spPr>
          <a:xfrm>
            <a:off x="467543" y="4419600"/>
            <a:ext cx="8524055" cy="16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pl-PL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r>
              <a:rPr lang="pl-PL" sz="2000" b="1" i="0" u="none" strike="noStrike" cap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2000" b="1" i="0" u="sng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Butla </a:t>
            </a:r>
            <a:r>
              <a:rPr lang="pl-PL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występuje w pojemnościach 6; 6,8 litra może być napełniana do ciśnienia 200 lub 300 bar. Wykonana jest ze stali lub w postaci zespolonej lub z włókien węglowych. Waży po napełnieniu od 6-12 kg.</a:t>
            </a:r>
          </a:p>
        </p:txBody>
      </p:sp>
      <p:sp>
        <p:nvSpPr>
          <p:cNvPr id="2965" name="Shape 2965"/>
          <p:cNvSpPr/>
          <p:nvPr/>
        </p:nvSpPr>
        <p:spPr>
          <a:xfrm>
            <a:off x="685800" y="228600"/>
            <a:ext cx="8229600" cy="12561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pl-PL" sz="2800" b="1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Podzespoły aparatu oddechowego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7" name="Shape 3167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r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2016-03-07</a:t>
            </a:r>
          </a:p>
        </p:txBody>
      </p:sp>
      <p:sp>
        <p:nvSpPr>
          <p:cNvPr id="3168" name="Shape 3168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pl-P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9" name="Shape 3169"/>
          <p:cNvSpPr txBox="1">
            <a:spLocks noGrp="1"/>
          </p:cNvSpPr>
          <p:nvPr>
            <p:ph type="title" idx="4294967295"/>
          </p:nvPr>
        </p:nvSpPr>
        <p:spPr>
          <a:xfrm>
            <a:off x="323851" y="1597866"/>
            <a:ext cx="8820149" cy="792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Czynności przed użyciem</a:t>
            </a:r>
          </a:p>
        </p:txBody>
      </p:sp>
      <p:sp>
        <p:nvSpPr>
          <p:cNvPr id="3170" name="Shape 3170"/>
          <p:cNvSpPr txBox="1">
            <a:spLocks noGrp="1"/>
          </p:cNvSpPr>
          <p:nvPr>
            <p:ph type="body" idx="4294967295"/>
          </p:nvPr>
        </p:nvSpPr>
        <p:spPr>
          <a:xfrm>
            <a:off x="133490" y="2390028"/>
            <a:ext cx="8820149" cy="3552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Odkręcić zawór butli do końca i pół obrotu wstecz - dokręcić</a:t>
            </a:r>
          </a:p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Sprawdzić ciśnienie na manometrze – ogólna zasada ciśnienie butli minus 10% np. dla 300 </a:t>
            </a:r>
            <a:r>
              <a:rPr lang="pl-PL" sz="2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atm</a:t>
            </a:r>
            <a:r>
              <a:rPr lang="pl-PL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min 270</a:t>
            </a:r>
          </a:p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Zakręcić zawór butli i sprawdzić szczelność wysokiego ciśnienia – ulot może być słyszalny lub zauważalny na manometrze – należy odczekać 1 minutę i sprawdzić czy ciśnienie nie spadnie więcej niż o 5 atm.  </a:t>
            </a:r>
          </a:p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7272"/>
              <a:buFont typeface="Noto Sans Symbols"/>
              <a:buChar char="◼"/>
            </a:pPr>
            <a:r>
              <a:rPr lang="pl-PL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Sprawdzić funkcjonowanie sygnału akustycznego 50 </a:t>
            </a:r>
            <a:r>
              <a:rPr lang="pl-P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± </a:t>
            </a:r>
            <a:r>
              <a:rPr lang="pl-PL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</a:t>
            </a:r>
            <a:r>
              <a:rPr lang="pl-PL" sz="2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atm</a:t>
            </a:r>
            <a:r>
              <a:rPr lang="pl-PL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Sprawdzenie i przygotowanie uprzęży</a:t>
            </a:r>
          </a:p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Oględziny zewnętrzne aparatu</a:t>
            </a:r>
          </a:p>
        </p:txBody>
      </p:sp>
      <p:sp>
        <p:nvSpPr>
          <p:cNvPr id="3171" name="Shape 3171"/>
          <p:cNvSpPr/>
          <p:nvPr/>
        </p:nvSpPr>
        <p:spPr>
          <a:xfrm>
            <a:off x="1410159" y="260646"/>
            <a:ext cx="7265528" cy="10772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pl-PL" sz="2400" b="1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EKSPLOATACJA SPRZĘTU OCHRONY  DRÓG ODDECHOWYCH</a:t>
            </a:r>
            <a:r>
              <a:rPr lang="pl-PL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7" name="Shape 3177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r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2016-03-07</a:t>
            </a:r>
          </a:p>
        </p:txBody>
      </p:sp>
      <p:sp>
        <p:nvSpPr>
          <p:cNvPr id="3178" name="Shape 3178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pl-P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9" name="Shape 3179"/>
          <p:cNvSpPr txBox="1">
            <a:spLocks noGrp="1"/>
          </p:cNvSpPr>
          <p:nvPr>
            <p:ph type="title" idx="4294967295"/>
          </p:nvPr>
        </p:nvSpPr>
        <p:spPr>
          <a:xfrm>
            <a:off x="556557" y="11049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Czynności po użyciu</a:t>
            </a:r>
          </a:p>
        </p:txBody>
      </p:sp>
      <p:sp>
        <p:nvSpPr>
          <p:cNvPr id="3180" name="Shape 3180"/>
          <p:cNvSpPr txBox="1">
            <a:spLocks noGrp="1"/>
          </p:cNvSpPr>
          <p:nvPr>
            <p:ph type="body" idx="4294967295"/>
          </p:nvPr>
        </p:nvSpPr>
        <p:spPr>
          <a:xfrm>
            <a:off x="297551" y="1749423"/>
            <a:ext cx="7304087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Odkręcić i wymienić butlę, sprawdzając stan uszczelnień</a:t>
            </a:r>
          </a:p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Sprawdzić funkcjonowanie aparatu na urządzeniach do testowania aparatów </a:t>
            </a:r>
          </a:p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Sprawdzenie i przygotowanie uprzęży</a:t>
            </a:r>
          </a:p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Oględziny zewnętrzne aparatu</a:t>
            </a:r>
          </a:p>
        </p:txBody>
      </p:sp>
      <p:pic>
        <p:nvPicPr>
          <p:cNvPr id="3181" name="Shape 31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3716337"/>
            <a:ext cx="7239000" cy="283368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3171"/>
          <p:cNvSpPr/>
          <p:nvPr/>
        </p:nvSpPr>
        <p:spPr>
          <a:xfrm>
            <a:off x="1410159" y="260646"/>
            <a:ext cx="7265528" cy="10772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pl-PL" sz="2400" b="1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EKSPLOATACJA SPRZĘTU OCHRONY  DRÓG ODDECHOWYCH</a:t>
            </a:r>
            <a:r>
              <a:rPr lang="pl-PL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7" name="Shape 3187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r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2016-03-07</a:t>
            </a:r>
          </a:p>
        </p:txBody>
      </p:sp>
      <p:sp>
        <p:nvSpPr>
          <p:cNvPr id="3188" name="Shape 3188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pl-P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9" name="Shape 3189"/>
          <p:cNvSpPr txBox="1"/>
          <p:nvPr/>
        </p:nvSpPr>
        <p:spPr>
          <a:xfrm>
            <a:off x="746125" y="955675"/>
            <a:ext cx="18414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0" name="Shape 3190"/>
          <p:cNvSpPr txBox="1"/>
          <p:nvPr/>
        </p:nvSpPr>
        <p:spPr>
          <a:xfrm>
            <a:off x="517525" y="3241675"/>
            <a:ext cx="18414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91" name="Shape 31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2675" y="3006725"/>
            <a:ext cx="965199" cy="158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2" name="Shape 31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25675" y="3006725"/>
            <a:ext cx="996950" cy="160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3" name="Shape 319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10000" y="2971800"/>
            <a:ext cx="971550" cy="1576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4" name="Shape 319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53000" y="2971800"/>
            <a:ext cx="987425" cy="1590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5" name="Shape 319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20000" y="2971800"/>
            <a:ext cx="974725" cy="167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6" name="Shape 319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00800" y="2971800"/>
            <a:ext cx="990599" cy="1706562"/>
          </a:xfrm>
          <a:prstGeom prst="rect">
            <a:avLst/>
          </a:prstGeom>
          <a:noFill/>
          <a:ln>
            <a:noFill/>
          </a:ln>
        </p:spPr>
      </p:pic>
      <p:sp>
        <p:nvSpPr>
          <p:cNvPr id="3197" name="Shape 3197"/>
          <p:cNvSpPr txBox="1"/>
          <p:nvPr/>
        </p:nvSpPr>
        <p:spPr>
          <a:xfrm>
            <a:off x="990600" y="4724400"/>
            <a:ext cx="221614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stare	      nowe</a:t>
            </a:r>
          </a:p>
        </p:txBody>
      </p:sp>
      <p:sp>
        <p:nvSpPr>
          <p:cNvPr id="3198" name="Shape 3198"/>
          <p:cNvSpPr/>
          <p:nvPr/>
        </p:nvSpPr>
        <p:spPr>
          <a:xfrm>
            <a:off x="1371600" y="229263"/>
            <a:ext cx="7315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pl-PL" sz="2800" b="1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Oznaczenia barwne butli </a:t>
            </a:r>
            <a:r>
              <a:rPr lang="pl-PL" sz="2800" b="1" i="0" u="none" strike="noStrike" cap="none" dirty="0" smtClean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wg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pl-PL" sz="2800" b="1" i="0" u="none" strike="noStrike" cap="none" dirty="0" smtClean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nowej </a:t>
            </a:r>
            <a:r>
              <a:rPr lang="pl-PL" sz="2800" b="1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EN - 1089</a:t>
            </a:r>
          </a:p>
        </p:txBody>
      </p:sp>
      <p:sp>
        <p:nvSpPr>
          <p:cNvPr id="3199" name="Shape 3199"/>
          <p:cNvSpPr txBox="1"/>
          <p:nvPr/>
        </p:nvSpPr>
        <p:spPr>
          <a:xfrm>
            <a:off x="3810000" y="4724400"/>
            <a:ext cx="221614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stare	      nowe</a:t>
            </a:r>
          </a:p>
        </p:txBody>
      </p:sp>
      <p:sp>
        <p:nvSpPr>
          <p:cNvPr id="3200" name="Shape 3200"/>
          <p:cNvSpPr txBox="1"/>
          <p:nvPr/>
        </p:nvSpPr>
        <p:spPr>
          <a:xfrm>
            <a:off x="6400800" y="4724400"/>
            <a:ext cx="221614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stare	      nowe</a:t>
            </a:r>
          </a:p>
        </p:txBody>
      </p:sp>
      <p:sp>
        <p:nvSpPr>
          <p:cNvPr id="3201" name="Shape 3201"/>
          <p:cNvSpPr txBox="1"/>
          <p:nvPr/>
        </p:nvSpPr>
        <p:spPr>
          <a:xfrm>
            <a:off x="1371600" y="2362200"/>
            <a:ext cx="16129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powietrze</a:t>
            </a:r>
          </a:p>
        </p:txBody>
      </p:sp>
      <p:sp>
        <p:nvSpPr>
          <p:cNvPr id="3202" name="Shape 3202"/>
          <p:cNvSpPr txBox="1"/>
          <p:nvPr/>
        </p:nvSpPr>
        <p:spPr>
          <a:xfrm>
            <a:off x="4262437" y="2362200"/>
            <a:ext cx="9191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azot</a:t>
            </a:r>
          </a:p>
        </p:txBody>
      </p:sp>
      <p:sp>
        <p:nvSpPr>
          <p:cNvPr id="3203" name="Shape 3203"/>
          <p:cNvSpPr txBox="1"/>
          <p:nvPr/>
        </p:nvSpPr>
        <p:spPr>
          <a:xfrm>
            <a:off x="6934200" y="2362200"/>
            <a:ext cx="868363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tlen</a:t>
            </a: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9" name="Shape 3209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r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2016-03-07</a:t>
            </a:r>
          </a:p>
        </p:txBody>
      </p:sp>
      <p:sp>
        <p:nvSpPr>
          <p:cNvPr id="3210" name="Shape 3210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pl-P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1" name="Shape 3211"/>
          <p:cNvSpPr txBox="1">
            <a:spLocks noGrp="1"/>
          </p:cNvSpPr>
          <p:nvPr>
            <p:ph type="title" idx="4294967295"/>
          </p:nvPr>
        </p:nvSpPr>
        <p:spPr>
          <a:xfrm>
            <a:off x="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000"/>
                </a:solidFill>
                <a:latin typeface="+mj-lt"/>
                <a:ea typeface="Calibri"/>
                <a:cs typeface="Calibri"/>
                <a:sym typeface="Calibri"/>
              </a:rPr>
              <a:t>Napełnianie butli</a:t>
            </a:r>
          </a:p>
        </p:txBody>
      </p:sp>
      <p:sp>
        <p:nvSpPr>
          <p:cNvPr id="3212" name="Shape 3212"/>
          <p:cNvSpPr txBox="1">
            <a:spLocks noGrp="1"/>
          </p:cNvSpPr>
          <p:nvPr>
            <p:ph type="body" idx="4294967295"/>
          </p:nvPr>
        </p:nvSpPr>
        <p:spPr>
          <a:xfrm>
            <a:off x="612354" y="1569716"/>
            <a:ext cx="8124022" cy="51816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Należy używać sprężarki powietrza umożliwiającej ładowanie butli o ciśnieniu nom. 200 lub 300 bar.</a:t>
            </a:r>
          </a:p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Sprężarka powinna posiadać system oczyszczania i osuszania powietrza.</a:t>
            </a:r>
          </a:p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Stosowane powietrze musi odpowiadać wymaganiom norm europejskich dla powietrza zdatnego do oddychania, w szczególności zachowane powinny być warunki  wilgotności:</a:t>
            </a:r>
          </a:p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pl-PL" sz="2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pl-PL" sz="2400" b="0" i="1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     ciśnienie			wilgotność max</a:t>
            </a:r>
            <a:r>
              <a:rPr lang="pl-PL" sz="24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pl-P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		200 bar (20 </a:t>
            </a:r>
            <a:r>
              <a:rPr lang="pl-PL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MPa</a:t>
            </a:r>
            <a:r>
              <a:rPr lang="pl-P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		     50 mg/m</a:t>
            </a:r>
            <a:r>
              <a:rPr lang="pl-PL" sz="24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pl-P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		300 bar (30 </a:t>
            </a:r>
            <a:r>
              <a:rPr lang="pl-PL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MPa</a:t>
            </a:r>
            <a:r>
              <a:rPr lang="pl-P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		     30 mg/m</a:t>
            </a:r>
            <a:r>
              <a:rPr lang="pl-PL" sz="24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uł">
  <a:themeElements>
    <a:clrScheme name="Moduł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ł">
  <a:themeElements>
    <a:clrScheme name="Moduł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953</Words>
  <Application>Microsoft Office PowerPoint</Application>
  <PresentationFormat>Pokaz na ekranie (4:3)</PresentationFormat>
  <Paragraphs>178</Paragraphs>
  <Slides>22</Slides>
  <Notes>22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22</vt:i4>
      </vt:variant>
    </vt:vector>
  </HeadingPairs>
  <TitlesOfParts>
    <vt:vector size="28" baseType="lpstr">
      <vt:lpstr>Calibri</vt:lpstr>
      <vt:lpstr>Noto Sans Symbols</vt:lpstr>
      <vt:lpstr>Arial Black</vt:lpstr>
      <vt:lpstr>Arial</vt:lpstr>
      <vt:lpstr>Moduł</vt:lpstr>
      <vt:lpstr>Moduł</vt:lpstr>
      <vt:lpstr>TEMAT 9 Eksploatacja sprzętu ochrony dróg oddechowych </vt:lpstr>
      <vt:lpstr>MATERIAŁ NAUCZANIA</vt:lpstr>
      <vt:lpstr>Prezentacja programu PowerPoint</vt:lpstr>
      <vt:lpstr>Podzespoły aparatu oddechowego</vt:lpstr>
      <vt:lpstr>2. Reduktor ciśnienia z przyrządem ostrzegawczym, ciśnieniomierzem wraz z przewodem ciśnieniomierza oraz przewodem. Reduktor ciśnienia obniża ciśnienie powietrza z butli do około 7 bar. Zawór bezpieczeństwa jest ustawiony w taki sposób aby zadziałał przy ciśnieniu 11 bar. Urządzenie ostrzegawcze wydaje sygnał akustyczny przy spadku ciśnienia w butli do 55 bar.  </vt:lpstr>
      <vt:lpstr>Czynności przed użyciem</vt:lpstr>
      <vt:lpstr>Czynności po użyciu</vt:lpstr>
      <vt:lpstr>Prezentacja programu PowerPoint</vt:lpstr>
      <vt:lpstr>Napełnianie butli</vt:lpstr>
      <vt:lpstr>Zawór butli</vt:lpstr>
      <vt:lpstr>Napełnianie butli</vt:lpstr>
      <vt:lpstr>Prezentacja programu PowerPoint</vt:lpstr>
      <vt:lpstr>Przeglądy</vt:lpstr>
      <vt:lpstr>Przeglądy</vt:lpstr>
      <vt:lpstr>Konserwacja maski</vt:lpstr>
      <vt:lpstr>Konserwacja maski</vt:lpstr>
      <vt:lpstr>       Urządzenia do testowania                       sprzętu ODO</vt:lpstr>
      <vt:lpstr>Konserwacja masek</vt:lpstr>
      <vt:lpstr>Konserwacja masek</vt:lpstr>
      <vt:lpstr>Konserwacja aparatów</vt:lpstr>
      <vt:lpstr>Bibliografia</vt:lpstr>
      <vt:lpstr>Bibliografia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TEMAT 9:    SPRZĘT OCHRONY DRÓG ODDECHOWYCH.  EKSPLOATACJA SPRZĘTU OCHRONY  DRÓG ODDECHOWYCH.   </dc:title>
  <dc:creator>SPORT</dc:creator>
  <cp:lastModifiedBy>Marek E</cp:lastModifiedBy>
  <cp:revision>8</cp:revision>
  <dcterms:modified xsi:type="dcterms:W3CDTF">2016-06-13T12:42:38Z</dcterms:modified>
</cp:coreProperties>
</file>