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sldIdLst>
    <p:sldId id="256" r:id="rId5"/>
    <p:sldId id="259" r:id="rId6"/>
    <p:sldId id="260" r:id="rId7"/>
    <p:sldId id="274" r:id="rId8"/>
    <p:sldId id="265" r:id="rId9"/>
    <p:sldId id="276" r:id="rId10"/>
    <p:sldId id="261" r:id="rId11"/>
    <p:sldId id="272" r:id="rId12"/>
    <p:sldId id="258" r:id="rId13"/>
  </p:sldIdLst>
  <p:sldSz cx="12192000" cy="6858000"/>
  <p:notesSz cx="7104063" cy="10234613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łgorzata Wojtal-Białaszewska" initials="MW" lastIdx="7" clrIdx="0">
    <p:extLst>
      <p:ext uri="{19B8F6BF-5375-455C-9EA6-DF929625EA0E}">
        <p15:presenceInfo xmlns:p15="http://schemas.microsoft.com/office/powerpoint/2012/main" userId="S-1-5-21-1212460038-2233596916-3282296417-1400" providerId="AD"/>
      </p:ext>
    </p:extLst>
  </p:cmAuthor>
  <p:cmAuthor id="2" name="Bronisz Pstrucha" initials="BP" lastIdx="3" clrIdx="1">
    <p:extLst>
      <p:ext uri="{19B8F6BF-5375-455C-9EA6-DF929625EA0E}">
        <p15:presenceInfo xmlns:p15="http://schemas.microsoft.com/office/powerpoint/2012/main" userId="S-1-5-21-1212460038-2233596916-3282296417-465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Styl jasny 3 — Ak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56" d="100"/>
          <a:sy n="156" d="100"/>
        </p:scale>
        <p:origin x="376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CB9BE847-030F-4053-8DF8-4C9D83C22836}" type="datetimeFigureOut">
              <a:rPr lang="pl-PL" smtClean="0"/>
              <a:t>16.12.2020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710407" y="4925407"/>
            <a:ext cx="5683250" cy="4029879"/>
          </a:xfrm>
          <a:prstGeom prst="rect">
            <a:avLst/>
          </a:prstGeom>
        </p:spPr>
        <p:txBody>
          <a:bodyPr vert="horz" lIns="99075" tIns="49538" rIns="99075" bIns="49538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ECA7D72A-F23F-4591-9681-E17C4869D28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741720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A7D72A-F23F-4591-9681-E17C4869D285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743282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A7D72A-F23F-4591-9681-E17C4869D285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635041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4A63D-3170-42A6-9ED6-086BEF42D9B7}" type="datetime1">
              <a:rPr lang="pl-PL" smtClean="0"/>
              <a:t>16.12.2020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06ED6-946F-4412-B81A-ED48BB3811BD}" type="datetime1">
              <a:rPr lang="pl-PL" smtClean="0"/>
              <a:t>16.12.2020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2F227-2D65-43CE-BF74-A094EEF99EF1}" type="datetime1">
              <a:rPr lang="pl-PL" smtClean="0"/>
              <a:t>16.12.2020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DD9C4-68F7-47F1-8858-C96793D3299A}" type="datetime1">
              <a:rPr lang="pl-PL" smtClean="0"/>
              <a:t>16.12.2020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86580-9D38-4884-B909-99ADFAF6454A}" type="datetime1">
              <a:rPr lang="pl-PL" smtClean="0"/>
              <a:t>16.12.2020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5EE34-CE4D-4C50-B191-AE4F42890CBD}" type="datetime1">
              <a:rPr lang="pl-PL" smtClean="0"/>
              <a:t>16.12.2020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8042F-0D85-49D4-9ED0-8A22A1E6AEF8}" type="datetime1">
              <a:rPr lang="pl-PL" smtClean="0"/>
              <a:t>16.12.2020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1967A-10D3-4B82-AFEB-2D908C546E38}" type="datetime1">
              <a:rPr lang="pl-PL" smtClean="0"/>
              <a:t>16.12.2020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349E4-56EC-4F78-BF91-20FAEDBCCC36}" type="datetime1">
              <a:rPr lang="pl-PL" smtClean="0"/>
              <a:t>16.12.2020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F6E1D-9C2D-4846-840E-68CD868356F7}" type="datetime1">
              <a:rPr lang="pl-PL" smtClean="0"/>
              <a:t>16.12.2020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8BED1-7F66-4462-A33D-A685529055ED}" type="datetime1">
              <a:rPr lang="pl-PL" smtClean="0"/>
              <a:t>16.12.2020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A1696C-76FB-4537-BA31-CE79566C8950}" type="datetime1">
              <a:rPr lang="pl-PL" smtClean="0"/>
              <a:t>16.12.2020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37535" y="1750443"/>
            <a:ext cx="8040291" cy="15696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 dirty="0">
                <a:solidFill>
                  <a:schemeClr val="bg1"/>
                </a:solidFill>
              </a:rPr>
              <a:t>Budowa systemu informatycznego iBTM</a:t>
            </a:r>
            <a:endParaRPr lang="pl-PL" sz="4800" b="1" dirty="0">
              <a:solidFill>
                <a:schemeClr val="bg1"/>
              </a:solidFill>
              <a:cs typeface="Calibri"/>
            </a:endParaRP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626414" y="1250396"/>
            <a:ext cx="10758351" cy="4795618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i="1" dirty="0"/>
          </a:p>
          <a:p>
            <a:pPr marL="0" indent="0" algn="ctr">
              <a:spcAft>
                <a:spcPts val="1200"/>
              </a:spcAft>
              <a:buNone/>
            </a:pPr>
            <a:r>
              <a:rPr lang="pl-PL" sz="9600" b="1" i="1" dirty="0">
                <a:solidFill>
                  <a:srgbClr val="002060"/>
                </a:solidFill>
                <a:cs typeface="Times New Roman" pitchFamily="18" charset="0"/>
              </a:rPr>
              <a:t>Budowa systemu informatycznego iBTM</a:t>
            </a:r>
            <a:endParaRPr lang="pl-PL" sz="4900" i="1" dirty="0">
              <a:solidFill>
                <a:schemeClr val="accent5">
                  <a:lumMod val="75000"/>
                </a:schemeClr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pl-PL" sz="4900" i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900" i="1" dirty="0" smtClean="0">
                <a:solidFill>
                  <a:schemeClr val="accent5">
                    <a:lumMod val="75000"/>
                  </a:schemeClr>
                </a:solidFill>
              </a:rPr>
              <a:t>Wnioskodawca</a:t>
            </a:r>
            <a:r>
              <a:rPr lang="pl-PL" sz="4900" i="1" dirty="0">
                <a:solidFill>
                  <a:schemeClr val="accent5">
                    <a:lumMod val="75000"/>
                  </a:schemeClr>
                </a:solidFill>
              </a:rPr>
              <a:t>: Minister </a:t>
            </a:r>
            <a:r>
              <a:rPr lang="pl-PL" sz="4900" i="1" dirty="0" smtClean="0">
                <a:solidFill>
                  <a:schemeClr val="accent5">
                    <a:lumMod val="75000"/>
                  </a:schemeClr>
                </a:solidFill>
              </a:rPr>
              <a:t>Infrastruktury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900" i="1" dirty="0" smtClean="0">
                <a:solidFill>
                  <a:schemeClr val="accent5">
                    <a:lumMod val="75000"/>
                  </a:schemeClr>
                </a:solidFill>
              </a:rPr>
              <a:t>Beneficjent</a:t>
            </a:r>
            <a:r>
              <a:rPr lang="pl-PL" sz="4900" i="1" dirty="0">
                <a:solidFill>
                  <a:schemeClr val="accent5">
                    <a:lumMod val="75000"/>
                  </a:schemeClr>
                </a:solidFill>
              </a:rPr>
              <a:t>: Główny Inspektorat Transportu </a:t>
            </a:r>
            <a:r>
              <a:rPr lang="pl-PL" sz="4900" i="1" dirty="0" smtClean="0">
                <a:solidFill>
                  <a:schemeClr val="accent5">
                    <a:lumMod val="75000"/>
                  </a:schemeClr>
                </a:solidFill>
              </a:rPr>
              <a:t>Drogowego </a:t>
            </a:r>
            <a:endParaRPr lang="pl-PL" sz="4900" i="1" dirty="0">
              <a:solidFill>
                <a:schemeClr val="accent5">
                  <a:lumMod val="75000"/>
                </a:schemeClr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900" i="1" dirty="0">
                <a:solidFill>
                  <a:schemeClr val="accent5">
                    <a:lumMod val="75000"/>
                  </a:schemeClr>
                </a:solidFill>
              </a:rPr>
              <a:t>Partnerzy: brak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900" i="1" dirty="0">
                <a:solidFill>
                  <a:schemeClr val="accent5">
                    <a:lumMod val="75000"/>
                  </a:schemeClr>
                </a:solidFill>
              </a:rPr>
              <a:t>Źródło finansowania: Budżet państwa w części 39 – Transport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900" i="1" dirty="0">
                <a:solidFill>
                  <a:schemeClr val="accent5">
                    <a:lumMod val="75000"/>
                  </a:schemeClr>
                </a:solidFill>
              </a:rPr>
              <a:t>Całkowity koszt projektu: 8 734 851,13 </a:t>
            </a:r>
            <a:r>
              <a:rPr lang="pl-PL" sz="4900" i="1" dirty="0" smtClean="0">
                <a:solidFill>
                  <a:schemeClr val="accent5">
                    <a:lumMod val="75000"/>
                  </a:schemeClr>
                </a:solidFill>
              </a:rPr>
              <a:t>zł</a:t>
            </a:r>
            <a:endParaRPr lang="pl-PL" sz="4900" i="1" dirty="0">
              <a:solidFill>
                <a:schemeClr val="accent5">
                  <a:lumMod val="75000"/>
                </a:schemeClr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900" i="1" dirty="0">
                <a:solidFill>
                  <a:schemeClr val="accent5">
                    <a:lumMod val="75000"/>
                  </a:schemeClr>
                </a:solidFill>
              </a:rPr>
              <a:t>Planowany okres realizacji projektu: od </a:t>
            </a:r>
            <a:r>
              <a:rPr lang="pl-PL" sz="4900" i="1" dirty="0" smtClean="0">
                <a:solidFill>
                  <a:schemeClr val="accent5">
                    <a:lumMod val="75000"/>
                  </a:schemeClr>
                </a:solidFill>
              </a:rPr>
              <a:t>marca </a:t>
            </a:r>
            <a:r>
              <a:rPr lang="pl-PL" sz="4900" i="1" dirty="0">
                <a:solidFill>
                  <a:schemeClr val="accent5">
                    <a:lumMod val="75000"/>
                  </a:schemeClr>
                </a:solidFill>
              </a:rPr>
              <a:t>2021 r. do lutego </a:t>
            </a:r>
            <a:r>
              <a:rPr lang="pl-PL" sz="4900" i="1" dirty="0" smtClean="0">
                <a:solidFill>
                  <a:schemeClr val="accent5">
                    <a:lumMod val="75000"/>
                  </a:schemeClr>
                </a:solidFill>
              </a:rPr>
              <a:t>2022 </a:t>
            </a:r>
            <a:r>
              <a:rPr lang="pl-PL" sz="4900" i="1" dirty="0">
                <a:solidFill>
                  <a:schemeClr val="accent5">
                    <a:lumMod val="75000"/>
                  </a:schemeClr>
                </a:solidFill>
              </a:rPr>
              <a:t>r. </a:t>
            </a:r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pPr marL="0" indent="0">
              <a:buNone/>
            </a:pPr>
            <a:r>
              <a:rPr lang="pl-PL" dirty="0"/>
              <a:t> 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rostokąt 4"/>
          <p:cNvSpPr/>
          <p:nvPr/>
        </p:nvSpPr>
        <p:spPr>
          <a:xfrm>
            <a:off x="268504" y="1123684"/>
            <a:ext cx="11527970" cy="5283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0" lang="pl-PL" sz="38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itchFamily="18" charset="0"/>
              </a:rPr>
              <a:t>Powody podjęcia projektu</a:t>
            </a:r>
          </a:p>
          <a:p>
            <a:endParaRPr lang="pl-PL" i="1" dirty="0" smtClean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pPr algn="just">
              <a:spcBef>
                <a:spcPts val="400"/>
              </a:spcBef>
              <a:spcAft>
                <a:spcPts val="400"/>
              </a:spcAft>
            </a:pPr>
            <a:endParaRPr lang="pl-PL" sz="2000" i="1" dirty="0" smtClean="0">
              <a:solidFill>
                <a:srgbClr val="4472C4">
                  <a:lumMod val="75000"/>
                </a:srgbClr>
              </a:solidFill>
            </a:endParaRPr>
          </a:p>
          <a:p>
            <a:pPr algn="just">
              <a:spcBef>
                <a:spcPts val="400"/>
              </a:spcBef>
              <a:spcAft>
                <a:spcPts val="400"/>
              </a:spcAft>
            </a:pPr>
            <a:r>
              <a:rPr lang="pl-PL" sz="2000" i="1" dirty="0" smtClean="0">
                <a:solidFill>
                  <a:srgbClr val="4472C4">
                    <a:lumMod val="75000"/>
                  </a:srgbClr>
                </a:solidFill>
              </a:rPr>
              <a:t>Celem </a:t>
            </a:r>
            <a:r>
              <a:rPr lang="pl-PL" sz="2000" i="1" dirty="0">
                <a:solidFill>
                  <a:srgbClr val="4472C4">
                    <a:lumMod val="75000"/>
                  </a:srgbClr>
                </a:solidFill>
              </a:rPr>
              <a:t>realizacji projektu jest częściowa elektronizacja oraz usprawnienie </a:t>
            </a:r>
            <a:r>
              <a:rPr lang="pl-PL" sz="2000" i="1" dirty="0" smtClean="0">
                <a:solidFill>
                  <a:srgbClr val="4472C4">
                    <a:lumMod val="75000"/>
                  </a:srgbClr>
                </a:solidFill>
              </a:rPr>
              <a:t>procesów biznesowych </a:t>
            </a:r>
            <a:r>
              <a:rPr lang="pl-PL" sz="2000" i="1" dirty="0">
                <a:solidFill>
                  <a:srgbClr val="4472C4">
                    <a:lumMod val="75000"/>
                  </a:srgbClr>
                </a:solidFill>
              </a:rPr>
              <a:t>realizowanych wobec przedsiębiorców przez Biuro ds. </a:t>
            </a:r>
            <a:r>
              <a:rPr lang="pl-PL" sz="2000" i="1" dirty="0" smtClean="0">
                <a:solidFill>
                  <a:srgbClr val="4472C4">
                    <a:lumMod val="75000"/>
                  </a:srgbClr>
                </a:solidFill>
              </a:rPr>
              <a:t>Transportu Międzynarodowego </a:t>
            </a:r>
            <a:r>
              <a:rPr lang="pl-PL" sz="2000" i="1" dirty="0">
                <a:solidFill>
                  <a:srgbClr val="4472C4">
                    <a:lumMod val="75000"/>
                  </a:srgbClr>
                </a:solidFill>
              </a:rPr>
              <a:t>w Głównym Inspektoracie Transportu Drogowego (dalej: „GITD”). </a:t>
            </a:r>
            <a:r>
              <a:rPr lang="pl-PL" sz="2000" i="1" dirty="0" smtClean="0">
                <a:solidFill>
                  <a:srgbClr val="4472C4">
                    <a:lumMod val="75000"/>
                  </a:srgbClr>
                </a:solidFill>
              </a:rPr>
              <a:t>Docelowo nowy </a:t>
            </a:r>
            <a:r>
              <a:rPr lang="pl-PL" sz="2000" i="1" dirty="0">
                <a:solidFill>
                  <a:srgbClr val="4472C4">
                    <a:lumMod val="75000"/>
                  </a:srgbClr>
                </a:solidFill>
              </a:rPr>
              <a:t>system zastąpi aktualnie eksploatowaną aplikację </a:t>
            </a:r>
            <a:r>
              <a:rPr lang="pl-PL" sz="2000" i="1" dirty="0" err="1">
                <a:solidFill>
                  <a:srgbClr val="4472C4">
                    <a:lumMod val="75000"/>
                  </a:srgbClr>
                </a:solidFill>
              </a:rPr>
              <a:t>Transbit</a:t>
            </a:r>
            <a:r>
              <a:rPr lang="pl-PL" sz="2000" i="1" dirty="0">
                <a:solidFill>
                  <a:srgbClr val="4472C4">
                    <a:lumMod val="75000"/>
                  </a:srgbClr>
                </a:solidFill>
              </a:rPr>
              <a:t>. W ramach projektu </a:t>
            </a:r>
            <a:r>
              <a:rPr lang="pl-PL" sz="2000" i="1" dirty="0" smtClean="0">
                <a:solidFill>
                  <a:srgbClr val="4472C4">
                    <a:lumMod val="75000"/>
                  </a:srgbClr>
                </a:solidFill>
              </a:rPr>
              <a:t>planowane jest </a:t>
            </a:r>
            <a:r>
              <a:rPr lang="pl-PL" sz="2000" i="1" dirty="0">
                <a:solidFill>
                  <a:srgbClr val="4472C4">
                    <a:lumMod val="75000"/>
                  </a:srgbClr>
                </a:solidFill>
              </a:rPr>
              <a:t>uruchomienie Portalu Klienta wraz z 4 usługami skierowanymi do przedsiębiorców.</a:t>
            </a:r>
          </a:p>
          <a:p>
            <a:pPr algn="just">
              <a:spcBef>
                <a:spcPts val="400"/>
              </a:spcBef>
              <a:spcAft>
                <a:spcPts val="400"/>
              </a:spcAft>
            </a:pPr>
            <a:r>
              <a:rPr lang="pl-PL" sz="2000" i="1" dirty="0">
                <a:solidFill>
                  <a:srgbClr val="4472C4">
                    <a:lumMod val="75000"/>
                  </a:srgbClr>
                </a:solidFill>
              </a:rPr>
              <a:t>Dotychczas wykorzystywany system </a:t>
            </a:r>
            <a:r>
              <a:rPr lang="pl-PL" sz="2000" i="1" dirty="0" err="1">
                <a:solidFill>
                  <a:srgbClr val="4472C4">
                    <a:lumMod val="75000"/>
                  </a:srgbClr>
                </a:solidFill>
              </a:rPr>
              <a:t>Transbit</a:t>
            </a:r>
            <a:r>
              <a:rPr lang="pl-PL" sz="2000" i="1" dirty="0">
                <a:solidFill>
                  <a:srgbClr val="4472C4">
                    <a:lumMod val="75000"/>
                  </a:srgbClr>
                </a:solidFill>
              </a:rPr>
              <a:t> (Magic </a:t>
            </a:r>
            <a:r>
              <a:rPr lang="pl-PL" sz="2000" i="1" dirty="0" err="1">
                <a:solidFill>
                  <a:srgbClr val="4472C4">
                    <a:lumMod val="75000"/>
                  </a:srgbClr>
                </a:solidFill>
              </a:rPr>
              <a:t>eDeveloper</a:t>
            </a:r>
            <a:r>
              <a:rPr lang="pl-PL" sz="2000" i="1" dirty="0">
                <a:solidFill>
                  <a:srgbClr val="4472C4">
                    <a:lumMod val="75000"/>
                  </a:srgbClr>
                </a:solidFill>
              </a:rPr>
              <a:t>, Version 9.4 SP7a, </a:t>
            </a:r>
            <a:r>
              <a:rPr lang="pl-PL" sz="2000" i="1" dirty="0" smtClean="0">
                <a:solidFill>
                  <a:srgbClr val="4472C4">
                    <a:lumMod val="75000"/>
                  </a:srgbClr>
                </a:solidFill>
              </a:rPr>
              <a:t>który funkcjonuje </a:t>
            </a:r>
            <a:r>
              <a:rPr lang="pl-PL" sz="2000" i="1" dirty="0">
                <a:solidFill>
                  <a:srgbClr val="4472C4">
                    <a:lumMod val="75000"/>
                  </a:srgbClr>
                </a:solidFill>
              </a:rPr>
              <a:t>ponad 18 lat) jest niewydajny wobec stale zwiększającej się liczby podmiotów </a:t>
            </a:r>
            <a:r>
              <a:rPr lang="pl-PL" sz="2000" i="1" dirty="0" smtClean="0">
                <a:solidFill>
                  <a:srgbClr val="4472C4">
                    <a:lumMod val="75000"/>
                  </a:srgbClr>
                </a:solidFill>
              </a:rPr>
              <a:t>w międzynarodowym </a:t>
            </a:r>
            <a:r>
              <a:rPr lang="pl-PL" sz="2000" i="1" dirty="0">
                <a:solidFill>
                  <a:srgbClr val="4472C4">
                    <a:lumMod val="75000"/>
                  </a:srgbClr>
                </a:solidFill>
              </a:rPr>
              <a:t>transporcie drogowym. Z uwagi na przestarzałą technologię </a:t>
            </a:r>
            <a:r>
              <a:rPr lang="pl-PL" sz="2000" i="1" dirty="0" smtClean="0">
                <a:solidFill>
                  <a:srgbClr val="4472C4">
                    <a:lumMod val="75000"/>
                  </a:srgbClr>
                </a:solidFill>
              </a:rPr>
              <a:t>zidentyfikowano trudności </a:t>
            </a:r>
            <a:r>
              <a:rPr lang="pl-PL" sz="2000" i="1" dirty="0">
                <a:solidFill>
                  <a:srgbClr val="4472C4">
                    <a:lumMod val="75000"/>
                  </a:srgbClr>
                </a:solidFill>
              </a:rPr>
              <a:t>w uzyskaniu wsparcia technicznego oraz rozwoju systemu np. w zakresie </a:t>
            </a:r>
            <a:r>
              <a:rPr lang="pl-PL" sz="2000" i="1" dirty="0" smtClean="0">
                <a:solidFill>
                  <a:srgbClr val="4472C4">
                    <a:lumMod val="75000"/>
                  </a:srgbClr>
                </a:solidFill>
              </a:rPr>
              <a:t>zmian prawnych </a:t>
            </a:r>
            <a:r>
              <a:rPr lang="pl-PL" sz="2000" i="1" dirty="0">
                <a:solidFill>
                  <a:srgbClr val="4472C4">
                    <a:lumMod val="75000"/>
                  </a:srgbClr>
                </a:solidFill>
              </a:rPr>
              <a:t>i wymagań stawianych przez nowe technologie (brak konkurencyjności </a:t>
            </a:r>
            <a:r>
              <a:rPr lang="pl-PL" sz="2000" i="1" dirty="0" smtClean="0">
                <a:solidFill>
                  <a:srgbClr val="4472C4">
                    <a:lumMod val="75000"/>
                  </a:srgbClr>
                </a:solidFill>
              </a:rPr>
              <a:t>wśród wykonawców </a:t>
            </a:r>
            <a:r>
              <a:rPr lang="pl-PL" sz="2000" i="1" dirty="0">
                <a:solidFill>
                  <a:srgbClr val="4472C4">
                    <a:lumMod val="75000"/>
                  </a:srgbClr>
                </a:solidFill>
              </a:rPr>
              <a:t>zewnętrznych oraz brak zastępowalności pracownika dedykowanego </a:t>
            </a:r>
            <a:r>
              <a:rPr lang="pl-PL" sz="2000" i="1" dirty="0" smtClean="0">
                <a:solidFill>
                  <a:srgbClr val="4472C4">
                    <a:lumMod val="75000"/>
                  </a:srgbClr>
                </a:solidFill>
              </a:rPr>
              <a:t/>
            </a:r>
            <a:br>
              <a:rPr lang="pl-PL" sz="2000" i="1" dirty="0" smtClean="0">
                <a:solidFill>
                  <a:srgbClr val="4472C4">
                    <a:lumMod val="75000"/>
                  </a:srgbClr>
                </a:solidFill>
              </a:rPr>
            </a:br>
            <a:r>
              <a:rPr lang="pl-PL" sz="2000" i="1" dirty="0" smtClean="0">
                <a:solidFill>
                  <a:srgbClr val="4472C4">
                    <a:lumMod val="75000"/>
                  </a:srgbClr>
                </a:solidFill>
              </a:rPr>
              <a:t>do obsługi informatycznej </a:t>
            </a:r>
            <a:r>
              <a:rPr lang="pl-PL" sz="2000" i="1" dirty="0">
                <a:solidFill>
                  <a:srgbClr val="4472C4">
                    <a:lumMod val="75000"/>
                  </a:srgbClr>
                </a:solidFill>
              </a:rPr>
              <a:t>systemu).</a:t>
            </a:r>
          </a:p>
          <a:p>
            <a:pPr algn="just">
              <a:spcBef>
                <a:spcPts val="400"/>
              </a:spcBef>
              <a:spcAft>
                <a:spcPts val="400"/>
              </a:spcAft>
            </a:pPr>
            <a:endParaRPr lang="pl-PL" i="1" dirty="0"/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10028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rostokąt 4"/>
          <p:cNvSpPr/>
          <p:nvPr/>
        </p:nvSpPr>
        <p:spPr>
          <a:xfrm>
            <a:off x="268504" y="1126126"/>
            <a:ext cx="11527970" cy="54168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0" lang="pl-PL" sz="38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itchFamily="18" charset="0"/>
              </a:rPr>
              <a:t>Powody podjęcia projektu</a:t>
            </a:r>
          </a:p>
          <a:p>
            <a:endParaRPr lang="pl-PL" i="1" dirty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pPr algn="just">
              <a:spcBef>
                <a:spcPts val="400"/>
              </a:spcBef>
              <a:spcAft>
                <a:spcPts val="400"/>
              </a:spcAft>
            </a:pPr>
            <a:endParaRPr lang="pl-PL" sz="2000" i="1" dirty="0" smtClean="0">
              <a:solidFill>
                <a:srgbClr val="4472C4">
                  <a:lumMod val="75000"/>
                </a:srgbClr>
              </a:solidFill>
            </a:endParaRPr>
          </a:p>
          <a:p>
            <a:pPr algn="just">
              <a:spcBef>
                <a:spcPts val="400"/>
              </a:spcBef>
              <a:spcAft>
                <a:spcPts val="400"/>
              </a:spcAft>
            </a:pPr>
            <a:r>
              <a:rPr lang="pl-PL" sz="2000" i="1" dirty="0" smtClean="0">
                <a:solidFill>
                  <a:srgbClr val="4472C4">
                    <a:lumMod val="75000"/>
                  </a:srgbClr>
                </a:solidFill>
              </a:rPr>
              <a:t>Dane </a:t>
            </a:r>
            <a:r>
              <a:rPr lang="pl-PL" sz="2000" i="1" dirty="0">
                <a:solidFill>
                  <a:srgbClr val="4472C4">
                    <a:lumMod val="75000"/>
                  </a:srgbClr>
                </a:solidFill>
              </a:rPr>
              <a:t>z wniosków do systemu wprowadzane są przez pracowników ręcznie, a ich jakość </a:t>
            </a:r>
            <a:r>
              <a:rPr lang="pl-PL" sz="2000" i="1" dirty="0" smtClean="0">
                <a:solidFill>
                  <a:srgbClr val="4472C4">
                    <a:lumMod val="75000"/>
                  </a:srgbClr>
                </a:solidFill>
              </a:rPr>
              <a:t>wymaga stałego </a:t>
            </a:r>
            <a:r>
              <a:rPr lang="pl-PL" sz="2000" i="1" dirty="0">
                <a:solidFill>
                  <a:srgbClr val="4472C4">
                    <a:lumMod val="75000"/>
                  </a:srgbClr>
                </a:solidFill>
              </a:rPr>
              <a:t>weryfikowania ze strony pracowników (nie ma także możliwości </a:t>
            </a:r>
            <a:r>
              <a:rPr lang="pl-PL" sz="2000" i="1" dirty="0" smtClean="0">
                <a:solidFill>
                  <a:srgbClr val="4472C4">
                    <a:lumMod val="75000"/>
                  </a:srgbClr>
                </a:solidFill>
              </a:rPr>
              <a:t>automatycznego pobrania </a:t>
            </a:r>
            <a:r>
              <a:rPr lang="pl-PL" sz="2000" i="1" dirty="0">
                <a:solidFill>
                  <a:srgbClr val="4472C4">
                    <a:lumMod val="75000"/>
                  </a:srgbClr>
                </a:solidFill>
              </a:rPr>
              <a:t>ani weryfikacji danych zawartych we wnioskach). Dziennie do urzędu trafia nawet </a:t>
            </a:r>
            <a:r>
              <a:rPr lang="pl-PL" sz="2000" i="1" dirty="0" smtClean="0">
                <a:solidFill>
                  <a:srgbClr val="4472C4">
                    <a:lumMod val="75000"/>
                  </a:srgbClr>
                </a:solidFill>
              </a:rPr>
              <a:t>500 wniosków</a:t>
            </a:r>
            <a:r>
              <a:rPr lang="pl-PL" sz="2000" i="1" dirty="0">
                <a:solidFill>
                  <a:srgbClr val="4472C4">
                    <a:lumMod val="75000"/>
                  </a:srgbClr>
                </a:solidFill>
              </a:rPr>
              <a:t>. Raportowanie danych wymaganych przepisami oraz bieżącymi potrzebami </a:t>
            </a:r>
            <a:r>
              <a:rPr lang="pl-PL" sz="2000" i="1" dirty="0" smtClean="0">
                <a:solidFill>
                  <a:srgbClr val="4472C4">
                    <a:lumMod val="75000"/>
                  </a:srgbClr>
                </a:solidFill>
              </a:rPr>
              <a:t>organu nadzorującego </a:t>
            </a:r>
            <a:r>
              <a:rPr lang="pl-PL" sz="2000" i="1" dirty="0">
                <a:solidFill>
                  <a:srgbClr val="4472C4">
                    <a:lumMod val="75000"/>
                  </a:srgbClr>
                </a:solidFill>
              </a:rPr>
              <a:t>nie jest automatyczne i musi je stale wspierać programista pracujący w GITD.</a:t>
            </a:r>
          </a:p>
          <a:p>
            <a:pPr algn="just">
              <a:spcBef>
                <a:spcPts val="400"/>
              </a:spcBef>
              <a:spcAft>
                <a:spcPts val="400"/>
              </a:spcAft>
            </a:pPr>
            <a:r>
              <a:rPr lang="pl-PL" sz="2000" i="1" dirty="0">
                <a:solidFill>
                  <a:srgbClr val="4472C4">
                    <a:lumMod val="75000"/>
                  </a:srgbClr>
                </a:solidFill>
              </a:rPr>
              <a:t>Częstą sytuacją jest zlecenie niezwłocznego przygotowania </a:t>
            </a:r>
            <a:r>
              <a:rPr lang="pl-PL" sz="2000" i="1" dirty="0" smtClean="0">
                <a:solidFill>
                  <a:srgbClr val="4472C4">
                    <a:lumMod val="75000"/>
                  </a:srgbClr>
                </a:solidFill>
              </a:rPr>
              <a:t>raportu. </a:t>
            </a:r>
          </a:p>
          <a:p>
            <a:pPr algn="just">
              <a:spcBef>
                <a:spcPts val="400"/>
              </a:spcBef>
              <a:spcAft>
                <a:spcPts val="400"/>
              </a:spcAft>
            </a:pPr>
            <a:r>
              <a:rPr lang="pl-PL" sz="2000" i="1" dirty="0" smtClean="0">
                <a:solidFill>
                  <a:srgbClr val="4472C4">
                    <a:lumMod val="75000"/>
                  </a:srgbClr>
                </a:solidFill>
              </a:rPr>
              <a:t>System </a:t>
            </a:r>
            <a:r>
              <a:rPr lang="pl-PL" sz="2000" i="1" dirty="0">
                <a:solidFill>
                  <a:srgbClr val="4472C4">
                    <a:lumMod val="75000"/>
                  </a:srgbClr>
                </a:solidFill>
              </a:rPr>
              <a:t>ma ograniczone możliwości wymiany danych z wewnętrznym systemem </a:t>
            </a:r>
            <a:r>
              <a:rPr lang="pl-PL" sz="2000" i="1" dirty="0" smtClean="0">
                <a:solidFill>
                  <a:srgbClr val="4472C4">
                    <a:lumMod val="75000"/>
                  </a:srgbClr>
                </a:solidFill>
              </a:rPr>
              <a:t>Quorum (system </a:t>
            </a:r>
            <a:r>
              <a:rPr lang="pl-PL" sz="2000" i="1" dirty="0">
                <a:solidFill>
                  <a:srgbClr val="4472C4">
                    <a:lumMod val="75000"/>
                  </a:srgbClr>
                </a:solidFill>
              </a:rPr>
              <a:t>księgowy, potwierdzanie wpłat za czynności administracyjne odbywa się </a:t>
            </a:r>
            <a:r>
              <a:rPr lang="pl-PL" sz="2000" i="1" dirty="0" smtClean="0">
                <a:solidFill>
                  <a:srgbClr val="4472C4">
                    <a:lumMod val="75000"/>
                  </a:srgbClr>
                </a:solidFill>
              </a:rPr>
              <a:t>poprzez wymianę </a:t>
            </a:r>
            <a:r>
              <a:rPr lang="pl-PL" sz="2000" i="1" dirty="0">
                <a:solidFill>
                  <a:srgbClr val="4472C4">
                    <a:lumMod val="75000"/>
                  </a:srgbClr>
                </a:solidFill>
              </a:rPr>
              <a:t>danych w Excelu kilka razy dziennie</a:t>
            </a:r>
            <a:r>
              <a:rPr lang="pl-PL" sz="2000" i="1" dirty="0" smtClean="0">
                <a:solidFill>
                  <a:srgbClr val="4472C4">
                    <a:lumMod val="75000"/>
                  </a:srgbClr>
                </a:solidFill>
              </a:rPr>
              <a:t>). </a:t>
            </a:r>
          </a:p>
          <a:p>
            <a:pPr algn="just">
              <a:spcBef>
                <a:spcPts val="400"/>
              </a:spcBef>
              <a:spcAft>
                <a:spcPts val="400"/>
              </a:spcAft>
            </a:pPr>
            <a:r>
              <a:rPr lang="pl-PL" sz="2000" i="1" dirty="0" smtClean="0">
                <a:solidFill>
                  <a:srgbClr val="4472C4">
                    <a:lumMod val="75000"/>
                  </a:srgbClr>
                </a:solidFill>
              </a:rPr>
              <a:t>Nowy </a:t>
            </a:r>
            <a:r>
              <a:rPr lang="pl-PL" sz="2000" i="1" dirty="0">
                <a:solidFill>
                  <a:srgbClr val="4472C4">
                    <a:lumMod val="75000"/>
                  </a:srgbClr>
                </a:solidFill>
              </a:rPr>
              <a:t>system posiadający integracje z innymi systemami i rejestrami pozwoliłyby na szybszą </a:t>
            </a:r>
            <a:r>
              <a:rPr lang="pl-PL" sz="2000" i="1" dirty="0" smtClean="0">
                <a:solidFill>
                  <a:srgbClr val="4472C4">
                    <a:lumMod val="75000"/>
                  </a:srgbClr>
                </a:solidFill>
              </a:rPr>
              <a:t>i poprawniejszą </a:t>
            </a:r>
            <a:r>
              <a:rPr lang="pl-PL" sz="2000" i="1" dirty="0">
                <a:solidFill>
                  <a:srgbClr val="4472C4">
                    <a:lumMod val="75000"/>
                  </a:srgbClr>
                </a:solidFill>
              </a:rPr>
              <a:t>jakościowo kompleksową obsługę przedsiębiorców prowadzących </a:t>
            </a:r>
            <a:r>
              <a:rPr lang="pl-PL" sz="2000" i="1" dirty="0" smtClean="0">
                <a:solidFill>
                  <a:srgbClr val="4472C4">
                    <a:lumMod val="75000"/>
                  </a:srgbClr>
                </a:solidFill>
              </a:rPr>
              <a:t>działalność gospodarczą </a:t>
            </a:r>
            <a:r>
              <a:rPr lang="pl-PL" sz="2000" i="1" dirty="0">
                <a:solidFill>
                  <a:srgbClr val="4472C4">
                    <a:lumMod val="75000"/>
                  </a:srgbClr>
                </a:solidFill>
              </a:rPr>
              <a:t>w zakresie międzynarodowego transportu drogowego oraz komisji społecznej.</a:t>
            </a:r>
            <a:endParaRPr lang="pl-PL" i="1" dirty="0"/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1944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rostokąt 4"/>
          <p:cNvSpPr/>
          <p:nvPr/>
        </p:nvSpPr>
        <p:spPr>
          <a:xfrm>
            <a:off x="0" y="1126912"/>
            <a:ext cx="12192000" cy="498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38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itchFamily="18" charset="0"/>
              </a:rPr>
              <a:t>Efekty </a:t>
            </a:r>
            <a:r>
              <a:rPr kumimoji="0" lang="pl-PL" sz="3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itchFamily="18" charset="0"/>
              </a:rPr>
              <a:t>projektu</a:t>
            </a:r>
            <a:endParaRPr lang="pl-PL" sz="2000" b="1" i="1" dirty="0" smtClean="0">
              <a:solidFill>
                <a:srgbClr val="4472C4">
                  <a:lumMod val="75000"/>
                </a:srgbClr>
              </a:solidFill>
            </a:endParaRPr>
          </a:p>
          <a:p>
            <a:pPr lvl="0" algn="just">
              <a:defRPr/>
            </a:pPr>
            <a:r>
              <a:rPr lang="pl-PL" sz="2000" b="1" i="1" dirty="0" smtClean="0">
                <a:solidFill>
                  <a:srgbClr val="4472C4">
                    <a:lumMod val="75000"/>
                  </a:srgbClr>
                </a:solidFill>
              </a:rPr>
              <a:t>Cel </a:t>
            </a:r>
            <a:r>
              <a:rPr lang="pl-PL" sz="2000" b="1" i="1" dirty="0">
                <a:solidFill>
                  <a:srgbClr val="4472C4">
                    <a:lumMod val="75000"/>
                  </a:srgbClr>
                </a:solidFill>
              </a:rPr>
              <a:t>nr </a:t>
            </a:r>
            <a:r>
              <a:rPr lang="pl-PL" sz="2000" b="1" i="1" dirty="0" smtClean="0">
                <a:solidFill>
                  <a:srgbClr val="4472C4">
                    <a:lumMod val="75000"/>
                  </a:srgbClr>
                </a:solidFill>
              </a:rPr>
              <a:t>1 </a:t>
            </a:r>
          </a:p>
          <a:p>
            <a:pPr lvl="0" algn="just">
              <a:defRPr/>
            </a:pPr>
            <a:r>
              <a:rPr lang="pl-PL" sz="2000" i="1" dirty="0" smtClean="0">
                <a:solidFill>
                  <a:srgbClr val="4472C4">
                    <a:lumMod val="75000"/>
                  </a:srgbClr>
                </a:solidFill>
              </a:rPr>
              <a:t>Opracowanie </a:t>
            </a:r>
            <a:r>
              <a:rPr lang="pl-PL" sz="2000" i="1" dirty="0">
                <a:solidFill>
                  <a:srgbClr val="4472C4">
                    <a:lumMod val="75000"/>
                  </a:srgbClr>
                </a:solidFill>
              </a:rPr>
              <a:t>narzędzia do generowania raportów na </a:t>
            </a:r>
            <a:r>
              <a:rPr lang="pl-PL" sz="2000" i="1" dirty="0" smtClean="0">
                <a:solidFill>
                  <a:srgbClr val="4472C4">
                    <a:lumMod val="75000"/>
                  </a:srgbClr>
                </a:solidFill>
              </a:rPr>
              <a:t>podstawie gromadzonych </a:t>
            </a:r>
            <a:r>
              <a:rPr lang="pl-PL" sz="2000" i="1" dirty="0">
                <a:solidFill>
                  <a:srgbClr val="4472C4">
                    <a:lumMod val="75000"/>
                  </a:srgbClr>
                </a:solidFill>
              </a:rPr>
              <a:t>w systemie danych</a:t>
            </a:r>
            <a:r>
              <a:rPr lang="pl-PL" sz="2000" i="1" dirty="0" smtClean="0">
                <a:solidFill>
                  <a:srgbClr val="4472C4">
                    <a:lumMod val="75000"/>
                  </a:srgbClr>
                </a:solidFill>
              </a:rPr>
              <a:t>.</a:t>
            </a:r>
          </a:p>
          <a:p>
            <a:pPr lvl="0" algn="just">
              <a:defRPr/>
            </a:pPr>
            <a:endParaRPr lang="pl-PL" sz="2000" i="1" dirty="0">
              <a:solidFill>
                <a:srgbClr val="4472C4">
                  <a:lumMod val="75000"/>
                </a:srgbClr>
              </a:solidFill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  <a:defRPr/>
            </a:pPr>
            <a:r>
              <a:rPr lang="pl-PL" sz="2000" i="1" dirty="0">
                <a:solidFill>
                  <a:srgbClr val="4472C4">
                    <a:lumMod val="75000"/>
                  </a:srgbClr>
                </a:solidFill>
              </a:rPr>
              <a:t>Celem strategicznym jest </a:t>
            </a:r>
            <a:r>
              <a:rPr lang="pl-PL" sz="2000" i="1" dirty="0" smtClean="0">
                <a:solidFill>
                  <a:srgbClr val="4472C4">
                    <a:lumMod val="75000"/>
                  </a:srgbClr>
                </a:solidFill>
              </a:rPr>
              <a:t>realizacja </a:t>
            </a:r>
            <a:r>
              <a:rPr lang="pl-PL" sz="2000" i="1" dirty="0">
                <a:solidFill>
                  <a:srgbClr val="4472C4">
                    <a:lumMod val="75000"/>
                  </a:srgbClr>
                </a:solidFill>
              </a:rPr>
              <a:t>Programu Zintegrowanej Informatyzacji Państwa w zakresie </a:t>
            </a:r>
            <a:r>
              <a:rPr lang="pl-PL" sz="2000" i="1" dirty="0" smtClean="0">
                <a:solidFill>
                  <a:srgbClr val="4472C4">
                    <a:lumMod val="75000"/>
                  </a:srgbClr>
                </a:solidFill>
              </a:rPr>
              <a:t>celu szczegółowego: wzmocnienie </a:t>
            </a:r>
            <a:r>
              <a:rPr lang="pl-PL" sz="2000" i="1" dirty="0">
                <a:solidFill>
                  <a:srgbClr val="4472C4">
                    <a:lumMod val="75000"/>
                  </a:srgbClr>
                </a:solidFill>
              </a:rPr>
              <a:t>dojrzałości organizacyjnej </a:t>
            </a:r>
            <a:r>
              <a:rPr lang="pl-PL" sz="2000" i="1" dirty="0" smtClean="0">
                <a:solidFill>
                  <a:srgbClr val="4472C4">
                    <a:lumMod val="75000"/>
                  </a:srgbClr>
                </a:solidFill>
              </a:rPr>
              <a:t>jednostek administracji </a:t>
            </a:r>
            <a:r>
              <a:rPr lang="pl-PL" sz="2000" i="1" dirty="0">
                <a:solidFill>
                  <a:srgbClr val="4472C4">
                    <a:lumMod val="75000"/>
                  </a:srgbClr>
                </a:solidFill>
              </a:rPr>
              <a:t>publicznej oraz usprawnienie zaplecza </a:t>
            </a:r>
            <a:r>
              <a:rPr lang="pl-PL" sz="2000" i="1" dirty="0" smtClean="0">
                <a:solidFill>
                  <a:srgbClr val="4472C4">
                    <a:lumMod val="75000"/>
                  </a:srgbClr>
                </a:solidFill>
              </a:rPr>
              <a:t>elektronicznej administracji </a:t>
            </a:r>
            <a:r>
              <a:rPr lang="pl-PL" sz="2000" i="1" dirty="0">
                <a:solidFill>
                  <a:srgbClr val="4472C4">
                    <a:lumMod val="75000"/>
                  </a:srgbClr>
                </a:solidFill>
              </a:rPr>
              <a:t>(</a:t>
            </a:r>
            <a:r>
              <a:rPr lang="pl-PL" sz="2000" i="1" dirty="0" err="1">
                <a:solidFill>
                  <a:srgbClr val="4472C4">
                    <a:lumMod val="75000"/>
                  </a:srgbClr>
                </a:solidFill>
              </a:rPr>
              <a:t>back</a:t>
            </a:r>
            <a:r>
              <a:rPr lang="pl-PL" sz="2000" i="1" dirty="0">
                <a:solidFill>
                  <a:srgbClr val="4472C4">
                    <a:lumMod val="75000"/>
                  </a:srgbClr>
                </a:solidFill>
              </a:rPr>
              <a:t> </a:t>
            </a:r>
            <a:r>
              <a:rPr lang="pl-PL" sz="2000" i="1" dirty="0" err="1">
                <a:solidFill>
                  <a:srgbClr val="4472C4">
                    <a:lumMod val="75000"/>
                  </a:srgbClr>
                </a:solidFill>
              </a:rPr>
              <a:t>office</a:t>
            </a:r>
            <a:r>
              <a:rPr lang="pl-PL" sz="2000" i="1" dirty="0" smtClean="0">
                <a:solidFill>
                  <a:srgbClr val="4472C4">
                    <a:lumMod val="75000"/>
                  </a:srgbClr>
                </a:solidFill>
              </a:rPr>
              <a:t>). 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  <a:defRPr/>
            </a:pPr>
            <a:r>
              <a:rPr lang="pl-PL" sz="2000" i="1" dirty="0" smtClean="0">
                <a:solidFill>
                  <a:srgbClr val="4472C4">
                    <a:lumMod val="75000"/>
                  </a:srgbClr>
                </a:solidFill>
              </a:rPr>
              <a:t>Realizacja </a:t>
            </a:r>
            <a:r>
              <a:rPr lang="pl-PL" sz="2000" i="1" dirty="0">
                <a:solidFill>
                  <a:srgbClr val="4472C4">
                    <a:lumMod val="75000"/>
                  </a:srgbClr>
                </a:solidFill>
              </a:rPr>
              <a:t>strategii na rzecz odpowiedzialnego rozwoju do roku 2020 (</a:t>
            </a:r>
            <a:r>
              <a:rPr lang="pl-PL" sz="2000" i="1" dirty="0" smtClean="0">
                <a:solidFill>
                  <a:srgbClr val="4472C4">
                    <a:lumMod val="75000"/>
                  </a:srgbClr>
                </a:solidFill>
              </a:rPr>
              <a:t>z perspektywą </a:t>
            </a:r>
            <a:r>
              <a:rPr lang="pl-PL" sz="2000" i="1" dirty="0">
                <a:solidFill>
                  <a:srgbClr val="4472C4">
                    <a:lumMod val="75000"/>
                  </a:srgbClr>
                </a:solidFill>
              </a:rPr>
              <a:t>do 2030 r.) w obszarze: E-Państwo poprzez zapewnienie </a:t>
            </a:r>
            <a:r>
              <a:rPr lang="pl-PL" sz="2000" i="1" dirty="0" smtClean="0">
                <a:solidFill>
                  <a:srgbClr val="4472C4">
                    <a:lumMod val="75000"/>
                  </a:srgbClr>
                </a:solidFill>
              </a:rPr>
              <a:t>e-usług adekwatnych </a:t>
            </a:r>
            <a:r>
              <a:rPr lang="pl-PL" sz="2000" i="1" dirty="0">
                <a:solidFill>
                  <a:srgbClr val="4472C4">
                    <a:lumMod val="75000"/>
                  </a:srgbClr>
                </a:solidFill>
              </a:rPr>
              <a:t>do realnych potrzeb, zgłaszanych przez obywateli </a:t>
            </a:r>
            <a:r>
              <a:rPr lang="pl-PL" sz="2000" i="1" dirty="0" smtClean="0">
                <a:solidFill>
                  <a:srgbClr val="4472C4">
                    <a:lumMod val="75000"/>
                  </a:srgbClr>
                </a:solidFill>
              </a:rPr>
              <a:t>i przedsiębiorców </a:t>
            </a:r>
            <a:r>
              <a:rPr lang="pl-PL" sz="2000" i="1" dirty="0">
                <a:solidFill>
                  <a:srgbClr val="4472C4">
                    <a:lumMod val="75000"/>
                  </a:srgbClr>
                </a:solidFill>
              </a:rPr>
              <a:t>oraz wdrożenie nowoczesnych rozwiązań </a:t>
            </a:r>
            <a:r>
              <a:rPr lang="pl-PL" sz="2000" i="1" dirty="0" smtClean="0">
                <a:solidFill>
                  <a:srgbClr val="4472C4">
                    <a:lumMod val="75000"/>
                  </a:srgbClr>
                </a:solidFill>
              </a:rPr>
              <a:t>informatycznych zapewniających </a:t>
            </a:r>
            <a:r>
              <a:rPr lang="pl-PL" sz="2000" i="1" dirty="0">
                <a:solidFill>
                  <a:srgbClr val="4472C4">
                    <a:lumMod val="75000"/>
                  </a:srgbClr>
                </a:solidFill>
              </a:rPr>
              <a:t>budowę kompetencji cyfrowych administracji, </a:t>
            </a:r>
            <a:r>
              <a:rPr lang="pl-PL" sz="2000" i="1" dirty="0" smtClean="0">
                <a:solidFill>
                  <a:srgbClr val="4472C4">
                    <a:lumMod val="75000"/>
                  </a:srgbClr>
                </a:solidFill>
              </a:rPr>
              <a:t>zarówno technicznych</a:t>
            </a:r>
            <a:r>
              <a:rPr lang="pl-PL" sz="2000" i="1" dirty="0">
                <a:solidFill>
                  <a:srgbClr val="4472C4">
                    <a:lumMod val="75000"/>
                  </a:srgbClr>
                </a:solidFill>
              </a:rPr>
              <a:t>, jak i dotyczących praktycznego stosowania </a:t>
            </a:r>
            <a:r>
              <a:rPr lang="pl-PL" sz="2000" i="1" dirty="0" smtClean="0">
                <a:solidFill>
                  <a:srgbClr val="4472C4">
                    <a:lumMod val="75000"/>
                  </a:srgbClr>
                </a:solidFill>
              </a:rPr>
              <a:t>technologii cyfrowych. </a:t>
            </a:r>
          </a:p>
          <a:p>
            <a:pPr lvl="0" algn="just">
              <a:defRPr/>
            </a:pPr>
            <a:endParaRPr lang="pl-PL" sz="2000" i="1" dirty="0" smtClean="0">
              <a:solidFill>
                <a:srgbClr val="4472C4">
                  <a:lumMod val="75000"/>
                </a:srgbClr>
              </a:solidFill>
            </a:endParaRPr>
          </a:p>
          <a:p>
            <a:pPr lvl="0" algn="just">
              <a:defRPr/>
            </a:pPr>
            <a:r>
              <a:rPr lang="pl-PL" sz="2000" i="1" dirty="0" smtClean="0">
                <a:solidFill>
                  <a:srgbClr val="4472C4">
                    <a:lumMod val="75000"/>
                  </a:srgbClr>
                </a:solidFill>
              </a:rPr>
              <a:t>Korzyścią </a:t>
            </a:r>
            <a:r>
              <a:rPr lang="pl-PL" sz="2000" i="1" dirty="0">
                <a:solidFill>
                  <a:srgbClr val="4472C4">
                    <a:lumMod val="75000"/>
                  </a:srgbClr>
                </a:solidFill>
              </a:rPr>
              <a:t>dla GITD, płynącą z realizacji ww. celu, będzie </a:t>
            </a:r>
            <a:r>
              <a:rPr lang="pl-PL" sz="2000" i="1" dirty="0" smtClean="0">
                <a:solidFill>
                  <a:srgbClr val="4472C4">
                    <a:lumMod val="75000"/>
                  </a:srgbClr>
                </a:solidFill>
              </a:rPr>
              <a:t>generowanie </a:t>
            </a:r>
            <a:r>
              <a:rPr lang="pl-PL" sz="2000" i="1" dirty="0">
                <a:solidFill>
                  <a:srgbClr val="4472C4">
                    <a:lumMod val="75000"/>
                  </a:srgbClr>
                </a:solidFill>
              </a:rPr>
              <a:t>określonych rodzajów raportów wysokiej jakości na </a:t>
            </a:r>
            <a:r>
              <a:rPr lang="pl-PL" sz="2000" i="1" dirty="0" smtClean="0">
                <a:solidFill>
                  <a:srgbClr val="4472C4">
                    <a:lumMod val="75000"/>
                  </a:srgbClr>
                </a:solidFill>
              </a:rPr>
              <a:t>każde żądanie </a:t>
            </a:r>
            <a:r>
              <a:rPr lang="pl-PL" sz="2000" i="1" dirty="0">
                <a:solidFill>
                  <a:srgbClr val="4472C4">
                    <a:lumMod val="75000"/>
                  </a:srgbClr>
                </a:solidFill>
              </a:rPr>
              <a:t>w nowym systemie teleinformatycznym</a:t>
            </a:r>
            <a:r>
              <a:rPr lang="pl-PL" sz="2000" i="1" dirty="0" smtClean="0">
                <a:solidFill>
                  <a:srgbClr val="4472C4">
                    <a:lumMod val="75000"/>
                  </a:srgbClr>
                </a:solidFill>
              </a:rPr>
              <a:t>.</a:t>
            </a:r>
            <a:endParaRPr kumimoji="0" lang="pl-PL" sz="1800" b="0" i="1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 panose="020F0502020204030204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27278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rostokąt 4"/>
          <p:cNvSpPr/>
          <p:nvPr/>
        </p:nvSpPr>
        <p:spPr>
          <a:xfrm>
            <a:off x="0" y="1126912"/>
            <a:ext cx="12192000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38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itchFamily="18" charset="0"/>
              </a:rPr>
              <a:t>Efekty </a:t>
            </a:r>
            <a:r>
              <a:rPr kumimoji="0" lang="pl-PL" sz="3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itchFamily="18" charset="0"/>
              </a:rPr>
              <a:t>projektu</a:t>
            </a:r>
            <a:endParaRPr lang="pl-PL" sz="2000" b="1" i="1" dirty="0" smtClean="0">
              <a:solidFill>
                <a:srgbClr val="4472C4">
                  <a:lumMod val="75000"/>
                </a:srgbClr>
              </a:solidFill>
            </a:endParaRPr>
          </a:p>
          <a:p>
            <a:pPr lvl="0" algn="just">
              <a:defRPr/>
            </a:pPr>
            <a:r>
              <a:rPr lang="pl-PL" sz="2000" b="1" i="1" dirty="0" smtClean="0">
                <a:solidFill>
                  <a:srgbClr val="4472C4">
                    <a:lumMod val="75000"/>
                  </a:srgbClr>
                </a:solidFill>
              </a:rPr>
              <a:t>Cel </a:t>
            </a:r>
            <a:r>
              <a:rPr lang="pl-PL" sz="2000" b="1" i="1" dirty="0">
                <a:solidFill>
                  <a:srgbClr val="4472C4">
                    <a:lumMod val="75000"/>
                  </a:srgbClr>
                </a:solidFill>
              </a:rPr>
              <a:t>nr </a:t>
            </a:r>
            <a:r>
              <a:rPr lang="pl-PL" sz="2000" b="1" i="1" dirty="0" smtClean="0">
                <a:solidFill>
                  <a:srgbClr val="4472C4">
                    <a:lumMod val="75000"/>
                  </a:srgbClr>
                </a:solidFill>
              </a:rPr>
              <a:t>2 i 3</a:t>
            </a:r>
            <a:endParaRPr lang="pl-PL" sz="2000" b="1" i="1" dirty="0" smtClean="0">
              <a:solidFill>
                <a:srgbClr val="4472C4">
                  <a:lumMod val="75000"/>
                </a:srgbClr>
              </a:solidFill>
            </a:endParaRPr>
          </a:p>
          <a:p>
            <a:pPr lvl="0" algn="just">
              <a:defRPr/>
            </a:pPr>
            <a:r>
              <a:rPr lang="pl-PL" sz="2000" i="1" dirty="0">
                <a:solidFill>
                  <a:srgbClr val="4472C4">
                    <a:lumMod val="75000"/>
                  </a:srgbClr>
                </a:solidFill>
              </a:rPr>
              <a:t>Umożliwienie składania wniosków elektronicznych o wydanie </a:t>
            </a:r>
            <a:r>
              <a:rPr lang="pl-PL" sz="2000" i="1" dirty="0" smtClean="0">
                <a:solidFill>
                  <a:srgbClr val="4472C4">
                    <a:lumMod val="75000"/>
                  </a:srgbClr>
                </a:solidFill>
              </a:rPr>
              <a:t>zezwolenia </a:t>
            </a:r>
            <a:r>
              <a:rPr lang="pl-PL" sz="2000" i="1" dirty="0" smtClean="0">
                <a:solidFill>
                  <a:srgbClr val="4472C4">
                    <a:lumMod val="75000"/>
                  </a:srgbClr>
                </a:solidFill>
              </a:rPr>
              <a:t>zagranicznego i świadectwa kierowców.</a:t>
            </a:r>
            <a:endParaRPr lang="pl-PL" sz="2000" i="1" dirty="0" smtClean="0">
              <a:solidFill>
                <a:srgbClr val="4472C4">
                  <a:lumMod val="75000"/>
                </a:srgbClr>
              </a:solidFill>
            </a:endParaRPr>
          </a:p>
          <a:p>
            <a:pPr lvl="0" algn="just">
              <a:defRPr/>
            </a:pPr>
            <a:endParaRPr lang="pl-PL" sz="2000" i="1" dirty="0">
              <a:solidFill>
                <a:srgbClr val="4472C4">
                  <a:lumMod val="75000"/>
                </a:srgbClr>
              </a:solidFill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  <a:defRPr/>
            </a:pPr>
            <a:r>
              <a:rPr lang="pl-PL" sz="2000" i="1" dirty="0">
                <a:solidFill>
                  <a:srgbClr val="4472C4">
                    <a:lumMod val="75000"/>
                  </a:srgbClr>
                </a:solidFill>
              </a:rPr>
              <a:t>Celem strategicznym jest realizacja </a:t>
            </a:r>
            <a:r>
              <a:rPr lang="pl-PL" sz="2000" i="1" dirty="0" smtClean="0">
                <a:solidFill>
                  <a:srgbClr val="4472C4">
                    <a:lumMod val="75000"/>
                  </a:srgbClr>
                </a:solidFill>
              </a:rPr>
              <a:t>Programu </a:t>
            </a:r>
            <a:r>
              <a:rPr lang="pl-PL" sz="2000" i="1" dirty="0">
                <a:solidFill>
                  <a:srgbClr val="4472C4">
                    <a:lumMod val="75000"/>
                  </a:srgbClr>
                </a:solidFill>
              </a:rPr>
              <a:t>Zintegrowanej Informatyzacji Państwa w zakresie </a:t>
            </a:r>
            <a:r>
              <a:rPr lang="pl-PL" sz="2000" i="1" dirty="0" smtClean="0">
                <a:solidFill>
                  <a:srgbClr val="4472C4">
                    <a:lumMod val="75000"/>
                  </a:srgbClr>
                </a:solidFill>
              </a:rPr>
              <a:t>celu szczegółowego</a:t>
            </a:r>
            <a:r>
              <a:rPr lang="pl-PL" sz="2000" i="1" dirty="0">
                <a:solidFill>
                  <a:srgbClr val="4472C4">
                    <a:lumMod val="75000"/>
                  </a:srgbClr>
                </a:solidFill>
              </a:rPr>
              <a:t>: zwiększenie jakości oraz zakresu komunikacji </a:t>
            </a:r>
            <a:r>
              <a:rPr lang="pl-PL" sz="2000" i="1" dirty="0" smtClean="0">
                <a:solidFill>
                  <a:srgbClr val="4472C4">
                    <a:lumMod val="75000"/>
                  </a:srgbClr>
                </a:solidFill>
              </a:rPr>
              <a:t>między obywatelami </a:t>
            </a:r>
            <a:r>
              <a:rPr lang="pl-PL" sz="2000" i="1" dirty="0">
                <a:solidFill>
                  <a:srgbClr val="4472C4">
                    <a:lumMod val="75000"/>
                  </a:srgbClr>
                </a:solidFill>
              </a:rPr>
              <a:t>i innymi interesariuszami a państwem</a:t>
            </a:r>
            <a:r>
              <a:rPr lang="pl-PL" sz="2000" i="1" dirty="0" smtClean="0">
                <a:solidFill>
                  <a:srgbClr val="4472C4">
                    <a:lumMod val="75000"/>
                  </a:srgbClr>
                </a:solidFill>
              </a:rPr>
              <a:t>. 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  <a:defRPr/>
            </a:pPr>
            <a:r>
              <a:rPr lang="pl-PL" sz="2000" i="1" dirty="0" smtClean="0">
                <a:solidFill>
                  <a:srgbClr val="4472C4">
                    <a:lumMod val="75000"/>
                  </a:srgbClr>
                </a:solidFill>
              </a:rPr>
              <a:t>Realizacja </a:t>
            </a:r>
            <a:r>
              <a:rPr lang="pl-PL" sz="2000" i="1" dirty="0">
                <a:solidFill>
                  <a:srgbClr val="4472C4">
                    <a:lumMod val="75000"/>
                  </a:srgbClr>
                </a:solidFill>
              </a:rPr>
              <a:t>strategii na rzecz odpowiedzialnego rozwoju do roku 2020 (</a:t>
            </a:r>
            <a:r>
              <a:rPr lang="pl-PL" sz="2000" i="1" dirty="0" smtClean="0">
                <a:solidFill>
                  <a:srgbClr val="4472C4">
                    <a:lumMod val="75000"/>
                  </a:srgbClr>
                </a:solidFill>
              </a:rPr>
              <a:t>z perspektywą </a:t>
            </a:r>
            <a:r>
              <a:rPr lang="pl-PL" sz="2000" i="1" dirty="0">
                <a:solidFill>
                  <a:srgbClr val="4472C4">
                    <a:lumMod val="75000"/>
                  </a:srgbClr>
                </a:solidFill>
              </a:rPr>
              <a:t>do 2030 r.) w obszarze: E-Państwo poprzez zapewnienie </a:t>
            </a:r>
            <a:r>
              <a:rPr lang="pl-PL" sz="2000" i="1" dirty="0" smtClean="0">
                <a:solidFill>
                  <a:srgbClr val="4472C4">
                    <a:lumMod val="75000"/>
                  </a:srgbClr>
                </a:solidFill>
              </a:rPr>
              <a:t>e-usług adekwatnych </a:t>
            </a:r>
            <a:r>
              <a:rPr lang="pl-PL" sz="2000" i="1" dirty="0">
                <a:solidFill>
                  <a:srgbClr val="4472C4">
                    <a:lumMod val="75000"/>
                  </a:srgbClr>
                </a:solidFill>
              </a:rPr>
              <a:t>do realnych potrzeb, zgłaszanych przez obywateli </a:t>
            </a:r>
            <a:r>
              <a:rPr lang="pl-PL" sz="2000" i="1" dirty="0" smtClean="0">
                <a:solidFill>
                  <a:srgbClr val="4472C4">
                    <a:lumMod val="75000"/>
                  </a:srgbClr>
                </a:solidFill>
              </a:rPr>
              <a:t>i przedsiębiorców </a:t>
            </a:r>
            <a:r>
              <a:rPr lang="pl-PL" sz="2000" i="1" dirty="0">
                <a:solidFill>
                  <a:srgbClr val="4472C4">
                    <a:lumMod val="75000"/>
                  </a:srgbClr>
                </a:solidFill>
              </a:rPr>
              <a:t>oraz wdrożenie nowoczesnych rozwiązań </a:t>
            </a:r>
            <a:r>
              <a:rPr lang="pl-PL" sz="2000" i="1" dirty="0" smtClean="0">
                <a:solidFill>
                  <a:srgbClr val="4472C4">
                    <a:lumMod val="75000"/>
                  </a:srgbClr>
                </a:solidFill>
              </a:rPr>
              <a:t>informatycznych zapewniających </a:t>
            </a:r>
            <a:r>
              <a:rPr lang="pl-PL" sz="2000" i="1" dirty="0">
                <a:solidFill>
                  <a:srgbClr val="4472C4">
                    <a:lumMod val="75000"/>
                  </a:srgbClr>
                </a:solidFill>
              </a:rPr>
              <a:t>budowę kompetencji cyfrowych administracji, </a:t>
            </a:r>
            <a:r>
              <a:rPr lang="pl-PL" sz="2000" i="1" dirty="0" smtClean="0">
                <a:solidFill>
                  <a:srgbClr val="4472C4">
                    <a:lumMod val="75000"/>
                  </a:srgbClr>
                </a:solidFill>
              </a:rPr>
              <a:t>zarówno technicznych</a:t>
            </a:r>
            <a:r>
              <a:rPr lang="pl-PL" sz="2000" i="1" dirty="0">
                <a:solidFill>
                  <a:srgbClr val="4472C4">
                    <a:lumMod val="75000"/>
                  </a:srgbClr>
                </a:solidFill>
              </a:rPr>
              <a:t>, jak i dotyczących praktycznego stosowania </a:t>
            </a:r>
            <a:r>
              <a:rPr lang="pl-PL" sz="2000" i="1" dirty="0" smtClean="0">
                <a:solidFill>
                  <a:srgbClr val="4472C4">
                    <a:lumMod val="75000"/>
                  </a:srgbClr>
                </a:solidFill>
              </a:rPr>
              <a:t>technologii cyfrowych.</a:t>
            </a:r>
          </a:p>
          <a:p>
            <a:pPr lvl="0" algn="just">
              <a:defRPr/>
            </a:pPr>
            <a:endParaRPr lang="pl-PL" sz="2000" i="1" dirty="0" smtClean="0">
              <a:solidFill>
                <a:srgbClr val="4472C4">
                  <a:lumMod val="75000"/>
                </a:srgbClr>
              </a:solidFill>
            </a:endParaRPr>
          </a:p>
          <a:p>
            <a:pPr lvl="0" algn="just">
              <a:defRPr/>
            </a:pPr>
            <a:r>
              <a:rPr lang="pl-PL" sz="2000" i="1" dirty="0" smtClean="0">
                <a:solidFill>
                  <a:srgbClr val="4472C4">
                    <a:lumMod val="75000"/>
                  </a:srgbClr>
                </a:solidFill>
              </a:rPr>
              <a:t>Korzyścią </a:t>
            </a:r>
            <a:r>
              <a:rPr lang="pl-PL" sz="2000" i="1" dirty="0">
                <a:solidFill>
                  <a:srgbClr val="4472C4">
                    <a:lumMod val="75000"/>
                  </a:srgbClr>
                </a:solidFill>
              </a:rPr>
              <a:t>dla GITD, płynącą z realizacji ww. celu, będzie </a:t>
            </a:r>
            <a:r>
              <a:rPr lang="pl-PL" sz="2000" i="1" dirty="0" smtClean="0">
                <a:solidFill>
                  <a:srgbClr val="4472C4">
                    <a:lumMod val="75000"/>
                  </a:srgbClr>
                </a:solidFill>
              </a:rPr>
              <a:t>ograniczenie </a:t>
            </a:r>
            <a:r>
              <a:rPr lang="pl-PL" sz="2000" i="1" dirty="0">
                <a:solidFill>
                  <a:srgbClr val="4472C4">
                    <a:lumMod val="75000"/>
                  </a:srgbClr>
                </a:solidFill>
              </a:rPr>
              <a:t>papierowego obiegu dokumentacji oraz możliwość </a:t>
            </a:r>
            <a:r>
              <a:rPr lang="pl-PL" sz="2000" i="1" dirty="0" smtClean="0">
                <a:solidFill>
                  <a:srgbClr val="4472C4">
                    <a:lumMod val="75000"/>
                  </a:srgbClr>
                </a:solidFill>
              </a:rPr>
              <a:t>załatwienia sprawy </a:t>
            </a:r>
            <a:r>
              <a:rPr lang="pl-PL" sz="2000" i="1" dirty="0">
                <a:solidFill>
                  <a:srgbClr val="4472C4">
                    <a:lumMod val="75000"/>
                  </a:srgbClr>
                </a:solidFill>
              </a:rPr>
              <a:t>online. Uproszczenie i zwiększenie efektywności przez </a:t>
            </a:r>
            <a:r>
              <a:rPr lang="pl-PL" sz="2000" i="1" dirty="0" smtClean="0">
                <a:solidFill>
                  <a:srgbClr val="4472C4">
                    <a:lumMod val="75000"/>
                  </a:srgbClr>
                </a:solidFill>
              </a:rPr>
              <a:t>pracowników GITD </a:t>
            </a:r>
            <a:r>
              <a:rPr lang="pl-PL" sz="2000" i="1" dirty="0">
                <a:solidFill>
                  <a:srgbClr val="4472C4">
                    <a:lumMod val="75000"/>
                  </a:srgbClr>
                </a:solidFill>
              </a:rPr>
              <a:t>przy pracy związanej z wnioskami złożonymi elektronicznie.</a:t>
            </a:r>
            <a:endParaRPr lang="pl-PL" sz="2000" i="1" dirty="0" smtClean="0">
              <a:solidFill>
                <a:srgbClr val="4472C4">
                  <a:lumMod val="75000"/>
                </a:srgbClr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1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 panose="020F0502020204030204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12600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ymbol zastępczy zawartości 2"/>
          <p:cNvSpPr txBox="1">
            <a:spLocks/>
          </p:cNvSpPr>
          <p:nvPr/>
        </p:nvSpPr>
        <p:spPr>
          <a:xfrm>
            <a:off x="765616" y="1593130"/>
            <a:ext cx="10432562" cy="37006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endParaRPr lang="pl-PL" sz="38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pl-PL" sz="3800" b="1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pl-PL" sz="38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pl-PL" sz="3800" b="1" dirty="0">
                <a:solidFill>
                  <a:schemeClr val="accent1">
                    <a:lumMod val="50000"/>
                  </a:schemeClr>
                </a:solidFill>
              </a:rPr>
              <a:t>ARCHITEKTURA </a:t>
            </a:r>
            <a:endParaRPr lang="pl-PL" sz="40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pl-PL" sz="29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l-PL" sz="2000" b="1" dirty="0">
                <a:solidFill>
                  <a:schemeClr val="accent1">
                    <a:lumMod val="75000"/>
                  </a:schemeClr>
                </a:solidFill>
              </a:rPr>
              <a:t>Widok kooperacji aplikacji </a:t>
            </a:r>
            <a:endParaRPr lang="pl-PL" sz="2900" b="1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3800" b="1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7</a:t>
            </a:fld>
            <a:endParaRPr lang="pl-PL"/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126" y="2620106"/>
            <a:ext cx="10482401" cy="4198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4299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rostokąt 4"/>
          <p:cNvSpPr/>
          <p:nvPr/>
        </p:nvSpPr>
        <p:spPr>
          <a:xfrm>
            <a:off x="832333" y="1314691"/>
            <a:ext cx="10715502" cy="4678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38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itchFamily="18" charset="0"/>
              </a:rPr>
              <a:t>Lista systemów wykorzystywanych w projekcie 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pl-PL" sz="2000" b="1" i="1" u="none" strike="noStrike" kern="1200" cap="none" spc="0" normalizeH="0" baseline="0" noProof="0" dirty="0" smtClean="0">
              <a:ln>
                <a:noFill/>
              </a:ln>
              <a:solidFill>
                <a:srgbClr val="4472C4">
                  <a:lumMod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pl-PL" sz="2000" b="1" i="1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  <a:defRPr/>
            </a:pPr>
            <a:r>
              <a:rPr lang="pl-PL" sz="2000" i="1" dirty="0" smtClean="0">
                <a:solidFill>
                  <a:srgbClr val="4472C4">
                    <a:lumMod val="75000"/>
                  </a:srgbClr>
                </a:solidFill>
              </a:rPr>
              <a:t>Centralna Ewidencja i Informacja o Działalności Gospodarczej (</a:t>
            </a:r>
            <a:r>
              <a:rPr lang="pl-PL" sz="2000" i="1" dirty="0" err="1" smtClean="0">
                <a:solidFill>
                  <a:srgbClr val="4472C4">
                    <a:lumMod val="75000"/>
                  </a:srgbClr>
                </a:solidFill>
              </a:rPr>
              <a:t>CEiDG</a:t>
            </a:r>
            <a:r>
              <a:rPr lang="pl-PL" sz="2000" i="1" dirty="0" smtClean="0">
                <a:solidFill>
                  <a:srgbClr val="4472C4">
                    <a:lumMod val="75000"/>
                  </a:srgbClr>
                </a:solidFill>
              </a:rPr>
              <a:t>)</a:t>
            </a:r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  <a:defRPr/>
            </a:pPr>
            <a:r>
              <a:rPr lang="pl-PL" sz="2000" i="1" dirty="0" smtClean="0">
                <a:solidFill>
                  <a:srgbClr val="4472C4">
                    <a:lumMod val="75000"/>
                  </a:srgbClr>
                </a:solidFill>
              </a:rPr>
              <a:t>Centralna Ewidencja Pojazdów i Kierowców (</a:t>
            </a:r>
            <a:r>
              <a:rPr lang="pl-PL" sz="2000" i="1" dirty="0" err="1" smtClean="0">
                <a:solidFill>
                  <a:srgbClr val="4472C4">
                    <a:lumMod val="75000"/>
                  </a:srgbClr>
                </a:solidFill>
              </a:rPr>
              <a:t>CEPiK</a:t>
            </a:r>
            <a:r>
              <a:rPr lang="pl-PL" sz="2000" i="1" dirty="0" smtClean="0">
                <a:solidFill>
                  <a:srgbClr val="4472C4">
                    <a:lumMod val="75000"/>
                  </a:srgbClr>
                </a:solidFill>
              </a:rPr>
              <a:t>)</a:t>
            </a:r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  <a:defRPr/>
            </a:pPr>
            <a:r>
              <a:rPr lang="pl-PL" sz="2000" i="1" dirty="0" smtClean="0">
                <a:solidFill>
                  <a:srgbClr val="4472C4">
                    <a:lumMod val="75000"/>
                  </a:srgbClr>
                </a:solidFill>
              </a:rPr>
              <a:t>Krajowy Rejestr Elektroniczny Przedsiębiorców Transportu Drogowego (KREPTD)</a:t>
            </a:r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  <a:defRPr/>
            </a:pPr>
            <a:r>
              <a:rPr lang="pl-PL" sz="2000" i="1" dirty="0" err="1" smtClean="0">
                <a:solidFill>
                  <a:srgbClr val="4472C4">
                    <a:lumMod val="75000"/>
                  </a:srgbClr>
                </a:solidFill>
              </a:rPr>
              <a:t>Geoportal</a:t>
            </a:r>
            <a:endParaRPr lang="pl-PL" sz="2000" i="1" dirty="0" smtClean="0">
              <a:solidFill>
                <a:srgbClr val="4472C4">
                  <a:lumMod val="75000"/>
                </a:srgbClr>
              </a:solidFill>
            </a:endParaRPr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  <a:defRPr/>
            </a:pPr>
            <a:r>
              <a:rPr lang="pl-PL" sz="2000" i="1" dirty="0" smtClean="0">
                <a:solidFill>
                  <a:srgbClr val="4472C4">
                    <a:lumMod val="75000"/>
                  </a:srgbClr>
                </a:solidFill>
              </a:rPr>
              <a:t>Quorum</a:t>
            </a:r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  <a:defRPr/>
            </a:pPr>
            <a:r>
              <a:rPr lang="pl-PL" sz="2000" i="1" dirty="0">
                <a:solidFill>
                  <a:srgbClr val="4472C4">
                    <a:lumMod val="75000"/>
                  </a:srgbClr>
                </a:solidFill>
              </a:rPr>
              <a:t>System </a:t>
            </a:r>
            <a:r>
              <a:rPr lang="pl-PL" sz="2000" i="1" dirty="0" smtClean="0">
                <a:solidFill>
                  <a:srgbClr val="4472C4">
                    <a:lumMod val="75000"/>
                  </a:srgbClr>
                </a:solidFill>
              </a:rPr>
              <a:t>EZD</a:t>
            </a:r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  <a:defRPr/>
            </a:pPr>
            <a:r>
              <a:rPr lang="pl-PL" sz="2000" i="1" dirty="0">
                <a:solidFill>
                  <a:srgbClr val="4472C4">
                    <a:lumMod val="75000"/>
                  </a:srgbClr>
                </a:solidFill>
              </a:rPr>
              <a:t>Węzeł </a:t>
            </a:r>
            <a:r>
              <a:rPr lang="pl-PL" sz="2000" i="1" dirty="0" smtClean="0">
                <a:solidFill>
                  <a:srgbClr val="4472C4">
                    <a:lumMod val="75000"/>
                  </a:srgbClr>
                </a:solidFill>
              </a:rPr>
              <a:t>Krajowy</a:t>
            </a:r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  <a:defRPr/>
            </a:pPr>
            <a:r>
              <a:rPr lang="pl-PL" sz="2000" i="1" dirty="0">
                <a:solidFill>
                  <a:srgbClr val="4472C4">
                    <a:lumMod val="75000"/>
                  </a:srgbClr>
                </a:solidFill>
              </a:rPr>
              <a:t>Rejestr </a:t>
            </a:r>
            <a:r>
              <a:rPr lang="pl-PL" sz="2000" i="1" dirty="0" smtClean="0">
                <a:solidFill>
                  <a:srgbClr val="4472C4">
                    <a:lumMod val="75000"/>
                  </a:srgbClr>
                </a:solidFill>
              </a:rPr>
              <a:t>REGON</a:t>
            </a:r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  <a:defRPr/>
            </a:pPr>
            <a:r>
              <a:rPr lang="pl-PL" sz="2000" i="1" dirty="0" err="1">
                <a:solidFill>
                  <a:srgbClr val="4472C4">
                    <a:lumMod val="75000"/>
                  </a:srgbClr>
                </a:solidFill>
              </a:rPr>
              <a:t>ePUAP</a:t>
            </a:r>
            <a:endParaRPr lang="pl-PL" sz="2000" i="1" dirty="0">
              <a:solidFill>
                <a:srgbClr val="4472C4">
                  <a:lumMod val="75000"/>
                </a:srgbClr>
              </a:solidFill>
              <a:latin typeface="Calibri" panose="020F0502020204030204"/>
            </a:endParaRPr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45013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96E28105-763F-4193-B043-C170AA0A0327}">
  <ds:schemaRefs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purl.org/dc/terms/"/>
    <ds:schemaRef ds:uri="http://www.w3.org/XML/1998/namespace"/>
    <ds:schemaRef ds:uri="http://purl.org/dc/dcmitype/"/>
    <ds:schemaRef ds:uri="http://schemas.openxmlformats.org/package/2006/metadata/core-properties"/>
    <ds:schemaRef ds:uri="5df3a10b-8748-402e-bef4-aee373db4dbb"/>
    <ds:schemaRef ds:uri="9affde3b-50dd-4e74-9e2c-6b9654ae514a"/>
  </ds:schemaRefs>
</ds:datastoreItem>
</file>

<file path=customXml/itemProps3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478</TotalTime>
  <Words>634</Words>
  <Application>Microsoft Office PowerPoint</Application>
  <PresentationFormat>Panoramiczny</PresentationFormat>
  <Paragraphs>89</Paragraphs>
  <Slides>9</Slides>
  <Notes>2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Bronisz Pstrucha</cp:lastModifiedBy>
  <cp:revision>81</cp:revision>
  <cp:lastPrinted>2020-12-15T07:21:21Z</cp:lastPrinted>
  <dcterms:created xsi:type="dcterms:W3CDTF">2017-01-27T12:50:17Z</dcterms:created>
  <dcterms:modified xsi:type="dcterms:W3CDTF">2020-12-16T11:25:19Z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