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331" r:id="rId5"/>
    <p:sldId id="274" r:id="rId6"/>
    <p:sldId id="304" r:id="rId7"/>
    <p:sldId id="275" r:id="rId8"/>
    <p:sldId id="309" r:id="rId9"/>
    <p:sldId id="285" r:id="rId10"/>
    <p:sldId id="289" r:id="rId11"/>
    <p:sldId id="290" r:id="rId12"/>
    <p:sldId id="305" r:id="rId13"/>
    <p:sldId id="292" r:id="rId14"/>
    <p:sldId id="293" r:id="rId15"/>
    <p:sldId id="296" r:id="rId16"/>
    <p:sldId id="307" r:id="rId17"/>
    <p:sldId id="340" r:id="rId18"/>
    <p:sldId id="341" r:id="rId19"/>
    <p:sldId id="300" r:id="rId20"/>
    <p:sldId id="342" r:id="rId21"/>
    <p:sldId id="303" r:id="rId22"/>
  </p:sldIdLst>
  <p:sldSz cx="9144000" cy="5143500" type="screen16x9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.Balzasch (KW Opole)" initials="J(O" lastIdx="1" clrIdx="0">
    <p:extLst>
      <p:ext uri="{19B8F6BF-5375-455C-9EA6-DF929625EA0E}">
        <p15:presenceInfo xmlns:p15="http://schemas.microsoft.com/office/powerpoint/2012/main" userId="S-1-5-21-3292649304-1767245853-1991387263-1260" providerId="AD"/>
      </p:ext>
    </p:extLst>
  </p:cmAuthor>
  <p:cmAuthor id="2" name="W.Eliasz (KW Opole)" initials="W(O" lastIdx="3" clrIdx="1">
    <p:extLst>
      <p:ext uri="{19B8F6BF-5375-455C-9EA6-DF929625EA0E}">
        <p15:presenceInfo xmlns:p15="http://schemas.microsoft.com/office/powerpoint/2012/main" userId="S-1-5-21-3292649304-1767245853-1991387263-12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2" autoAdjust="0"/>
    <p:restoredTop sz="82722" autoAdjust="0"/>
  </p:normalViewPr>
  <p:slideViewPr>
    <p:cSldViewPr snapToGrid="0">
      <p:cViewPr varScale="1">
        <p:scale>
          <a:sx n="121" d="100"/>
          <a:sy n="121" d="100"/>
        </p:scale>
        <p:origin x="912" y="96"/>
      </p:cViewPr>
      <p:guideLst/>
    </p:cSldViewPr>
  </p:slideViewPr>
  <p:outlineViewPr>
    <p:cViewPr>
      <p:scale>
        <a:sx n="33" d="100"/>
        <a:sy n="33" d="100"/>
      </p:scale>
      <p:origin x="0" y="-4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4"/>
    </p:cViewPr>
  </p:sorterViewPr>
  <p:notesViewPr>
    <p:cSldViewPr snapToGrid="0">
      <p:cViewPr varScale="1">
        <p:scale>
          <a:sx n="77" d="100"/>
          <a:sy n="77" d="100"/>
        </p:scale>
        <p:origin x="208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przesunąć slajd</a:t>
            </a: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Kliknij, aby edytować format notatek</a:t>
            </a:r>
          </a:p>
        </p:txBody>
      </p:sp>
      <p:sp>
        <p:nvSpPr>
          <p:cNvPr id="14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&lt;główka&gt;</a:t>
            </a:r>
          </a:p>
        </p:txBody>
      </p:sp>
      <p:sp>
        <p:nvSpPr>
          <p:cNvPr id="14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14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14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F23E8F7-ADBA-43A7-A123-B7F10568A226}" type="slidenum"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8313" cy="383540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7560" cy="46036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pPr marL="216000"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Symbol zastępczy numeru slajdu 3"/>
          <p:cNvSpPr/>
          <p:nvPr/>
        </p:nvSpPr>
        <p:spPr>
          <a:xfrm>
            <a:off x="4021200" y="9721080"/>
            <a:ext cx="3074400" cy="5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>
            <a:noAutofit/>
          </a:bodyPr>
          <a:lstStyle/>
          <a:p>
            <a:pPr algn="r">
              <a:lnSpc>
                <a:spcPct val="100000"/>
              </a:lnSpc>
            </a:pPr>
            <a:fld id="{A910B054-6650-4E38-9A85-FB5F59F27887}" type="slidenum">
              <a:rPr lang="en-US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pl-PL" sz="1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Przygotowanie do egzaminu potwierdzającego tytuł ratownika z zakresu KPP (</a:t>
            </a:r>
            <a:r>
              <a:rPr lang="pl-PL" dirty="0" err="1"/>
              <a:t>recertyfikacja</a:t>
            </a:r>
            <a:r>
              <a:rPr lang="pl-PL" dirty="0"/>
              <a:t>)</a:t>
            </a:r>
          </a:p>
          <a:p>
            <a:r>
              <a:rPr lang="pl-PL" dirty="0"/>
              <a:t>Ww. zajęcia doskonalące realizuje się w oparciu o program szkolenia z zakresu kwalifikowanej pierwszej pomocy, w terminach możliwie bliskich egzaminom.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10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191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  2.  Doskonalenie OSP realizowane w jednostkach ratowniczo-gaśniczych PSP</a:t>
            </a:r>
          </a:p>
          <a:p>
            <a:endParaRPr lang="pl-PL" dirty="0"/>
          </a:p>
          <a:p>
            <a:r>
              <a:rPr lang="pl-PL" dirty="0"/>
              <a:t>Cykl zajęć doskonalących realizowanych przez JRG w KP/KM PSP dla jednostek OSP, ma na celu wspólne doskonalenie strażaków PSP i OSP, realizowane w ramach doskonalenia zawodowego strażaków PSP.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11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4903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Doskonalenie OSP realizowane w jednostkach ratowniczo-gaśniczych PSP  WAŻNE  - Brak obligatoryjnej  liczby zajęć </a:t>
            </a:r>
          </a:p>
          <a:p>
            <a:endParaRPr lang="pl-PL" dirty="0"/>
          </a:p>
          <a:p>
            <a:pPr marL="342900" lvl="0" indent="-342900" algn="just">
              <a:buFont typeface="+mj-lt"/>
              <a:buAutoNum type="alphaLcParenR"/>
              <a:tabLst>
                <a:tab pos="457200" algn="l"/>
              </a:tabLst>
            </a:pP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Zgłoszenie do </a:t>
            </a:r>
            <a:r>
              <a:rPr lang="pl-PL" sz="1200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u</a:t>
            </a: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działu w przedmiotowym doskonaleniu jest dobrowolne, zgłaszane przez poszczególne jednostki OSP lub na podstawie sztywnego harmonogramu. O danym sposobie </a:t>
            </a:r>
            <a:r>
              <a:rPr lang="pl-PL" sz="1200" b="1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decyduje kierownik jednostki organizacyjnej PSP;</a:t>
            </a:r>
            <a:endParaRPr lang="pl-PL" sz="1200" b="1" kern="150" dirty="0"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/>
              <a:tabLst>
                <a:tab pos="457200" algn="l"/>
              </a:tabLst>
            </a:pP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Podstawą </a:t>
            </a:r>
            <a:r>
              <a:rPr lang="pl-PL" sz="1200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w</a:t>
            </a: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drożenia cyklu zajęć doskonalących OSP na bazie JRG jest Rozkaz Komendanta Miejskiego/Powiatowego PSP. Do Rozkazu należy dołączyć </a:t>
            </a:r>
            <a:r>
              <a:rPr lang="pl-PL" sz="1200" b="1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roczny harmonogram zajęć </a:t>
            </a: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lub udostępnić online, czy w innej dogodnej formie – </a:t>
            </a:r>
            <a:r>
              <a:rPr lang="pl-PL" sz="1200" b="1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formularz zgłoszenia na zajęcia;</a:t>
            </a:r>
            <a:endParaRPr lang="pl-PL" sz="1200" b="1" kern="150" dirty="0"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/>
              <a:tabLst>
                <a:tab pos="457200" algn="l"/>
              </a:tabLst>
            </a:pPr>
            <a:r>
              <a:rPr lang="pl-PL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względu na możliwości organizacyjne, ilość jednostek OSP na terenie danego powiatu oraz wyszkolenie w</a:t>
            </a:r>
            <a:r>
              <a:rPr lang="en-US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poszczególnych jednostkach OSP, komendant powiatowy/miejski PSP podejmuje decyzję w danym roku 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zasięgu zajęć doskonalących (czy zajęcia przewidziane są dla wszystkich jednostek OSP, czy tylko dla włączonych do </a:t>
            </a:r>
            <a:r>
              <a:rPr lang="pl-PL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ksrg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pl-PL" sz="1200" kern="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/>
              <a:tabLst>
                <a:tab pos="457200" algn="l"/>
              </a:tabLst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braku możliwości zrealizowania doskonalenia w wyznaczonym terminie, ustala się termin zastępczy. W przypadku braku możliwości przeprowadzenia ćwiczenia praktycznego (np. ze względu na niekorzystne warunki atmosferyczne), wskazane jest przeprowadzenie zajęć z innego zakresu, który może być realizowany w obiektach JRG (np. kwalifikowanej pierwszej pomocy).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12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975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3. Organizacja ćwiczeń zgrywających</a:t>
            </a:r>
          </a:p>
          <a:p>
            <a:endParaRPr lang="pl-PL" dirty="0"/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Jednostki OSP powinny brać udział w ćwiczeniach jak najczęściej. Należy dążyć do uczestnictwa każdej OSP w KSRG do ćwiczeń obiektowych przynajmniej raz w roku. KM/KP PSP woj. pomorskiego zobowiązane są do planowania udziału jednostek OSP w ćwiczeniach organizowanych na obszarze powiatu: ćwiczeń na obiektach, zgrywających, praktycznych, warsztatowych z poszczególnych dziedzin.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14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1094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4. Organizacja ćwiczeń na obiektach</a:t>
            </a:r>
          </a:p>
          <a:p>
            <a:r>
              <a:rPr lang="pl-PL" dirty="0"/>
              <a:t> 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Doskonalenie pracy w sprzęcie OUO w komorze dymowej odbywa się zgodnie z aktualnymi „Zasadami </a:t>
            </a:r>
            <a:r>
              <a:rPr lang="pl-P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przeprowadzania testów i ćwiczeń w komorze dymowej</a:t>
            </a:r>
            <a:r>
              <a:rPr lang="pl-P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W komorze dymowej sprawdza się odporność strażaków na obciążenia psychofizyczne w warunkach zbliżonych do rzeczywistości. W czasie testów i ćwiczeń sprawdza się orientację, zdolność do przemieszczania w warunkach zadymienia i ograniczonej przestrzeni. Ratownik w sprzęcie OUO pokonuje różne przeszkody w warunkach ograniczonej widoczności oraz efektów świetlnych i dźwiękowych. Do dyspozycji i realizacji testów/ćwiczeń, udostępnia się komorę dymową znajdującą się w Ośrodku Szkolenia PSP w Słupsku, zgodnie z planem realizacji zagadnień szkoleniowych na dany rok kalendarzowy. Zgłoszenia należy dokonywać zgodnie z zasadami wykorzystania komór dymowych w PSP.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15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4591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48E69-3224-7ACC-D7E9-F5800DD51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96B8AD1-2638-1DDE-579F-576DDE680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4346CE7-6CD7-1382-C7D0-39133AB4F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4. Organizacja ćwiczeń na obiektach</a:t>
            </a:r>
          </a:p>
          <a:p>
            <a:r>
              <a:rPr lang="pl-PL" dirty="0"/>
              <a:t> </a:t>
            </a:r>
          </a:p>
          <a:p>
            <a:pPr marL="342900" indent="-342900">
              <a:buFont typeface="+mj-lt"/>
              <a:buAutoNum type="alphaLcParenR" startAt="2"/>
            </a:pPr>
            <a:r>
              <a:rPr lang="pl-P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Doskonalenie pracy w sprzęcie OUO w zakresie wzywania pomocy. Jako uzupełniającą formę doskonalenia zaleca się prowadzenie szkoleń strażaków z wzywania pomocy. Szkolenie powinno obejmować tematy: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sytuacje w jakich powinno nastąpić wezwanie pomocy,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praktyczne wezwanie pomocy w warunkach symulujących rzeczywiste warunki,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awarie aparatu i postępowanie w takich sytuacjach.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1458693-49F9-5BE9-FB6D-A6DE42F4983B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16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5925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28C0F-868E-6020-29C1-F149668FB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C602E6E-B639-F7DA-0999-1C1FCE838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F386A67-F655-8934-0A30-9977DF9E1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4. Organizacja ćwiczeń na obiektach</a:t>
            </a:r>
          </a:p>
          <a:p>
            <a:r>
              <a:rPr lang="pl-PL" dirty="0"/>
              <a:t> </a:t>
            </a:r>
          </a:p>
          <a:p>
            <a:pPr marL="342900" indent="-342900" algn="just">
              <a:buFont typeface="+mj-lt"/>
              <a:buAutoNum type="alphaLcParenR" startAt="3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Doskonalenie pracy w sprzęcie OUO w zakresie organizacji i działania rot asekuracyjnych. Stałą forma doskonalenia umiejętności bezpiecznej pracy w sprzęcie OUO powinny być zasady organizacji i działania rot asekuracyjnych. Szkolenie powinno obejmować zagadnienia: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zadania, wyposażenie i organizacja rot asekuracyjnych,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postępowanie w sytuacji wezwania pomocy przez strażaka,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techniki ewakuacyjne,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awaryjna wymiana źródła powietrza i techniki szybkiego rozbierania poszkodowanego strażaka. 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Powyższe szkolenia powinny mieć formę warsztatową i być realizowane w trakcie szkoleń OSP w JRG, a także w samych OSP oraz być elementem większych ćwiczeń związanych z pracą w sprzęcie OUO i gaszeniem pożarów wewnętrznych.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Dopuszcza się prowadzenie szkoleń na zaimprowizowanych torach przeszkód symulujących niebezpieczne sytuacje, z zachowaniem zasad bezpieczeństwa i możliwością asekuracji i udzielenia pomocy ćwiczącemu strażakowi. 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548AC43-6822-CBA0-C008-C5A1E624A32C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17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1811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System ochrony przeciwpożarowej w Polsce oparty jest w głównej mierze na Państwowej Straży Pożarnej, jednak realizacja na właściwym poziomie nałożonych zadań nie byłaby możliwa gdyby nie ogromne wsparcie Ochotniczych Straży Pożarnych.</a:t>
            </a:r>
          </a:p>
          <a:p>
            <a:br>
              <a:rPr lang="pl-PL" dirty="0"/>
            </a:br>
            <a:r>
              <a:rPr lang="pl-PL" dirty="0"/>
              <a:t>Po kliknięciu: Ich rola w szeroko rozumianym systemie bezpieczeństwa wewnętrznego ciągle wzrasta,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2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5971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166A2-AB51-75B8-826C-5FE7A4E86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CE4191B-0640-CF5F-9730-A2CA2AE67E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E037836-4A25-42D6-97F6-3049AA9C0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 system ochrony przeciwpożarowej i rozwój cywilizacyjny wymagają coraz bardziej wyspecjalizowanych służb ratowniczych, większej wiedzy ratowników i lepszych umiejętności. </a:t>
            </a:r>
            <a:br>
              <a:rPr lang="pl-PL" dirty="0"/>
            </a:br>
            <a:r>
              <a:rPr lang="pl-PL" dirty="0"/>
              <a:t>Chcąc właściwie realizować te zadania konieczne jest odpowiednie przygotowanie zarówno teoretyczne jak i praktyczne strażaków ratowników Ochotniczych Straży Pożarnych.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C0A2F6-C085-4682-645B-DA84F82F64DE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3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512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720"/>
              </a:spcBef>
              <a:tabLst>
                <a:tab pos="0" algn="l"/>
              </a:tabLst>
            </a:pPr>
            <a:r>
              <a:rPr lang="pl-PL" dirty="0"/>
              <a:t>Wychodząc naprzeciw potrzebom, Pomorski Komendant Wojewódzki PSP powołał zespół, którego zadaniem było opracowanie „</a:t>
            </a:r>
            <a:r>
              <a:rPr lang="pl-PL" sz="1200" dirty="0"/>
              <a:t>WYTYCZNE W ZAKRESIE DOSKONALENIA UMIEJĘTNOŚCI STRAŻAKÓW RATOWNIKÓW</a:t>
            </a:r>
          </a:p>
          <a:p>
            <a:pPr>
              <a:spcBef>
                <a:spcPts val="720"/>
              </a:spcBef>
              <a:tabLst>
                <a:tab pos="0" algn="l"/>
              </a:tabLst>
            </a:pPr>
            <a:r>
              <a:rPr lang="pl-PL" sz="1200" dirty="0"/>
              <a:t>OCHOTNICZYCH STRAŻY POŻARNYCH WOJ. POMORSKIEGO </a:t>
            </a:r>
            <a:r>
              <a:rPr lang="pl-PL" dirty="0"/>
              <a:t>”.</a:t>
            </a:r>
          </a:p>
          <a:p>
            <a:br>
              <a:rPr lang="pl-PL" dirty="0"/>
            </a:br>
            <a:r>
              <a:rPr lang="pl-PL" dirty="0"/>
              <a:t>Powyższe zasady powstały na podstawie doświadczeń w zakresie realizowanych form doskonalenia </a:t>
            </a:r>
            <a:br>
              <a:rPr lang="pl-PL" dirty="0"/>
            </a:br>
            <a:r>
              <a:rPr lang="pl-PL" dirty="0"/>
              <a:t>strażaków OSP przez Komendantów Powiatowych i Miejskich PSP z terenu województwa. </a:t>
            </a:r>
          </a:p>
          <a:p>
            <a:endParaRPr lang="pl-PL" dirty="0"/>
          </a:p>
          <a:p>
            <a:r>
              <a:rPr lang="pl-PL" dirty="0"/>
              <a:t>Głównym celem organizacji procesu doskonalenia jest utrwalanie umiejętności, nawyków oraz opanowanie wiedzy w stopniu pozwalającym na utrzymanie najwyższych standardów realizowanych zadań przez Ochotniczą Straż Pożarną.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4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394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przedmiotowych wytycznych zarekomendowano sposoby organizacji doskonalenia umiejętności strażaków ratowników OSP doprecyzowując metody ich realizacji. </a:t>
            </a:r>
            <a:br>
              <a:rPr lang="pl-PL" dirty="0"/>
            </a:br>
            <a:r>
              <a:rPr lang="pl-PL" dirty="0"/>
              <a:t>W związku z powyższym dokonano podziału na doskonalenie organizowane:</a:t>
            </a:r>
          </a:p>
          <a:p>
            <a:r>
              <a:rPr lang="pl-PL" dirty="0"/>
              <a:t>we własnych w strukturach OSP,</a:t>
            </a:r>
          </a:p>
          <a:p>
            <a:r>
              <a:rPr lang="pl-PL" dirty="0"/>
              <a:t>przez jednostki PSP.</a:t>
            </a:r>
          </a:p>
          <a:p>
            <a:r>
              <a:rPr lang="pl-PL" dirty="0"/>
              <a:t>Wszyscy strażacy ratownicy OSP uprawnieni do udziału w działaniach ratowniczych powinni czynnie uczestniczyć w powyższych formach doskonalenia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5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3503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1.  Zajęcia na bazie macierzystych jednostek </a:t>
            </a:r>
          </a:p>
          <a:p>
            <a:r>
              <a:rPr lang="pl-PL" dirty="0"/>
              <a:t>Zgodnie z „Zasadami przygotowania strażaków ratowników ochotniczych straży pożarnych do udziału w działaniach ratowniczych” zatwierdzonymi przez Komendanta Głównego PSP w 2023 r. oraz na podstawie statutu OSP, Naczelnik jest odpowiedzialny za proces doskonalenia umiejętności ratowniczych strażaków ratowników OSP.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6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731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4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l-PL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 Zajęcia na bazie macierzystych jednostek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4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Zajęcia w jednostkach są podstawą doskonalenia strażaków ratowników OSP. Częstotliwość tych zajęć powinna być jak największa, 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jednostkach OSP włączonych do KSRG, realizujących zakres podstawowy w poszczególnych dziedzinach ratownictwa specjalistycznego, rekomenduje się aby doskonalenie realizować co najmniej raz w miesiącu.</a:t>
            </a:r>
            <a:endParaRPr lang="pl-PL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4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7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3378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pl-PL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 Organizacja ćwiczeń Komendanta Gminnego Ochrony Przeciwpożarowej/ZOSP RP</a:t>
            </a:r>
            <a:endParaRPr lang="pl-PL" sz="12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Jednym z elementów doskonalenia umiejętności strażaka ratownika OSP jest udział w ćwiczeniach organizowanych przez Komendanta Gminnego Ochrony Przeciwpożarowej/ZOSP RP. Taka forma doskonalenia pozwala na podzielenie się swoimi doświadczeniami, umożliwi wypracowanie wspólnej metodyki i taktyki, a zdobyte doświadczenie na pewno przyniesie korzyści w czasie realnych działań ratowniczo-gaśniczych.</a:t>
            </a:r>
          </a:p>
          <a:p>
            <a:pPr algn="ctr"/>
            <a:r>
              <a:rPr lang="pl-PL" sz="1200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Rekomenduje się przynajmniej </a:t>
            </a:r>
            <a:r>
              <a:rPr lang="pl-PL" sz="1200" b="1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1 ćwiczenie rocznie</a:t>
            </a:r>
            <a:r>
              <a:rPr lang="pl-PL" sz="1200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 dla jednostek OSP z terenu danej gminy.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8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078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Mając na uwadze wyzwania z jakimi muszą się mierzyć strażacy ratownicy OSP, Komendanci Powiatowi i Miejscy PSP woj. pomorskiego włączają się czynnie w proces doskonalenia umiejętności strażaków ratowników OSP, poprzez organizację szkoleń, ćwiczeń oraz warsztatów.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9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86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46"/>
          <p:cNvSpPr/>
          <p:nvPr/>
        </p:nvSpPr>
        <p:spPr>
          <a:xfrm flipV="1">
            <a:off x="8394120" y="1983960"/>
            <a:ext cx="2075040" cy="319320"/>
          </a:xfrm>
          <a:prstGeom prst="line">
            <a:avLst/>
          </a:prstGeom>
          <a:ln w="38100">
            <a:solidFill>
              <a:srgbClr val="EB242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Straight Connector 43"/>
          <p:cNvSpPr/>
          <p:nvPr/>
        </p:nvSpPr>
        <p:spPr>
          <a:xfrm flipV="1">
            <a:off x="-1353240" y="3291840"/>
            <a:ext cx="3258360" cy="501120"/>
          </a:xfrm>
          <a:prstGeom prst="line">
            <a:avLst/>
          </a:prstGeom>
          <a:ln w="38100">
            <a:solidFill>
              <a:srgbClr val="EB242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Straight Connector 40"/>
          <p:cNvSpPr/>
          <p:nvPr/>
        </p:nvSpPr>
        <p:spPr>
          <a:xfrm flipV="1">
            <a:off x="-1295280" y="2342880"/>
            <a:ext cx="11277360" cy="1676160"/>
          </a:xfrm>
          <a:prstGeom prst="line">
            <a:avLst/>
          </a:prstGeom>
          <a:ln w="174625">
            <a:solidFill>
              <a:srgbClr val="EB242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Straight Connector 39"/>
          <p:cNvSpPr/>
          <p:nvPr/>
        </p:nvSpPr>
        <p:spPr>
          <a:xfrm flipV="1">
            <a:off x="4343400" y="517320"/>
            <a:ext cx="6781680" cy="1043280"/>
          </a:xfrm>
          <a:prstGeom prst="line">
            <a:avLst/>
          </a:prstGeom>
          <a:ln w="19050">
            <a:solidFill>
              <a:srgbClr val="DEDE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traight Connector 37"/>
          <p:cNvSpPr/>
          <p:nvPr/>
        </p:nvSpPr>
        <p:spPr>
          <a:xfrm flipV="1">
            <a:off x="-3962160" y="3638520"/>
            <a:ext cx="7238520" cy="1113480"/>
          </a:xfrm>
          <a:prstGeom prst="line">
            <a:avLst/>
          </a:prstGeom>
          <a:ln w="38100">
            <a:solidFill>
              <a:srgbClr val="CFCFC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traight Connector 7"/>
          <p:cNvSpPr/>
          <p:nvPr/>
        </p:nvSpPr>
        <p:spPr>
          <a:xfrm flipV="1">
            <a:off x="-1295280" y="1504800"/>
            <a:ext cx="7238880" cy="1113840"/>
          </a:xfrm>
          <a:prstGeom prst="line">
            <a:avLst/>
          </a:prstGeom>
          <a:ln w="38100">
            <a:solidFill>
              <a:srgbClr val="DEDE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13"/>
          <p:cNvPicPr/>
          <p:nvPr/>
        </p:nvPicPr>
        <p:blipFill>
          <a:blip r:embed="rId14"/>
          <a:stretch/>
        </p:blipFill>
        <p:spPr>
          <a:xfrm>
            <a:off x="-990720" y="-1009800"/>
            <a:ext cx="10971000" cy="993960"/>
          </a:xfrm>
          <a:prstGeom prst="rect">
            <a:avLst/>
          </a:prstGeom>
          <a:ln w="0">
            <a:noFill/>
          </a:ln>
        </p:spPr>
      </p:pic>
      <p:pic>
        <p:nvPicPr>
          <p:cNvPr id="7" name="Picture 14"/>
          <p:cNvPicPr/>
          <p:nvPr/>
        </p:nvPicPr>
        <p:blipFill>
          <a:blip r:embed="rId14"/>
          <a:stretch/>
        </p:blipFill>
        <p:spPr>
          <a:xfrm>
            <a:off x="-806760" y="5162400"/>
            <a:ext cx="10971000" cy="993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1"/>
          <p:cNvPicPr/>
          <p:nvPr/>
        </p:nvPicPr>
        <p:blipFill>
          <a:blip r:embed="rId15"/>
          <a:stretch/>
        </p:blipFill>
        <p:spPr>
          <a:xfrm>
            <a:off x="7882200" y="4600440"/>
            <a:ext cx="245880" cy="25524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12"/>
          <p:cNvPicPr/>
          <p:nvPr/>
        </p:nvPicPr>
        <p:blipFill>
          <a:blip r:embed="rId16"/>
          <a:stretch/>
        </p:blipFill>
        <p:spPr>
          <a:xfrm>
            <a:off x="8153280" y="4600440"/>
            <a:ext cx="245880" cy="25524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13"/>
          <p:cNvPicPr/>
          <p:nvPr/>
        </p:nvPicPr>
        <p:blipFill>
          <a:blip r:embed="rId17"/>
          <a:stretch/>
        </p:blipFill>
        <p:spPr>
          <a:xfrm>
            <a:off x="8429760" y="4600440"/>
            <a:ext cx="255240" cy="255240"/>
          </a:xfrm>
          <a:prstGeom prst="rect">
            <a:avLst/>
          </a:prstGeom>
          <a:ln w="0">
            <a:noFill/>
          </a:ln>
        </p:spPr>
      </p:pic>
      <p:sp>
        <p:nvSpPr>
          <p:cNvPr id="49" name="Parallelogram 5"/>
          <p:cNvSpPr/>
          <p:nvPr/>
        </p:nvSpPr>
        <p:spPr>
          <a:xfrm rot="4170000" flipV="1">
            <a:off x="-818640" y="2376360"/>
            <a:ext cx="2054880" cy="2544840"/>
          </a:xfrm>
          <a:custGeom>
            <a:avLst/>
            <a:gdLst>
              <a:gd name="textAreaLeft" fmla="*/ 0 w 2054880"/>
              <a:gd name="textAreaRight" fmla="*/ 2055960 w 2054880"/>
              <a:gd name="textAreaTop" fmla="*/ -720 h 2544840"/>
              <a:gd name="textAreaBottom" fmla="*/ 2545200 h 2544840"/>
            </a:gdLst>
            <a:ahLst/>
            <a:cxnLst/>
            <a:rect l="textAreaLeft" t="textAreaTop" r="textAreaRight" b="textAreaBottom"/>
            <a:pathLst>
              <a:path w="4444598" h="5239833">
                <a:moveTo>
                  <a:pt x="0" y="5239832"/>
                </a:moveTo>
                <a:lnTo>
                  <a:pt x="4032426" y="-1"/>
                </a:lnTo>
                <a:lnTo>
                  <a:pt x="4444599" y="251961"/>
                </a:lnTo>
                <a:lnTo>
                  <a:pt x="1882950" y="5138237"/>
                </a:lnTo>
                <a:lnTo>
                  <a:pt x="0" y="523983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440" dist="49893" dir="8100000" algn="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Isosceles Triangle 18"/>
          <p:cNvSpPr/>
          <p:nvPr/>
        </p:nvSpPr>
        <p:spPr>
          <a:xfrm rot="19560000">
            <a:off x="209520" y="-641160"/>
            <a:ext cx="2793960" cy="2945520"/>
          </a:xfrm>
          <a:custGeom>
            <a:avLst/>
            <a:gdLst>
              <a:gd name="textAreaLeft" fmla="*/ 0 w 2793960"/>
              <a:gd name="textAreaRight" fmla="*/ 2795040 w 2793960"/>
              <a:gd name="textAreaTop" fmla="*/ 0 h 2945520"/>
              <a:gd name="textAreaBottom" fmla="*/ 2946600 h 2945520"/>
            </a:gdLst>
            <a:ahLst/>
            <a:cxnLst/>
            <a:rect l="textAreaLeft" t="textAreaTop" r="textAreaRight" b="textAreaBottom"/>
            <a:pathLst>
              <a:path w="2795759" h="2947318">
                <a:moveTo>
                  <a:pt x="0" y="2947318"/>
                </a:moveTo>
                <a:lnTo>
                  <a:pt x="1040894" y="0"/>
                </a:lnTo>
                <a:lnTo>
                  <a:pt x="2795759" y="58858"/>
                </a:lnTo>
                <a:lnTo>
                  <a:pt x="0" y="2947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Trapezoid 15"/>
          <p:cNvSpPr/>
          <p:nvPr/>
        </p:nvSpPr>
        <p:spPr>
          <a:xfrm rot="19536600">
            <a:off x="63720" y="-155160"/>
            <a:ext cx="2203920" cy="5591520"/>
          </a:xfrm>
          <a:custGeom>
            <a:avLst/>
            <a:gdLst>
              <a:gd name="textAreaLeft" fmla="*/ 0 w 2203920"/>
              <a:gd name="textAreaRight" fmla="*/ 2205000 w 2203920"/>
              <a:gd name="textAreaTop" fmla="*/ 0 h 5591520"/>
              <a:gd name="textAreaBottom" fmla="*/ 5592600 h 5591520"/>
            </a:gdLst>
            <a:ahLst/>
            <a:cxnLst/>
            <a:rect l="textAreaLeft" t="textAreaTop" r="textAreaRight" b="textAreaBottom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Straight Connector 34"/>
          <p:cNvSpPr/>
          <p:nvPr/>
        </p:nvSpPr>
        <p:spPr>
          <a:xfrm flipH="1">
            <a:off x="5586840" y="1170360"/>
            <a:ext cx="2732400" cy="360"/>
          </a:xfrm>
          <a:prstGeom prst="line">
            <a:avLst/>
          </a:prstGeom>
          <a:ln w="19050">
            <a:solidFill>
              <a:srgbClr val="EB242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Picture 10"/>
          <p:cNvPicPr/>
          <p:nvPr/>
        </p:nvPicPr>
        <p:blipFill>
          <a:blip r:embed="rId18"/>
          <a:stretch/>
        </p:blipFill>
        <p:spPr>
          <a:xfrm>
            <a:off x="-990720" y="-1009800"/>
            <a:ext cx="10971000" cy="99396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1"/>
          <p:cNvPicPr/>
          <p:nvPr/>
        </p:nvPicPr>
        <p:blipFill>
          <a:blip r:embed="rId18"/>
          <a:stretch/>
        </p:blipFill>
        <p:spPr>
          <a:xfrm>
            <a:off x="-806760" y="5162400"/>
            <a:ext cx="10971000" cy="993960"/>
          </a:xfrm>
          <a:prstGeom prst="rect">
            <a:avLst/>
          </a:prstGeom>
          <a:ln w="0">
            <a:noFill/>
          </a:ln>
        </p:spPr>
      </p:pic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27.png"/><Relationship Id="rId9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Placeholder 8"/>
          <p:cNvSpPr/>
          <p:nvPr/>
        </p:nvSpPr>
        <p:spPr>
          <a:xfrm rot="21060000">
            <a:off x="5681160" y="1251720"/>
            <a:ext cx="3433680" cy="60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pl-PL" sz="3600" b="1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PAŃSTWOWA</a:t>
            </a:r>
            <a:endParaRPr lang="pl-PL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itle 2"/>
          <p:cNvSpPr/>
          <p:nvPr/>
        </p:nvSpPr>
        <p:spPr>
          <a:xfrm rot="21079800">
            <a:off x="2315160" y="2369880"/>
            <a:ext cx="2821320" cy="85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6600" b="1" strike="noStrike" spc="-1" dirty="0">
                <a:solidFill>
                  <a:srgbClr val="404040"/>
                </a:solidFill>
                <a:latin typeface="Calibri"/>
                <a:ea typeface="DejaVu Sans"/>
              </a:rPr>
              <a:t>STRAŻ</a:t>
            </a:r>
            <a:endParaRPr lang="pl-PL" sz="6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ext Placeholder 7"/>
          <p:cNvSpPr/>
          <p:nvPr/>
        </p:nvSpPr>
        <p:spPr>
          <a:xfrm rot="21060000">
            <a:off x="4692240" y="1779480"/>
            <a:ext cx="37566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321"/>
              </a:spcBef>
              <a:tabLst>
                <a:tab pos="0" algn="l"/>
              </a:tabLst>
            </a:pPr>
            <a:r>
              <a:rPr lang="pl-PL" sz="6600" b="1" strike="noStrike" spc="-1" dirty="0">
                <a:solidFill>
                  <a:srgbClr val="EB2429"/>
                </a:solidFill>
                <a:latin typeface="Calibri"/>
                <a:ea typeface="DejaVu Sans"/>
              </a:rPr>
              <a:t>POŻARNA</a:t>
            </a:r>
            <a:endParaRPr lang="pl-PL" sz="6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 Placeholder 8"/>
          <p:cNvSpPr/>
          <p:nvPr/>
        </p:nvSpPr>
        <p:spPr>
          <a:xfrm>
            <a:off x="251640" y="195480"/>
            <a:ext cx="2329200" cy="60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200" b="1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Komenda Wojewódzka</a:t>
            </a:r>
            <a:br>
              <a:rPr sz="1800" dirty="0"/>
            </a:br>
            <a:r>
              <a:rPr lang="pl-PL" sz="1200" b="1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Państwowej Straży Pożarnej </a:t>
            </a:r>
            <a:br>
              <a:rPr sz="1800" dirty="0"/>
            </a:br>
            <a:r>
              <a:rPr lang="pl-PL" sz="1200" b="1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w Gdańsku</a:t>
            </a: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rostokąt 4"/>
          <p:cNvSpPr/>
          <p:nvPr/>
        </p:nvSpPr>
        <p:spPr>
          <a:xfrm>
            <a:off x="179640" y="195480"/>
            <a:ext cx="70200" cy="64944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 Placeholder 8"/>
          <p:cNvSpPr/>
          <p:nvPr/>
        </p:nvSpPr>
        <p:spPr>
          <a:xfrm rot="21184268">
            <a:off x="2291348" y="3577491"/>
            <a:ext cx="6766920" cy="81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pl-PL" sz="5600" dirty="0"/>
              <a:t>WYTYCZNE W ZAKRESIE DOSKONALENIA UMIEJĘTNOŚCI STRAŻAKÓW RATOWNIKÓW OCHOTNICZYCH STRAŻY POŻARNYCH WOJ. POMORSKIEGO </a:t>
            </a:r>
          </a:p>
          <a:p>
            <a:pPr>
              <a:spcBef>
                <a:spcPts val="720"/>
              </a:spcBef>
              <a:tabLst>
                <a:tab pos="0" algn="l"/>
              </a:tabLst>
            </a:pPr>
            <a:endParaRPr lang="pl-PL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97810C-71B1-CBFA-8B29-7FED975B6595}"/>
              </a:ext>
            </a:extLst>
          </p:cNvPr>
          <p:cNvPicPr/>
          <p:nvPr/>
        </p:nvPicPr>
        <p:blipFill>
          <a:blip r:embed="rId3"/>
          <a:stretch/>
        </p:blipFill>
        <p:spPr>
          <a:xfrm rot="21404261">
            <a:off x="425284" y="1741336"/>
            <a:ext cx="1933935" cy="243271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ymbol zastępczy tekstu 1"/>
          <p:cNvSpPr/>
          <p:nvPr/>
        </p:nvSpPr>
        <p:spPr>
          <a:xfrm>
            <a:off x="3852000" y="666720"/>
            <a:ext cx="45601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10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A629C2E-78E3-0687-131D-8E8A19005BA0}"/>
              </a:ext>
            </a:extLst>
          </p:cNvPr>
          <p:cNvSpPr txBox="1"/>
          <p:nvPr/>
        </p:nvSpPr>
        <p:spPr>
          <a:xfrm>
            <a:off x="4302306" y="859392"/>
            <a:ext cx="40900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7D25F03-5DEA-BC6C-99DB-665043C82EB1}"/>
              </a:ext>
            </a:extLst>
          </p:cNvPr>
          <p:cNvGrpSpPr/>
          <p:nvPr/>
        </p:nvGrpSpPr>
        <p:grpSpPr>
          <a:xfrm>
            <a:off x="1576058" y="1744512"/>
            <a:ext cx="2393372" cy="1435548"/>
            <a:chOff x="2892082" y="2239425"/>
            <a:chExt cx="2393372" cy="1435548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C561490A-9591-BFE2-D8EA-12D4EA6DBE54}"/>
                </a:ext>
              </a:extLst>
            </p:cNvPr>
            <p:cNvSpPr/>
            <p:nvPr/>
          </p:nvSpPr>
          <p:spPr>
            <a:xfrm>
              <a:off x="4092554" y="2239425"/>
              <a:ext cx="1192900" cy="1192900"/>
            </a:xfrm>
            <a:custGeom>
              <a:avLst/>
              <a:gdLst/>
              <a:ahLst/>
              <a:cxnLst/>
              <a:rect l="l" t="t" r="r" b="b"/>
              <a:pathLst>
                <a:path w="2385800" h="2385800">
                  <a:moveTo>
                    <a:pt x="0" y="0"/>
                  </a:moveTo>
                  <a:lnTo>
                    <a:pt x="2385800" y="0"/>
                  </a:lnTo>
                  <a:lnTo>
                    <a:pt x="2385800" y="2385801"/>
                  </a:lnTo>
                  <a:lnTo>
                    <a:pt x="0" y="2385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A3584248-CDA8-4715-0357-6AAF6C895756}"/>
                </a:ext>
              </a:extLst>
            </p:cNvPr>
            <p:cNvSpPr/>
            <p:nvPr/>
          </p:nvSpPr>
          <p:spPr>
            <a:xfrm rot="2700000">
              <a:off x="4044311" y="2501790"/>
              <a:ext cx="1340781" cy="1005586"/>
            </a:xfrm>
            <a:custGeom>
              <a:avLst/>
              <a:gdLst/>
              <a:ahLst/>
              <a:cxnLst/>
              <a:rect l="l" t="t" r="r" b="b"/>
              <a:pathLst>
                <a:path w="2681562" h="2011171">
                  <a:moveTo>
                    <a:pt x="0" y="0"/>
                  </a:moveTo>
                  <a:lnTo>
                    <a:pt x="2681561" y="0"/>
                  </a:lnTo>
                  <a:lnTo>
                    <a:pt x="2681561" y="2011172"/>
                  </a:lnTo>
                  <a:lnTo>
                    <a:pt x="0" y="2011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D39D7C-825F-0151-33D3-6A98B188E1BE}"/>
                </a:ext>
              </a:extLst>
            </p:cNvPr>
            <p:cNvGrpSpPr/>
            <p:nvPr/>
          </p:nvGrpSpPr>
          <p:grpSpPr>
            <a:xfrm>
              <a:off x="3865590" y="2420952"/>
              <a:ext cx="39089" cy="365017"/>
              <a:chOff x="0" y="0"/>
              <a:chExt cx="9533" cy="8901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B95CD2DA-1C0D-58B7-2796-564F98BBB0E3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38F75A6B-CCB9-BEEC-3719-B582C6B7FA3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75313D02-6C77-113C-4B8F-8AF7F5E3BD23}"/>
                </a:ext>
              </a:extLst>
            </p:cNvPr>
            <p:cNvSpPr txBox="1"/>
            <p:nvPr/>
          </p:nvSpPr>
          <p:spPr>
            <a:xfrm>
              <a:off x="2892082" y="2505815"/>
              <a:ext cx="1611605" cy="166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Recertyfikacja</a:t>
              </a: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D0EE10F1-3507-B9EC-023C-8811DE2E6366}"/>
                </a:ext>
              </a:extLst>
            </p:cNvPr>
            <p:cNvSpPr txBox="1"/>
            <p:nvPr/>
          </p:nvSpPr>
          <p:spPr>
            <a:xfrm>
              <a:off x="4126362" y="2629398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PSP</a:t>
              </a:r>
            </a:p>
          </p:txBody>
        </p:sp>
      </p:grp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C801E72C-354A-23B4-C704-3EA9ED41FE62}"/>
              </a:ext>
            </a:extLst>
          </p:cNvPr>
          <p:cNvSpPr/>
          <p:nvPr/>
        </p:nvSpPr>
        <p:spPr>
          <a:xfrm>
            <a:off x="3870698" y="1616400"/>
            <a:ext cx="2365586" cy="14189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Przygotowanie do egzaminu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potwierdzającego tytuł ratownika z zakresu KPP </a:t>
            </a:r>
            <a:endParaRPr lang="pl-PL" sz="160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702F5892-3F3E-DFF5-BC32-3AB23BA34D6F}"/>
              </a:ext>
            </a:extLst>
          </p:cNvPr>
          <p:cNvSpPr/>
          <p:nvPr/>
        </p:nvSpPr>
        <p:spPr>
          <a:xfrm>
            <a:off x="3035030" y="2722364"/>
            <a:ext cx="6108970" cy="16591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Termin: </a:t>
            </a:r>
          </a:p>
          <a:p>
            <a:r>
              <a:rPr lang="pl-PL" dirty="0"/>
              <a:t>•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tydzień (w jeden wyznaczony dzień roboczy) / I,II,III,IV,V,VI,IX,X,XI,XII / rok ...... </a:t>
            </a: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w godzinach 9:00 -14:00</a:t>
            </a: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Limit miejsc: 30 osób, </a:t>
            </a: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Miejsce egzaminu: KW PSP w Gdańsku lub OW ZOSP RP w Pruszczu Gdańskim.</a:t>
            </a:r>
          </a:p>
        </p:txBody>
      </p:sp>
    </p:spTree>
    <p:extLst>
      <p:ext uri="{BB962C8B-B14F-4D97-AF65-F5344CB8AC3E}">
        <p14:creationId xmlns:p14="http://schemas.microsoft.com/office/powerpoint/2010/main" val="28943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2A07718-2007-4B4F-C2B2-80C14B7AAFA9}"/>
              </a:ext>
            </a:extLst>
          </p:cNvPr>
          <p:cNvSpPr txBox="1"/>
          <p:nvPr/>
        </p:nvSpPr>
        <p:spPr>
          <a:xfrm>
            <a:off x="4189862" y="854555"/>
            <a:ext cx="4183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5CB694-7914-159F-DDE7-C21403499F1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77B2A8B9-5985-FC77-37CF-D6CDB9912E79}"/>
              </a:ext>
            </a:extLst>
          </p:cNvPr>
          <p:cNvGrpSpPr/>
          <p:nvPr/>
        </p:nvGrpSpPr>
        <p:grpSpPr>
          <a:xfrm>
            <a:off x="1576058" y="1744512"/>
            <a:ext cx="2393372" cy="1435548"/>
            <a:chOff x="2892082" y="2239425"/>
            <a:chExt cx="2393372" cy="1435548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8C0B795A-D3E4-6BA4-B651-DB865154B54F}"/>
                </a:ext>
              </a:extLst>
            </p:cNvPr>
            <p:cNvSpPr/>
            <p:nvPr/>
          </p:nvSpPr>
          <p:spPr>
            <a:xfrm>
              <a:off x="4092554" y="2239425"/>
              <a:ext cx="1192900" cy="1192900"/>
            </a:xfrm>
            <a:custGeom>
              <a:avLst/>
              <a:gdLst/>
              <a:ahLst/>
              <a:cxnLst/>
              <a:rect l="l" t="t" r="r" b="b"/>
              <a:pathLst>
                <a:path w="2385800" h="2385800">
                  <a:moveTo>
                    <a:pt x="0" y="0"/>
                  </a:moveTo>
                  <a:lnTo>
                    <a:pt x="2385800" y="0"/>
                  </a:lnTo>
                  <a:lnTo>
                    <a:pt x="2385800" y="2385801"/>
                  </a:lnTo>
                  <a:lnTo>
                    <a:pt x="0" y="2385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8A27E23B-66F7-0E94-91B8-8216E6C0F49E}"/>
                </a:ext>
              </a:extLst>
            </p:cNvPr>
            <p:cNvSpPr/>
            <p:nvPr/>
          </p:nvSpPr>
          <p:spPr>
            <a:xfrm rot="2700000">
              <a:off x="4044311" y="2501790"/>
              <a:ext cx="1340781" cy="1005586"/>
            </a:xfrm>
            <a:custGeom>
              <a:avLst/>
              <a:gdLst/>
              <a:ahLst/>
              <a:cxnLst/>
              <a:rect l="l" t="t" r="r" b="b"/>
              <a:pathLst>
                <a:path w="2681562" h="2011171">
                  <a:moveTo>
                    <a:pt x="0" y="0"/>
                  </a:moveTo>
                  <a:lnTo>
                    <a:pt x="2681561" y="0"/>
                  </a:lnTo>
                  <a:lnTo>
                    <a:pt x="2681561" y="2011172"/>
                  </a:lnTo>
                  <a:lnTo>
                    <a:pt x="0" y="2011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6F294E14-EE6A-769D-431B-6D438A7A46F9}"/>
                </a:ext>
              </a:extLst>
            </p:cNvPr>
            <p:cNvGrpSpPr/>
            <p:nvPr/>
          </p:nvGrpSpPr>
          <p:grpSpPr>
            <a:xfrm>
              <a:off x="3865590" y="2420952"/>
              <a:ext cx="39089" cy="365017"/>
              <a:chOff x="0" y="0"/>
              <a:chExt cx="9533" cy="8901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0AE346EA-D693-23A9-DAFA-F78704DB48DE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5" name="TextBox 10">
                <a:extLst>
                  <a:ext uri="{FF2B5EF4-FFF2-40B4-BE49-F238E27FC236}">
                    <a16:creationId xmlns:a16="http://schemas.microsoft.com/office/drawing/2014/main" id="{64A2867A-5946-C683-50CA-3F37A9D2CEC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3FC00F9F-422F-9ADD-C084-B543DAA9A20E}"/>
                </a:ext>
              </a:extLst>
            </p:cNvPr>
            <p:cNvSpPr txBox="1"/>
            <p:nvPr/>
          </p:nvSpPr>
          <p:spPr>
            <a:xfrm>
              <a:off x="2892082" y="2505815"/>
              <a:ext cx="1611605" cy="3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Doskonalenie </a:t>
              </a:r>
            </a:p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OSP</a:t>
              </a: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0770511C-685B-7FC5-5399-B071E63F1F52}"/>
                </a:ext>
              </a:extLst>
            </p:cNvPr>
            <p:cNvSpPr txBox="1"/>
            <p:nvPr/>
          </p:nvSpPr>
          <p:spPr>
            <a:xfrm>
              <a:off x="4126362" y="2629398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PSP</a:t>
              </a:r>
            </a:p>
          </p:txBody>
        </p:sp>
      </p:grp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4046E3E6-365B-B069-0AD1-414ABD3DBDF4}"/>
              </a:ext>
            </a:extLst>
          </p:cNvPr>
          <p:cNvSpPr/>
          <p:nvPr/>
        </p:nvSpPr>
        <p:spPr>
          <a:xfrm>
            <a:off x="4003238" y="1560682"/>
            <a:ext cx="2295507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Cykl zajęć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realizowanych przez JRG w KP/KM PSP </a:t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jednostek OSP.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Cel: </a:t>
            </a:r>
            <a:r>
              <a:rPr lang="pl-PL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wspólne doskonalenie strażaków PSP i OSP</a:t>
            </a:r>
            <a:br>
              <a:rPr lang="pl-PL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(realizowane w ramach doskonalenia zawodowego strażaków PSP).</a:t>
            </a:r>
            <a:endParaRPr lang="pl-PL" sz="160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92DA5EAE-FEA3-A459-FFDC-F4F232EF5F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1" r="9110"/>
          <a:stretch>
            <a:fillRect/>
          </a:stretch>
        </p:blipFill>
        <p:spPr>
          <a:xfrm>
            <a:off x="6050939" y="2173043"/>
            <a:ext cx="3156668" cy="30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ymbol zastępczy tekstu 2"/>
          <p:cNvSpPr/>
          <p:nvPr/>
        </p:nvSpPr>
        <p:spPr>
          <a:xfrm>
            <a:off x="1861382" y="1347480"/>
            <a:ext cx="7015013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1200" b="1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Do</a:t>
            </a:r>
            <a:r>
              <a:rPr lang="pl-PL" sz="1200" b="1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skonalenie OSP realizowane w</a:t>
            </a:r>
            <a:r>
              <a:rPr lang="en-US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 </a:t>
            </a:r>
            <a:r>
              <a:rPr lang="pl-PL" sz="1200" b="1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jednostkach ratowniczo-gaśniczych PSP</a:t>
            </a:r>
            <a:endParaRPr lang="pl-PL" sz="1100" kern="150" dirty="0">
              <a:effectLst/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algn="just"/>
            <a:endParaRPr lang="pl-PL" sz="1100" kern="150" dirty="0">
              <a:effectLst/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arenR"/>
              <a:tabLst>
                <a:tab pos="457200" algn="l"/>
              </a:tabLst>
            </a:pP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Zgłoszenie do </a:t>
            </a:r>
            <a:r>
              <a:rPr lang="pl-PL" sz="1200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u</a:t>
            </a: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działu w przedmiotowym doskonaleniu jest dobrowolne, zgłaszane przez poszczególne jednostki OSP lub na podstawie sztywnego harmonogramu. O danym sposobie </a:t>
            </a:r>
            <a:r>
              <a:rPr lang="pl-PL" sz="1200" b="1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decyduje kierownik jednostki organizacyjnej PSP;</a:t>
            </a:r>
            <a:endParaRPr lang="pl-PL" sz="1200" b="1" kern="150" dirty="0"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/>
              <a:tabLst>
                <a:tab pos="457200" algn="l"/>
              </a:tabLst>
            </a:pP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Podstawą </a:t>
            </a:r>
            <a:r>
              <a:rPr lang="pl-PL" sz="1200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w</a:t>
            </a: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drożenia cyklu zajęć doskonalących OSP na bazie JRG jest Rozkaz Komendanta Miejskiego/Powiatowego PSP. Do Rozkazu należy dołączyć </a:t>
            </a:r>
            <a:r>
              <a:rPr lang="pl-PL" sz="1200" b="1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roczny harmonogram zajęć </a:t>
            </a: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lub udostępnić online, czy w innej dogodnej formie – </a:t>
            </a:r>
            <a:r>
              <a:rPr lang="pl-PL" sz="1200" b="1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formularz zgłoszenia na zajęcia;</a:t>
            </a:r>
            <a:endParaRPr lang="pl-PL" sz="1200" b="1" kern="150" dirty="0"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/>
              <a:tabLst>
                <a:tab pos="457200" algn="l"/>
              </a:tabLst>
            </a:pPr>
            <a:r>
              <a:rPr lang="pl-PL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względu na możliwości organizacyjne, ilość jednostek OSP na terenie danego powiatu oraz wyszkolenie w</a:t>
            </a:r>
            <a:r>
              <a:rPr lang="en-US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poszczególnych jednostkach OSP, komendant powiatowy/miejski PSP podejmuje decyzję w danym roku 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zasięgu zajęć doskonalących (czy zajęcia przewidziane są dla wszystkich jednostek OSP, czy tylko dla włączonych do </a:t>
            </a:r>
            <a:r>
              <a:rPr lang="pl-PL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ksrg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pl-PL" sz="1200" kern="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/>
              <a:tabLst>
                <a:tab pos="457200" algn="l"/>
              </a:tabLst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braku możliwości zrealizowania doskonalenia w wyznaczonym terminie, ustala się termin zastępczy. W przypadku braku możliwości przeprowadzenia ćwiczenia praktycznego (np. ze względu na niekorzystne warunki atmosferyczne), wskazane jest przeprowadzenie zajęć z innego zakresu, który może być realizowany w obiektach JRG (np. kwalifikowanej pierwszej pomocy).</a:t>
            </a:r>
          </a:p>
          <a:p>
            <a:pPr marL="342900" indent="-342900" algn="just">
              <a:buFont typeface="+mj-lt"/>
              <a:buAutoNum type="alphaLcParenR"/>
              <a:tabLst>
                <a:tab pos="457200" algn="l"/>
              </a:tabLst>
            </a:pPr>
            <a:endParaRPr lang="pl-PL" sz="900" kern="150" dirty="0">
              <a:effectLst/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lphaLcParenR"/>
              <a:tabLst>
                <a:tab pos="457200" algn="l"/>
              </a:tabLst>
            </a:pPr>
            <a:endParaRPr lang="pl-PL" sz="11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pl-PL" sz="1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endParaRPr lang="pl-PL" sz="11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81"/>
              </a:spcBef>
              <a:tabLst>
                <a:tab pos="0" algn="l"/>
              </a:tabLst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12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58D4C65-B0C4-3A45-1CFF-FC29661C48D3}"/>
              </a:ext>
            </a:extLst>
          </p:cNvPr>
          <p:cNvSpPr txBox="1"/>
          <p:nvPr/>
        </p:nvSpPr>
        <p:spPr>
          <a:xfrm>
            <a:off x="4318189" y="837566"/>
            <a:ext cx="4074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56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ymbol zastępczy tekstu 2"/>
          <p:cNvSpPr/>
          <p:nvPr/>
        </p:nvSpPr>
        <p:spPr>
          <a:xfrm>
            <a:off x="1985997" y="1304534"/>
            <a:ext cx="7158003" cy="32235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lvl="0"/>
            <a:endParaRPr lang="pl-PL" sz="1000" kern="150" dirty="0">
              <a:effectLst/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 lvl="0"/>
            <a:r>
              <a:rPr lang="pl-PL" sz="1200" b="1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Do</a:t>
            </a:r>
            <a:r>
              <a:rPr lang="pl-PL" sz="1200" b="1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skonalenie OSP realizowane w</a:t>
            </a:r>
            <a:r>
              <a:rPr lang="en-US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 </a:t>
            </a:r>
            <a:r>
              <a:rPr lang="pl-PL" sz="1200" b="1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jednostkach ratowniczo-gaśniczych PSP</a:t>
            </a:r>
            <a:endParaRPr lang="pl-PL" sz="1100" kern="150" dirty="0">
              <a:effectLst/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Zmiana służbowa realizuje doskonalenie wspólnie ze strażakami ratownikami OSP, którzy przyjeżdżają na zajęcia do właściwej terytorialnie jednostki ratowniczo-gaśniczej PSP, bądź w wyznaczone miejsce (obiekt).</a:t>
            </a:r>
          </a:p>
          <a:p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Dodatkowym możliwym sposobem przeprowadzenia doskonalenia zawodowego jest system wideokonferencji </a:t>
            </a:r>
          </a:p>
          <a:p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dostępny w JRG woj. pomorskiego. </a:t>
            </a:r>
          </a:p>
          <a:p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Wskazanym jest aby zaplanować i umożliwić realizację wspólnego doskonalenia strażaków ratowników OSP i PSP w soboty lub w innym dogodnym terminie, zgodnie z zasadami organizacji doskonalenia </a:t>
            </a:r>
          </a:p>
          <a:p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zawodowego w Państwowej Straży Pożarnej. </a:t>
            </a:r>
          </a:p>
          <a:p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Odpowiedzialnym za przestrzeganie stanowiskowych przepisów BHP podczas obsługi i operowania sprzętem ratowniczo-gaśniczym przez strażaków ratowników OSP oraz instruktorów zajęć doskonalenia zawodowego jest dowódca zmiany, bądź zastępujący go funkcjonariusz. </a:t>
            </a:r>
          </a:p>
          <a:p>
            <a:pPr lvl="0"/>
            <a:endParaRPr lang="pl-PL" sz="1100" kern="150" dirty="0">
              <a:effectLst/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lvl="1" algn="ctr">
              <a:lnSpc>
                <a:spcPct val="150000"/>
              </a:lnSpc>
              <a:spcAft>
                <a:spcPts val="600"/>
              </a:spcAft>
            </a:pPr>
            <a:endParaRPr lang="pl-PL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pl-PL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pl-PL" sz="12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81"/>
              </a:spcBef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13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2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739A51C-FF2A-A182-156D-F99155BAC978}"/>
              </a:ext>
            </a:extLst>
          </p:cNvPr>
          <p:cNvSpPr txBox="1"/>
          <p:nvPr/>
        </p:nvSpPr>
        <p:spPr>
          <a:xfrm>
            <a:off x="4318189" y="847871"/>
            <a:ext cx="4074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92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14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69EF464-BAC4-1B4F-1FC4-2CF4F4972CA7}"/>
              </a:ext>
            </a:extLst>
          </p:cNvPr>
          <p:cNvSpPr txBox="1"/>
          <p:nvPr/>
        </p:nvSpPr>
        <p:spPr>
          <a:xfrm>
            <a:off x="4318189" y="837566"/>
            <a:ext cx="4074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18185D16-3B4A-AF5A-A6E3-B9756102122A}"/>
              </a:ext>
            </a:extLst>
          </p:cNvPr>
          <p:cNvGrpSpPr/>
          <p:nvPr/>
        </p:nvGrpSpPr>
        <p:grpSpPr>
          <a:xfrm>
            <a:off x="1471321" y="1744512"/>
            <a:ext cx="2498109" cy="1435548"/>
            <a:chOff x="2787345" y="2239425"/>
            <a:chExt cx="2498109" cy="143554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70E5D72-CAC2-F5BF-CD1A-C7BFF4EB4E2E}"/>
                </a:ext>
              </a:extLst>
            </p:cNvPr>
            <p:cNvSpPr/>
            <p:nvPr/>
          </p:nvSpPr>
          <p:spPr>
            <a:xfrm>
              <a:off x="4092554" y="2239425"/>
              <a:ext cx="1192900" cy="1192900"/>
            </a:xfrm>
            <a:custGeom>
              <a:avLst/>
              <a:gdLst/>
              <a:ahLst/>
              <a:cxnLst/>
              <a:rect l="l" t="t" r="r" b="b"/>
              <a:pathLst>
                <a:path w="2385800" h="2385800">
                  <a:moveTo>
                    <a:pt x="0" y="0"/>
                  </a:moveTo>
                  <a:lnTo>
                    <a:pt x="2385800" y="0"/>
                  </a:lnTo>
                  <a:lnTo>
                    <a:pt x="2385800" y="2385801"/>
                  </a:lnTo>
                  <a:lnTo>
                    <a:pt x="0" y="2385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7C7656E2-CC39-770D-77AD-440680AFCEBE}"/>
                </a:ext>
              </a:extLst>
            </p:cNvPr>
            <p:cNvSpPr/>
            <p:nvPr/>
          </p:nvSpPr>
          <p:spPr>
            <a:xfrm rot="2700000">
              <a:off x="4044311" y="2501790"/>
              <a:ext cx="1340781" cy="1005586"/>
            </a:xfrm>
            <a:custGeom>
              <a:avLst/>
              <a:gdLst/>
              <a:ahLst/>
              <a:cxnLst/>
              <a:rect l="l" t="t" r="r" b="b"/>
              <a:pathLst>
                <a:path w="2681562" h="2011171">
                  <a:moveTo>
                    <a:pt x="0" y="0"/>
                  </a:moveTo>
                  <a:lnTo>
                    <a:pt x="2681561" y="0"/>
                  </a:lnTo>
                  <a:lnTo>
                    <a:pt x="2681561" y="2011172"/>
                  </a:lnTo>
                  <a:lnTo>
                    <a:pt x="0" y="2011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0F0452-F5C6-73F1-8405-A9BFDCA36736}"/>
                </a:ext>
              </a:extLst>
            </p:cNvPr>
            <p:cNvGrpSpPr/>
            <p:nvPr/>
          </p:nvGrpSpPr>
          <p:grpSpPr>
            <a:xfrm>
              <a:off x="3865590" y="2420952"/>
              <a:ext cx="39089" cy="365017"/>
              <a:chOff x="0" y="0"/>
              <a:chExt cx="9533" cy="8901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4574B5EA-78CE-9124-3395-5254B194C0AB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466CB076-A5A8-AE15-760F-092805C6813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8144CB9E-A7B2-B521-2011-6B1761AA3634}"/>
                </a:ext>
              </a:extLst>
            </p:cNvPr>
            <p:cNvSpPr txBox="1"/>
            <p:nvPr/>
          </p:nvSpPr>
          <p:spPr>
            <a:xfrm>
              <a:off x="2787345" y="2336055"/>
              <a:ext cx="945706" cy="6556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Organizacja </a:t>
              </a:r>
            </a:p>
            <a:p>
              <a:pPr algn="ctr"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ćwiczeń </a:t>
              </a:r>
            </a:p>
            <a:p>
              <a:pPr algn="ctr"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OSP przez PSP</a:t>
              </a:r>
            </a:p>
            <a:p>
              <a:pPr defTabSz="457200">
                <a:lnSpc>
                  <a:spcPts val="1349"/>
                </a:lnSpc>
              </a:pP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D8E1097D-0F96-FADE-2996-7638FFA73600}"/>
                </a:ext>
              </a:extLst>
            </p:cNvPr>
            <p:cNvSpPr txBox="1"/>
            <p:nvPr/>
          </p:nvSpPr>
          <p:spPr>
            <a:xfrm>
              <a:off x="4126362" y="2629398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PSP</a:t>
              </a:r>
            </a:p>
          </p:txBody>
        </p:sp>
      </p:grp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7979D758-9AB3-5E52-82B9-225C62C7576E}"/>
              </a:ext>
            </a:extLst>
          </p:cNvPr>
          <p:cNvSpPr/>
          <p:nvPr/>
        </p:nvSpPr>
        <p:spPr>
          <a:xfrm>
            <a:off x="4003238" y="1272750"/>
            <a:ext cx="3224747" cy="16591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Organizator: 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właściwe komendy powiatowe/miejskie PSP woj. pomorskiego</a:t>
            </a:r>
            <a:endParaRPr lang="pl-PL" sz="160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757F352-7392-B20E-0716-D9B7B6C858C6}"/>
              </a:ext>
            </a:extLst>
          </p:cNvPr>
          <p:cNvSpPr txBox="1"/>
          <p:nvPr/>
        </p:nvSpPr>
        <p:spPr>
          <a:xfrm>
            <a:off x="1644494" y="3025398"/>
            <a:ext cx="74995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Jednostki OSP powinny brać udział w ćwiczeniach jak najczęściej. Należy dążyć do uczestnictwa każdej OSP w KSRG do ćwiczeń obiektowych przynajmniej raz w roku. KM/KP PSP woj. pomorskiego zobowiązane są do planowania udziału jednostek OSP w ćwiczeniach organizowanych na obszarze powiatu: ćwiczeń na obiektach, zgrywających, praktycznych, warsztatowych z poszczególnych dziedzin. 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441929B-80F8-FB49-0E95-227A2584D7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27" y="4033198"/>
            <a:ext cx="2537909" cy="10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3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861634F-50E8-5173-3C10-3C0036EBA2A5}"/>
              </a:ext>
            </a:extLst>
          </p:cNvPr>
          <p:cNvSpPr txBox="1"/>
          <p:nvPr/>
        </p:nvSpPr>
        <p:spPr>
          <a:xfrm>
            <a:off x="4278571" y="820436"/>
            <a:ext cx="4074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0F4DAB-E9A4-2A1A-DEAB-D6E6C45CE72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AFFC2EED-3A28-1AA0-2158-3FE8F646AF59}"/>
              </a:ext>
            </a:extLst>
          </p:cNvPr>
          <p:cNvGrpSpPr/>
          <p:nvPr/>
        </p:nvGrpSpPr>
        <p:grpSpPr>
          <a:xfrm>
            <a:off x="1471320" y="1311108"/>
            <a:ext cx="2922782" cy="1435548"/>
            <a:chOff x="2362672" y="2239425"/>
            <a:chExt cx="2922782" cy="1435548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A20C482D-288F-D1D7-6A2B-E8409DB7D1D8}"/>
                </a:ext>
              </a:extLst>
            </p:cNvPr>
            <p:cNvSpPr/>
            <p:nvPr/>
          </p:nvSpPr>
          <p:spPr>
            <a:xfrm>
              <a:off x="4092554" y="2239425"/>
              <a:ext cx="1192900" cy="1192900"/>
            </a:xfrm>
            <a:custGeom>
              <a:avLst/>
              <a:gdLst/>
              <a:ahLst/>
              <a:cxnLst/>
              <a:rect l="l" t="t" r="r" b="b"/>
              <a:pathLst>
                <a:path w="2385800" h="2385800">
                  <a:moveTo>
                    <a:pt x="0" y="0"/>
                  </a:moveTo>
                  <a:lnTo>
                    <a:pt x="2385800" y="0"/>
                  </a:lnTo>
                  <a:lnTo>
                    <a:pt x="2385800" y="2385801"/>
                  </a:lnTo>
                  <a:lnTo>
                    <a:pt x="0" y="2385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59DF0549-D8E7-9577-9BAF-EC0C5DD57002}"/>
                </a:ext>
              </a:extLst>
            </p:cNvPr>
            <p:cNvSpPr/>
            <p:nvPr/>
          </p:nvSpPr>
          <p:spPr>
            <a:xfrm rot="2700000">
              <a:off x="4044311" y="2501790"/>
              <a:ext cx="1340781" cy="1005586"/>
            </a:xfrm>
            <a:custGeom>
              <a:avLst/>
              <a:gdLst/>
              <a:ahLst/>
              <a:cxnLst/>
              <a:rect l="l" t="t" r="r" b="b"/>
              <a:pathLst>
                <a:path w="2681562" h="2011171">
                  <a:moveTo>
                    <a:pt x="0" y="0"/>
                  </a:moveTo>
                  <a:lnTo>
                    <a:pt x="2681561" y="0"/>
                  </a:lnTo>
                  <a:lnTo>
                    <a:pt x="2681561" y="2011172"/>
                  </a:lnTo>
                  <a:lnTo>
                    <a:pt x="0" y="2011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11B0F9D-F01A-88B5-7A1B-389E9EAFDE7C}"/>
                </a:ext>
              </a:extLst>
            </p:cNvPr>
            <p:cNvGrpSpPr/>
            <p:nvPr/>
          </p:nvGrpSpPr>
          <p:grpSpPr>
            <a:xfrm>
              <a:off x="3865590" y="2420952"/>
              <a:ext cx="39089" cy="365017"/>
              <a:chOff x="0" y="0"/>
              <a:chExt cx="9533" cy="8901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CB2023B3-7841-B71E-6874-D74FB56D6B9E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4EC479D0-0261-A737-7012-B31C2BA9332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1CF3113A-C3EB-E5E7-424F-3DD32E44810A}"/>
                </a:ext>
              </a:extLst>
            </p:cNvPr>
            <p:cNvSpPr txBox="1"/>
            <p:nvPr/>
          </p:nvSpPr>
          <p:spPr>
            <a:xfrm>
              <a:off x="2362672" y="2239425"/>
              <a:ext cx="1611605" cy="704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Organizacja d</a:t>
              </a:r>
              <a:r>
                <a:rPr lang="pl-PL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oskonalenia pracy w sprzęcie OUO </a:t>
              </a:r>
            </a:p>
            <a:p>
              <a:endPara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defTabSz="457200">
                <a:lnSpc>
                  <a:spcPts val="1349"/>
                </a:lnSpc>
              </a:pP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AFE5A896-EC8D-4D7D-BDA7-553568148EB6}"/>
                </a:ext>
              </a:extLst>
            </p:cNvPr>
            <p:cNvSpPr txBox="1"/>
            <p:nvPr/>
          </p:nvSpPr>
          <p:spPr>
            <a:xfrm>
              <a:off x="4126362" y="2629398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PSP</a:t>
              </a:r>
            </a:p>
          </p:txBody>
        </p:sp>
      </p:grp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01A5D479-F152-2C10-0B7E-5A72A2377B7F}"/>
              </a:ext>
            </a:extLst>
          </p:cNvPr>
          <p:cNvSpPr/>
          <p:nvPr/>
        </p:nvSpPr>
        <p:spPr>
          <a:xfrm>
            <a:off x="4605808" y="1182996"/>
            <a:ext cx="2295507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F4BF54E-65F2-BCFD-2013-4B424D334F4A}"/>
              </a:ext>
            </a:extLst>
          </p:cNvPr>
          <p:cNvSpPr txBox="1"/>
          <p:nvPr/>
        </p:nvSpPr>
        <p:spPr>
          <a:xfrm>
            <a:off x="1614792" y="2639493"/>
            <a:ext cx="73799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arenR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Doskonalenie pracy w sprzęcie OUO w komorze dymowej odbywa się zgodnie z aktualnymi „Zasadami przeprowadzania testów i ćwiczeń w komorze dymowej”. Do dyspozycji i realizacji testów/ćwiczeń, udostępnia się komorę dymową znajdującą się w Ośrodku Szkolenia PSP w Słupsku, zgodnie z planem realizacji zagadnień szkoleniowych na dany rok kalendarzowy. Zgłoszenia należy dokonywać zgodnie z zasadami wykorzystania komór dymowych w PSP. 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517019A6-0563-64D4-3A79-EA98E78F95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70" y="3819734"/>
            <a:ext cx="3082725" cy="13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8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DBDAF-B153-21CC-F729-41EA705A3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176C057-1AAD-94D8-DB96-F16AD2A2E674}"/>
              </a:ext>
            </a:extLst>
          </p:cNvPr>
          <p:cNvSpPr txBox="1"/>
          <p:nvPr/>
        </p:nvSpPr>
        <p:spPr>
          <a:xfrm>
            <a:off x="4278571" y="820436"/>
            <a:ext cx="4074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50924E5-AF4E-2CEB-21C5-A867CAF5EE7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94E567BF-4B3A-E64F-D126-DBA0D40575B7}"/>
              </a:ext>
            </a:extLst>
          </p:cNvPr>
          <p:cNvGrpSpPr/>
          <p:nvPr/>
        </p:nvGrpSpPr>
        <p:grpSpPr>
          <a:xfrm>
            <a:off x="1471320" y="1311108"/>
            <a:ext cx="2922782" cy="1435548"/>
            <a:chOff x="2362672" y="2239425"/>
            <a:chExt cx="2922782" cy="1435548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6C35C03A-90A1-BB55-BF2B-7B7A905A7080}"/>
                </a:ext>
              </a:extLst>
            </p:cNvPr>
            <p:cNvSpPr/>
            <p:nvPr/>
          </p:nvSpPr>
          <p:spPr>
            <a:xfrm>
              <a:off x="4092554" y="2239425"/>
              <a:ext cx="1192900" cy="1192900"/>
            </a:xfrm>
            <a:custGeom>
              <a:avLst/>
              <a:gdLst/>
              <a:ahLst/>
              <a:cxnLst/>
              <a:rect l="l" t="t" r="r" b="b"/>
              <a:pathLst>
                <a:path w="2385800" h="2385800">
                  <a:moveTo>
                    <a:pt x="0" y="0"/>
                  </a:moveTo>
                  <a:lnTo>
                    <a:pt x="2385800" y="0"/>
                  </a:lnTo>
                  <a:lnTo>
                    <a:pt x="2385800" y="2385801"/>
                  </a:lnTo>
                  <a:lnTo>
                    <a:pt x="0" y="2385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563C62FE-CC5A-29C8-C706-CAF9E6FCC439}"/>
                </a:ext>
              </a:extLst>
            </p:cNvPr>
            <p:cNvSpPr/>
            <p:nvPr/>
          </p:nvSpPr>
          <p:spPr>
            <a:xfrm rot="2700000">
              <a:off x="4044311" y="2501790"/>
              <a:ext cx="1340781" cy="1005586"/>
            </a:xfrm>
            <a:custGeom>
              <a:avLst/>
              <a:gdLst/>
              <a:ahLst/>
              <a:cxnLst/>
              <a:rect l="l" t="t" r="r" b="b"/>
              <a:pathLst>
                <a:path w="2681562" h="2011171">
                  <a:moveTo>
                    <a:pt x="0" y="0"/>
                  </a:moveTo>
                  <a:lnTo>
                    <a:pt x="2681561" y="0"/>
                  </a:lnTo>
                  <a:lnTo>
                    <a:pt x="2681561" y="2011172"/>
                  </a:lnTo>
                  <a:lnTo>
                    <a:pt x="0" y="2011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DDAADB-3EAE-D97A-EB3B-1516D85161A2}"/>
                </a:ext>
              </a:extLst>
            </p:cNvPr>
            <p:cNvGrpSpPr/>
            <p:nvPr/>
          </p:nvGrpSpPr>
          <p:grpSpPr>
            <a:xfrm>
              <a:off x="3865590" y="2420952"/>
              <a:ext cx="39089" cy="365017"/>
              <a:chOff x="0" y="0"/>
              <a:chExt cx="9533" cy="8901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58367DA6-7FA8-ED10-88D9-081D21B0CA00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69EBBD72-B8C2-5DAB-48C6-98CB65629D6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23CF2E0D-4CD7-2D4C-C1FB-820AC667B0AB}"/>
                </a:ext>
              </a:extLst>
            </p:cNvPr>
            <p:cNvSpPr txBox="1"/>
            <p:nvPr/>
          </p:nvSpPr>
          <p:spPr>
            <a:xfrm>
              <a:off x="2362672" y="2239425"/>
              <a:ext cx="1611605" cy="704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Organizacja d</a:t>
              </a:r>
              <a:r>
                <a:rPr lang="pl-PL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oskonalenia pracy w sprzęcie OUO </a:t>
              </a:r>
            </a:p>
            <a:p>
              <a:endPara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defTabSz="457200">
                <a:lnSpc>
                  <a:spcPts val="1349"/>
                </a:lnSpc>
              </a:pP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2C182AE5-FBCB-79DB-B91F-17A8A2787A8E}"/>
                </a:ext>
              </a:extLst>
            </p:cNvPr>
            <p:cNvSpPr txBox="1"/>
            <p:nvPr/>
          </p:nvSpPr>
          <p:spPr>
            <a:xfrm>
              <a:off x="4126362" y="2629398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PSP</a:t>
              </a:r>
            </a:p>
          </p:txBody>
        </p:sp>
      </p:grp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84732BAF-3D69-992F-5905-373D6961374F}"/>
              </a:ext>
            </a:extLst>
          </p:cNvPr>
          <p:cNvSpPr/>
          <p:nvPr/>
        </p:nvSpPr>
        <p:spPr>
          <a:xfrm>
            <a:off x="4605808" y="1182996"/>
            <a:ext cx="2295507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4D50194-4DA9-F1C6-C3E8-F3579A160814}"/>
              </a:ext>
            </a:extLst>
          </p:cNvPr>
          <p:cNvSpPr txBox="1"/>
          <p:nvPr/>
        </p:nvSpPr>
        <p:spPr>
          <a:xfrm>
            <a:off x="3288053" y="2763339"/>
            <a:ext cx="55788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 startAt="2"/>
            </a:pP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Doskonalenie pracy w sprzęcie OUO w zakresie wzywania pomocy. Jako uzupełniającą formę doskonalenia zaleca się prowadzenie szkoleń strażaków z wzywania pomocy. Szkolenie powinno obejmować tematy: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sytuacje w jakich powinno nastąpić wezwanie pomocy,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praktyczne wezwanie pomocy w warunkach symulujących rzeczywiste warunki,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awarie aparatu i postępowanie w takich sytuacjach. </a:t>
            </a:r>
          </a:p>
        </p:txBody>
      </p:sp>
    </p:spTree>
    <p:extLst>
      <p:ext uri="{BB962C8B-B14F-4D97-AF65-F5344CB8AC3E}">
        <p14:creationId xmlns:p14="http://schemas.microsoft.com/office/powerpoint/2010/main" val="99678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C5385-0708-F545-A8D9-A058C5692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235BCE6-20DF-A50D-A0AD-5F50DBF982FB}"/>
              </a:ext>
            </a:extLst>
          </p:cNvPr>
          <p:cNvSpPr txBox="1"/>
          <p:nvPr/>
        </p:nvSpPr>
        <p:spPr>
          <a:xfrm>
            <a:off x="4278571" y="820436"/>
            <a:ext cx="4074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0B9F250-DE7E-907B-EFAF-D5D1A4571AE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01FA783D-3BE1-A130-0FB1-C87AA217A67A}"/>
              </a:ext>
            </a:extLst>
          </p:cNvPr>
          <p:cNvGrpSpPr/>
          <p:nvPr/>
        </p:nvGrpSpPr>
        <p:grpSpPr>
          <a:xfrm>
            <a:off x="1471320" y="1311108"/>
            <a:ext cx="2922782" cy="1435548"/>
            <a:chOff x="2362672" y="2239425"/>
            <a:chExt cx="2922782" cy="1435548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8F1A4E37-00D1-56C7-55BD-24BCE07F9B08}"/>
                </a:ext>
              </a:extLst>
            </p:cNvPr>
            <p:cNvSpPr/>
            <p:nvPr/>
          </p:nvSpPr>
          <p:spPr>
            <a:xfrm>
              <a:off x="4092554" y="2239425"/>
              <a:ext cx="1192900" cy="1192900"/>
            </a:xfrm>
            <a:custGeom>
              <a:avLst/>
              <a:gdLst/>
              <a:ahLst/>
              <a:cxnLst/>
              <a:rect l="l" t="t" r="r" b="b"/>
              <a:pathLst>
                <a:path w="2385800" h="2385800">
                  <a:moveTo>
                    <a:pt x="0" y="0"/>
                  </a:moveTo>
                  <a:lnTo>
                    <a:pt x="2385800" y="0"/>
                  </a:lnTo>
                  <a:lnTo>
                    <a:pt x="2385800" y="2385801"/>
                  </a:lnTo>
                  <a:lnTo>
                    <a:pt x="0" y="2385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C256FCC1-0481-412F-C905-0082C098C2C7}"/>
                </a:ext>
              </a:extLst>
            </p:cNvPr>
            <p:cNvSpPr/>
            <p:nvPr/>
          </p:nvSpPr>
          <p:spPr>
            <a:xfrm rot="2700000">
              <a:off x="4044311" y="2501790"/>
              <a:ext cx="1340781" cy="1005586"/>
            </a:xfrm>
            <a:custGeom>
              <a:avLst/>
              <a:gdLst/>
              <a:ahLst/>
              <a:cxnLst/>
              <a:rect l="l" t="t" r="r" b="b"/>
              <a:pathLst>
                <a:path w="2681562" h="2011171">
                  <a:moveTo>
                    <a:pt x="0" y="0"/>
                  </a:moveTo>
                  <a:lnTo>
                    <a:pt x="2681561" y="0"/>
                  </a:lnTo>
                  <a:lnTo>
                    <a:pt x="2681561" y="2011172"/>
                  </a:lnTo>
                  <a:lnTo>
                    <a:pt x="0" y="2011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504CCC-9DA1-5985-8886-BA35775ED6A5}"/>
                </a:ext>
              </a:extLst>
            </p:cNvPr>
            <p:cNvGrpSpPr/>
            <p:nvPr/>
          </p:nvGrpSpPr>
          <p:grpSpPr>
            <a:xfrm>
              <a:off x="3865590" y="2420952"/>
              <a:ext cx="39089" cy="365017"/>
              <a:chOff x="0" y="0"/>
              <a:chExt cx="9533" cy="8901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A9F1123-3ED9-6FD7-A0A3-128E45A58654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A31E3130-E4E1-23E5-02A8-399D6A6AEB2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38BBF3E6-10B5-14EC-A0E7-CF9937404D62}"/>
                </a:ext>
              </a:extLst>
            </p:cNvPr>
            <p:cNvSpPr txBox="1"/>
            <p:nvPr/>
          </p:nvSpPr>
          <p:spPr>
            <a:xfrm>
              <a:off x="2362672" y="2239425"/>
              <a:ext cx="1611605" cy="704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Organizacja d</a:t>
              </a:r>
              <a:r>
                <a:rPr lang="pl-PL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oskonalenia pracy w sprzęcie OUO </a:t>
              </a:r>
            </a:p>
            <a:p>
              <a:endPara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defTabSz="457200">
                <a:lnSpc>
                  <a:spcPts val="1349"/>
                </a:lnSpc>
              </a:pP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34830938-D590-355F-FA14-D83E6E215D53}"/>
                </a:ext>
              </a:extLst>
            </p:cNvPr>
            <p:cNvSpPr txBox="1"/>
            <p:nvPr/>
          </p:nvSpPr>
          <p:spPr>
            <a:xfrm>
              <a:off x="4126362" y="2629398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PSP</a:t>
              </a:r>
            </a:p>
          </p:txBody>
        </p:sp>
      </p:grp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6F2407E6-1B40-28EB-8B68-12A9F8665483}"/>
              </a:ext>
            </a:extLst>
          </p:cNvPr>
          <p:cNvSpPr/>
          <p:nvPr/>
        </p:nvSpPr>
        <p:spPr>
          <a:xfrm>
            <a:off x="4605808" y="1182996"/>
            <a:ext cx="2295507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6917EB2-F182-E1DE-D4BE-00699985C281}"/>
              </a:ext>
            </a:extLst>
          </p:cNvPr>
          <p:cNvSpPr txBox="1"/>
          <p:nvPr/>
        </p:nvSpPr>
        <p:spPr>
          <a:xfrm>
            <a:off x="2898843" y="2763339"/>
            <a:ext cx="5968022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 startAt="3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Doskonalenie pracy w sprzęcie OUO w zakresie organizacji i działania rot asekuracyjnych. Stałą forma doskonalenia umiejętności bezpiecznej pracy w sprzęcie OUO powinny być zasady organizacji i działania rot asekuracyjnych. Szkolenie powinno obejmować zagadnienia: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zadania, wyposażenie i organizacja rot asekuracyjnych,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postępowanie w sytuacji wezwania pomocy przez strażaka,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techniki ewakuacyjne,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awaryjna wymiana źródła powietrza i techniki szybkiego rozbierania poszkodowanego strażaka. </a:t>
            </a:r>
          </a:p>
          <a:p>
            <a:r>
              <a:rPr lang="pl-PL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5354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ymbol zastępczy tekstu 2"/>
          <p:cNvSpPr/>
          <p:nvPr/>
        </p:nvSpPr>
        <p:spPr>
          <a:xfrm>
            <a:off x="1883390" y="1347480"/>
            <a:ext cx="6919689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 Podsumowanie rocznego cyklu doskonalenia OSP</a:t>
            </a:r>
            <a:endParaRPr lang="pl-PL" sz="1400" b="1" kern="150" dirty="0">
              <a:effectLst/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algn="just"/>
            <a:endParaRPr lang="pl-PL" sz="1400" b="1" u="sng" kern="150" dirty="0">
              <a:effectLst/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algn="just"/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Roczny cykl doskonalenia umiejętności strażaków ratowników OSP należy podsumować, sporządzając przez KM/KP PSP sprawozdanie z realizacji form doskonalenia OSP za rok ubiegły i przesłać Pomorskiemu Komendantowi Wojewódzkiemu PSP do dnia 15 lutego (wg zał. nr 6). </a:t>
            </a:r>
          </a:p>
          <a:p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Ponadto, z uwagi na proces ewaluacyjny, w sprawozdaniu należy także przesłać wnioski, spostrzeżenia oraz propozycje ewentualnych zmian do przedmiotowych wytycznych. </a:t>
            </a:r>
            <a:endParaRPr lang="pl-PL" sz="11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18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2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133D44B-EC39-820C-B21A-DACBAABB12CD}"/>
              </a:ext>
            </a:extLst>
          </p:cNvPr>
          <p:cNvSpPr txBox="1"/>
          <p:nvPr/>
        </p:nvSpPr>
        <p:spPr>
          <a:xfrm>
            <a:off x="4318189" y="837566"/>
            <a:ext cx="4074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188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46FCB-D835-D670-8A3B-0FDD5F6A3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ymbol zastępczy tekstu 2">
            <a:extLst>
              <a:ext uri="{FF2B5EF4-FFF2-40B4-BE49-F238E27FC236}">
                <a16:creationId xmlns:a16="http://schemas.microsoft.com/office/drawing/2014/main" id="{34359B2F-4D38-0416-7FF5-CC3CE332AC39}"/>
              </a:ext>
            </a:extLst>
          </p:cNvPr>
          <p:cNvSpPr/>
          <p:nvPr/>
        </p:nvSpPr>
        <p:spPr>
          <a:xfrm>
            <a:off x="1883390" y="1347480"/>
            <a:ext cx="6919689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 Podsumowanie rocznego cyklu doskonalenia OSP</a:t>
            </a:r>
            <a:endParaRPr lang="pl-PL" sz="1400" b="1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sz="1200" b="1" u="sng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sz="1200" b="1" u="sng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Rekomenduje się przeprowadzenie w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kwartale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roku kalendarzowego narady dla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Komendantów Gminnych Ochrony Przeciwpożarowej/ZOSP RP oraz Naczelników OSP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terenu działania danej komendy miejskiej/powiatowej.</a:t>
            </a:r>
          </a:p>
          <a:p>
            <a:pPr algn="just"/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Podczas spotkania zaleca się podsumowanie działalności ratowniczej </a:t>
            </a: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szkoleniowej za rok poprzedzający naradę, nakreślenie planów, ustalenie harmonogramów dotyczących doskonalenia umiejętności strażaków ratowników OSP oraz zgłaszanie ewentualnych wniosków i postulatów. </a:t>
            </a:r>
            <a:endParaRPr lang="pl-PL" sz="11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Symbol zastępczy numeru slajdu 4">
            <a:extLst>
              <a:ext uri="{FF2B5EF4-FFF2-40B4-BE49-F238E27FC236}">
                <a16:creationId xmlns:a16="http://schemas.microsoft.com/office/drawing/2014/main" id="{C31F5936-4B0C-C104-6348-B68947204FA6}"/>
              </a:ext>
            </a:extLst>
          </p:cNvPr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19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>
            <a:extLst>
              <a:ext uri="{FF2B5EF4-FFF2-40B4-BE49-F238E27FC236}">
                <a16:creationId xmlns:a16="http://schemas.microsoft.com/office/drawing/2014/main" id="{8B6506FC-93C7-96D1-C9E7-D68E40AA140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112A38C-1146-6D02-4566-EFE43C3162C9}"/>
              </a:ext>
            </a:extLst>
          </p:cNvPr>
          <p:cNvSpPr txBox="1"/>
          <p:nvPr/>
        </p:nvSpPr>
        <p:spPr>
          <a:xfrm>
            <a:off x="4318189" y="837566"/>
            <a:ext cx="4074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79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ymbol zastępczy tekstu 1"/>
          <p:cNvSpPr/>
          <p:nvPr/>
        </p:nvSpPr>
        <p:spPr>
          <a:xfrm>
            <a:off x="3832200" y="668700"/>
            <a:ext cx="45601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2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8DDEB56-2255-4E34-9B7C-113FFEB47FAF}"/>
              </a:ext>
            </a:extLst>
          </p:cNvPr>
          <p:cNvSpPr txBox="1"/>
          <p:nvPr/>
        </p:nvSpPr>
        <p:spPr>
          <a:xfrm>
            <a:off x="4572000" y="806788"/>
            <a:ext cx="4115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Komenda Wojewódzka PSP w Gdańsku</a:t>
            </a: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02D0FE16-5992-3376-F1C5-E55AD571CF62}"/>
              </a:ext>
            </a:extLst>
          </p:cNvPr>
          <p:cNvSpPr/>
          <p:nvPr/>
        </p:nvSpPr>
        <p:spPr>
          <a:xfrm>
            <a:off x="2854044" y="1124100"/>
            <a:ext cx="3435911" cy="3448844"/>
          </a:xfrm>
          <a:custGeom>
            <a:avLst/>
            <a:gdLst/>
            <a:ahLst/>
            <a:cxnLst/>
            <a:rect l="l" t="t" r="r" b="b"/>
            <a:pathLst>
              <a:path w="8304981" h="8336242">
                <a:moveTo>
                  <a:pt x="0" y="0"/>
                </a:moveTo>
                <a:lnTo>
                  <a:pt x="8304981" y="0"/>
                </a:lnTo>
                <a:lnTo>
                  <a:pt x="8304981" y="8336242"/>
                </a:lnTo>
                <a:lnTo>
                  <a:pt x="0" y="8336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55659764-066D-5104-4E4C-A4A43880CF53}"/>
              </a:ext>
            </a:extLst>
          </p:cNvPr>
          <p:cNvSpPr/>
          <p:nvPr/>
        </p:nvSpPr>
        <p:spPr>
          <a:xfrm>
            <a:off x="4629919" y="1309167"/>
            <a:ext cx="1460443" cy="1485747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6D014E3C-B149-C6AD-D5DD-6FCA7E937817}"/>
              </a:ext>
            </a:extLst>
          </p:cNvPr>
          <p:cNvSpPr/>
          <p:nvPr/>
        </p:nvSpPr>
        <p:spPr>
          <a:xfrm>
            <a:off x="3138799" y="1415321"/>
            <a:ext cx="2866402" cy="2866402"/>
          </a:xfrm>
          <a:custGeom>
            <a:avLst/>
            <a:gdLst/>
            <a:ahLst/>
            <a:cxnLst/>
            <a:rect l="l" t="t" r="r" b="b"/>
            <a:pathLst>
              <a:path w="6928416" h="6928416">
                <a:moveTo>
                  <a:pt x="0" y="0"/>
                </a:moveTo>
                <a:lnTo>
                  <a:pt x="6928416" y="0"/>
                </a:lnTo>
                <a:lnTo>
                  <a:pt x="6928416" y="6928416"/>
                </a:lnTo>
                <a:lnTo>
                  <a:pt x="0" y="6928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83623EB-3E5A-0B45-F917-BA62AFF869C0}"/>
              </a:ext>
            </a:extLst>
          </p:cNvPr>
          <p:cNvSpPr txBox="1"/>
          <p:nvPr/>
        </p:nvSpPr>
        <p:spPr>
          <a:xfrm>
            <a:off x="3444160" y="2753970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PSP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8C87C83-B22A-AF24-B55E-417A3D649B1A}"/>
              </a:ext>
            </a:extLst>
          </p:cNvPr>
          <p:cNvSpPr txBox="1"/>
          <p:nvPr/>
        </p:nvSpPr>
        <p:spPr>
          <a:xfrm>
            <a:off x="4770268" y="1922737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OSP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ymbol zastępczy tekstu 2"/>
          <p:cNvSpPr/>
          <p:nvPr/>
        </p:nvSpPr>
        <p:spPr>
          <a:xfrm>
            <a:off x="1691640" y="1347480"/>
            <a:ext cx="7111440" cy="29938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lvl="0">
              <a:tabLst>
                <a:tab pos="457200" algn="l"/>
              </a:tabLst>
            </a:pPr>
            <a:endParaRPr lang="pl-PL" sz="1200" kern="150" dirty="0">
              <a:effectLst/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20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2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8C5EB1B6-5F4C-861E-6EDC-F6C285113E16}"/>
              </a:ext>
            </a:extLst>
          </p:cNvPr>
          <p:cNvSpPr/>
          <p:nvPr/>
        </p:nvSpPr>
        <p:spPr>
          <a:xfrm>
            <a:off x="1419497" y="1225857"/>
            <a:ext cx="7111440" cy="32371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spcBef>
                <a:spcPts val="241"/>
              </a:spcBef>
              <a:tabLst>
                <a:tab pos="0" algn="l"/>
              </a:tabLst>
            </a:pPr>
            <a:r>
              <a:rPr lang="pl-PL" sz="4400" b="1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Dziękuję za uwagę </a:t>
            </a:r>
            <a:endParaRPr lang="pl-PL" sz="4400" b="1" strike="noStrike" spc="-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DDC56BA-DEBC-63F5-4889-019F9E597973}"/>
              </a:ext>
            </a:extLst>
          </p:cNvPr>
          <p:cNvSpPr txBox="1"/>
          <p:nvPr/>
        </p:nvSpPr>
        <p:spPr>
          <a:xfrm>
            <a:off x="4510585" y="825748"/>
            <a:ext cx="3951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Komenda Wojewódzka PSP w Gdańsku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17E00845-3963-5E23-2097-26DD95FBB769}"/>
              </a:ext>
            </a:extLst>
          </p:cNvPr>
          <p:cNvSpPr/>
          <p:nvPr/>
        </p:nvSpPr>
        <p:spPr>
          <a:xfrm>
            <a:off x="6822094" y="2024368"/>
            <a:ext cx="1457258" cy="1380752"/>
          </a:xfrm>
          <a:custGeom>
            <a:avLst/>
            <a:gdLst/>
            <a:ahLst/>
            <a:cxnLst/>
            <a:rect l="l" t="t" r="r" b="b"/>
            <a:pathLst>
              <a:path w="2767310" h="2622026">
                <a:moveTo>
                  <a:pt x="0" y="0"/>
                </a:moveTo>
                <a:lnTo>
                  <a:pt x="2767310" y="0"/>
                </a:lnTo>
                <a:lnTo>
                  <a:pt x="2767310" y="2622026"/>
                </a:lnTo>
                <a:lnTo>
                  <a:pt x="0" y="26220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47391D88-92DA-6AB1-DB05-89C2D69B5C6C}"/>
              </a:ext>
            </a:extLst>
          </p:cNvPr>
          <p:cNvSpPr/>
          <p:nvPr/>
        </p:nvSpPr>
        <p:spPr>
          <a:xfrm>
            <a:off x="2043979" y="2097262"/>
            <a:ext cx="1249232" cy="1249232"/>
          </a:xfrm>
          <a:custGeom>
            <a:avLst/>
            <a:gdLst/>
            <a:ahLst/>
            <a:cxnLst/>
            <a:rect l="l" t="t" r="r" b="b"/>
            <a:pathLst>
              <a:path w="2372271" h="2372271">
                <a:moveTo>
                  <a:pt x="0" y="0"/>
                </a:moveTo>
                <a:lnTo>
                  <a:pt x="2372271" y="0"/>
                </a:lnTo>
                <a:lnTo>
                  <a:pt x="2372271" y="2372271"/>
                </a:lnTo>
                <a:lnTo>
                  <a:pt x="0" y="23722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AB563F-CAEE-61FC-A25A-24C6E28B3AD9}"/>
              </a:ext>
            </a:extLst>
          </p:cNvPr>
          <p:cNvSpPr txBox="1"/>
          <p:nvPr/>
        </p:nvSpPr>
        <p:spPr>
          <a:xfrm>
            <a:off x="3964868" y="3585353"/>
            <a:ext cx="2749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większa wiedza ratowników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4926503-1CC6-A12E-95D4-98BA3FCAEC7B}"/>
              </a:ext>
            </a:extLst>
          </p:cNvPr>
          <p:cNvSpPr txBox="1"/>
          <p:nvPr/>
        </p:nvSpPr>
        <p:spPr>
          <a:xfrm>
            <a:off x="6113752" y="3585353"/>
            <a:ext cx="2749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doskonalenie umiejętności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AECDB069-6AF9-7F11-4862-4D777696D2DA}"/>
              </a:ext>
            </a:extLst>
          </p:cNvPr>
          <p:cNvSpPr/>
          <p:nvPr/>
        </p:nvSpPr>
        <p:spPr>
          <a:xfrm>
            <a:off x="4233832" y="2166994"/>
            <a:ext cx="2176969" cy="1162466"/>
          </a:xfrm>
          <a:custGeom>
            <a:avLst/>
            <a:gdLst/>
            <a:ahLst/>
            <a:cxnLst/>
            <a:rect l="l" t="t" r="r" b="b"/>
            <a:pathLst>
              <a:path w="4713047" h="2686437">
                <a:moveTo>
                  <a:pt x="0" y="0"/>
                </a:moveTo>
                <a:lnTo>
                  <a:pt x="4713047" y="0"/>
                </a:lnTo>
                <a:lnTo>
                  <a:pt x="4713047" y="2686437"/>
                </a:lnTo>
                <a:lnTo>
                  <a:pt x="0" y="26864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pic>
        <p:nvPicPr>
          <p:cNvPr id="10" name="Grafika 9" descr="Strzałka liniowa — prosta">
            <a:extLst>
              <a:ext uri="{FF2B5EF4-FFF2-40B4-BE49-F238E27FC236}">
                <a16:creationId xmlns:a16="http://schemas.microsoft.com/office/drawing/2014/main" id="{99C3BEB3-4178-B7E1-8C8E-8081798E7F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3418766" y="2305622"/>
            <a:ext cx="771951" cy="77195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F12260F-9A9A-48D5-C7F4-1306383C48D6}"/>
              </a:ext>
            </a:extLst>
          </p:cNvPr>
          <p:cNvSpPr txBox="1"/>
          <p:nvPr/>
        </p:nvSpPr>
        <p:spPr>
          <a:xfrm>
            <a:off x="1343359" y="3493019"/>
            <a:ext cx="274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WYSPECJALIZOWANE</a:t>
            </a:r>
          </a:p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SŁUŻBY RATOWNICZE</a:t>
            </a:r>
          </a:p>
        </p:txBody>
      </p:sp>
    </p:spTree>
    <p:extLst>
      <p:ext uri="{BB962C8B-B14F-4D97-AF65-F5344CB8AC3E}">
        <p14:creationId xmlns:p14="http://schemas.microsoft.com/office/powerpoint/2010/main" val="397446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57009-D19B-E76C-876D-F1F482EBC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ymbol zastępczy tekstu 1">
            <a:extLst>
              <a:ext uri="{FF2B5EF4-FFF2-40B4-BE49-F238E27FC236}">
                <a16:creationId xmlns:a16="http://schemas.microsoft.com/office/drawing/2014/main" id="{A634574D-7956-510F-78C5-26083885CE4B}"/>
              </a:ext>
            </a:extLst>
          </p:cNvPr>
          <p:cNvSpPr/>
          <p:nvPr/>
        </p:nvSpPr>
        <p:spPr>
          <a:xfrm>
            <a:off x="3832200" y="668700"/>
            <a:ext cx="45601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Symbol zastępczy numeru slajdu 4">
            <a:extLst>
              <a:ext uri="{FF2B5EF4-FFF2-40B4-BE49-F238E27FC236}">
                <a16:creationId xmlns:a16="http://schemas.microsoft.com/office/drawing/2014/main" id="{4F06446F-9931-250A-90BE-FA4281657BA2}"/>
              </a:ext>
            </a:extLst>
          </p:cNvPr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3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>
            <a:extLst>
              <a:ext uri="{FF2B5EF4-FFF2-40B4-BE49-F238E27FC236}">
                <a16:creationId xmlns:a16="http://schemas.microsoft.com/office/drawing/2014/main" id="{190A5D78-C620-99FF-82E1-8149BA4A434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B009B53-D471-5508-2401-EAB7BDA137B7}"/>
              </a:ext>
            </a:extLst>
          </p:cNvPr>
          <p:cNvSpPr txBox="1"/>
          <p:nvPr/>
        </p:nvSpPr>
        <p:spPr>
          <a:xfrm>
            <a:off x="4572000" y="806788"/>
            <a:ext cx="4115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Komenda Wojewódzka PSP w Gdańsku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529825E-EC44-2CDC-2010-99B00472A092}"/>
              </a:ext>
            </a:extLst>
          </p:cNvPr>
          <p:cNvSpPr/>
          <p:nvPr/>
        </p:nvSpPr>
        <p:spPr>
          <a:xfrm>
            <a:off x="6822094" y="2024368"/>
            <a:ext cx="1457258" cy="1380752"/>
          </a:xfrm>
          <a:custGeom>
            <a:avLst/>
            <a:gdLst/>
            <a:ahLst/>
            <a:cxnLst/>
            <a:rect l="l" t="t" r="r" b="b"/>
            <a:pathLst>
              <a:path w="2767310" h="2622026">
                <a:moveTo>
                  <a:pt x="0" y="0"/>
                </a:moveTo>
                <a:lnTo>
                  <a:pt x="2767310" y="0"/>
                </a:lnTo>
                <a:lnTo>
                  <a:pt x="2767310" y="2622026"/>
                </a:lnTo>
                <a:lnTo>
                  <a:pt x="0" y="2622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AE9D3A5-8BA0-C875-ECB7-FA0CE923E565}"/>
              </a:ext>
            </a:extLst>
          </p:cNvPr>
          <p:cNvSpPr/>
          <p:nvPr/>
        </p:nvSpPr>
        <p:spPr>
          <a:xfrm>
            <a:off x="2043979" y="2097262"/>
            <a:ext cx="1249232" cy="1249232"/>
          </a:xfrm>
          <a:custGeom>
            <a:avLst/>
            <a:gdLst/>
            <a:ahLst/>
            <a:cxnLst/>
            <a:rect l="l" t="t" r="r" b="b"/>
            <a:pathLst>
              <a:path w="2372271" h="2372271">
                <a:moveTo>
                  <a:pt x="0" y="0"/>
                </a:moveTo>
                <a:lnTo>
                  <a:pt x="2372271" y="0"/>
                </a:lnTo>
                <a:lnTo>
                  <a:pt x="2372271" y="2372271"/>
                </a:lnTo>
                <a:lnTo>
                  <a:pt x="0" y="23722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BA0C31B-1101-7CE9-8851-7CF1352C0053}"/>
              </a:ext>
            </a:extLst>
          </p:cNvPr>
          <p:cNvSpPr txBox="1"/>
          <p:nvPr/>
        </p:nvSpPr>
        <p:spPr>
          <a:xfrm>
            <a:off x="1343359" y="3493019"/>
            <a:ext cx="274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WYSPECJALIZOWANE</a:t>
            </a:r>
          </a:p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SŁUŻBY RATOWNICZE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9AB75B8-B5DC-4A26-5CAF-E544BF11217B}"/>
              </a:ext>
            </a:extLst>
          </p:cNvPr>
          <p:cNvSpPr txBox="1"/>
          <p:nvPr/>
        </p:nvSpPr>
        <p:spPr>
          <a:xfrm>
            <a:off x="3964868" y="3585353"/>
            <a:ext cx="2749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większa wiedza ratowników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5CAF4A0-F2A4-B85C-1F2C-7E8A7E7C9BAB}"/>
              </a:ext>
            </a:extLst>
          </p:cNvPr>
          <p:cNvSpPr txBox="1"/>
          <p:nvPr/>
        </p:nvSpPr>
        <p:spPr>
          <a:xfrm>
            <a:off x="6113752" y="3585353"/>
            <a:ext cx="2749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doskonalenie umiejętności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6F7842B7-A3D1-FF18-FDAE-E73F68137C08}"/>
              </a:ext>
            </a:extLst>
          </p:cNvPr>
          <p:cNvSpPr/>
          <p:nvPr/>
        </p:nvSpPr>
        <p:spPr>
          <a:xfrm>
            <a:off x="4233832" y="2166994"/>
            <a:ext cx="2176969" cy="1162466"/>
          </a:xfrm>
          <a:custGeom>
            <a:avLst/>
            <a:gdLst/>
            <a:ahLst/>
            <a:cxnLst/>
            <a:rect l="l" t="t" r="r" b="b"/>
            <a:pathLst>
              <a:path w="4713047" h="2686437">
                <a:moveTo>
                  <a:pt x="0" y="0"/>
                </a:moveTo>
                <a:lnTo>
                  <a:pt x="4713047" y="0"/>
                </a:lnTo>
                <a:lnTo>
                  <a:pt x="4713047" y="2686437"/>
                </a:lnTo>
                <a:lnTo>
                  <a:pt x="0" y="2686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E5D2ADE-8F65-D873-0C78-A2E5691CDEEA}"/>
              </a:ext>
            </a:extLst>
          </p:cNvPr>
          <p:cNvSpPr txBox="1"/>
          <p:nvPr/>
        </p:nvSpPr>
        <p:spPr>
          <a:xfrm>
            <a:off x="3497666" y="1661379"/>
            <a:ext cx="5629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Połączenie tych elementów jest NIEZBĘDNE dla właściwej realizacji zadań.</a:t>
            </a:r>
          </a:p>
        </p:txBody>
      </p:sp>
      <p:pic>
        <p:nvPicPr>
          <p:cNvPr id="18" name="Grafika 17" descr="Strzałka liniowa — prosta">
            <a:extLst>
              <a:ext uri="{FF2B5EF4-FFF2-40B4-BE49-F238E27FC236}">
                <a16:creationId xmlns:a16="http://schemas.microsoft.com/office/drawing/2014/main" id="{29131E4C-29C0-DB10-AC57-D5E861834E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3418766" y="2305622"/>
            <a:ext cx="771951" cy="7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2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ymbol zastępczy tekstu 2"/>
          <p:cNvSpPr/>
          <p:nvPr/>
        </p:nvSpPr>
        <p:spPr>
          <a:xfrm>
            <a:off x="2457885" y="1166304"/>
            <a:ext cx="6346995" cy="34155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720"/>
              </a:spcBef>
              <a:tabLst>
                <a:tab pos="0" algn="l"/>
              </a:tabLst>
            </a:pPr>
            <a:r>
              <a:rPr lang="pl-PL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pl-PL" sz="1400" dirty="0"/>
              <a:t>WYTYCZNE W ZAKRESIE DOSKONALENIA UMIEJĘTNOŚCI STRAŻAKÓW RATOWNIKÓW OCHOTNICZYCH STRAŻY POŻARNYCH WOJ. POMORSKIEGO</a:t>
            </a:r>
            <a:r>
              <a:rPr lang="pl-PL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5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Zespół: </a:t>
            </a:r>
            <a:r>
              <a:rPr lang="pl-PL" sz="1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powołany przez Pomorskiego Komendanta Wojewódzkiego PSP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6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Wnioski: </a:t>
            </a:r>
            <a:r>
              <a:rPr lang="pl-PL" sz="12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wytyczne powstały na podstawie doświadczeń w zakresie realizowanych form doskonalenia strażaków OSP przez Komendantów Powiatowych i Miejskich PSP z terenu województwa. 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6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Główny cel: </a:t>
            </a:r>
            <a:r>
              <a:rPr lang="pl-PL" sz="12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utrwalanie </a:t>
            </a:r>
            <a:r>
              <a:rPr lang="pl-PL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umiejętności, nawyków</a:t>
            </a:r>
            <a:r>
              <a:rPr lang="pl-PL" sz="12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oraz opanowanie </a:t>
            </a:r>
            <a:r>
              <a:rPr lang="pl-PL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wiedzy </a:t>
            </a:r>
            <a:r>
              <a:rPr lang="pl-PL" sz="12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stopniu pozwalającym </a:t>
            </a:r>
            <a:br>
              <a:rPr lang="pl-PL" sz="12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utrzymanie </a:t>
            </a:r>
            <a:r>
              <a:rPr lang="pl-PL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najwyższych standardów </a:t>
            </a:r>
            <a:r>
              <a:rPr lang="pl-PL" sz="12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realizowanych zadań przez Ochotniczą Straż Pożarną.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4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42CE197-6FA5-92DB-F46A-C5217C0B8473}"/>
              </a:ext>
            </a:extLst>
          </p:cNvPr>
          <p:cNvSpPr txBox="1"/>
          <p:nvPr/>
        </p:nvSpPr>
        <p:spPr>
          <a:xfrm>
            <a:off x="4572000" y="806788"/>
            <a:ext cx="4115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Komenda Wojewódzka PSP w Gdańsku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3E90F10-06CC-6C45-9840-C23D20200398}"/>
              </a:ext>
            </a:extLst>
          </p:cNvPr>
          <p:cNvSpPr/>
          <p:nvPr/>
        </p:nvSpPr>
        <p:spPr>
          <a:xfrm>
            <a:off x="1937377" y="2211668"/>
            <a:ext cx="471428" cy="471428"/>
          </a:xfrm>
          <a:custGeom>
            <a:avLst/>
            <a:gdLst/>
            <a:ahLst/>
            <a:cxnLst/>
            <a:rect l="l" t="t" r="r" b="b"/>
            <a:pathLst>
              <a:path w="1148007" h="1148007">
                <a:moveTo>
                  <a:pt x="0" y="0"/>
                </a:moveTo>
                <a:lnTo>
                  <a:pt x="1148007" y="0"/>
                </a:lnTo>
                <a:lnTo>
                  <a:pt x="1148007" y="1148008"/>
                </a:lnTo>
                <a:lnTo>
                  <a:pt x="0" y="1148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7D71263-9B2A-A157-ACF7-FEE11339F22B}"/>
              </a:ext>
            </a:extLst>
          </p:cNvPr>
          <p:cNvSpPr/>
          <p:nvPr/>
        </p:nvSpPr>
        <p:spPr>
          <a:xfrm>
            <a:off x="1910838" y="2874054"/>
            <a:ext cx="522390" cy="505412"/>
          </a:xfrm>
          <a:custGeom>
            <a:avLst/>
            <a:gdLst/>
            <a:ahLst/>
            <a:cxnLst/>
            <a:rect l="l" t="t" r="r" b="b"/>
            <a:pathLst>
              <a:path w="1272109" h="1230765">
                <a:moveTo>
                  <a:pt x="0" y="0"/>
                </a:moveTo>
                <a:lnTo>
                  <a:pt x="1272108" y="0"/>
                </a:lnTo>
                <a:lnTo>
                  <a:pt x="1272108" y="1230765"/>
                </a:lnTo>
                <a:lnTo>
                  <a:pt x="0" y="12307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67881A5-927C-9269-653B-602045BCE7C1}"/>
              </a:ext>
            </a:extLst>
          </p:cNvPr>
          <p:cNvSpPr/>
          <p:nvPr/>
        </p:nvSpPr>
        <p:spPr>
          <a:xfrm>
            <a:off x="1924486" y="3643984"/>
            <a:ext cx="473544" cy="557110"/>
          </a:xfrm>
          <a:custGeom>
            <a:avLst/>
            <a:gdLst/>
            <a:ahLst/>
            <a:cxnLst/>
            <a:rect l="l" t="t" r="r" b="b"/>
            <a:pathLst>
              <a:path w="1153159" h="1356658">
                <a:moveTo>
                  <a:pt x="0" y="0"/>
                </a:moveTo>
                <a:lnTo>
                  <a:pt x="1153159" y="0"/>
                </a:lnTo>
                <a:lnTo>
                  <a:pt x="1153159" y="1356658"/>
                </a:lnTo>
                <a:lnTo>
                  <a:pt x="0" y="13566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40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D4CFA19-8B65-628E-C1DE-33657811C401}"/>
              </a:ext>
            </a:extLst>
          </p:cNvPr>
          <p:cNvSpPr txBox="1"/>
          <p:nvPr/>
        </p:nvSpPr>
        <p:spPr>
          <a:xfrm>
            <a:off x="2049605" y="1458279"/>
            <a:ext cx="6887826" cy="3172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1" kern="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Sposoby organizacji doskonalenia umiejętności: 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1" u="sng" kern="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1" u="sng" kern="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1" u="sng" kern="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1" u="sng" kern="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1" u="sng" kern="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1" u="sng" kern="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Wszyscy strażacy ratownicy OSP uprawnieni do udziału w działaniach ratowniczych 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powinni </a:t>
            </a:r>
            <a:r>
              <a:rPr lang="pl-PL" sz="1400" b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czynnie uczestniczyć </a:t>
            </a:r>
            <a:r>
              <a:rPr lang="pl-PL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powyższych formach doskonalenia.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D4E6FA1-06C0-A631-BCB8-00995DA3D423}"/>
              </a:ext>
            </a:extLst>
          </p:cNvPr>
          <p:cNvSpPr txBox="1"/>
          <p:nvPr/>
        </p:nvSpPr>
        <p:spPr>
          <a:xfrm>
            <a:off x="4343399" y="840908"/>
            <a:ext cx="45940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Komenda Wojewódzka PSP w Gdańsku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9B299-754A-2C03-EDFA-08A987035AC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grpSp>
        <p:nvGrpSpPr>
          <p:cNvPr id="27" name="Grupa 26">
            <a:extLst>
              <a:ext uri="{FF2B5EF4-FFF2-40B4-BE49-F238E27FC236}">
                <a16:creationId xmlns:a16="http://schemas.microsoft.com/office/drawing/2014/main" id="{D5517C54-E811-0E10-E331-B592E3C2BA04}"/>
              </a:ext>
            </a:extLst>
          </p:cNvPr>
          <p:cNvGrpSpPr/>
          <p:nvPr/>
        </p:nvGrpSpPr>
        <p:grpSpPr>
          <a:xfrm>
            <a:off x="3194239" y="2239425"/>
            <a:ext cx="2091215" cy="1435548"/>
            <a:chOff x="3194239" y="2239425"/>
            <a:chExt cx="2091215" cy="143554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FD66C6CC-4911-60D4-E6D7-4FF1A3289267}"/>
                </a:ext>
              </a:extLst>
            </p:cNvPr>
            <p:cNvSpPr/>
            <p:nvPr/>
          </p:nvSpPr>
          <p:spPr>
            <a:xfrm>
              <a:off x="4092554" y="2239425"/>
              <a:ext cx="1192900" cy="1192900"/>
            </a:xfrm>
            <a:custGeom>
              <a:avLst/>
              <a:gdLst/>
              <a:ahLst/>
              <a:cxnLst/>
              <a:rect l="l" t="t" r="r" b="b"/>
              <a:pathLst>
                <a:path w="2385800" h="2385800">
                  <a:moveTo>
                    <a:pt x="0" y="0"/>
                  </a:moveTo>
                  <a:lnTo>
                    <a:pt x="2385800" y="0"/>
                  </a:lnTo>
                  <a:lnTo>
                    <a:pt x="2385800" y="2385801"/>
                  </a:lnTo>
                  <a:lnTo>
                    <a:pt x="0" y="2385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787B032-866F-553E-E44F-E74809438FDA}"/>
                </a:ext>
              </a:extLst>
            </p:cNvPr>
            <p:cNvSpPr/>
            <p:nvPr/>
          </p:nvSpPr>
          <p:spPr>
            <a:xfrm rot="2700000">
              <a:off x="4044311" y="2501790"/>
              <a:ext cx="1340781" cy="1005586"/>
            </a:xfrm>
            <a:custGeom>
              <a:avLst/>
              <a:gdLst/>
              <a:ahLst/>
              <a:cxnLst/>
              <a:rect l="l" t="t" r="r" b="b"/>
              <a:pathLst>
                <a:path w="2681562" h="2011171">
                  <a:moveTo>
                    <a:pt x="0" y="0"/>
                  </a:moveTo>
                  <a:lnTo>
                    <a:pt x="2681561" y="0"/>
                  </a:lnTo>
                  <a:lnTo>
                    <a:pt x="2681561" y="2011172"/>
                  </a:lnTo>
                  <a:lnTo>
                    <a:pt x="0" y="2011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CAD48397-E672-4347-80E2-70BD67A40F5C}"/>
                </a:ext>
              </a:extLst>
            </p:cNvPr>
            <p:cNvGrpSpPr/>
            <p:nvPr/>
          </p:nvGrpSpPr>
          <p:grpSpPr>
            <a:xfrm>
              <a:off x="3865590" y="2420952"/>
              <a:ext cx="39089" cy="365017"/>
              <a:chOff x="0" y="0"/>
              <a:chExt cx="9533" cy="8901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EC37DC8F-9AEE-AD05-8E9E-240E24BDEEA2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2" name="TextBox 10">
                <a:extLst>
                  <a:ext uri="{FF2B5EF4-FFF2-40B4-BE49-F238E27FC236}">
                    <a16:creationId xmlns:a16="http://schemas.microsoft.com/office/drawing/2014/main" id="{C8E6949B-EDFE-FF1B-915E-7A05C9977CE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BA29A1E4-CBE8-C5CB-BB7B-0A74A6C90716}"/>
                </a:ext>
              </a:extLst>
            </p:cNvPr>
            <p:cNvSpPr txBox="1"/>
            <p:nvPr/>
          </p:nvSpPr>
          <p:spPr>
            <a:xfrm>
              <a:off x="3194239" y="2255746"/>
              <a:ext cx="1611605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Wsparcie </a:t>
              </a:r>
            </a:p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jednostek</a:t>
              </a:r>
            </a:p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PSP</a:t>
              </a: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90597DDD-1D98-24D6-56BF-45D44E3CEFC4}"/>
                </a:ext>
              </a:extLst>
            </p:cNvPr>
            <p:cNvSpPr txBox="1"/>
            <p:nvPr/>
          </p:nvSpPr>
          <p:spPr>
            <a:xfrm>
              <a:off x="4126362" y="2629398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PSP</a:t>
              </a:r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AC216CD0-38ED-5787-A7B8-387F9F18429A}"/>
              </a:ext>
            </a:extLst>
          </p:cNvPr>
          <p:cNvGrpSpPr/>
          <p:nvPr/>
        </p:nvGrpSpPr>
        <p:grpSpPr>
          <a:xfrm>
            <a:off x="4865659" y="2117318"/>
            <a:ext cx="3437606" cy="1766186"/>
            <a:chOff x="4865659" y="2117318"/>
            <a:chExt cx="3437606" cy="1766186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0998F720-4801-694A-64A6-468905F9E4FE}"/>
                </a:ext>
              </a:extLst>
            </p:cNvPr>
            <p:cNvGrpSpPr/>
            <p:nvPr/>
          </p:nvGrpSpPr>
          <p:grpSpPr>
            <a:xfrm>
              <a:off x="4865659" y="2117318"/>
              <a:ext cx="1766186" cy="1766186"/>
              <a:chOff x="0" y="0"/>
              <a:chExt cx="4709830" cy="4709830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27810D4B-513E-6A57-AF7E-818BB7593E7E}"/>
                  </a:ext>
                </a:extLst>
              </p:cNvPr>
              <p:cNvSpPr/>
              <p:nvPr/>
            </p:nvSpPr>
            <p:spPr>
              <a:xfrm>
                <a:off x="1241215" y="150616"/>
                <a:ext cx="3341340" cy="3341340"/>
              </a:xfrm>
              <a:custGeom>
                <a:avLst/>
                <a:gdLst/>
                <a:ahLst/>
                <a:cxnLst/>
                <a:rect l="l" t="t" r="r" b="b"/>
                <a:pathLst>
                  <a:path w="3341340" h="3341340">
                    <a:moveTo>
                      <a:pt x="0" y="0"/>
                    </a:moveTo>
                    <a:lnTo>
                      <a:pt x="3341340" y="0"/>
                    </a:lnTo>
                    <a:lnTo>
                      <a:pt x="3341340" y="3341339"/>
                    </a:lnTo>
                    <a:lnTo>
                      <a:pt x="0" y="33413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50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0A193590-1F40-7C79-DB40-34A72398DAA9}"/>
                  </a:ext>
                </a:extLst>
              </p:cNvPr>
              <p:cNvSpPr/>
              <p:nvPr/>
            </p:nvSpPr>
            <p:spPr>
              <a:xfrm rot="8100000" flipV="1">
                <a:off x="451856" y="927621"/>
                <a:ext cx="3806117" cy="2854588"/>
              </a:xfrm>
              <a:custGeom>
                <a:avLst/>
                <a:gdLst/>
                <a:ahLst/>
                <a:cxnLst/>
                <a:rect l="l" t="t" r="r" b="b"/>
                <a:pathLst>
                  <a:path w="3806117" h="2854588">
                    <a:moveTo>
                      <a:pt x="0" y="2854588"/>
                    </a:moveTo>
                    <a:lnTo>
                      <a:pt x="3806118" y="2854588"/>
                    </a:lnTo>
                    <a:lnTo>
                      <a:pt x="3806118" y="0"/>
                    </a:lnTo>
                    <a:lnTo>
                      <a:pt x="0" y="0"/>
                    </a:lnTo>
                    <a:lnTo>
                      <a:pt x="0" y="2854588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13" name="Group 11">
              <a:extLst>
                <a:ext uri="{FF2B5EF4-FFF2-40B4-BE49-F238E27FC236}">
                  <a16:creationId xmlns:a16="http://schemas.microsoft.com/office/drawing/2014/main" id="{7E764FD5-A5F1-75A7-5D56-21AE3F29401B}"/>
                </a:ext>
              </a:extLst>
            </p:cNvPr>
            <p:cNvGrpSpPr/>
            <p:nvPr/>
          </p:nvGrpSpPr>
          <p:grpSpPr>
            <a:xfrm>
              <a:off x="6560059" y="2206184"/>
              <a:ext cx="45719" cy="426929"/>
              <a:chOff x="0" y="0"/>
              <a:chExt cx="9533" cy="89016"/>
            </a:xfrm>
          </p:grpSpPr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E60DBCE9-2D28-F000-0205-7DC789DC0990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solidFill>
                <a:srgbClr val="C34D24"/>
              </a:solidFill>
            </p:spPr>
          </p:sp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025AFFC0-0259-DAB7-52CB-1E7E53A3FF6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C6A46217-00D7-0C19-5DD2-8502596AF262}"/>
                </a:ext>
              </a:extLst>
            </p:cNvPr>
            <p:cNvSpPr txBox="1"/>
            <p:nvPr/>
          </p:nvSpPr>
          <p:spPr>
            <a:xfrm>
              <a:off x="6691660" y="2283891"/>
              <a:ext cx="1611605" cy="3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własne</a:t>
              </a:r>
            </a:p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struktury OSP</a:t>
              </a: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7F04B00E-36E2-1DE3-4EAB-D95ACB85F68D}"/>
                </a:ext>
              </a:extLst>
            </p:cNvPr>
            <p:cNvSpPr txBox="1"/>
            <p:nvPr/>
          </p:nvSpPr>
          <p:spPr>
            <a:xfrm>
              <a:off x="5380528" y="2617316"/>
              <a:ext cx="10518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OSP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67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ymbol zastępczy tekstu 1"/>
          <p:cNvSpPr/>
          <p:nvPr/>
        </p:nvSpPr>
        <p:spPr>
          <a:xfrm>
            <a:off x="3832200" y="833695"/>
            <a:ext cx="45601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I. Doskonalenie własne w strukturach OSP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Symbol zastępczy tekstu 2"/>
          <p:cNvSpPr/>
          <p:nvPr/>
        </p:nvSpPr>
        <p:spPr>
          <a:xfrm>
            <a:off x="3344911" y="2560437"/>
            <a:ext cx="5548367" cy="8858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aczelnik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osoba 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odpowiedzialna za proces doskonalenia umiejętności 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ratowniczych strażaków ratowników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OSP</a:t>
            </a:r>
            <a:r>
              <a:rPr lang="pl-PL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81"/>
              </a:spcBef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6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620E8348-028B-98F3-EAF2-83F098D3DD01}"/>
              </a:ext>
            </a:extLst>
          </p:cNvPr>
          <p:cNvGrpSpPr/>
          <p:nvPr/>
        </p:nvGrpSpPr>
        <p:grpSpPr>
          <a:xfrm>
            <a:off x="1650511" y="1905094"/>
            <a:ext cx="3437606" cy="1766186"/>
            <a:chOff x="4865659" y="2117318"/>
            <a:chExt cx="3437606" cy="1766186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A5F9B417-D331-8D9D-EC65-20C3E6B7F9B8}"/>
                </a:ext>
              </a:extLst>
            </p:cNvPr>
            <p:cNvGrpSpPr/>
            <p:nvPr/>
          </p:nvGrpSpPr>
          <p:grpSpPr>
            <a:xfrm>
              <a:off x="4865659" y="2117318"/>
              <a:ext cx="1766186" cy="1766186"/>
              <a:chOff x="0" y="0"/>
              <a:chExt cx="4709830" cy="4709830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6B49B68-5EAC-6CE2-FDF0-C33D6CEB1F7D}"/>
                  </a:ext>
                </a:extLst>
              </p:cNvPr>
              <p:cNvSpPr/>
              <p:nvPr/>
            </p:nvSpPr>
            <p:spPr>
              <a:xfrm>
                <a:off x="1241215" y="150616"/>
                <a:ext cx="3341340" cy="3341340"/>
              </a:xfrm>
              <a:custGeom>
                <a:avLst/>
                <a:gdLst/>
                <a:ahLst/>
                <a:cxnLst/>
                <a:rect l="l" t="t" r="r" b="b"/>
                <a:pathLst>
                  <a:path w="3341340" h="3341340">
                    <a:moveTo>
                      <a:pt x="0" y="0"/>
                    </a:moveTo>
                    <a:lnTo>
                      <a:pt x="3341340" y="0"/>
                    </a:lnTo>
                    <a:lnTo>
                      <a:pt x="3341340" y="3341339"/>
                    </a:lnTo>
                    <a:lnTo>
                      <a:pt x="0" y="33413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5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7C29C609-ED19-E7BC-09A4-42FB0CD30ADA}"/>
                  </a:ext>
                </a:extLst>
              </p:cNvPr>
              <p:cNvSpPr/>
              <p:nvPr/>
            </p:nvSpPr>
            <p:spPr>
              <a:xfrm rot="8100000" flipV="1">
                <a:off x="451856" y="927621"/>
                <a:ext cx="3806117" cy="2854588"/>
              </a:xfrm>
              <a:custGeom>
                <a:avLst/>
                <a:gdLst/>
                <a:ahLst/>
                <a:cxnLst/>
                <a:rect l="l" t="t" r="r" b="b"/>
                <a:pathLst>
                  <a:path w="3806117" h="2854588">
                    <a:moveTo>
                      <a:pt x="0" y="2854588"/>
                    </a:moveTo>
                    <a:lnTo>
                      <a:pt x="3806118" y="2854588"/>
                    </a:lnTo>
                    <a:lnTo>
                      <a:pt x="3806118" y="0"/>
                    </a:lnTo>
                    <a:lnTo>
                      <a:pt x="0" y="0"/>
                    </a:lnTo>
                    <a:lnTo>
                      <a:pt x="0" y="2854588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64EAD0AB-B380-268D-FF65-D56DBA89B222}"/>
                </a:ext>
              </a:extLst>
            </p:cNvPr>
            <p:cNvGrpSpPr/>
            <p:nvPr/>
          </p:nvGrpSpPr>
          <p:grpSpPr>
            <a:xfrm>
              <a:off x="6560059" y="2206184"/>
              <a:ext cx="45719" cy="426929"/>
              <a:chOff x="0" y="0"/>
              <a:chExt cx="9533" cy="89016"/>
            </a:xfrm>
          </p:grpSpPr>
          <p:sp>
            <p:nvSpPr>
              <p:cNvPr id="9" name="Freeform 12">
                <a:extLst>
                  <a:ext uri="{FF2B5EF4-FFF2-40B4-BE49-F238E27FC236}">
                    <a16:creationId xmlns:a16="http://schemas.microsoft.com/office/drawing/2014/main" id="{190B7F97-01C3-5D3F-1A02-0C52967738D7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solidFill>
                <a:srgbClr val="C34D24"/>
              </a:solidFill>
            </p:spPr>
          </p:sp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E1E102CE-069B-623E-E94D-8F6E07C6EB0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TextBox 25">
              <a:extLst>
                <a:ext uri="{FF2B5EF4-FFF2-40B4-BE49-F238E27FC236}">
                  <a16:creationId xmlns:a16="http://schemas.microsoft.com/office/drawing/2014/main" id="{E903FCDF-AC17-1C9D-605A-16557CED1CBD}"/>
                </a:ext>
              </a:extLst>
            </p:cNvPr>
            <p:cNvSpPr txBox="1"/>
            <p:nvPr/>
          </p:nvSpPr>
          <p:spPr>
            <a:xfrm>
              <a:off x="6691660" y="2283891"/>
              <a:ext cx="1611605" cy="3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Własne</a:t>
              </a:r>
            </a:p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struktury OSP</a:t>
              </a: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AE77CAF5-932B-F3BF-CFE5-534675BEFD9D}"/>
                </a:ext>
              </a:extLst>
            </p:cNvPr>
            <p:cNvSpPr txBox="1"/>
            <p:nvPr/>
          </p:nvSpPr>
          <p:spPr>
            <a:xfrm>
              <a:off x="5380528" y="2617316"/>
              <a:ext cx="10518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OSP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48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E233C22-0AB8-D099-B1AB-369CE1A513C1}"/>
              </a:ext>
            </a:extLst>
          </p:cNvPr>
          <p:cNvSpPr/>
          <p:nvPr/>
        </p:nvSpPr>
        <p:spPr>
          <a:xfrm>
            <a:off x="3832200" y="833695"/>
            <a:ext cx="45601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I.  Doskonalenie własne w strukturach OSP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006712-362E-B372-F03F-4F1C3005C324}"/>
              </a:ext>
            </a:extLst>
          </p:cNvPr>
          <p:cNvSpPr/>
          <p:nvPr/>
        </p:nvSpPr>
        <p:spPr>
          <a:xfrm>
            <a:off x="3172556" y="1584652"/>
            <a:ext cx="5713609" cy="3307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Zajęcia w jednostkach są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podstawą doskonalenia strażaków ratowników OSP. </a:t>
            </a:r>
          </a:p>
          <a:p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Częstotliwość: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jak największa, 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jednostkach OSP włączonych do KSRG, realizujących zakres podstawowy w poszczególnych dziedzinach ratownictwa specjalistycznego, rekomenduje się aby doskonalenie realizować co najmniej raz w miesiącu.</a:t>
            </a:r>
            <a:endParaRPr lang="pl-PL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BB53E5-D17A-DECA-5B70-49000C8286C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0F493C7C-FC13-A3D8-7EAE-C83504734D96}"/>
              </a:ext>
            </a:extLst>
          </p:cNvPr>
          <p:cNvGrpSpPr/>
          <p:nvPr/>
        </p:nvGrpSpPr>
        <p:grpSpPr>
          <a:xfrm>
            <a:off x="1547881" y="1289095"/>
            <a:ext cx="3437606" cy="1766186"/>
            <a:chOff x="4865659" y="2117318"/>
            <a:chExt cx="3437606" cy="1766186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C5DD5F47-23C1-523F-EAD9-E151918FD8DB}"/>
                </a:ext>
              </a:extLst>
            </p:cNvPr>
            <p:cNvGrpSpPr/>
            <p:nvPr/>
          </p:nvGrpSpPr>
          <p:grpSpPr>
            <a:xfrm>
              <a:off x="4865659" y="2117318"/>
              <a:ext cx="1766186" cy="1766186"/>
              <a:chOff x="0" y="0"/>
              <a:chExt cx="4709830" cy="4709830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78E6D018-F1AF-D2C4-42DD-B4A56706FFDD}"/>
                  </a:ext>
                </a:extLst>
              </p:cNvPr>
              <p:cNvSpPr/>
              <p:nvPr/>
            </p:nvSpPr>
            <p:spPr>
              <a:xfrm>
                <a:off x="1241215" y="150616"/>
                <a:ext cx="3341340" cy="3341340"/>
              </a:xfrm>
              <a:custGeom>
                <a:avLst/>
                <a:gdLst/>
                <a:ahLst/>
                <a:cxnLst/>
                <a:rect l="l" t="t" r="r" b="b"/>
                <a:pathLst>
                  <a:path w="3341340" h="3341340">
                    <a:moveTo>
                      <a:pt x="0" y="0"/>
                    </a:moveTo>
                    <a:lnTo>
                      <a:pt x="3341340" y="0"/>
                    </a:lnTo>
                    <a:lnTo>
                      <a:pt x="3341340" y="3341339"/>
                    </a:lnTo>
                    <a:lnTo>
                      <a:pt x="0" y="33413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5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8BDD5621-6462-8886-E314-21DA79785CF0}"/>
                  </a:ext>
                </a:extLst>
              </p:cNvPr>
              <p:cNvSpPr/>
              <p:nvPr/>
            </p:nvSpPr>
            <p:spPr>
              <a:xfrm rot="8100000" flipV="1">
                <a:off x="451856" y="927621"/>
                <a:ext cx="3806117" cy="2854588"/>
              </a:xfrm>
              <a:custGeom>
                <a:avLst/>
                <a:gdLst/>
                <a:ahLst/>
                <a:cxnLst/>
                <a:rect l="l" t="t" r="r" b="b"/>
                <a:pathLst>
                  <a:path w="3806117" h="2854588">
                    <a:moveTo>
                      <a:pt x="0" y="2854588"/>
                    </a:moveTo>
                    <a:lnTo>
                      <a:pt x="3806118" y="2854588"/>
                    </a:lnTo>
                    <a:lnTo>
                      <a:pt x="3806118" y="0"/>
                    </a:lnTo>
                    <a:lnTo>
                      <a:pt x="0" y="0"/>
                    </a:lnTo>
                    <a:lnTo>
                      <a:pt x="0" y="2854588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91B9EE2E-6B33-894F-C01F-C7D69869866F}"/>
                </a:ext>
              </a:extLst>
            </p:cNvPr>
            <p:cNvGrpSpPr/>
            <p:nvPr/>
          </p:nvGrpSpPr>
          <p:grpSpPr>
            <a:xfrm>
              <a:off x="6560059" y="2206184"/>
              <a:ext cx="45719" cy="426929"/>
              <a:chOff x="0" y="0"/>
              <a:chExt cx="9533" cy="89016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0A3CCD6D-54BC-C0F1-D3AB-B2CBA3E2FD47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solidFill>
                <a:srgbClr val="C34D24"/>
              </a:solidFill>
            </p:spPr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09B92E78-CF0E-6DB0-6515-BDD6845813D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8A9073FB-8AD5-C9C8-0226-60E0CD1219C5}"/>
                </a:ext>
              </a:extLst>
            </p:cNvPr>
            <p:cNvSpPr txBox="1"/>
            <p:nvPr/>
          </p:nvSpPr>
          <p:spPr>
            <a:xfrm>
              <a:off x="6691660" y="2283891"/>
              <a:ext cx="1611605" cy="3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Zajęcia na bazie macierzystych jednostek </a:t>
              </a: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74FD3FD7-90C5-B84A-750F-31B7A70C90D1}"/>
                </a:ext>
              </a:extLst>
            </p:cNvPr>
            <p:cNvSpPr txBox="1"/>
            <p:nvPr/>
          </p:nvSpPr>
          <p:spPr>
            <a:xfrm>
              <a:off x="5380528" y="2617316"/>
              <a:ext cx="10518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OSP</a:t>
              </a:r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F5808F3C-DE06-2392-DFDB-603FEDAAFF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87" y="3359690"/>
            <a:ext cx="2023354" cy="151751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39DE966C-5D33-5402-2961-F55BADB591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13" y="3347532"/>
            <a:ext cx="1529674" cy="152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9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ymbol zastępczy tekstu 1"/>
          <p:cNvSpPr/>
          <p:nvPr/>
        </p:nvSpPr>
        <p:spPr>
          <a:xfrm>
            <a:off x="3852000" y="666720"/>
            <a:ext cx="45601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8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CCC3772-E189-CA67-754B-3BCFD2C64E50}"/>
              </a:ext>
            </a:extLst>
          </p:cNvPr>
          <p:cNvSpPr txBox="1"/>
          <p:nvPr/>
        </p:nvSpPr>
        <p:spPr>
          <a:xfrm>
            <a:off x="5307273" y="838468"/>
            <a:ext cx="36797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l-PL" sz="1600" b="1" i="0" u="none" strike="noStrike" kern="1200" cap="none" spc="-100" normalizeH="0" baseline="0" noProof="0" dirty="0">
                <a:ln>
                  <a:noFill/>
                </a:ln>
                <a:solidFill>
                  <a:srgbClr val="EB2429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I.  Doskonalenie własne w strukturach OSP</a:t>
            </a:r>
            <a:endParaRPr kumimoji="0" lang="pl-PL" sz="16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CE969AA2-C7CA-B644-A79C-1BFD4A1B18AE}"/>
              </a:ext>
            </a:extLst>
          </p:cNvPr>
          <p:cNvGrpSpPr/>
          <p:nvPr/>
        </p:nvGrpSpPr>
        <p:grpSpPr>
          <a:xfrm>
            <a:off x="1650511" y="1311814"/>
            <a:ext cx="4513806" cy="1766186"/>
            <a:chOff x="4865659" y="2117318"/>
            <a:chExt cx="4513806" cy="1766186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B45502C-D847-987D-174C-28099918C23A}"/>
                </a:ext>
              </a:extLst>
            </p:cNvPr>
            <p:cNvGrpSpPr/>
            <p:nvPr/>
          </p:nvGrpSpPr>
          <p:grpSpPr>
            <a:xfrm>
              <a:off x="4865659" y="2117318"/>
              <a:ext cx="1766186" cy="1766186"/>
              <a:chOff x="0" y="0"/>
              <a:chExt cx="4709830" cy="4709830"/>
            </a:xfrm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91AD5810-11A1-5DCE-61A3-C1D0F10E0DAA}"/>
                  </a:ext>
                </a:extLst>
              </p:cNvPr>
              <p:cNvSpPr/>
              <p:nvPr/>
            </p:nvSpPr>
            <p:spPr>
              <a:xfrm>
                <a:off x="1241215" y="150616"/>
                <a:ext cx="3341340" cy="3341340"/>
              </a:xfrm>
              <a:custGeom>
                <a:avLst/>
                <a:gdLst/>
                <a:ahLst/>
                <a:cxnLst/>
                <a:rect l="l" t="t" r="r" b="b"/>
                <a:pathLst>
                  <a:path w="3341340" h="3341340">
                    <a:moveTo>
                      <a:pt x="0" y="0"/>
                    </a:moveTo>
                    <a:lnTo>
                      <a:pt x="3341340" y="0"/>
                    </a:lnTo>
                    <a:lnTo>
                      <a:pt x="3341340" y="3341339"/>
                    </a:lnTo>
                    <a:lnTo>
                      <a:pt x="0" y="33413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5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219B9118-77DE-99C3-D4D6-712B7DE597DE}"/>
                  </a:ext>
                </a:extLst>
              </p:cNvPr>
              <p:cNvSpPr/>
              <p:nvPr/>
            </p:nvSpPr>
            <p:spPr>
              <a:xfrm rot="8100000" flipV="1">
                <a:off x="451856" y="927621"/>
                <a:ext cx="3806117" cy="2854588"/>
              </a:xfrm>
              <a:custGeom>
                <a:avLst/>
                <a:gdLst/>
                <a:ahLst/>
                <a:cxnLst/>
                <a:rect l="l" t="t" r="r" b="b"/>
                <a:pathLst>
                  <a:path w="3806117" h="2854588">
                    <a:moveTo>
                      <a:pt x="0" y="2854588"/>
                    </a:moveTo>
                    <a:lnTo>
                      <a:pt x="3806118" y="2854588"/>
                    </a:lnTo>
                    <a:lnTo>
                      <a:pt x="3806118" y="0"/>
                    </a:lnTo>
                    <a:lnTo>
                      <a:pt x="0" y="0"/>
                    </a:lnTo>
                    <a:lnTo>
                      <a:pt x="0" y="2854588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1EA3D4F1-C697-D99D-079B-0342BB457ED0}"/>
                </a:ext>
              </a:extLst>
            </p:cNvPr>
            <p:cNvGrpSpPr/>
            <p:nvPr/>
          </p:nvGrpSpPr>
          <p:grpSpPr>
            <a:xfrm>
              <a:off x="6560059" y="2206184"/>
              <a:ext cx="45719" cy="426929"/>
              <a:chOff x="0" y="0"/>
              <a:chExt cx="9533" cy="89016"/>
            </a:xfrm>
          </p:grpSpPr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062A6F1D-3D89-3E3E-8925-9813FA4DB4F3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solidFill>
                <a:srgbClr val="C34D24"/>
              </a:solidFill>
            </p:spPr>
          </p:sp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3F101F9E-EBEE-BA5E-833C-93E0B04CC89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TextBox 25">
              <a:extLst>
                <a:ext uri="{FF2B5EF4-FFF2-40B4-BE49-F238E27FC236}">
                  <a16:creationId xmlns:a16="http://schemas.microsoft.com/office/drawing/2014/main" id="{7245A10E-1EAD-94C7-4383-EF75F9EB88A3}"/>
                </a:ext>
              </a:extLst>
            </p:cNvPr>
            <p:cNvSpPr txBox="1"/>
            <p:nvPr/>
          </p:nvSpPr>
          <p:spPr>
            <a:xfrm>
              <a:off x="6691660" y="2283891"/>
              <a:ext cx="2687805" cy="333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Organizacja ćwiczeń Komendanta Gminnego Ochrony Przeciwpożarowej/ZOSP RP</a:t>
              </a: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3A6A380C-5741-8F1F-E365-14FCFE2B1F9B}"/>
                </a:ext>
              </a:extLst>
            </p:cNvPr>
            <p:cNvSpPr txBox="1"/>
            <p:nvPr/>
          </p:nvSpPr>
          <p:spPr>
            <a:xfrm>
              <a:off x="5380528" y="2617316"/>
              <a:ext cx="10518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OSP</a:t>
              </a:r>
            </a:p>
          </p:txBody>
        </p:sp>
      </p:grp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BD8025E7-FF43-F110-5A93-C6329DB45605}"/>
              </a:ext>
            </a:extLst>
          </p:cNvPr>
          <p:cNvSpPr/>
          <p:nvPr/>
        </p:nvSpPr>
        <p:spPr>
          <a:xfrm>
            <a:off x="3344911" y="1546725"/>
            <a:ext cx="5713609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wypracowanie wspólnej metodyki i taktyki</a:t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korzyść w czasie realnych działań ratowniczo-gaśniczych.</a:t>
            </a:r>
          </a:p>
          <a:p>
            <a:r>
              <a:rPr lang="pl-PL" sz="14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Częstotliwość: </a:t>
            </a:r>
            <a:r>
              <a:rPr lang="pl-PL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według możliwości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Komendanta Gminnego </a:t>
            </a: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Ochrony Przeciwpożarowej/ZOSP RP</a:t>
            </a:r>
          </a:p>
          <a:p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1E28031-B3CD-7B78-6E0E-E118B399A3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47" y="3036487"/>
            <a:ext cx="2560506" cy="17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ymbol zastępczy tekstu 1"/>
          <p:cNvSpPr/>
          <p:nvPr/>
        </p:nvSpPr>
        <p:spPr>
          <a:xfrm>
            <a:off x="4306540" y="852394"/>
            <a:ext cx="4085780" cy="3237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9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889A2734-5706-5544-BFA5-6F7731C533F5}"/>
              </a:ext>
            </a:extLst>
          </p:cNvPr>
          <p:cNvGrpSpPr/>
          <p:nvPr/>
        </p:nvGrpSpPr>
        <p:grpSpPr>
          <a:xfrm>
            <a:off x="1909286" y="1757817"/>
            <a:ext cx="2091215" cy="1435548"/>
            <a:chOff x="3194239" y="2239425"/>
            <a:chExt cx="2091215" cy="143554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4F2AF8C-3879-3CC8-0768-888920188A5B}"/>
                </a:ext>
              </a:extLst>
            </p:cNvPr>
            <p:cNvSpPr/>
            <p:nvPr/>
          </p:nvSpPr>
          <p:spPr>
            <a:xfrm>
              <a:off x="4092554" y="2239425"/>
              <a:ext cx="1192900" cy="1192900"/>
            </a:xfrm>
            <a:custGeom>
              <a:avLst/>
              <a:gdLst/>
              <a:ahLst/>
              <a:cxnLst/>
              <a:rect l="l" t="t" r="r" b="b"/>
              <a:pathLst>
                <a:path w="2385800" h="2385800">
                  <a:moveTo>
                    <a:pt x="0" y="0"/>
                  </a:moveTo>
                  <a:lnTo>
                    <a:pt x="2385800" y="0"/>
                  </a:lnTo>
                  <a:lnTo>
                    <a:pt x="2385800" y="2385801"/>
                  </a:lnTo>
                  <a:lnTo>
                    <a:pt x="0" y="2385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4469F62-2942-6785-43A2-B141C1DB9C68}"/>
                </a:ext>
              </a:extLst>
            </p:cNvPr>
            <p:cNvSpPr/>
            <p:nvPr/>
          </p:nvSpPr>
          <p:spPr>
            <a:xfrm rot="2700000">
              <a:off x="4044311" y="2501790"/>
              <a:ext cx="1340781" cy="1005586"/>
            </a:xfrm>
            <a:custGeom>
              <a:avLst/>
              <a:gdLst/>
              <a:ahLst/>
              <a:cxnLst/>
              <a:rect l="l" t="t" r="r" b="b"/>
              <a:pathLst>
                <a:path w="2681562" h="2011171">
                  <a:moveTo>
                    <a:pt x="0" y="0"/>
                  </a:moveTo>
                  <a:lnTo>
                    <a:pt x="2681561" y="0"/>
                  </a:lnTo>
                  <a:lnTo>
                    <a:pt x="2681561" y="2011172"/>
                  </a:lnTo>
                  <a:lnTo>
                    <a:pt x="0" y="2011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B9635F3E-518E-5A54-2463-38D77DEDEA19}"/>
                </a:ext>
              </a:extLst>
            </p:cNvPr>
            <p:cNvGrpSpPr/>
            <p:nvPr/>
          </p:nvGrpSpPr>
          <p:grpSpPr>
            <a:xfrm>
              <a:off x="3865590" y="2420952"/>
              <a:ext cx="39089" cy="365017"/>
              <a:chOff x="0" y="0"/>
              <a:chExt cx="9533" cy="8901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811D9764-20DA-5F83-AF4F-7CA782BEA331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2" name="TextBox 10">
                <a:extLst>
                  <a:ext uri="{FF2B5EF4-FFF2-40B4-BE49-F238E27FC236}">
                    <a16:creationId xmlns:a16="http://schemas.microsoft.com/office/drawing/2014/main" id="{4F445290-46CD-D9EB-F967-0A7A335A271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6F5E2F3E-71AD-8DDF-3681-ABADCA4152C4}"/>
                </a:ext>
              </a:extLst>
            </p:cNvPr>
            <p:cNvSpPr txBox="1"/>
            <p:nvPr/>
          </p:nvSpPr>
          <p:spPr>
            <a:xfrm>
              <a:off x="3194239" y="2255746"/>
              <a:ext cx="1611605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Wsparcie </a:t>
              </a:r>
            </a:p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jednostek</a:t>
              </a:r>
            </a:p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PSP</a:t>
              </a: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AC25E003-E4C0-40C8-BB35-1F72C4131F77}"/>
                </a:ext>
              </a:extLst>
            </p:cNvPr>
            <p:cNvSpPr txBox="1"/>
            <p:nvPr/>
          </p:nvSpPr>
          <p:spPr>
            <a:xfrm>
              <a:off x="4126362" y="2629398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PSP</a:t>
              </a:r>
            </a:p>
          </p:txBody>
        </p:sp>
      </p:grpSp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id="{A74A1EE2-62E7-381A-DA7A-540BF1591F65}"/>
              </a:ext>
            </a:extLst>
          </p:cNvPr>
          <p:cNvSpPr/>
          <p:nvPr/>
        </p:nvSpPr>
        <p:spPr>
          <a:xfrm>
            <a:off x="4019901" y="1607505"/>
            <a:ext cx="2295507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w zakresie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organizacji warsztatów, 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ćwiczeń oraz szkoleń.</a:t>
            </a:r>
            <a:endParaRPr lang="pl-PL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4F60C8ED-857E-A8EF-6135-83FDB87F26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0"/>
          <a:stretch>
            <a:fillRect/>
          </a:stretch>
        </p:blipFill>
        <p:spPr>
          <a:xfrm>
            <a:off x="5059452" y="1607505"/>
            <a:ext cx="4332588" cy="36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22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A0C18"/>
      </a:dk2>
      <a:lt2>
        <a:srgbClr val="EEECE1"/>
      </a:lt2>
      <a:accent1>
        <a:srgbClr val="810204"/>
      </a:accent1>
      <a:accent2>
        <a:srgbClr val="AC0305"/>
      </a:accent2>
      <a:accent3>
        <a:srgbClr val="D80407"/>
      </a:accent3>
      <a:accent4>
        <a:srgbClr val="DF3638"/>
      </a:accent4>
      <a:accent5>
        <a:srgbClr val="E34F51"/>
      </a:accent5>
      <a:accent6>
        <a:srgbClr val="EB8183"/>
      </a:accent6>
      <a:hlink>
        <a:srgbClr val="548DD4"/>
      </a:hlink>
      <a:folHlink>
        <a:srgbClr val="FE19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A0C18"/>
      </a:dk2>
      <a:lt2>
        <a:srgbClr val="EEECE1"/>
      </a:lt2>
      <a:accent1>
        <a:srgbClr val="810204"/>
      </a:accent1>
      <a:accent2>
        <a:srgbClr val="AC0305"/>
      </a:accent2>
      <a:accent3>
        <a:srgbClr val="D80407"/>
      </a:accent3>
      <a:accent4>
        <a:srgbClr val="DF3638"/>
      </a:accent4>
      <a:accent5>
        <a:srgbClr val="E34F51"/>
      </a:accent5>
      <a:accent6>
        <a:srgbClr val="EB8183"/>
      </a:accent6>
      <a:hlink>
        <a:srgbClr val="548DD4"/>
      </a:hlink>
      <a:folHlink>
        <a:srgbClr val="FE19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43418</TotalTime>
  <Words>2367</Words>
  <Application>Microsoft Office PowerPoint</Application>
  <PresentationFormat>Pokaz na ekranie (16:9)</PresentationFormat>
  <Paragraphs>260</Paragraphs>
  <Slides>20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Calibri</vt:lpstr>
      <vt:lpstr>Roboto</vt:lpstr>
      <vt:lpstr>Symbol</vt:lpstr>
      <vt:lpstr>Times New Roman</vt:lpstr>
      <vt:lpstr>Wingdings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Nomad</dc:creator>
  <dc:description/>
  <cp:lastModifiedBy>informatyka informatyka</cp:lastModifiedBy>
  <cp:revision>2564</cp:revision>
  <cp:lastPrinted>2015-02-12T12:15:12Z</cp:lastPrinted>
  <dcterms:created xsi:type="dcterms:W3CDTF">2013-11-01T04:45:58Z</dcterms:created>
  <dcterms:modified xsi:type="dcterms:W3CDTF">2026-01-12T21:11:33Z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Notes">
    <vt:i4>1</vt:i4>
  </property>
  <property fmtid="{D5CDD505-2E9C-101B-9397-08002B2CF9AE}" pid="4" name="PresentationFormat">
    <vt:lpwstr>Pokaz na ekranie (16:9)</vt:lpwstr>
  </property>
  <property fmtid="{D5CDD505-2E9C-101B-9397-08002B2CF9AE}" pid="5" name="Slides">
    <vt:i4>17</vt:i4>
  </property>
</Properties>
</file>