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5"/>
  </p:notesMasterIdLst>
  <p:sldIdLst>
    <p:sldId id="256" r:id="rId3"/>
    <p:sldId id="30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5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9" r:id="rId36"/>
    <p:sldId id="300" r:id="rId37"/>
    <p:sldId id="301" r:id="rId38"/>
    <p:sldId id="294" r:id="rId39"/>
    <p:sldId id="295" r:id="rId40"/>
    <p:sldId id="296" r:id="rId41"/>
    <p:sldId id="297" r:id="rId42"/>
    <p:sldId id="298" r:id="rId43"/>
    <p:sldId id="262" r:id="rId4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460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0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10DAA-FFA6-4548-A3B7-5A6D397A40D7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8526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36D8CC-1CC8-4AD7-841C-6831723648D0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3286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71EDB-6AC9-4142-9F8B-208D0249E642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9933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95DAF0-675E-452E-B0FF-8739026ABA19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0591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6EBD79-E490-4424-8C9A-AC80CA895420}" type="slidenum">
              <a:rPr lang="pl-PL" smtClean="0"/>
              <a:pPr/>
              <a:t>23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5076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6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1C84BC-A1F1-43DB-9DAA-C31B454CE2B9}" type="slidenum">
              <a:rPr lang="pl-PL" smtClean="0"/>
              <a:pPr/>
              <a:t>24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7257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2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98B8E-1FF0-4B7A-B721-3CD7C8233C48}" type="slidenum">
              <a:rPr lang="pl-PL" smtClean="0"/>
              <a:pPr/>
              <a:t>25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0129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42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11A97D-C9B9-4FA8-87A6-E6610E2B246D}" type="slidenum">
              <a:rPr lang="pl-PL" smtClean="0"/>
              <a:pPr/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5463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52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AD44A-6F30-4BE4-90A3-E0349871BA5C}" type="slidenum">
              <a:rPr lang="pl-PL" smtClean="0"/>
              <a:pPr/>
              <a:t>27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42018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63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2C45BA-99B8-44DC-977A-69EE3BB8321C}" type="slidenum">
              <a:rPr lang="pl-PL" smtClean="0"/>
              <a:pPr/>
              <a:t>28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27679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45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73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DBDC9-8EC7-4679-B1DE-B8CC041BBB87}" type="slidenum">
              <a:rPr lang="pl-PL" smtClean="0"/>
              <a:pPr/>
              <a:t>29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74781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83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C6644-3095-4975-8CA6-5AD521F703CA}" type="slidenum">
              <a:rPr lang="pl-PL" smtClean="0"/>
              <a:pPr/>
              <a:t>30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55950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9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BB71E-1E74-4D45-A2D3-7F226889912C}" type="slidenum">
              <a:rPr lang="pl-PL" smtClean="0"/>
              <a:pPr/>
              <a:t>31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2775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0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34030-30BF-471E-84DA-1D3D4E4D762C}" type="slidenum">
              <a:rPr lang="pl-PL" smtClean="0"/>
              <a:pPr/>
              <a:t>32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557711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1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4944A-5A80-46C5-B5FB-CD83853822EC}" type="slidenum">
              <a:rPr lang="pl-PL" smtClean="0"/>
              <a:pPr/>
              <a:t>33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60850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385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3831F-6BA0-4BF9-BFE2-E0C58E07CDCC}" type="slidenum">
              <a:rPr lang="pl-PL" smtClean="0"/>
              <a:pPr/>
              <a:t>38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48634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39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1336D-9806-45F5-A0C8-C1F0FA086422}" type="slidenum">
              <a:rPr lang="pl-PL" smtClean="0"/>
              <a:pPr/>
              <a:t>39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11408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240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9BEC6-E766-4C9C-8EAF-44A53852444C}" type="slidenum">
              <a:rPr lang="pl-PL" smtClean="0"/>
              <a:pPr/>
              <a:t>40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7529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155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02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43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94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9CD44B-AA25-4731-A381-A3069D9FB18D}" type="slidenum">
              <a:rPr lang="pl-PL" smtClean="0"/>
              <a:pPr/>
              <a:t>5</a:t>
            </a:fld>
            <a:endParaRPr lang="pl-PL" dirty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8640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2B683-A699-4643-9D54-1F923838CDCA}" type="slidenum">
              <a:rPr lang="pl-PL" smtClean="0"/>
              <a:pPr/>
              <a:t>6</a:t>
            </a:fld>
            <a:endParaRPr lang="pl-PL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7066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8E539-B3D1-472A-A651-67467397345F}" type="slidenum">
              <a:rPr lang="pl-PL" smtClean="0"/>
              <a:pPr/>
              <a:t>7</a:t>
            </a:fld>
            <a:endParaRPr lang="pl-PL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3568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C62B9-F715-46A6-95A3-90F38A2B7198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080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0420E-303E-47D7-BDF6-57C6B29EDED3}" type="slidenum">
              <a:rPr lang="pl-PL" smtClean="0"/>
              <a:pPr/>
              <a:t>13</a:t>
            </a:fld>
            <a:endParaRPr lang="pl-PL" dirty="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382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Eksploatacja ratowniczego sprzętu mechanicznego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907704" y="404664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24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</a:t>
            </a:r>
            <a:r>
              <a:rPr lang="pl-PL" sz="24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KIEROWCÓW-KONSERWATORÓW SPRZĘTU RATOWNICZEGO OSP</a:t>
            </a:r>
            <a:endParaRPr lang="pl-PL" sz="24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Przygotowanie stanowiska pracy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234888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Przegotowanie stanowiska pracy uzależnione jest od miejsca i pracy jaka pilarką łańcuchową ma być wykonana. Do głównych czynności przygotowawczych należą: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otoczenie miejsca pracy ostrzegawczą taśmą wygradzającą bądź</a:t>
            </a:r>
          </a:p>
          <a:p>
            <a:r>
              <a:rPr lang="pl-PL" sz="1800" dirty="0" smtClean="0"/>
              <a:t>   oznaczenie tablicami ostrzegawczymi,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przygotowanie dróg oddalania,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oświetlenie stanowiska pracy przy niedostatecznej widoczności lub porze</a:t>
            </a:r>
          </a:p>
          <a:p>
            <a:r>
              <a:rPr lang="pl-PL" sz="1800" dirty="0" smtClean="0"/>
              <a:t>   nocnej.</a:t>
            </a:r>
          </a:p>
          <a:p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5085184"/>
            <a:ext cx="698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Uwaga !!!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Praca  pilarką w pomieszczeniach zamkniętych może się odbywać pod warunkiem zastosowania wentylacji lub wyposażenia ratownika w sprzęt ochrony układu oddechowego. Podczas działań w obrębie dróg komunikacyjnych należy wyznaczyć osoby do kierowania ruchem na wolnym pasie ruchu.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Przygotowanie pilarki do pracy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2348880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Przegotowanie pilarki spalinowej do pracy polega na wykonaniu następujących czynności: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poziomu paliwa i oleju w pilarce,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filtru powietrza,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naciągu piły łańcuchowej i stanu naostrzenia łańcucha i</a:t>
            </a:r>
          </a:p>
          <a:p>
            <a:r>
              <a:rPr lang="pl-PL" sz="1800" dirty="0" smtClean="0"/>
              <a:t>   kierunku ustawienia ogniw,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stanu mocowań uchwytów, osłon,</a:t>
            </a:r>
          </a:p>
          <a:p>
            <a:pPr>
              <a:buFont typeface="Wingdings" pitchFamily="2" charset="2"/>
              <a:buChar char="§"/>
            </a:pPr>
            <a:r>
              <a:rPr lang="pl-PL" sz="1800" dirty="0" smtClean="0"/>
              <a:t> sprawdzenie działania hamulca piły łańcuchowej oraz instalacji elektrycznej</a:t>
            </a:r>
          </a:p>
          <a:p>
            <a:r>
              <a:rPr lang="pl-PL" sz="1800" dirty="0" smtClean="0"/>
              <a:t>   i zespołu zapłonowego ( przełączniki wielofunkcyjne).</a:t>
            </a:r>
          </a:p>
          <a:p>
            <a:pPr>
              <a:buFont typeface="Wingdings" pitchFamily="2" charset="2"/>
              <a:buChar char="§"/>
            </a:pPr>
            <a:endParaRPr lang="pl-PL" sz="1800" dirty="0" smtClean="0"/>
          </a:p>
          <a:p>
            <a:pPr>
              <a:buFont typeface="Wingdings" pitchFamily="2" charset="2"/>
              <a:buChar char="§"/>
            </a:pPr>
            <a:endParaRPr lang="pl-PL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329238" cy="86518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Paliwa i oleje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785225" cy="49684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Silnik dwusuwowy musi być zasilany mieszanką paliwową benzyny z olejem zgodnie z instrukcją dla danego typu piły.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Np: pilarki Partner 351, 370, 420- benzyna powyżej 90 oktanów ołowiową lub bezołowiową z olejem typu Partner lub Husgwarna przeznaczonych do silników dwusuwowych 1:50.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/>
              <a:t>W przypadku braku oleju oryginalnego można zastosować inny, wskazany przez punkt serwisowy.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i="1" dirty="0" smtClean="0">
                <a:solidFill>
                  <a:schemeClr val="accent2"/>
                </a:solidFill>
              </a:rPr>
              <a:t>Do smarowania układu tnącego należy używać odpowiedniego oleju o wysokim wskaźniku lepkości- olej przekładniowy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EP 90</a:t>
            </a:r>
            <a:r>
              <a:rPr lang="pl-PL" sz="20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!!! Zbiornik paliwa i oleju napełniać zawsze równocześnie.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Pojemność zbiornika oleju jest tak dobrana, aby w zbiorniku ciągle pozostawała pewna ilość oleju nawet wtedy gdy zbiornik paliwa jest już pusty.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03648" y="6206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rgbClr val="FFC000"/>
                </a:solidFill>
              </a:rPr>
              <a:t>           Regulacja naciągu łańcucha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264096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5809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skanu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84784"/>
            <a:ext cx="28797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67544" y="486916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Sprawdzenie naciągu łańcucha</a:t>
            </a:r>
          </a:p>
          <a:p>
            <a:r>
              <a:rPr lang="pl-PL" dirty="0" smtClean="0"/>
              <a:t>Piła łańcuchowa musi przylegać do dolnej części prowadnicy- przy zluzowanym hamulcu musi jednak istnieć możliwość ręcznego przesuwania piły łańcuchowej po prowadnicy.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95736" y="357301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System bocznego napinania łańcucha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Image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63341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259632" y="260350"/>
            <a:ext cx="698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FFC000"/>
                </a:solidFill>
              </a:rPr>
              <a:t>Regulacja smarowania łańcucha tnącego w pilarce Makita DCS7901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732240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Zasady uruchamiania pilarki łańcuchowej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5516" y="2672916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33458" y="2743208"/>
            <a:ext cx="2448271" cy="18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04113" y="2756927"/>
            <a:ext cx="23282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323528" y="501317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Pierwszy sposób uruchomienia polega na ustawieniu pilarki na podłożu na stabilnym gruncie tak aby prowadnica nie stykała się z gruntem/przedmiotem.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24128" y="5013176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Drugi sposób uruchamiania pilarki odbywa się w pozycji wyprostowanej ratownika, który ma umieszczony tylny uchwyt pilarki między udami.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988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2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27784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3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940152" y="21328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4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5472385" cy="850900"/>
          </a:xfrm>
          <a:solidFill>
            <a:schemeClr val="tx1"/>
          </a:solidFill>
        </p:spPr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Eksploatacja piły łańcuchowej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b="1" smtClean="0">
                <a:solidFill>
                  <a:schemeClr val="hlink"/>
                </a:solidFill>
              </a:rPr>
              <a:t>Uruchamianie zimnej pilarki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-Hamulec bezpieczeństwa</a:t>
            </a:r>
            <a:r>
              <a:rPr lang="pl-PL" sz="2000" smtClean="0"/>
              <a:t>: zwolnij poprzez dociśnięcie jego dźwigni do uchwytu przedniego.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-Zapłon</a:t>
            </a:r>
            <a:r>
              <a:rPr lang="pl-PL" sz="2000" smtClean="0"/>
              <a:t>: włącz wyłącznik zapłonu.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-Ssanie</a:t>
            </a:r>
            <a:r>
              <a:rPr lang="pl-PL" sz="2000" smtClean="0"/>
              <a:t>: wyciągnij dźwignię ssania do pozycji włączonej.</a:t>
            </a:r>
          </a:p>
          <a:p>
            <a:pPr>
              <a:buFontTx/>
              <a:buNone/>
            </a:pPr>
            <a:r>
              <a:rPr lang="pl-PL" sz="2000" b="1" i="1" smtClean="0">
                <a:solidFill>
                  <a:srgbClr val="FF0000"/>
                </a:solidFill>
              </a:rPr>
              <a:t>-Ustawienie obrotów rozruchowych</a:t>
            </a:r>
            <a:r>
              <a:rPr lang="pl-PL" sz="2000" smtClean="0"/>
              <a:t>: obroty rozruchowe ustawiane ą automatycznie poprzez wyciągnięcie dźwigni ssania do pozycji włączonej. Jeżeli pilarka została wyposażona w zawór dekompresyjny włącz go, aby ułatwić sobie rozruch przez  zmniejszenie ciśnienia sprężania. Zaworu można używać każdorazowo przy rozruchu silnika, gdyż powróci on automatycznie do stanu wyjściowego po uruchomieniu silnika.</a:t>
            </a:r>
          </a:p>
          <a:p>
            <a:pPr>
              <a:buFontTx/>
              <a:buNone/>
            </a:pPr>
            <a:endParaRPr 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4968875" cy="8509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Eksploatacja piły łańcuchowej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Uruchamianie ciepłej pilarki</a:t>
            </a:r>
            <a:r>
              <a:rPr lang="pl-PL" sz="2400" b="1" dirty="0" smtClean="0">
                <a:solidFill>
                  <a:schemeClr val="hlink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,,silnik gorący’’</a:t>
            </a:r>
          </a:p>
          <a:p>
            <a:pPr>
              <a:buFontTx/>
              <a:buNone/>
            </a:pPr>
            <a:r>
              <a:rPr lang="pl-PL" sz="2000" dirty="0" smtClean="0"/>
              <a:t>Do uruchomienia silnika powtórz wszystkie czynności niezbędne przy uruchamianiu silnika zimnego, z wyjątkiem włączania ssania. Obroty rozruchowe zostały ustawione przy pierwszym rozruch</a:t>
            </a:r>
          </a:p>
          <a:p>
            <a:pPr>
              <a:buFontTx/>
              <a:buNone/>
            </a:pPr>
            <a:endParaRPr lang="pl-PL" sz="2000" dirty="0" smtClean="0"/>
          </a:p>
          <a:p>
            <a:pPr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Zatrzymanie silnika</a:t>
            </a:r>
          </a:p>
          <a:p>
            <a:pPr>
              <a:buFontTx/>
              <a:buNone/>
            </a:pPr>
            <a:r>
              <a:rPr lang="pl-PL" sz="2000" dirty="0" smtClean="0"/>
              <a:t>Silnik zatrzymuje się przez wyłączenie zapłonu (przesuń wyłącznik w pozycję stop)</a:t>
            </a:r>
          </a:p>
          <a:p>
            <a:pPr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4968875" cy="850900"/>
          </a:xfrm>
          <a:solidFill>
            <a:schemeClr val="tx1"/>
          </a:solidFill>
        </p:spPr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</a:rPr>
              <a:t>Eksploatacja piły łańcuchowej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6264696" cy="49291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Kontrola hamulca automatycznego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Trzymając pilarkę w rekach, zbliż się do pniaka lub innego podobnego obiektu, opuść pilarkę w taki sposób aby koniec prowadnicy opadł na pieńku. W momencie dotknięcia łańcucha pilarki do pieńka powinien zadziałać hamulec bezpieczeństwa.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!!! Uwaga podczas próby silnik musi być wyłączony.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>
                <a:solidFill>
                  <a:schemeClr val="accent2"/>
                </a:solidFill>
              </a:rPr>
              <a:t>Kontrola hamulca automatycznego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Uruchom pilarkę, a następnie ustaw na równym podłożu. Upewnij się, że łańcuch nie dotyka ziemi, lub jakiegoś znajdującego się na ziemi przedmiotu.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Chwyć mocno oba uchwyty urządzenia.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Dodaj gwałtownie gazu, a następnie nadgarstkiem lewej ręki przesuń do przodu dźwignię hamulca bezpieczeństwa- łańcuch pilarki powinien natychmiast zatrzymać się.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32239" y="1700809"/>
            <a:ext cx="201622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00292" y="411307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948264" y="378904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5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020272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CZYNNOŚCI KONSERWACJI OKRESOWEJ</a:t>
            </a:r>
            <a:br>
              <a:rPr lang="pl-PL" sz="2800" b="1" dirty="0"/>
            </a:br>
            <a:r>
              <a:rPr lang="pl-PL" sz="2400" b="1" dirty="0"/>
              <a:t>Po zakończeniu pracy    </a:t>
            </a:r>
            <a:br>
              <a:rPr lang="pl-PL" sz="2400" b="1" dirty="0"/>
            </a:br>
            <a:r>
              <a:rPr lang="pl-PL" sz="2400" b="1" dirty="0"/>
              <a:t>Kontrola układu smarowania łańcucha</a:t>
            </a:r>
            <a:r>
              <a:rPr lang="pl-PL" sz="4000" dirty="0"/>
              <a:t>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392613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Skontrolować </a:t>
            </a:r>
            <a:r>
              <a:rPr lang="pl-PL" sz="2400" dirty="0"/>
              <a:t>działanie </a:t>
            </a:r>
            <a:r>
              <a:rPr lang="pl-PL" sz="2400" dirty="0" smtClean="0"/>
              <a:t>układu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smarowania </a:t>
            </a:r>
            <a:r>
              <a:rPr lang="pl-PL" sz="2400" dirty="0"/>
              <a:t>łańcucha, </a:t>
            </a:r>
            <a:r>
              <a:rPr lang="pl-PL" sz="2400" dirty="0" smtClean="0"/>
              <a:t>tj.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sprawdzić</a:t>
            </a:r>
            <a:r>
              <a:rPr lang="pl-PL" sz="2400" dirty="0"/>
              <a:t>, czy pompa </a:t>
            </a:r>
            <a:r>
              <a:rPr lang="pl-PL" sz="2400" dirty="0" smtClean="0"/>
              <a:t>podaje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olej   </a:t>
            </a:r>
            <a:r>
              <a:rPr lang="pl-PL" sz="2400" dirty="0"/>
              <a:t>do smarowania </a:t>
            </a:r>
            <a:r>
              <a:rPr lang="pl-PL" sz="2400" dirty="0" smtClean="0"/>
              <a:t>łańcucha.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W </a:t>
            </a:r>
            <a:r>
              <a:rPr lang="pl-PL" sz="2400" dirty="0"/>
              <a:t>tym celu należy </a:t>
            </a:r>
            <a:r>
              <a:rPr lang="pl-PL" sz="2400" dirty="0" smtClean="0"/>
              <a:t>skierować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prowadnice </a:t>
            </a:r>
            <a:r>
              <a:rPr lang="pl-PL" sz="2400" dirty="0"/>
              <a:t>piły na pień </a:t>
            </a:r>
            <a:r>
              <a:rPr lang="pl-PL" sz="2400" dirty="0" smtClean="0"/>
              <a:t>drzewa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lub </a:t>
            </a:r>
            <a:r>
              <a:rPr lang="pl-PL" sz="2400" dirty="0"/>
              <a:t>inną wolną, </a:t>
            </a:r>
            <a:r>
              <a:rPr lang="pl-PL" sz="2400" dirty="0" smtClean="0"/>
              <a:t>czystą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przestrzeń i </a:t>
            </a:r>
            <a:r>
              <a:rPr lang="pl-PL" sz="2400" dirty="0"/>
              <a:t>wprowadzić </a:t>
            </a:r>
            <a:r>
              <a:rPr lang="pl-PL" sz="2400" dirty="0" smtClean="0"/>
              <a:t>silnik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w </a:t>
            </a:r>
            <a:r>
              <a:rPr lang="pl-PL" sz="2400" dirty="0"/>
              <a:t>maksymalne obroty. </a:t>
            </a:r>
            <a:endParaRPr lang="pl-PL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Na </a:t>
            </a:r>
            <a:r>
              <a:rPr lang="pl-PL" sz="2400" dirty="0"/>
              <a:t>przedłużeniu prowadnicy </a:t>
            </a:r>
            <a:r>
              <a:rPr lang="pl-PL" sz="2400" dirty="0" smtClean="0"/>
              <a:t>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pniu </a:t>
            </a:r>
            <a:r>
              <a:rPr lang="pl-PL" sz="2400" dirty="0"/>
              <a:t>powinien pojawić się </a:t>
            </a:r>
            <a:r>
              <a:rPr lang="pl-PL" sz="2400" dirty="0" smtClean="0"/>
              <a:t>ślad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oleju</a:t>
            </a:r>
            <a:r>
              <a:rPr lang="pl-PL" sz="2400" dirty="0"/>
              <a:t>.</a:t>
            </a:r>
            <a:r>
              <a:rPr lang="pl-PL" sz="2400" dirty="0">
                <a:latin typeface="Times New Roman" pitchFamily="18" charset="0"/>
              </a:rPr>
              <a:t>  </a:t>
            </a:r>
          </a:p>
        </p:txBody>
      </p:sp>
      <p:pic>
        <p:nvPicPr>
          <p:cNvPr id="6349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6000" y="1700213"/>
            <a:ext cx="3600450" cy="44259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70504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 Rodzaje </a:t>
            </a:r>
            <a:r>
              <a:rPr lang="pl-PL" dirty="0"/>
              <a:t>sprzętu mechanicznego i jego przeznaczenie (pilarka łańcuchowa, przecinarka tarczowa, młot udarowy, wyciągarki samochodowe i ręczne</a:t>
            </a:r>
            <a:r>
              <a:rPr lang="pl-PL" dirty="0" smtClean="0"/>
              <a:t>);</a:t>
            </a:r>
          </a:p>
          <a:p>
            <a:r>
              <a:rPr lang="pl-PL" dirty="0" smtClean="0"/>
              <a:t> Podstawowa budowa;</a:t>
            </a:r>
          </a:p>
          <a:p>
            <a:r>
              <a:rPr lang="pl-PL" dirty="0" smtClean="0"/>
              <a:t> </a:t>
            </a:r>
            <a:r>
              <a:rPr lang="pl-PL" dirty="0"/>
              <a:t>Zasady bezpieczeństwa i higieny </a:t>
            </a:r>
            <a:r>
              <a:rPr lang="pl-PL" dirty="0" smtClean="0"/>
              <a:t>pracy;</a:t>
            </a:r>
          </a:p>
          <a:p>
            <a:r>
              <a:rPr lang="pl-PL" dirty="0"/>
              <a:t> </a:t>
            </a:r>
            <a:r>
              <a:rPr lang="pl-PL" dirty="0" smtClean="0"/>
              <a:t>Obsługa </a:t>
            </a:r>
            <a:r>
              <a:rPr lang="pl-PL" dirty="0"/>
              <a:t>i konserwacja bieżąca.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Kontrola układu smarowania </a:t>
            </a:r>
            <a:r>
              <a:rPr lang="pl-PL" sz="2400" b="1" dirty="0" smtClean="0"/>
              <a:t>łańcucha</a:t>
            </a:r>
            <a:endParaRPr lang="pl-PL" sz="2400" b="1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535488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/>
              <a:t>    </a:t>
            </a:r>
            <a:r>
              <a:rPr lang="pl-PL" sz="2400" dirty="0"/>
              <a:t>W przypadku braku śladu oleju należy zgodnie             z instrukcją obsługi wyregulować ilość podawanego oleju.                                       </a:t>
            </a:r>
          </a:p>
          <a:p>
            <a:pPr algn="just">
              <a:buFontTx/>
              <a:buNone/>
            </a:pPr>
            <a:r>
              <a:rPr lang="pl-PL" sz="2400" dirty="0"/>
              <a:t>    Obok pokazano przykładowe oznaczenie (na korpusie piły) miejsca do regulacji wydajności pompy oleju.</a:t>
            </a:r>
          </a:p>
        </p:txBody>
      </p:sp>
      <p:pic>
        <p:nvPicPr>
          <p:cNvPr id="64519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1238" y="1600200"/>
            <a:ext cx="3690937" cy="4525963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pl-PL" sz="2800" b="1"/>
              <a:t>CZYNNOŚCI KONSERWACJI OKRESOWEJ</a:t>
            </a:r>
            <a:br>
              <a:rPr lang="pl-PL" sz="2800" b="1"/>
            </a:br>
            <a:r>
              <a:rPr lang="pl-PL" sz="2400" b="1"/>
              <a:t>Po zakończeniu pracy</a:t>
            </a:r>
            <a:br>
              <a:rPr lang="pl-PL" sz="2400" b="1"/>
            </a:br>
            <a:r>
              <a:rPr lang="pl-PL" sz="2400" b="1"/>
              <a:t>Kontrola elementów układu zapłonowego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508500"/>
            <a:ext cx="7921625" cy="23495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pl-PL" sz="2400"/>
              <a:t>Sprawdzić i wymienić, jeśli to konieczne, świecę zapłonową. Odległość między elektrodami </a:t>
            </a:r>
            <a:r>
              <a:rPr lang="pl-PL" sz="2400" b="1"/>
              <a:t>„A”</a:t>
            </a:r>
            <a:r>
              <a:rPr lang="pl-PL" sz="2400"/>
              <a:t> świecy ustawić zgodnie z instrukcją obsługi. Przeważnie jest to 0,5÷0,8 mm.</a:t>
            </a:r>
          </a:p>
          <a:p>
            <a:pPr algn="just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pl-PL" sz="2400"/>
              <a:t>Przy wymianie świecy na nową  nie zapomnieć           o nakręceniu końcówki </a:t>
            </a:r>
            <a:r>
              <a:rPr lang="pl-PL" sz="2400" b="1"/>
              <a:t>1</a:t>
            </a:r>
            <a:r>
              <a:rPr lang="pl-PL" sz="2400"/>
              <a:t>, która zapewnia prawidłowy kontakt z końcówką </a:t>
            </a:r>
            <a:r>
              <a:rPr lang="pl-PL" sz="2400" b="1"/>
              <a:t>2</a:t>
            </a:r>
            <a:r>
              <a:rPr lang="pl-PL" sz="2400"/>
              <a:t> przewodu wysokiego napięcia. </a:t>
            </a:r>
          </a:p>
        </p:txBody>
      </p:sp>
      <p:pic>
        <p:nvPicPr>
          <p:cNvPr id="65543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628775"/>
            <a:ext cx="3600450" cy="2808288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/>
              <a:t>Czyszczenie filtra powietrza</a:t>
            </a:r>
            <a:endParaRPr lang="pl-PL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2986" y="1952070"/>
            <a:ext cx="1296143" cy="22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9777" y="3451463"/>
            <a:ext cx="1211452" cy="203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27886" y="4989538"/>
            <a:ext cx="11048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323528" y="1628800"/>
            <a:ext cx="45365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zależności od wyposażenia, urządzenie może posiadać filtr włóknisty lub tekstylny.</a:t>
            </a:r>
          </a:p>
          <a:p>
            <a:endParaRPr lang="pl-PL" dirty="0" smtClean="0"/>
          </a:p>
          <a:p>
            <a:r>
              <a:rPr lang="pl-PL" dirty="0" smtClean="0"/>
              <a:t>Jeśli wyraźnie spadnie moc silnika należy:</a:t>
            </a:r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Zdemontować pokrywę (otworzyć zamknięcia błyskawiczne lub odkręcić śruby pokrywy),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Wymontować filtr powietrza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Czyszczenie filtra po oddzieleniu wkładu wstępnego od włóknistego dokonywać przedmuchując  sprężonym powietrzem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Budowa przecinarki tarczowej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916832"/>
            <a:ext cx="3816350" cy="3455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1.Tarcza tnąca.	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2.Osłona tarczy.	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3. Zacisk mocujący tarczę.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4. Uchwyt przedni.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5. Tłumik wydechu w osłonie.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6. Uchwyt linki urządzenia rozruchowego.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7. Filtr powietrza w osłonie.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8. Śruby regulacji gaźnika</a:t>
            </a:r>
            <a:r>
              <a:rPr lang="pl-PL" sz="2000" dirty="0" smtClean="0"/>
              <a:t>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5722938"/>
            <a:ext cx="3995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b="0">
              <a:latin typeface="Times New Roman" pitchFamily="18" charset="0"/>
            </a:endParaRPr>
          </a:p>
          <a:p>
            <a:endParaRPr lang="pl-PL" b="0">
              <a:latin typeface="Times New Roman" pitchFamily="18" charset="0"/>
            </a:endParaRPr>
          </a:p>
          <a:p>
            <a:endParaRPr lang="pl-PL" b="0"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23850" y="4437063"/>
            <a:ext cx="3925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/>
              <a:t>  9. Korek zbiornika paliwa.</a:t>
            </a:r>
          </a:p>
          <a:p>
            <a:r>
              <a:rPr lang="pl-PL" sz="2000" b="0" dirty="0"/>
              <a:t>10. Wyłącznik zapłonu.</a:t>
            </a:r>
          </a:p>
          <a:p>
            <a:r>
              <a:rPr lang="pl-PL" sz="2000" b="0" dirty="0"/>
              <a:t>11. Dźwignia „ssania”.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3850" y="5373688"/>
            <a:ext cx="4535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 dirty="0"/>
              <a:t>12. Blokada przycisku przyspiesznika. </a:t>
            </a:r>
          </a:p>
          <a:p>
            <a:r>
              <a:rPr lang="pl-PL" sz="2000" b="0" dirty="0"/>
              <a:t>13. Przycisk przyspiesznika.</a:t>
            </a:r>
          </a:p>
          <a:p>
            <a:r>
              <a:rPr lang="pl-PL" sz="2000" b="0" dirty="0"/>
              <a:t>14. Przycisk przyspiesznika.</a:t>
            </a:r>
          </a:p>
        </p:txBody>
      </p:sp>
      <p:pic>
        <p:nvPicPr>
          <p:cNvPr id="9319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r="6650" b="50900"/>
          <a:stretch>
            <a:fillRect/>
          </a:stretch>
        </p:blipFill>
        <p:spPr>
          <a:xfrm>
            <a:off x="4067944" y="1700213"/>
            <a:ext cx="4896669" cy="2732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Budowa przecinarki tarczowej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35639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000" smtClean="0"/>
              <a:t>    15. Świeca zapłonowa.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16. Użebrowanie    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cylindra silnika.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17. Elementy naciągu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paska klinowego.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18. Elementy naciągu  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paska klinowego.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19. Uchwyt odsłony tarczy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tnącej.</a:t>
            </a: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060575"/>
            <a:ext cx="5473700" cy="2592388"/>
          </a:xfr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79388" y="521811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400" b="0"/>
              <a:t>Poszczególne piły różnią się od siebie mocą zastosowanego silnika oraz  średnicą i rodzajem tarczy tnącej.</a:t>
            </a:r>
            <a:r>
              <a:rPr lang="pl-PL" sz="2400" b="0">
                <a:latin typeface="Times New Roman" pitchFamily="18" charset="0"/>
              </a:rPr>
              <a:t>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1520" y="47251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74638"/>
            <a:ext cx="4105275" cy="63341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Paliwa i oleje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sz="2000" b="1" dirty="0" smtClean="0"/>
              <a:t>Silniki przecinarek są szybkoobrotowymi silnikami dwusuwowymi. Do sporządzenia mieszanki paliwowo-olejowej należy używać benzyn i olejów silnikowych najwyższej jakości. Do mieszanki paliwowo olejowej należy stosować wyłącznie benzynę bezołowiową o liczbie oktanowej co najmniej LO 90 oraz olej do silników dwusuwowych zalecanych przez producenta. </a:t>
            </a:r>
          </a:p>
          <a:p>
            <a:pPr eaLnBrk="1" hangingPunct="1">
              <a:buFontTx/>
              <a:buNone/>
            </a:pPr>
            <a:endParaRPr lang="pl-PL" sz="2000" b="1" dirty="0" smtClean="0"/>
          </a:p>
          <a:p>
            <a:pPr eaLnBrk="1" hangingPunct="1">
              <a:buFontTx/>
              <a:buNone/>
            </a:pP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chemeClr val="accent2"/>
                </a:solidFill>
              </a:rPr>
              <a:t>Przy stosowaniu oleju Partner, Jonsferd lub Husgvarna należy mieszać benzynę z olejem w stosunku 40:1</a:t>
            </a:r>
            <a:r>
              <a:rPr lang="pl-PL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102403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060575"/>
            <a:ext cx="8135938" cy="3384550"/>
          </a:xfrm>
        </p:spPr>
      </p:pic>
      <p:sp>
        <p:nvSpPr>
          <p:cNvPr id="5" name="pole tekstowe 4"/>
          <p:cNvSpPr txBox="1"/>
          <p:nvPr/>
        </p:nvSpPr>
        <p:spPr>
          <a:xfrm>
            <a:off x="5292080" y="60932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103427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95475"/>
            <a:ext cx="3455988" cy="3117850"/>
          </a:xfrm>
        </p:spPr>
      </p:pic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787900" y="2852738"/>
            <a:ext cx="38877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solidFill>
                  <a:srgbClr val="FF0000"/>
                </a:solidFill>
              </a:rPr>
              <a:t>Ciepły silnik</a:t>
            </a:r>
          </a:p>
          <a:p>
            <a:pPr>
              <a:spcBef>
                <a:spcPct val="50000"/>
              </a:spcBef>
            </a:pPr>
            <a:r>
              <a:rPr lang="pl-PL" b="0"/>
              <a:t>Wszystkie czynności wykonać jak przy zimnym silniku, z wyjątkiem umieszczenia wyłącznika (6) w pozycji ssania.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530120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9</a:t>
            </a:r>
            <a:endParaRPr lang="pl-PL" dirty="0"/>
          </a:p>
        </p:txBody>
      </p:sp>
      <p:pic>
        <p:nvPicPr>
          <p:cNvPr id="7" name="Picture 5" descr="skanu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4293096"/>
            <a:ext cx="1800200" cy="183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252727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Eksploatacja przecinarki tarczowej</a:t>
            </a:r>
            <a:endParaRPr lang="pl-PL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1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18540"/>
          <a:stretch>
            <a:fillRect/>
          </a:stretch>
        </p:blipFill>
        <p:spPr>
          <a:xfrm>
            <a:off x="1908175" y="2492375"/>
            <a:ext cx="5256213" cy="2305050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50851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pl-PL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Regulacja naciągu paska napędowego</a:t>
            </a:r>
          </a:p>
        </p:txBody>
      </p:sp>
      <p:pic>
        <p:nvPicPr>
          <p:cNvPr id="105475" name="Picture 5" descr="skanu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628800"/>
            <a:ext cx="6751637" cy="2592288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736304" cy="23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524328" y="38610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Zdjęcie 11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27784" y="476672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Ratowniczy sprzęt mechaniczny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177281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Ratowniczy sprzęt mechaniczny stanowi jedną z wielu grup sprzętu ratowniczego.</a:t>
            </a:r>
          </a:p>
          <a:p>
            <a:r>
              <a:rPr lang="pl-PL" dirty="0" smtClean="0"/>
              <a:t>Ma zastosowanie podczas prowadzenia akcji ratownictwa technicznego oraz do ratowania ludzi i dóbr materialnych. Sprzęt taki może mieć zastosowanie zarówno w pomieszczeniach zamkniętych, jak i w przestrzeni otwartej, np. podczas usuwania przeszkód na drogach dla ratowników i osób poszkodowanych.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1714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3312368" cy="192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skan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04813"/>
            <a:ext cx="41767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124075" y="566102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FF0000"/>
                </a:solidFill>
              </a:rPr>
              <a:t>Regulacja naciągu paska napędowego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940152" y="53732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skan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6815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123728" y="5157192"/>
            <a:ext cx="46085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</a:rPr>
              <a:t>Regulacja naciągu paska napędowego</a:t>
            </a:r>
          </a:p>
          <a:p>
            <a:pPr>
              <a:spcBef>
                <a:spcPct val="50000"/>
              </a:spcBef>
            </a:pPr>
            <a:endParaRPr lang="pl-PL" b="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20272" y="436510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13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70225"/>
            <a:ext cx="42481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196752"/>
            <a:ext cx="4648200" cy="3603848"/>
            <a:chOff x="144" y="1008"/>
            <a:chExt cx="3504" cy="2976"/>
          </a:xfrm>
        </p:grpSpPr>
        <p:pic>
          <p:nvPicPr>
            <p:cNvPr id="10855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008"/>
              <a:ext cx="3504" cy="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9" name="Line 5"/>
            <p:cNvSpPr>
              <a:spLocks noChangeShapeType="1"/>
            </p:cNvSpPr>
            <p:nvPr/>
          </p:nvSpPr>
          <p:spPr bwMode="auto">
            <a:xfrm flipH="1">
              <a:off x="672" y="3264"/>
              <a:ext cx="384" cy="7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0" name="Freeform 6"/>
            <p:cNvSpPr>
              <a:spLocks/>
            </p:cNvSpPr>
            <p:nvPr/>
          </p:nvSpPr>
          <p:spPr bwMode="auto">
            <a:xfrm>
              <a:off x="962" y="3351"/>
              <a:ext cx="54" cy="81"/>
            </a:xfrm>
            <a:custGeom>
              <a:avLst/>
              <a:gdLst>
                <a:gd name="T0" fmla="*/ 0 w 54"/>
                <a:gd name="T1" fmla="*/ 0 h 81"/>
                <a:gd name="T2" fmla="*/ 27 w 54"/>
                <a:gd name="T3" fmla="*/ 41 h 81"/>
                <a:gd name="T4" fmla="*/ 39 w 54"/>
                <a:gd name="T5" fmla="*/ 65 h 81"/>
                <a:gd name="T6" fmla="*/ 54 w 54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81"/>
                <a:gd name="T14" fmla="*/ 54 w 54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81">
                  <a:moveTo>
                    <a:pt x="0" y="0"/>
                  </a:moveTo>
                  <a:cubicBezTo>
                    <a:pt x="11" y="17"/>
                    <a:pt x="14" y="24"/>
                    <a:pt x="27" y="41"/>
                  </a:cubicBezTo>
                  <a:cubicBezTo>
                    <a:pt x="28" y="47"/>
                    <a:pt x="31" y="46"/>
                    <a:pt x="39" y="65"/>
                  </a:cubicBezTo>
                  <a:cubicBezTo>
                    <a:pt x="40" y="67"/>
                    <a:pt x="51" y="78"/>
                    <a:pt x="54" y="8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1" name="Freeform 7"/>
            <p:cNvSpPr>
              <a:spLocks/>
            </p:cNvSpPr>
            <p:nvPr/>
          </p:nvSpPr>
          <p:spPr bwMode="auto">
            <a:xfrm>
              <a:off x="992" y="3308"/>
              <a:ext cx="54" cy="85"/>
            </a:xfrm>
            <a:custGeom>
              <a:avLst/>
              <a:gdLst>
                <a:gd name="T0" fmla="*/ 0 w 54"/>
                <a:gd name="T1" fmla="*/ 0 h 85"/>
                <a:gd name="T2" fmla="*/ 19 w 54"/>
                <a:gd name="T3" fmla="*/ 28 h 85"/>
                <a:gd name="T4" fmla="*/ 31 w 54"/>
                <a:gd name="T5" fmla="*/ 48 h 85"/>
                <a:gd name="T6" fmla="*/ 48 w 54"/>
                <a:gd name="T7" fmla="*/ 72 h 85"/>
                <a:gd name="T8" fmla="*/ 54 w 54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85"/>
                <a:gd name="T17" fmla="*/ 54 w 54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85">
                  <a:moveTo>
                    <a:pt x="0" y="0"/>
                  </a:moveTo>
                  <a:cubicBezTo>
                    <a:pt x="14" y="7"/>
                    <a:pt x="10" y="16"/>
                    <a:pt x="19" y="28"/>
                  </a:cubicBezTo>
                  <a:cubicBezTo>
                    <a:pt x="24" y="35"/>
                    <a:pt x="31" y="48"/>
                    <a:pt x="31" y="48"/>
                  </a:cubicBezTo>
                  <a:cubicBezTo>
                    <a:pt x="34" y="56"/>
                    <a:pt x="43" y="65"/>
                    <a:pt x="48" y="72"/>
                  </a:cubicBezTo>
                  <a:cubicBezTo>
                    <a:pt x="49" y="73"/>
                    <a:pt x="53" y="82"/>
                    <a:pt x="54" y="8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2" name="Line 8"/>
            <p:cNvSpPr>
              <a:spLocks noChangeShapeType="1"/>
            </p:cNvSpPr>
            <p:nvPr/>
          </p:nvSpPr>
          <p:spPr bwMode="auto">
            <a:xfrm>
              <a:off x="1344" y="3360"/>
              <a:ext cx="240" cy="624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3" name="Freeform 9"/>
            <p:cNvSpPr>
              <a:spLocks/>
            </p:cNvSpPr>
            <p:nvPr/>
          </p:nvSpPr>
          <p:spPr bwMode="auto">
            <a:xfrm>
              <a:off x="1269" y="3464"/>
              <a:ext cx="234" cy="60"/>
            </a:xfrm>
            <a:custGeom>
              <a:avLst/>
              <a:gdLst>
                <a:gd name="T0" fmla="*/ 0 w 234"/>
                <a:gd name="T1" fmla="*/ 0 h 60"/>
                <a:gd name="T2" fmla="*/ 99 w 234"/>
                <a:gd name="T3" fmla="*/ 37 h 60"/>
                <a:gd name="T4" fmla="*/ 146 w 234"/>
                <a:gd name="T5" fmla="*/ 48 h 60"/>
                <a:gd name="T6" fmla="*/ 179 w 234"/>
                <a:gd name="T7" fmla="*/ 54 h 60"/>
                <a:gd name="T8" fmla="*/ 234 w 234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60"/>
                <a:gd name="T17" fmla="*/ 234 w 2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60">
                  <a:moveTo>
                    <a:pt x="0" y="0"/>
                  </a:moveTo>
                  <a:cubicBezTo>
                    <a:pt x="27" y="10"/>
                    <a:pt x="80" y="30"/>
                    <a:pt x="99" y="37"/>
                  </a:cubicBezTo>
                  <a:cubicBezTo>
                    <a:pt x="108" y="39"/>
                    <a:pt x="137" y="46"/>
                    <a:pt x="146" y="48"/>
                  </a:cubicBezTo>
                  <a:cubicBezTo>
                    <a:pt x="157" y="53"/>
                    <a:pt x="167" y="53"/>
                    <a:pt x="179" y="54"/>
                  </a:cubicBezTo>
                  <a:cubicBezTo>
                    <a:pt x="187" y="60"/>
                    <a:pt x="223" y="59"/>
                    <a:pt x="234" y="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4" name="Freeform 10"/>
            <p:cNvSpPr>
              <a:spLocks/>
            </p:cNvSpPr>
            <p:nvPr/>
          </p:nvSpPr>
          <p:spPr bwMode="auto">
            <a:xfrm>
              <a:off x="1302" y="3387"/>
              <a:ext cx="143" cy="122"/>
            </a:xfrm>
            <a:custGeom>
              <a:avLst/>
              <a:gdLst>
                <a:gd name="T0" fmla="*/ 9 w 143"/>
                <a:gd name="T1" fmla="*/ 11 h 122"/>
                <a:gd name="T2" fmla="*/ 20 w 143"/>
                <a:gd name="T3" fmla="*/ 24 h 122"/>
                <a:gd name="T4" fmla="*/ 32 w 143"/>
                <a:gd name="T5" fmla="*/ 42 h 122"/>
                <a:gd name="T6" fmla="*/ 50 w 143"/>
                <a:gd name="T7" fmla="*/ 63 h 122"/>
                <a:gd name="T8" fmla="*/ 69 w 143"/>
                <a:gd name="T9" fmla="*/ 77 h 122"/>
                <a:gd name="T10" fmla="*/ 120 w 143"/>
                <a:gd name="T11" fmla="*/ 110 h 122"/>
                <a:gd name="T12" fmla="*/ 134 w 143"/>
                <a:gd name="T13" fmla="*/ 119 h 122"/>
                <a:gd name="T14" fmla="*/ 143 w 143"/>
                <a:gd name="T15" fmla="*/ 122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"/>
                <a:gd name="T25" fmla="*/ 0 h 122"/>
                <a:gd name="T26" fmla="*/ 143 w 143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" h="122">
                  <a:moveTo>
                    <a:pt x="9" y="11"/>
                  </a:moveTo>
                  <a:cubicBezTo>
                    <a:pt x="15" y="16"/>
                    <a:pt x="13" y="21"/>
                    <a:pt x="20" y="24"/>
                  </a:cubicBezTo>
                  <a:cubicBezTo>
                    <a:pt x="44" y="48"/>
                    <a:pt x="0" y="0"/>
                    <a:pt x="32" y="42"/>
                  </a:cubicBezTo>
                  <a:cubicBezTo>
                    <a:pt x="35" y="44"/>
                    <a:pt x="47" y="60"/>
                    <a:pt x="50" y="63"/>
                  </a:cubicBezTo>
                  <a:cubicBezTo>
                    <a:pt x="61" y="72"/>
                    <a:pt x="57" y="68"/>
                    <a:pt x="69" y="77"/>
                  </a:cubicBezTo>
                  <a:cubicBezTo>
                    <a:pt x="83" y="93"/>
                    <a:pt x="108" y="105"/>
                    <a:pt x="120" y="110"/>
                  </a:cubicBezTo>
                  <a:cubicBezTo>
                    <a:pt x="125" y="121"/>
                    <a:pt x="120" y="116"/>
                    <a:pt x="134" y="119"/>
                  </a:cubicBezTo>
                  <a:cubicBezTo>
                    <a:pt x="137" y="120"/>
                    <a:pt x="143" y="122"/>
                    <a:pt x="143" y="12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8565" name="Freeform 11"/>
            <p:cNvSpPr>
              <a:spLocks/>
            </p:cNvSpPr>
            <p:nvPr/>
          </p:nvSpPr>
          <p:spPr bwMode="auto">
            <a:xfrm>
              <a:off x="1331" y="3467"/>
              <a:ext cx="112" cy="48"/>
            </a:xfrm>
            <a:custGeom>
              <a:avLst/>
              <a:gdLst>
                <a:gd name="T0" fmla="*/ 0 w 112"/>
                <a:gd name="T1" fmla="*/ 0 h 48"/>
                <a:gd name="T2" fmla="*/ 48 w 112"/>
                <a:gd name="T3" fmla="*/ 21 h 48"/>
                <a:gd name="T4" fmla="*/ 112 w 112"/>
                <a:gd name="T5" fmla="*/ 48 h 48"/>
                <a:gd name="T6" fmla="*/ 0 60000 65536"/>
                <a:gd name="T7" fmla="*/ 0 60000 65536"/>
                <a:gd name="T8" fmla="*/ 0 60000 65536"/>
                <a:gd name="T9" fmla="*/ 0 w 112"/>
                <a:gd name="T10" fmla="*/ 0 h 48"/>
                <a:gd name="T11" fmla="*/ 112 w 11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48">
                  <a:moveTo>
                    <a:pt x="0" y="0"/>
                  </a:moveTo>
                  <a:cubicBezTo>
                    <a:pt x="15" y="10"/>
                    <a:pt x="21" y="13"/>
                    <a:pt x="48" y="21"/>
                  </a:cubicBezTo>
                  <a:cubicBezTo>
                    <a:pt x="63" y="27"/>
                    <a:pt x="99" y="43"/>
                    <a:pt x="112" y="4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8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6939880" cy="762000"/>
          </a:xfrm>
        </p:spPr>
        <p:txBody>
          <a:bodyPr/>
          <a:lstStyle/>
          <a:p>
            <a:pPr algn="ctr" eaLnBrk="1" hangingPunct="1"/>
            <a:r>
              <a:rPr lang="pl-PL" sz="2800" dirty="0" smtClean="0"/>
              <a:t>Demontaż i montaż tarczy tnącej</a:t>
            </a: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2627784" y="836712"/>
            <a:ext cx="5791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 dirty="0">
                <a:latin typeface="Times New Roman" pitchFamily="18" charset="0"/>
              </a:rPr>
              <a:t>Tarcza tnąca umieszczana jest pomiędzy dwoma talerzykami mocującymi</a:t>
            </a:r>
          </a:p>
        </p:txBody>
      </p:sp>
      <p:sp>
        <p:nvSpPr>
          <p:cNvPr id="108550" name="Text Box 14"/>
          <p:cNvSpPr txBox="1">
            <a:spLocks noChangeArrowheads="1"/>
          </p:cNvSpPr>
          <p:nvPr/>
        </p:nvSpPr>
        <p:spPr bwMode="auto">
          <a:xfrm>
            <a:off x="304800" y="4876800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Sprawdź czy końcówki wrzeciona nie wykazują oznak zużycia lub zniszczenia.</a:t>
            </a:r>
          </a:p>
        </p:txBody>
      </p:sp>
      <p:sp>
        <p:nvSpPr>
          <p:cNvPr id="108551" name="Text Box 15"/>
          <p:cNvSpPr txBox="1">
            <a:spLocks noChangeArrowheads="1"/>
          </p:cNvSpPr>
          <p:nvPr/>
        </p:nvSpPr>
        <p:spPr bwMode="auto">
          <a:xfrm>
            <a:off x="5105400" y="22098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wrzeciono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2" name="Text Box 16"/>
          <p:cNvSpPr txBox="1">
            <a:spLocks noChangeArrowheads="1"/>
          </p:cNvSpPr>
          <p:nvPr/>
        </p:nvSpPr>
        <p:spPr bwMode="auto">
          <a:xfrm>
            <a:off x="3505200" y="5791200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talerzyki mocujące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3" name="Text Box 17"/>
          <p:cNvSpPr txBox="1">
            <a:spLocks noChangeArrowheads="1"/>
          </p:cNvSpPr>
          <p:nvPr/>
        </p:nvSpPr>
        <p:spPr bwMode="auto">
          <a:xfrm>
            <a:off x="3276600" y="3886200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b="0" i="1">
                <a:latin typeface="Times New Roman" pitchFamily="18" charset="0"/>
              </a:rPr>
              <a:t>tulejka </a:t>
            </a:r>
          </a:p>
          <a:p>
            <a:pPr eaLnBrk="0" hangingPunct="0"/>
            <a:r>
              <a:rPr lang="pl-PL" sz="2400" b="0" i="1">
                <a:latin typeface="Times New Roman" pitchFamily="18" charset="0"/>
              </a:rPr>
              <a:t>redukcyjna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108554" name="Line 18"/>
          <p:cNvSpPr>
            <a:spLocks noChangeShapeType="1"/>
          </p:cNvSpPr>
          <p:nvPr/>
        </p:nvSpPr>
        <p:spPr bwMode="auto">
          <a:xfrm>
            <a:off x="4724400" y="4495800"/>
            <a:ext cx="2362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5" name="Line 19"/>
          <p:cNvSpPr>
            <a:spLocks noChangeShapeType="1"/>
          </p:cNvSpPr>
          <p:nvPr/>
        </p:nvSpPr>
        <p:spPr bwMode="auto">
          <a:xfrm flipH="1">
            <a:off x="5410200" y="2590800"/>
            <a:ext cx="381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6" name="Line 20"/>
          <p:cNvSpPr>
            <a:spLocks noChangeShapeType="1"/>
          </p:cNvSpPr>
          <p:nvPr/>
        </p:nvSpPr>
        <p:spPr bwMode="auto">
          <a:xfrm flipV="1">
            <a:off x="59436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557" name="Line 21"/>
          <p:cNvSpPr>
            <a:spLocks noChangeShapeType="1"/>
          </p:cNvSpPr>
          <p:nvPr/>
        </p:nvSpPr>
        <p:spPr bwMode="auto">
          <a:xfrm flipV="1">
            <a:off x="5943600" y="59436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79512" y="63093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97238"/>
            <a:ext cx="54102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/>
          <a:lstStyle/>
          <a:p>
            <a:pPr algn="ctr" eaLnBrk="1" hangingPunct="1"/>
            <a:r>
              <a:rPr lang="pl-PL" sz="3200" dirty="0" smtClean="0"/>
              <a:t>Demontaż i montaż tarczy tnącej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5029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" y="472440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Do montażu i demontażu tarczy tnącej użyj klucza uniwersalnego i śrubokręta do zablokowania wrzeciona.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953000" y="685800"/>
            <a:ext cx="419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 b="0">
                <a:latin typeface="Times New Roman" pitchFamily="18" charset="0"/>
              </a:rPr>
              <a:t>Śrubę mocującą tarczę tnącą dokręcaj ostrożnie, aby nie spowodować uszkodzenia tarczy. Właściwa siła dociskająca tarczę uniemożliwia jej obrót względem talerzyków przy unieruchomionym silniku - jest to siła około 15-25 Nm.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9512" y="64533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 15 i 16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l-PL" sz="2800" b="1"/>
              <a:t>Czasokres wymiany filtrów</a:t>
            </a:r>
            <a:r>
              <a:rPr lang="pl-PL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/>
              <a:t>   </a:t>
            </a:r>
            <a:r>
              <a:rPr lang="pl-PL" sz="2400" dirty="0"/>
              <a:t>Filtry główne pilarek pracujących przy cięciu betonu należy wymieniać po okresie zalecanym przez producenta. Okresy te w zależności ot typu i marki urządzenia wahają się od 20 do 30 godzin przy cięciu betonu lub innego ceramicznego materiału do 40÷60 godzin przy cięciu stali i innych metali.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132138" y="4221163"/>
            <a:ext cx="3448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Arial" charset="0"/>
              </a:rPr>
              <a:t>Czyszczenie filtrów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827088" y="4868863"/>
            <a:ext cx="7777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Złożona konstrukcja filtra powoduje prawidłowe oczyszczenie powietrza. Przed przystąpieniem do czyszczenia filtrów należy dokładnie zapoznać się z instrukcją obsługi.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/>
              <a:t>Czyszczenie filtrów</a:t>
            </a:r>
            <a:r>
              <a:rPr lang="pl-PL" sz="2400" b="1"/>
              <a:t> </a:t>
            </a:r>
            <a:br>
              <a:rPr lang="pl-PL" sz="2400" b="1"/>
            </a:br>
            <a:r>
              <a:rPr lang="pl-PL" sz="2400" b="1"/>
              <a:t>Filtry „suche”</a:t>
            </a:r>
            <a:r>
              <a:rPr lang="pl-PL" sz="4000"/>
              <a:t>  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276475"/>
            <a:ext cx="4105275" cy="3849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/>
              <a:t>  </a:t>
            </a:r>
          </a:p>
          <a:p>
            <a:pPr marL="0" indent="0" algn="just">
              <a:buFontTx/>
              <a:buNone/>
            </a:pPr>
            <a:r>
              <a:rPr lang="pl-PL" sz="2400"/>
              <a:t>Jedne filtry należy tylko </a:t>
            </a:r>
          </a:p>
          <a:p>
            <a:pPr marL="0" indent="0" algn="just">
              <a:buFontTx/>
              <a:buNone/>
            </a:pPr>
            <a:r>
              <a:rPr lang="pl-PL" sz="2400"/>
              <a:t>oczyścić dłonią, a wszelki </a:t>
            </a:r>
          </a:p>
          <a:p>
            <a:pPr marL="0" indent="0" algn="just">
              <a:buFontTx/>
              <a:buNone/>
            </a:pPr>
            <a:r>
              <a:rPr lang="pl-PL" sz="2400"/>
              <a:t>kontakt z wodą lub olejem </a:t>
            </a:r>
          </a:p>
          <a:p>
            <a:pPr marL="0" indent="0">
              <a:buFontTx/>
              <a:buNone/>
            </a:pPr>
            <a:r>
              <a:rPr lang="pl-PL" sz="2400"/>
              <a:t>dyskwalifikuje je z dalszego </a:t>
            </a:r>
          </a:p>
          <a:p>
            <a:pPr marL="0" indent="0" algn="just">
              <a:buFontTx/>
              <a:buNone/>
            </a:pPr>
            <a:r>
              <a:rPr lang="pl-PL" sz="2400"/>
              <a:t>użycia.</a:t>
            </a:r>
          </a:p>
          <a:p>
            <a:pPr marL="0" indent="0"/>
            <a:endParaRPr lang="pl-PL" sz="2400"/>
          </a:p>
        </p:txBody>
      </p:sp>
      <p:pic>
        <p:nvPicPr>
          <p:cNvPr id="103431" name="Picture 7" descr="skanuj000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3600450" cy="2543175"/>
          </a:xfrm>
          <a:noFill/>
          <a:ln/>
        </p:spPr>
      </p:pic>
      <p:pic>
        <p:nvPicPr>
          <p:cNvPr id="103432" name="Picture 8" descr="skanuj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76688"/>
            <a:ext cx="36004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/>
              <a:t>Czyszczenie filtrów</a:t>
            </a:r>
            <a:br>
              <a:rPr lang="pl-PL" sz="2800" b="1"/>
            </a:br>
            <a:r>
              <a:rPr lang="pl-PL" sz="2400" b="1"/>
              <a:t>Filtry „mokre”</a:t>
            </a:r>
            <a:r>
              <a:rPr lang="pl-PL" sz="4000"/>
              <a:t> 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2852738"/>
            <a:ext cx="5257800" cy="20891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sz="2400"/>
              <a:t>Inne (często podobnie wyglądające) </a:t>
            </a:r>
          </a:p>
          <a:p>
            <a:pPr marL="0" indent="0">
              <a:buFontTx/>
              <a:buNone/>
            </a:pPr>
            <a:r>
              <a:rPr lang="pl-PL" sz="2400"/>
              <a:t>należy przepłukać wodą i dodatkowo </a:t>
            </a:r>
          </a:p>
          <a:p>
            <a:pPr marL="0" indent="0">
              <a:buFontTx/>
              <a:buNone/>
            </a:pPr>
            <a:r>
              <a:rPr lang="pl-PL" sz="2400"/>
              <a:t>impregnować je specjalnym olejem do filtrów w sprayu.</a:t>
            </a:r>
          </a:p>
        </p:txBody>
      </p:sp>
      <p:pic>
        <p:nvPicPr>
          <p:cNvPr id="105480" name="Picture 8" descr="skanuj00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2720975" cy="4784725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43808" y="40466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C000"/>
                </a:solidFill>
              </a:rPr>
              <a:t>Młoty udarowe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10634" y="2386310"/>
            <a:ext cx="4091757" cy="27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95536" y="198884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Młoty udarowe to urządzenia stosowane w straży pożarnej najczęściej w trakcie torowania dojścia dla ratowników przeszukujących pomieszczenia zagruzowane.</a:t>
            </a:r>
          </a:p>
          <a:p>
            <a:r>
              <a:rPr lang="pl-PL" dirty="0" smtClean="0"/>
              <a:t>Ze względu na zastosowany napęd młotów udarowych wyróżniamy następujące ich typy:</a:t>
            </a:r>
          </a:p>
          <a:p>
            <a:pPr>
              <a:buFontTx/>
              <a:buChar char="-"/>
            </a:pPr>
            <a:r>
              <a:rPr lang="pl-PL" dirty="0" smtClean="0"/>
              <a:t> spalinowy,</a:t>
            </a:r>
          </a:p>
          <a:p>
            <a:pPr>
              <a:buFontTx/>
              <a:buChar char="-"/>
            </a:pPr>
            <a:r>
              <a:rPr lang="pl-PL" dirty="0" smtClean="0"/>
              <a:t> elektryczny,</a:t>
            </a:r>
          </a:p>
          <a:p>
            <a:pPr>
              <a:buFontTx/>
              <a:buChar char="-"/>
            </a:pPr>
            <a:r>
              <a:rPr lang="pl-PL" dirty="0" smtClean="0"/>
              <a:t> hydrauliczny,</a:t>
            </a:r>
          </a:p>
          <a:p>
            <a:pPr>
              <a:buFontTx/>
              <a:buChar char="-"/>
            </a:pPr>
            <a:r>
              <a:rPr lang="pl-PL" dirty="0" smtClean="0"/>
              <a:t> pneumatyczny.</a:t>
            </a: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Prostokąt 1"/>
          <p:cNvSpPr>
            <a:spLocks noChangeArrowheads="1"/>
          </p:cNvSpPr>
          <p:nvPr/>
        </p:nvSpPr>
        <p:spPr bwMode="auto">
          <a:xfrm>
            <a:off x="2484438" y="908050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</a:rPr>
              <a:t>Wciągarki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116739" name="pole tekstowe 2"/>
          <p:cNvSpPr txBox="1">
            <a:spLocks noChangeArrowheads="1"/>
          </p:cNvSpPr>
          <p:nvPr/>
        </p:nvSpPr>
        <p:spPr bwMode="auto">
          <a:xfrm>
            <a:off x="611560" y="2204864"/>
            <a:ext cx="7127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/>
              <a:t>Straż pożarna wyposażona została w urządzenia mechaniczne uciągowe zwane wciągarkami. Wykorzystywane są do przemieszczania ciężarów o różnej masie i postaci. </a:t>
            </a:r>
          </a:p>
          <a:p>
            <a:endParaRPr lang="pl-PL" b="0" dirty="0"/>
          </a:p>
          <a:p>
            <a:r>
              <a:rPr lang="pl-PL" b="0" dirty="0"/>
              <a:t>Ze względu na napęd, wciągarki stosowane w straży pożarnej dzielimy na</a:t>
            </a:r>
            <a:r>
              <a:rPr lang="pl-PL" b="0" dirty="0" smtClean="0"/>
              <a:t>:</a:t>
            </a:r>
          </a:p>
          <a:p>
            <a:endParaRPr lang="pl-PL" dirty="0" smtClean="0"/>
          </a:p>
          <a:p>
            <a:endParaRPr lang="pl-PL" b="0" dirty="0"/>
          </a:p>
          <a:p>
            <a:pPr>
              <a:buFontTx/>
              <a:buChar char="-"/>
            </a:pPr>
            <a:r>
              <a:rPr lang="pl-PL" b="0" dirty="0"/>
              <a:t>ręczne</a:t>
            </a:r>
            <a:r>
              <a:rPr lang="pl-PL" b="0" dirty="0" smtClean="0"/>
              <a:t>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b="0" dirty="0" smtClean="0"/>
          </a:p>
          <a:p>
            <a:endParaRPr lang="pl-PL" b="0" dirty="0"/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b="0" dirty="0" smtClean="0"/>
              <a:t>ilnikowe</a:t>
            </a:r>
            <a:r>
              <a:rPr lang="pl-PL" b="0" dirty="0"/>
              <a:t>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923166"/>
            <a:ext cx="2232247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01008"/>
            <a:ext cx="1728192" cy="13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ole tekstowe 1"/>
          <p:cNvSpPr txBox="1">
            <a:spLocks noChangeArrowheads="1"/>
          </p:cNvSpPr>
          <p:nvPr/>
        </p:nvSpPr>
        <p:spPr bwMode="auto">
          <a:xfrm>
            <a:off x="1692275" y="404813"/>
            <a:ext cx="504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</a:rPr>
              <a:t>Wciągarki </a:t>
            </a:r>
            <a:r>
              <a:rPr lang="pl-PL" sz="2400" dirty="0">
                <a:solidFill>
                  <a:srgbClr val="FFC000"/>
                </a:solidFill>
              </a:rPr>
              <a:t>ręczne</a:t>
            </a:r>
          </a:p>
        </p:txBody>
      </p:sp>
      <p:sp>
        <p:nvSpPr>
          <p:cNvPr id="117764" name="pole tekstowe 3"/>
          <p:cNvSpPr txBox="1">
            <a:spLocks noChangeArrowheads="1"/>
          </p:cNvSpPr>
          <p:nvPr/>
        </p:nvSpPr>
        <p:spPr bwMode="auto">
          <a:xfrm>
            <a:off x="539750" y="1484313"/>
            <a:ext cx="48244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/>
              <a:t>Są to samodzielne urządzenia uciągowe napędzane siłą ludzkich mięśni. Wykorzystywane są do przemieszczania przedmiotów za pomocą cięgna (liny). Przesuwanie liny we wciągarce ręcznej następuje osiowo – wzdłuż korpusu wciągarki – na skutek działania mechanizmu przesuwającego, napędzanego dźwignią ręczną.</a:t>
            </a:r>
          </a:p>
        </p:txBody>
      </p:sp>
      <p:sp>
        <p:nvSpPr>
          <p:cNvPr id="117765" name="pole tekstowe 4"/>
          <p:cNvSpPr txBox="1">
            <a:spLocks noChangeArrowheads="1"/>
          </p:cNvSpPr>
          <p:nvPr/>
        </p:nvSpPr>
        <p:spPr bwMode="auto">
          <a:xfrm>
            <a:off x="539750" y="4149725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Wciągarki </a:t>
            </a:r>
            <a:r>
              <a:rPr lang="pl-PL" i="1" dirty="0">
                <a:solidFill>
                  <a:srgbClr val="FF0000"/>
                </a:solidFill>
              </a:rPr>
              <a:t>ręczne znalazły zastosowanie przy: katastrofach budowlanych, przy przemieszczaniu powalonych drzew z obiektów budowlanych lub napowietrznych linii energetycznych.</a:t>
            </a:r>
          </a:p>
        </p:txBody>
      </p:sp>
      <p:sp>
        <p:nvSpPr>
          <p:cNvPr id="117766" name="pole tekstowe 5"/>
          <p:cNvSpPr txBox="1">
            <a:spLocks noChangeArrowheads="1"/>
          </p:cNvSpPr>
          <p:nvPr/>
        </p:nvSpPr>
        <p:spPr bwMode="auto">
          <a:xfrm>
            <a:off x="539750" y="5373688"/>
            <a:ext cx="8135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Zalety: </a:t>
            </a:r>
            <a:r>
              <a:rPr lang="pl-PL" b="0" i="1"/>
              <a:t>możliwość zastosowania niemal w każdym położeniu, bezstopniowa praca niepowodująca szarpnięć, możliwość zastosowania wewnątrz pomieszczeń.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2460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27784" y="476672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Ratowniczy sprzęt mechaniczny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1484784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Podział ratowniczego sprzętu mechanicznego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pilarki przenośne z piłą łańcuchową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przecinarki tarczowe przenośne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młoty udarowe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wyciągarki ręczne </a:t>
            </a:r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wyciągarki  mechaniczne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1373119" cy="7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1368152" cy="72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1368152" cy="8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733256"/>
            <a:ext cx="1368152" cy="8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KH\Pictures\Wyciągarki samochodowe i sprzęt mechaniczny\DSC_8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797152"/>
            <a:ext cx="1368152" cy="766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ole tekstowe 1"/>
          <p:cNvSpPr txBox="1">
            <a:spLocks noChangeArrowheads="1"/>
          </p:cNvSpPr>
          <p:nvPr/>
        </p:nvSpPr>
        <p:spPr bwMode="auto">
          <a:xfrm>
            <a:off x="1979613" y="476250"/>
            <a:ext cx="511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rgbClr val="FFC000"/>
                </a:solidFill>
              </a:rPr>
              <a:t>Wciągarki silnikowe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495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pole tekstowe 5"/>
          <p:cNvSpPr txBox="1">
            <a:spLocks noChangeArrowheads="1"/>
          </p:cNvSpPr>
          <p:nvPr/>
        </p:nvSpPr>
        <p:spPr bwMode="auto">
          <a:xfrm>
            <a:off x="467544" y="1772816"/>
            <a:ext cx="49672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/>
              <a:t>Wciągarki silnikowe, to uciągowe urządzenia mechaniczne montowane na pojazdach samochodowych. Napęd wciągarek pochodzi z silnika elektrycznego zasilanego energią elektryczną pojazdu pożarniczego.</a:t>
            </a:r>
          </a:p>
          <a:p>
            <a:endParaRPr lang="pl-PL" b="0" dirty="0"/>
          </a:p>
          <a:p>
            <a:r>
              <a:rPr lang="pl-PL" b="0" dirty="0"/>
              <a:t>Głównymi elementami konstrukcyjnymi wciągarki silnikowej montowanej na ramie pojazdu są:</a:t>
            </a:r>
          </a:p>
          <a:p>
            <a:pPr>
              <a:buFontTx/>
              <a:buChar char="-"/>
            </a:pPr>
            <a:r>
              <a:rPr lang="pl-PL" b="0" dirty="0"/>
              <a:t>silnik elektryczny,</a:t>
            </a:r>
          </a:p>
          <a:p>
            <a:pPr>
              <a:buFontTx/>
              <a:buChar char="-"/>
            </a:pPr>
            <a:r>
              <a:rPr lang="pl-PL" b="0" dirty="0"/>
              <a:t>bęben linowy,</a:t>
            </a:r>
          </a:p>
          <a:p>
            <a:pPr>
              <a:buFontTx/>
              <a:buChar char="-"/>
            </a:pPr>
            <a:r>
              <a:rPr lang="pl-PL" b="0" dirty="0"/>
              <a:t>lina,</a:t>
            </a:r>
          </a:p>
          <a:p>
            <a:pPr>
              <a:buFontTx/>
              <a:buChar char="-"/>
            </a:pPr>
            <a:r>
              <a:rPr lang="pl-PL" b="0" dirty="0"/>
              <a:t>prowadnica rolkowa,</a:t>
            </a:r>
          </a:p>
          <a:p>
            <a:pPr>
              <a:buFontTx/>
              <a:buChar char="-"/>
            </a:pPr>
            <a:r>
              <a:rPr lang="pl-PL" b="0" dirty="0"/>
              <a:t>hamulec.</a:t>
            </a:r>
          </a:p>
          <a:p>
            <a:endParaRPr lang="pl-PL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0"/>
            <a:ext cx="8287022" cy="1360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51520" y="184482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1600" dirty="0" smtClean="0"/>
              <a:t>1. Dariusz Gil Wyposażenie techniczne straży pożarnych ,,Sprzęt ratowniczy” SP PSP</a:t>
            </a:r>
          </a:p>
          <a:p>
            <a:pPr marL="342900" indent="-342900"/>
            <a:r>
              <a:rPr lang="pl-PL" sz="1600" dirty="0" smtClean="0"/>
              <a:t>    Bydgoszcz 2009,</a:t>
            </a:r>
          </a:p>
          <a:p>
            <a:pPr marL="342900" indent="-342900"/>
            <a:endParaRPr lang="pl-PL" sz="1600" dirty="0" smtClean="0"/>
          </a:p>
          <a:p>
            <a:r>
              <a:rPr lang="pl-PL" sz="1600" dirty="0" smtClean="0"/>
              <a:t>2. Instrukcja obsługi układów tnących firmy Oregon, Electrolux Poland sp. z o.o. Warszawa</a:t>
            </a:r>
          </a:p>
          <a:p>
            <a:r>
              <a:rPr lang="pl-PL" sz="1600" dirty="0" smtClean="0"/>
              <a:t>    1995,</a:t>
            </a:r>
          </a:p>
          <a:p>
            <a:endParaRPr lang="pl-PL" sz="1600" dirty="0" smtClean="0"/>
          </a:p>
          <a:p>
            <a:r>
              <a:rPr lang="pl-PL" sz="1600" dirty="0" smtClean="0"/>
              <a:t>3. Instrukcja obsługi przecinarek tarczowych Partner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832844"/>
            <a:ext cx="892100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1: Instrukcja obsługi pilarki Makita,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2,3,4:Instrukcja użytkowania pilarki łańcuchowej Stihl MS 362,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5,6: Instrukcja obsługi pilarek Husqvarna 2012,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7: Prezentacja na szkolenie OSP Kierowców konserwatorów sprzętu ratowniczego ,,Konserwacja i eksploatacja pił” Robert Czarnecki, Maciej Gloger,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Slajd 19,20,21,34,35,36: Prezentacja na szkolenie OSP Kierowców konserwatorów sprzętu ratowniczego ,,Konserwacja i eksploatacja pił” Robert Czarnecki, Maciej Gloger,</a:t>
            </a:r>
          </a:p>
          <a:p>
            <a:pPr lvl="0"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8,9,10,11: Instrukcja obsługi przecinarki tarczowej Makita DPC 7311,</a:t>
            </a:r>
          </a:p>
          <a:p>
            <a:pPr indent="-324612"/>
            <a:r>
              <a:rPr lang="pl-PL" sz="1800" dirty="0" smtClean="0">
                <a:latin typeface="Arial"/>
                <a:ea typeface="Arial"/>
                <a:cs typeface="Arial"/>
                <a:sym typeface="Arial"/>
              </a:rPr>
              <a:t>Zdjęcie 12,13,14,15,16: Instrukcja obsługi przecinarek tarczowych Partner.</a:t>
            </a:r>
          </a:p>
          <a:p>
            <a:pPr lvl="0"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indent="-324612"/>
            <a:endParaRPr lang="pl-PL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5"/>
            <a:ext cx="8229600" cy="3547863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/>
              <a:t>   W konstrukcji tych urządzeń można wyróżnić trzy podstawowe podzespoły, do których zaliczamy:</a:t>
            </a:r>
          </a:p>
          <a:p>
            <a:pPr>
              <a:buFontTx/>
              <a:buChar char="-"/>
            </a:pPr>
            <a:r>
              <a:rPr lang="pl-PL" dirty="0" smtClean="0"/>
              <a:t>Zespół napędowy,</a:t>
            </a:r>
          </a:p>
          <a:p>
            <a:pPr>
              <a:buFontTx/>
              <a:buChar char="-"/>
            </a:pPr>
            <a:r>
              <a:rPr lang="pl-PL" dirty="0" smtClean="0"/>
              <a:t>Zespół tnący,</a:t>
            </a:r>
          </a:p>
          <a:p>
            <a:pPr>
              <a:buFontTx/>
              <a:buChar char="-"/>
            </a:pPr>
            <a:r>
              <a:rPr lang="pl-PL" dirty="0" smtClean="0"/>
              <a:t>Zespół sterujący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155447"/>
            <a:ext cx="7715200" cy="1252727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716568" cy="2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1016-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619504" cy="316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107504" y="1772816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Osłona cylindra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4788024" y="1412776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przedni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2987824" y="1484784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</a:t>
            </a:r>
          </a:p>
          <a:p>
            <a:pPr algn="ctr" eaLnBrk="0" hangingPunct="0"/>
            <a:r>
              <a:rPr lang="pl-PL" sz="2400" dirty="0">
                <a:latin typeface="Times New Roman" pitchFamily="18" charset="0"/>
              </a:rPr>
              <a:t>hamulca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990600" y="2438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Tłumik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0" y="4869160"/>
            <a:ext cx="230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Końcówka prowadnicy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auto">
          <a:xfrm>
            <a:off x="971600" y="5733256"/>
            <a:ext cx="146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Łańcuch tnący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2771800" y="5949280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latin typeface="Times New Roman" pitchFamily="18" charset="0"/>
              </a:rPr>
              <a:t>Prowadnica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0" name="Text Box 1034"/>
          <p:cNvSpPr txBox="1">
            <a:spLocks noChangeArrowheads="1"/>
          </p:cNvSpPr>
          <p:nvPr/>
        </p:nvSpPr>
        <p:spPr bwMode="auto">
          <a:xfrm>
            <a:off x="6300192" y="5733256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Osłona ręki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7527925" y="5733256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gazu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6876256" y="1700808"/>
            <a:ext cx="18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Blokada dźwigni gazu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5373" name="Line 1037"/>
          <p:cNvSpPr>
            <a:spLocks noChangeShapeType="1"/>
          </p:cNvSpPr>
          <p:nvPr/>
        </p:nvSpPr>
        <p:spPr bwMode="auto">
          <a:xfrm>
            <a:off x="2195736" y="2060848"/>
            <a:ext cx="3024336" cy="165618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4" name="Line 1038"/>
          <p:cNvSpPr>
            <a:spLocks noChangeShapeType="1"/>
          </p:cNvSpPr>
          <p:nvPr/>
        </p:nvSpPr>
        <p:spPr bwMode="auto">
          <a:xfrm flipH="1">
            <a:off x="5148064" y="2204864"/>
            <a:ext cx="1524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5" name="Line 1039"/>
          <p:cNvSpPr>
            <a:spLocks noChangeShapeType="1"/>
          </p:cNvSpPr>
          <p:nvPr/>
        </p:nvSpPr>
        <p:spPr bwMode="auto">
          <a:xfrm>
            <a:off x="4067944" y="2276872"/>
            <a:ext cx="216024" cy="3600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6" name="Line 1040"/>
          <p:cNvSpPr>
            <a:spLocks noChangeShapeType="1"/>
          </p:cNvSpPr>
          <p:nvPr/>
        </p:nvSpPr>
        <p:spPr bwMode="auto">
          <a:xfrm>
            <a:off x="2133600" y="2743200"/>
            <a:ext cx="21336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7" name="Line 1041"/>
          <p:cNvSpPr>
            <a:spLocks noChangeShapeType="1"/>
          </p:cNvSpPr>
          <p:nvPr/>
        </p:nvSpPr>
        <p:spPr bwMode="auto">
          <a:xfrm flipV="1">
            <a:off x="1115616" y="4509120"/>
            <a:ext cx="381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8" name="Line 1042"/>
          <p:cNvSpPr>
            <a:spLocks noChangeShapeType="1"/>
          </p:cNvSpPr>
          <p:nvPr/>
        </p:nvSpPr>
        <p:spPr bwMode="auto">
          <a:xfrm flipV="1">
            <a:off x="1979712" y="4797152"/>
            <a:ext cx="3810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79" name="Line 1043"/>
          <p:cNvSpPr>
            <a:spLocks noChangeShapeType="1"/>
          </p:cNvSpPr>
          <p:nvPr/>
        </p:nvSpPr>
        <p:spPr bwMode="auto">
          <a:xfrm flipH="1" flipV="1">
            <a:off x="3347864" y="4653136"/>
            <a:ext cx="72008" cy="13681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0" name="Line 1044"/>
          <p:cNvSpPr>
            <a:spLocks noChangeShapeType="1"/>
          </p:cNvSpPr>
          <p:nvPr/>
        </p:nvSpPr>
        <p:spPr bwMode="auto">
          <a:xfrm flipV="1">
            <a:off x="7020272" y="5229200"/>
            <a:ext cx="1524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1" name="Line 1045"/>
          <p:cNvSpPr>
            <a:spLocks noChangeShapeType="1"/>
          </p:cNvSpPr>
          <p:nvPr/>
        </p:nvSpPr>
        <p:spPr bwMode="auto">
          <a:xfrm flipH="1" flipV="1">
            <a:off x="7092280" y="4581128"/>
            <a:ext cx="990600" cy="105422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2" name="Line 1046"/>
          <p:cNvSpPr>
            <a:spLocks noChangeShapeType="1"/>
          </p:cNvSpPr>
          <p:nvPr/>
        </p:nvSpPr>
        <p:spPr bwMode="auto">
          <a:xfrm flipH="1">
            <a:off x="7164288" y="2564904"/>
            <a:ext cx="457200" cy="1447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83" name="Rectangle 1047"/>
          <p:cNvSpPr>
            <a:spLocks noChangeArrowheads="1"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4400" b="0" dirty="0">
              <a:solidFill>
                <a:schemeClr val="accent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691680" y="47667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1016-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28800"/>
            <a:ext cx="7620000" cy="43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0" y="486916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Osłona rozrusznika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89" name="Text Box 1029"/>
          <p:cNvSpPr txBox="1">
            <a:spLocks noChangeArrowheads="1"/>
          </p:cNvSpPr>
          <p:nvPr/>
        </p:nvSpPr>
        <p:spPr bwMode="auto">
          <a:xfrm>
            <a:off x="179512" y="2420888"/>
            <a:ext cx="138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Zbiornik oleju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251520" y="1412776"/>
            <a:ext cx="199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rozrusznika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1" name="Text Box 1031"/>
          <p:cNvSpPr txBox="1">
            <a:spLocks noChangeArrowheads="1"/>
          </p:cNvSpPr>
          <p:nvPr/>
        </p:nvSpPr>
        <p:spPr bwMode="auto">
          <a:xfrm>
            <a:off x="4355976" y="1412776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Śruby regulacyjne gaźnika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2" name="Text Box 1032"/>
          <p:cNvSpPr txBox="1">
            <a:spLocks noChangeArrowheads="1"/>
          </p:cNvSpPr>
          <p:nvPr/>
        </p:nvSpPr>
        <p:spPr bwMode="auto">
          <a:xfrm>
            <a:off x="6732241" y="1752600"/>
            <a:ext cx="1968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Dźwignia </a:t>
            </a:r>
            <a:r>
              <a:rPr lang="pl-PL" sz="2400" dirty="0" smtClean="0">
                <a:latin typeface="Times New Roman" pitchFamily="18" charset="0"/>
              </a:rPr>
              <a:t>blokująca gaz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3" name="Text Box 1033"/>
          <p:cNvSpPr txBox="1">
            <a:spLocks noChangeArrowheads="1"/>
          </p:cNvSpPr>
          <p:nvPr/>
        </p:nvSpPr>
        <p:spPr bwMode="auto">
          <a:xfrm>
            <a:off x="7696200" y="32004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Uchwyt tylny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4" name="Text Box 1034"/>
          <p:cNvSpPr txBox="1">
            <a:spLocks noChangeArrowheads="1"/>
          </p:cNvSpPr>
          <p:nvPr/>
        </p:nvSpPr>
        <p:spPr bwMode="auto">
          <a:xfrm>
            <a:off x="5004048" y="5805264"/>
            <a:ext cx="169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Wyłącznik zapłonu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5" name="Text Box 1035"/>
          <p:cNvSpPr txBox="1">
            <a:spLocks noChangeArrowheads="1"/>
          </p:cNvSpPr>
          <p:nvPr/>
        </p:nvSpPr>
        <p:spPr bwMode="auto">
          <a:xfrm>
            <a:off x="2843808" y="5805264"/>
            <a:ext cx="146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dirty="0">
                <a:latin typeface="Times New Roman" pitchFamily="18" charset="0"/>
              </a:rPr>
              <a:t>Zbiornik paliwa </a:t>
            </a:r>
            <a:endParaRPr lang="pl-PL" sz="2400" b="0" dirty="0">
              <a:latin typeface="Times New Roman" pitchFamily="18" charset="0"/>
            </a:endParaRPr>
          </a:p>
        </p:txBody>
      </p:sp>
      <p:sp>
        <p:nvSpPr>
          <p:cNvPr id="16396" name="Line 1036"/>
          <p:cNvSpPr>
            <a:spLocks noChangeShapeType="1"/>
          </p:cNvSpPr>
          <p:nvPr/>
        </p:nvSpPr>
        <p:spPr bwMode="auto">
          <a:xfrm flipV="1">
            <a:off x="1835696" y="4437112"/>
            <a:ext cx="2016224" cy="64807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7" name="Line 1037"/>
          <p:cNvSpPr>
            <a:spLocks noChangeShapeType="1"/>
          </p:cNvSpPr>
          <p:nvPr/>
        </p:nvSpPr>
        <p:spPr bwMode="auto">
          <a:xfrm>
            <a:off x="1331640" y="2852936"/>
            <a:ext cx="1872208" cy="129614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8" name="Line 1038"/>
          <p:cNvSpPr>
            <a:spLocks noChangeShapeType="1"/>
          </p:cNvSpPr>
          <p:nvPr/>
        </p:nvSpPr>
        <p:spPr bwMode="auto">
          <a:xfrm>
            <a:off x="2051720" y="2132856"/>
            <a:ext cx="2211387" cy="129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399" name="Line 1039"/>
          <p:cNvSpPr>
            <a:spLocks noChangeShapeType="1"/>
          </p:cNvSpPr>
          <p:nvPr/>
        </p:nvSpPr>
        <p:spPr bwMode="auto">
          <a:xfrm flipH="1">
            <a:off x="5148064" y="2276872"/>
            <a:ext cx="609600" cy="1447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0" name="Line 1040"/>
          <p:cNvSpPr>
            <a:spLocks noChangeShapeType="1"/>
          </p:cNvSpPr>
          <p:nvPr/>
        </p:nvSpPr>
        <p:spPr bwMode="auto">
          <a:xfrm flipH="1">
            <a:off x="7092280" y="2636912"/>
            <a:ext cx="457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1" name="Line 1041"/>
          <p:cNvSpPr>
            <a:spLocks noChangeShapeType="1"/>
          </p:cNvSpPr>
          <p:nvPr/>
        </p:nvSpPr>
        <p:spPr bwMode="auto">
          <a:xfrm flipH="1">
            <a:off x="7884368" y="4005064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2" name="Line 1042"/>
          <p:cNvSpPr>
            <a:spLocks noChangeShapeType="1"/>
          </p:cNvSpPr>
          <p:nvPr/>
        </p:nvSpPr>
        <p:spPr bwMode="auto">
          <a:xfrm flipV="1">
            <a:off x="5724128" y="4365104"/>
            <a:ext cx="216024" cy="145199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6403" name="Line 1043"/>
          <p:cNvSpPr>
            <a:spLocks noChangeShapeType="1"/>
          </p:cNvSpPr>
          <p:nvPr/>
        </p:nvSpPr>
        <p:spPr bwMode="auto">
          <a:xfrm flipV="1">
            <a:off x="4067944" y="5085184"/>
            <a:ext cx="1117848" cy="114029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101051" y="620688"/>
            <a:ext cx="7138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Budowa pilarek przenośnych z piłą łańcuchową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Czynności przygotowawcze do pracy pilarką łańcuchową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234888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Przed przystąpieniem do pracy pilarką łańcuchową należy wykonać następujące czynności :</a:t>
            </a:r>
          </a:p>
          <a:p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wyposażenie ratownika w sprzęt ochrony indywidualnej,</a:t>
            </a:r>
          </a:p>
          <a:p>
            <a:pPr>
              <a:buFontTx/>
              <a:buChar char="-"/>
            </a:pPr>
            <a:r>
              <a:rPr lang="pl-PL" sz="1600" dirty="0" smtClean="0"/>
              <a:t> przygotowanie stanowiska pracy, </a:t>
            </a:r>
          </a:p>
          <a:p>
            <a:pPr>
              <a:buFontTx/>
              <a:buChar char="-"/>
            </a:pPr>
            <a:r>
              <a:rPr lang="pl-PL" sz="1600" dirty="0" smtClean="0"/>
              <a:t> przygotowanie pilarki i sprzętu pomocniczego</a:t>
            </a:r>
            <a:endParaRPr lang="pl-PL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499176" cy="1251062"/>
          </a:xfrm>
        </p:spPr>
        <p:txBody>
          <a:bodyPr/>
          <a:lstStyle/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Sprzęt ochrony indywidualnej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71600" y="1916832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pracy przenośną pilarką łańcuchową strażak- ratownik musi być wyposażony w odzież ochronną do której zaliczamy: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hełm z osłoną oczu,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rękawice ochronne,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ubranie specjalne dwuczęściowe (kurtka i spodnie),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buty specjalne z wtopionymi metalowymi blachami w podeszwę.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r>
              <a:rPr lang="pl-PL" i="1" dirty="0" smtClean="0">
                <a:solidFill>
                  <a:srgbClr val="FF0000"/>
                </a:solidFill>
              </a:rPr>
              <a:t>Wszystkie elementy odzieży ochronnej  powinny być dopasowane i pozapinane!!!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278898" cy="15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4434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1967</Words>
  <Application>Microsoft Office PowerPoint</Application>
  <PresentationFormat>Pokaz na ekranie (4:3)</PresentationFormat>
  <Paragraphs>342</Paragraphs>
  <Slides>42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Times New Roman</vt:lpstr>
      <vt:lpstr>Wingdings</vt:lpstr>
      <vt:lpstr>Arial Black</vt:lpstr>
      <vt:lpstr>Calibri</vt:lpstr>
      <vt:lpstr>Noto Sans Symbols</vt:lpstr>
      <vt:lpstr>Moduł</vt:lpstr>
      <vt:lpstr>Moduł</vt:lpstr>
      <vt:lpstr>TEMAT 8:  Eksploatacja ratowniczego sprzętu mechanicznego</vt:lpstr>
      <vt:lpstr>MATERIAŁ NAUCZANIA</vt:lpstr>
      <vt:lpstr>Prezentacja programu PowerPoint</vt:lpstr>
      <vt:lpstr>Prezentacja programu PowerPoint</vt:lpstr>
      <vt:lpstr>Budowa pilarek przenośnych z piłą łańcuchową</vt:lpstr>
      <vt:lpstr>Prezentacja programu PowerPoint</vt:lpstr>
      <vt:lpstr>Prezentacja programu PowerPoint</vt:lpstr>
      <vt:lpstr>Czynności przygotowawcze do pracy pilarką łańcuchową</vt:lpstr>
      <vt:lpstr>Sprzęt ochrony indywidualnej</vt:lpstr>
      <vt:lpstr>Przygotowanie stanowiska pracy</vt:lpstr>
      <vt:lpstr>Przygotowanie pilarki do pracy</vt:lpstr>
      <vt:lpstr>Paliwa i oleje</vt:lpstr>
      <vt:lpstr>Prezentacja programu PowerPoint</vt:lpstr>
      <vt:lpstr>Prezentacja programu PowerPoint</vt:lpstr>
      <vt:lpstr>Zasady uruchamiania pilarki łańcuchowej</vt:lpstr>
      <vt:lpstr>Eksploatacja piły łańcuchowej</vt:lpstr>
      <vt:lpstr>Eksploatacja piły łańcuchowej</vt:lpstr>
      <vt:lpstr>Eksploatacja piły łańcuchowej</vt:lpstr>
      <vt:lpstr>CZYNNOŚCI KONSERWACJI OKRESOWEJ Po zakończeniu pracy     Kontrola układu smarowania łańcucha </vt:lpstr>
      <vt:lpstr>Kontrola układu smarowania łańcucha</vt:lpstr>
      <vt:lpstr>CZYNNOŚCI KONSERWACJI OKRESOWEJ Po zakończeniu pracy Kontrola elementów układu zapłonowego</vt:lpstr>
      <vt:lpstr>Czyszczenie filtra powietrza</vt:lpstr>
      <vt:lpstr>Budowa przecinarki tarczowej</vt:lpstr>
      <vt:lpstr>Budowa przecinarki tarczowej</vt:lpstr>
      <vt:lpstr>Paliwa i oleje</vt:lpstr>
      <vt:lpstr>Eksploatacja przecinarki tarczowej</vt:lpstr>
      <vt:lpstr>Eksploatacja przecinarki tarczowej</vt:lpstr>
      <vt:lpstr>Eksploatacja przecinarki tarczowej</vt:lpstr>
      <vt:lpstr>Regulacja naciągu paska napędowego</vt:lpstr>
      <vt:lpstr>Prezentacja programu PowerPoint</vt:lpstr>
      <vt:lpstr>Prezentacja programu PowerPoint</vt:lpstr>
      <vt:lpstr>Demontaż i montaż tarczy tnącej</vt:lpstr>
      <vt:lpstr>Demontaż i montaż tarczy tnącej</vt:lpstr>
      <vt:lpstr>Czasokres wymiany filtrów </vt:lpstr>
      <vt:lpstr>Czyszczenie filtrów  Filtry „suche”  </vt:lpstr>
      <vt:lpstr>Czyszczenie filtrów Filtry „mokre” 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6:  Organizacja szkoleń, ćwiczeń  oraz zawodów sportowo-pożarniczych  OSP i MDP</dc:title>
  <dc:creator>Dawid Rogożyński</dc:creator>
  <cp:lastModifiedBy>Admin</cp:lastModifiedBy>
  <cp:revision>314</cp:revision>
  <dcterms:modified xsi:type="dcterms:W3CDTF">2017-11-02T08:11:10Z</dcterms:modified>
</cp:coreProperties>
</file>