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5"/>
  </p:notesMasterIdLst>
  <p:sldIdLst>
    <p:sldId id="256" r:id="rId5"/>
    <p:sldId id="257" r:id="rId6"/>
    <p:sldId id="321" r:id="rId7"/>
    <p:sldId id="268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42" r:id="rId25"/>
    <p:sldId id="338" r:id="rId26"/>
    <p:sldId id="339" r:id="rId27"/>
    <p:sldId id="277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43" r:id="rId37"/>
    <p:sldId id="278" r:id="rId38"/>
    <p:sldId id="281" r:id="rId39"/>
    <p:sldId id="285" r:id="rId40"/>
    <p:sldId id="340" r:id="rId41"/>
    <p:sldId id="317" r:id="rId42"/>
    <p:sldId id="319" r:id="rId43"/>
    <p:sldId id="286" r:id="rId44"/>
    <p:sldId id="341" r:id="rId45"/>
    <p:sldId id="289" r:id="rId46"/>
    <p:sldId id="293" r:id="rId47"/>
    <p:sldId id="294" r:id="rId48"/>
    <p:sldId id="290" r:id="rId49"/>
    <p:sldId id="291" r:id="rId50"/>
    <p:sldId id="292" r:id="rId51"/>
    <p:sldId id="298" r:id="rId52"/>
    <p:sldId id="267" r:id="rId53"/>
    <p:sldId id="320" r:id="rId5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86" autoAdjust="0"/>
  </p:normalViewPr>
  <p:slideViewPr>
    <p:cSldViewPr snapToGrid="0">
      <p:cViewPr varScale="1">
        <p:scale>
          <a:sx n="72" d="100"/>
          <a:sy n="72" d="100"/>
        </p:scale>
        <p:origin x="19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2C1FF-66DD-4C17-BA7F-FB49B03B5030}" type="datetimeFigureOut">
              <a:rPr lang="pl-PL" smtClean="0"/>
              <a:t>07.04.2025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0D694-D0BE-4B50-BB55-7A98280D49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564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072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Prace podwodne wykonywane w trudnych warunkach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- (źródło: ustawa o wykonywaniu prac podwodnych).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21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Arial" panose="020B0604020202020204" pitchFamily="34" charset="0"/>
                <a:cs typeface="Arial" panose="020B0604020202020204" pitchFamily="34" charset="0"/>
              </a:rPr>
              <a:t>Wzór karty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Arial" panose="020B0604020202020204" pitchFamily="34" charset="0"/>
                <a:cs typeface="Arial" panose="020B0604020202020204" pitchFamily="34" charset="0"/>
              </a:rPr>
              <a:t>prac podwodnych określa załącznik nr 5 do Rozporządzenia Ministra Spraw Wewnętrznych i Administracji w sprawie wykonywania prac podwodnych w jednostkach podległych lub nadzorowanych przez ministra właściwego do spraw wewnętrznych.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52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(zgodnie z aktualnym rozporządzeniem ministra właściwego ds. wewnętrznych w sprawie szczegółowych zasad organizacji Krajowego Systemu Ratowniczo-Gaśniczego)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6669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Każdy producent sprzętu w instrukcji obsługi zawiera informacje w zakresie sposobu użycia sprzętu, w tym:</a:t>
            </a:r>
          </a:p>
          <a:p>
            <a:pPr marL="7200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warunki graniczne, w jakich dany sprzęt powinien być wykorzystywany, np. głębokość do której może być wykorzystywany, </a:t>
            </a:r>
          </a:p>
          <a:p>
            <a:pPr marL="7200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ewentualne czasookresy użycia pomiędzy poszczególnymi przeglądami technicznymi (serwisowymi), </a:t>
            </a:r>
          </a:p>
          <a:p>
            <a:pPr marL="7200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sposób konserwacji,</a:t>
            </a:r>
          </a:p>
          <a:p>
            <a:pPr marL="7200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maksymalny czas użytkowania danego sprzętu lub rodzaj uszkodzeń, przy których automat musi zostać wycofany z użycia,</a:t>
            </a:r>
          </a:p>
          <a:p>
            <a:pPr marL="72000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informacja o podmiotach uprawnionych do wykonania ewentualnych przeglądów technicznych danego wyposażenia.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3744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Nowe butle zakupione zarówno za granicą, jak i w kraju (które nie posiadają wybitej daty następnego badania) posiadające znak CE mogą być używane bez badania UDT pod warunkiem ich rejestracji w UDT.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151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 badaniu zbiornika przenośnego z wynikiem pozytywnym inspektor UDT nanosi na nim następujące oznaczenie O rr/mm RR.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08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810"/>
              </a:spcAft>
              <a:buFont typeface="+mj-lt"/>
              <a:buAutoNum type="arabicPeriod"/>
            </a:pPr>
            <a:r>
              <a:rPr lang="pl-PL" dirty="0"/>
              <a:t>Ustawa nakłada obowiązek na ministra właściwego do spraw wewnętrznych określenia, w drodze rozporządzenia:</a:t>
            </a:r>
          </a:p>
          <a:p>
            <a:pPr marL="1076325" indent="-447675" algn="just">
              <a:spcBef>
                <a:spcPts val="600"/>
              </a:spcBef>
              <a:spcAft>
                <a:spcPts val="810"/>
              </a:spcAft>
              <a:buFont typeface="Arial" panose="020B0604020202020204" pitchFamily="34" charset="0"/>
              <a:buChar char="•"/>
            </a:pPr>
            <a:r>
              <a:rPr lang="pl-PL" dirty="0"/>
              <a:t>warunków bezpieczeństwa wykonywania prac podwodnych, w tym działań ratowniczych, szkoleń i ćwiczeń, </a:t>
            </a:r>
          </a:p>
          <a:p>
            <a:pPr marL="1076325" indent="-447675" algn="just">
              <a:spcBef>
                <a:spcPts val="600"/>
              </a:spcBef>
              <a:spcAft>
                <a:spcPts val="810"/>
              </a:spcAft>
              <a:buFont typeface="Arial" panose="020B0604020202020204" pitchFamily="34" charset="0"/>
              <a:buChar char="•"/>
            </a:pPr>
            <a:r>
              <a:rPr lang="pl-PL" dirty="0"/>
              <a:t>trybu i kryteria nabywania kwalifikacji, </a:t>
            </a:r>
          </a:p>
          <a:p>
            <a:pPr marL="1076325" indent="-447675" algn="just">
              <a:spcBef>
                <a:spcPts val="600"/>
              </a:spcBef>
              <a:spcAft>
                <a:spcPts val="810"/>
              </a:spcAft>
              <a:buFont typeface="Arial" panose="020B0604020202020204" pitchFamily="34" charset="0"/>
              <a:buChar char="•"/>
            </a:pPr>
            <a:r>
              <a:rPr lang="pl-PL" dirty="0"/>
              <a:t>wzorów dokumentów, </a:t>
            </a:r>
          </a:p>
          <a:p>
            <a:pPr marL="1076325" indent="-447675" algn="just">
              <a:spcBef>
                <a:spcPts val="600"/>
              </a:spcBef>
              <a:spcAft>
                <a:spcPts val="810"/>
              </a:spcAft>
              <a:buFont typeface="Arial" panose="020B0604020202020204" pitchFamily="34" charset="0"/>
              <a:buChar char="•"/>
            </a:pPr>
            <a:r>
              <a:rPr lang="pl-PL" dirty="0"/>
              <a:t>sposobów ustalania okoliczności wypadków z udziałem nurków w jednostkach.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60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podstawowe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– należy przez to rozumieć czynności wykonywane w poszczególnych dziedzinach ratownictwa przez </a:t>
            </a:r>
            <a:r>
              <a:rPr kumimoji="0" lang="pl-PL" sz="1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wszystkich ratowników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,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specjalistyczne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– należy przez to rozumieć czynności wykonywane z użyciem sprzętu specjalistycznego przez odpowiednio przeszkolonych ratowników.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85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Zadania w zakresie podstawowym.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Ratowanie życia i zdrowia poprzez wykonywanie prac podwodnych:</a:t>
            </a:r>
          </a:p>
          <a:p>
            <a:pPr marL="7937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niesieniu pomocy tonącym,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poprzez dotarcie i ewakuację wraz z udzieleniem im kwalifikowanej pierwszej pomocy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7937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niesieniu pomocy poszkodowanym w wypadkach komunikacyjnych na wodzie,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przerębli i pod wodą, poprzez dotarcie do zagrożonych/poszkodowanych osób, ewakuację z pojazdu, łodzi lub obiektu poza strefę zagrożenia wraz z udzieleniem im kwalifikowanej pierwszej pomocy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7937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ratownictwa lodowego polegającego na niesieniu pomocy ludziom znajdującym się pod lodem lub na lodzie (krze), </a:t>
            </a:r>
            <a:r>
              <a:rPr kumimoji="0" lang="pl-PL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poprzez dotarcie do zagrożonych lub poszkodowanych osób, ewakuację poza strefę zagrożenia wraz z udzieleniem im kwalifikowanej pierwszej pomocy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Zadania SGRW-N, poziomu gotowości B jeżeli grupa podczas danego zdarzenia posiada stan osobowy i wyposażenie  takie jak dla poziomu gotowości operacyjnej B.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558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Arial" panose="020B0604020202020204" pitchFamily="34" charset="0"/>
                <a:cs typeface="Arial" panose="020B0604020202020204" pitchFamily="34" charset="0"/>
              </a:rPr>
              <a:t>Dyżurni SK KW codziennie 1 raz na dobę do godziny 10.00 przesyłają do KCKR poziomy gotowości operacyjnej poszczególnych grup.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Arial" panose="020B0604020202020204" pitchFamily="34" charset="0"/>
                <a:cs typeface="Arial" panose="020B0604020202020204" pitchFamily="34" charset="0"/>
              </a:rPr>
              <a:t>W przypadku, gdy poziom gotowości grupy ulegnie zmianie ze względu na stan osobowy lub sprzęt SK KW obowiązana przesłać ponownie zaktualizowany poziom gotowości.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63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Wyznaczone obszary chronione SGRW-N, poziom gotowości A - na przykładzie woj. warmińsko-mazurskiego.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56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„§ 2.</a:t>
            </a:r>
            <a:r>
              <a:rPr kumimoji="0" lang="pl-P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 1. Wykonywanie prac podwodnych, określonych w art. 2 pkt 13 ustawy z dnia 17 października 2003 r. o wykonywaniu prac podwodnych, zwanej dalej "ustawą", w jednostkach, w szczególności w zakresie ich pragmatyki służbowej, powierza się posiadającym wymagane kwalifikacje, zaświadczenia o odbytych szkoleniach oraz odpowiedni stan zdrowia nurkom, o których mowa w art. 2 pkt 10 ustawy.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4936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29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młodszy nurek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wykonywanie samodzielnie prac podwodnych na głębokości do 20 metrów,</a:t>
            </a:r>
          </a:p>
          <a:p>
            <a:pPr marL="5429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429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nurek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– wykonywanie samodzielne prac podwodnych na głębokości do 30 metrów,</a:t>
            </a:r>
          </a:p>
          <a:p>
            <a:pPr marL="5429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429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nurek kierujący pracami podwodnymi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przy kierowaniu pracami podwodnymi prowadzonymi na głębokości do 30 metrów i prowadzeniu szkoleń doskonalących z zakresu ratownictwa wodnego,</a:t>
            </a:r>
          </a:p>
          <a:p>
            <a:pPr marL="5429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429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nurek instruktor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– wykonywanie prac podwodnych na głębokości do 50 metrów, kierowanie pracami podwodnymi i prowadzenie szkoleń z zakresu ratownictwa wodnego.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7085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Nurek -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osoba wykonująca prace pod powierzchnią wody w sprzęcie nurkowym albo pozostająca w warunkach sztucznie wytworzonego podwyższonego ciśnienia atmosferycznego.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 (źródło: ustawa o wykonywaniu prac podwodnych).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Sprzęt nurkowy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- wyposażenie i urządzenia techniczne nakładane bezpośrednio na ciało nurka, składające się z aparatu oddechowego lub innego urządzenia doprowadzającego czynnik oddechowy, skafandra, środków ochrony głowy, odzieży ocieplonej i ochronnej, butów lub płetw, kompensatorów pływalności, pasów nośnych, stelaża, liny sygnałowej, noża, narzędzi oraz wyposażenia dodatkowego (źródło: ustawa o wykonywaniu prac podwodnych).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Technika nurkowania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- to umiejętność zanurzenia, przebywania, przemieszczania i wynurzenia nurka z wykorzystaniem sprzętu nurkowego pod wodą z zachowaniem wszelkich zasad bezpieczeństwa, z uwzględnieniem procedur dekompresyjnych (def. autora).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Prace podwodne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- czynności wykonywane przez osoby pozostające pod powierzchnią wody w sprzęcie nurkowym lub w warunkach sztucznie wytworzonego podwyższonego ciśnienia atmosferycznego, a także czynności wykonywane na powierzchni przez osoby organizujące te prace oraz obsługujące urządzenia bazy prac podwodnych (źródło: ustawa o wykonywaniu prac podwodnych).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Baza prac podwodnych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- miejsce zainstalowania urządzeń technicznych i wyposażenia umożliwiających bezpieczne przygotowanie i przeprowadzenie prac podwodnych oraz czynności po ich zakończeniu (źródło: ustawa o wykonywaniu prac podwodnych).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Procedura prac podwodnych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- sposób postępowania przy wykonywaniu prac podwodnych, określający kolejność wykonywanych czynności, rodzaj sprzętu nurkowego, głębokość zanurzania, rodzaj i czas dekompresji, dopuszczalny czas pracy i przebywania w warunkach podwyższonego ciśnienia, długość przerw pomiędzy kolejnymi zanurzeniami, zasady asekuracji, łączności i postępowania w przypadku awarii lub wystąpienia objawów choroby dekompresyjnej (źródło: ustawa o wykonywaniu prac podwodnych).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Technologia wykonywania prac podwodnych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t>- sposób postępowania przy wykonywaniu prac podwodnych, określający kolejność i sposób wykonywania poszczególnych czynności przez nurka i zespół powierzchniowy oraz rodzaj sprzętu nurkowego i dodatkowego wykorzystywany do wykonania danej pracy (def. autora).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0D694-D0BE-4B50-BB55-7A98280D49D3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589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45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07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93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626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59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63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16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42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8728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607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51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41630-F174-4A70-B7B6-A346F22784E5}" type="datetimeFigureOut">
              <a:rPr lang="pl-PL" smtClean="0"/>
              <a:pPr/>
              <a:t>07.04.2025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AE56-C7A4-4BE3-BCDE-68F44A84208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33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1189611" y="883138"/>
            <a:ext cx="9812775" cy="4290647"/>
          </a:xfrm>
        </p:spPr>
        <p:txBody>
          <a:bodyPr>
            <a:normAutofit/>
          </a:bodyPr>
          <a:lstStyle/>
          <a:p>
            <a:r>
              <a:rPr lang="pl-PL" sz="5400" b="1" dirty="0">
                <a:latin typeface="+mn-lt"/>
              </a:rPr>
              <a:t>Szkolenie specjalistyczne </a:t>
            </a:r>
            <a:br>
              <a:rPr lang="pl-PL" sz="5400" b="1" dirty="0">
                <a:latin typeface="+mn-lt"/>
              </a:rPr>
            </a:br>
            <a:r>
              <a:rPr lang="pl-PL" sz="5400" b="1" dirty="0">
                <a:latin typeface="+mn-lt"/>
              </a:rPr>
              <a:t>w zakresie młodszego nurka</a:t>
            </a:r>
            <a:br>
              <a:rPr lang="pl-PL" sz="4800" b="1" dirty="0"/>
            </a:br>
            <a:br>
              <a:rPr lang="pl-PL" sz="4800" b="1" dirty="0"/>
            </a:br>
            <a:br>
              <a:rPr lang="pl-PL" sz="2800" b="1" dirty="0"/>
            </a:br>
            <a:r>
              <a:rPr lang="pl-PL" sz="2800" dirty="0">
                <a:latin typeface="+mn-lt"/>
              </a:rPr>
              <a:t>Temat: Uregulowaniu prawne w zakresie prac podwodnych</a:t>
            </a:r>
          </a:p>
        </p:txBody>
      </p:sp>
    </p:spTree>
    <p:extLst>
      <p:ext uri="{BB962C8B-B14F-4D97-AF65-F5344CB8AC3E}">
        <p14:creationId xmlns:p14="http://schemas.microsoft.com/office/powerpoint/2010/main" val="2607397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0A3FECE-FB46-3F47-1633-6FABD0DB9CBD}"/>
              </a:ext>
            </a:extLst>
          </p:cNvPr>
          <p:cNvSpPr txBox="1"/>
          <p:nvPr/>
        </p:nvSpPr>
        <p:spPr>
          <a:xfrm>
            <a:off x="1457325" y="518636"/>
            <a:ext cx="9601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Dokumenty regulujące wykonywanie prac podwodnych </a:t>
            </a:r>
            <a:b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Państwowej Straży Pożarnej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822CAE5-BB87-243B-BDDA-047D5DDCCE1F}"/>
              </a:ext>
            </a:extLst>
          </p:cNvPr>
          <p:cNvSpPr txBox="1"/>
          <p:nvPr/>
        </p:nvSpPr>
        <p:spPr>
          <a:xfrm>
            <a:off x="985837" y="2245866"/>
            <a:ext cx="9973711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Ustawa o bezpieczeństwie osób przebywających na obszarach wodnych.</a:t>
            </a:r>
          </a:p>
        </p:txBody>
      </p:sp>
    </p:spTree>
    <p:extLst>
      <p:ext uri="{BB962C8B-B14F-4D97-AF65-F5344CB8AC3E}">
        <p14:creationId xmlns:p14="http://schemas.microsoft.com/office/powerpoint/2010/main" val="26013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2F31C904-F4CD-47FD-18BE-A2A4637E9B5F}"/>
              </a:ext>
            </a:extLst>
          </p:cNvPr>
          <p:cNvSpPr txBox="1"/>
          <p:nvPr/>
        </p:nvSpPr>
        <p:spPr>
          <a:xfrm>
            <a:off x="902494" y="217065"/>
            <a:ext cx="10387012" cy="6103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1</a:t>
            </a:r>
          </a:p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Ustawa określa: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warunki bezpieczeństwa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osób pływających, kąpiących się lub uprawiających sport lub rekreację na obszarach wodnych;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podmioty uprawnione do wykonywania ratownictwa wodnego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, zakres ich obowiązków i uprawnień, oraz zasady finansowania ich działalności;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podmioty odpowiedzialne za zapewnienie bezpieczeństwa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osobom pływającym, kąpiącym się lub uprawiającym sport lub rekreację na obszarach wodnych;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nadzór i kontrolę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nad ratownictwem wodnym.</a:t>
            </a:r>
          </a:p>
        </p:txBody>
      </p:sp>
    </p:spTree>
    <p:extLst>
      <p:ext uri="{BB962C8B-B14F-4D97-AF65-F5344CB8AC3E}">
        <p14:creationId xmlns:p14="http://schemas.microsoft.com/office/powerpoint/2010/main" val="357551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8F62F6D-92D6-FE38-E2D2-81DCFC6DC233}"/>
              </a:ext>
            </a:extLst>
          </p:cNvPr>
          <p:cNvSpPr txBox="1"/>
          <p:nvPr/>
        </p:nvSpPr>
        <p:spPr>
          <a:xfrm>
            <a:off x="908602" y="196545"/>
            <a:ext cx="10115550" cy="609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1 c.d.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Ustawa wskazuje, iż podczas zdarzeń, w związku z którymi prowadzone są działania z zakresu: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251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gaszenia pożarów </a:t>
            </a:r>
          </a:p>
          <a:p>
            <a:pPr marL="5251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ratownictwa chemicznego</a:t>
            </a:r>
          </a:p>
          <a:p>
            <a:pPr marL="5251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ekologicznego </a:t>
            </a:r>
          </a:p>
          <a:p>
            <a:pPr marL="5251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technicznego (w którym jest ujęte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ratownictwo wodne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do kierowania tymi działaniami uprawniony jest kierujący działaniem ratowniczym, w rozumieniu przepisów </a:t>
            </a:r>
            <a:r>
              <a:rPr lang="pl-PL" sz="2400" dirty="0">
                <a:solidFill>
                  <a:srgbClr val="000000"/>
                </a:solidFill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stawy o ochronie przeciwpożarowej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9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1B647FA-7E60-E19B-0042-E6834C2C1963}"/>
              </a:ext>
            </a:extLst>
          </p:cNvPr>
          <p:cNvSpPr txBox="1"/>
          <p:nvPr/>
        </p:nvSpPr>
        <p:spPr>
          <a:xfrm>
            <a:off x="1385888" y="490061"/>
            <a:ext cx="97155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Dokumenty regulujące wykonywanie prac podwodnych </a:t>
            </a:r>
            <a:b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Państwowej Straży Pożarnej c.d.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C118BB3-15C2-A98D-1563-6FACE6690D18}"/>
              </a:ext>
            </a:extLst>
          </p:cNvPr>
          <p:cNvSpPr txBox="1"/>
          <p:nvPr/>
        </p:nvSpPr>
        <p:spPr>
          <a:xfrm>
            <a:off x="1067836" y="2372851"/>
            <a:ext cx="9715500" cy="1876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Ustawa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 bezpieczeństwie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osób przebywających na obszarach wodnych.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Rozporządzenie Ministra Spraw Wewnętrznych i Administracji w sprawie szczegółowej organizacji krajowego systemu ratowniczo-gaśniczego.</a:t>
            </a:r>
          </a:p>
        </p:txBody>
      </p:sp>
    </p:spTree>
    <p:extLst>
      <p:ext uri="{BB962C8B-B14F-4D97-AF65-F5344CB8AC3E}">
        <p14:creationId xmlns:p14="http://schemas.microsoft.com/office/powerpoint/2010/main" val="324246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98241C2-D9C7-1219-F09E-0B76B6C8150E}"/>
              </a:ext>
            </a:extLst>
          </p:cNvPr>
          <p:cNvSpPr txBox="1"/>
          <p:nvPr/>
        </p:nvSpPr>
        <p:spPr>
          <a:xfrm>
            <a:off x="1271588" y="1572929"/>
            <a:ext cx="9372600" cy="3356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Ad. 2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 krajowym systemie ratowniczo-gaśniczym dokonano podziału czynności ratowniczych na: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podstawowe,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specjalistyczne.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5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264013F-878D-5BBF-2577-DBCC3E181A86}"/>
              </a:ext>
            </a:extLst>
          </p:cNvPr>
          <p:cNvSpPr txBox="1"/>
          <p:nvPr/>
        </p:nvSpPr>
        <p:spPr>
          <a:xfrm>
            <a:off x="235744" y="0"/>
            <a:ext cx="11720511" cy="6898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2 c.d.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Zgodnie z rozporządzeniem elementem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ratownictwa technicznego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ratownictwo wodne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Obejmuje ono stosowanie wodnych lub lodowych technik ratowniczych służących ewakuacji zagrożonych lub poszkodowanych osób z akwenów i obszarów zalodzonych oraz terenów powodziowych.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 ramach działań na akwenach może być również wykonywane:</a:t>
            </a:r>
          </a:p>
          <a:p>
            <a:pPr marL="7200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stabilizowanie, cięcie, rozpieranie;</a:t>
            </a:r>
          </a:p>
          <a:p>
            <a:pPr marL="7200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podnoszenie lub przenoszenie konstrukcji, instalacji i urządzeń, a także części obiektów oraz przeszkód naturalnych i sztucznych w celu zlikwidowania lub ograniczenia zagrożenia dla osób, zwierząt, środowiska, infrastruktury i innego mienia.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50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DF637C3-1662-9668-3969-2A515617A47A}"/>
              </a:ext>
            </a:extLst>
          </p:cNvPr>
          <p:cNvSpPr txBox="1"/>
          <p:nvPr/>
        </p:nvSpPr>
        <p:spPr>
          <a:xfrm>
            <a:off x="500063" y="1614080"/>
            <a:ext cx="11058525" cy="361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2 c.d.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Działania ratownicze z dziedziny ratownictwa technicznego, w zakresie wynikającym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 planu ratowniczego, prowadzą podmioty ksrg, z uwzględnieniem ich wyposażenia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sprzęt specjalistyczny i środki ochrony indywidualnej, oraz: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specjalistyczne grupy ratownictwa wodno-nurkowego Państwowej Straży Pożarnej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innych podmiotów ksrg będących jednostkami ochrony przeciwpożarowej;</a:t>
            </a:r>
          </a:p>
        </p:txBody>
      </p:sp>
    </p:spTree>
    <p:extLst>
      <p:ext uri="{BB962C8B-B14F-4D97-AF65-F5344CB8AC3E}">
        <p14:creationId xmlns:p14="http://schemas.microsoft.com/office/powerpoint/2010/main" val="392703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58D8C06-FB1F-6776-889B-7E12C7F99ECF}"/>
              </a:ext>
            </a:extLst>
          </p:cNvPr>
          <p:cNvSpPr txBox="1"/>
          <p:nvPr/>
        </p:nvSpPr>
        <p:spPr>
          <a:xfrm>
            <a:off x="759619" y="372169"/>
            <a:ext cx="11048068" cy="5559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2 c.d.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W przypadku, gdy prowadzone są działania ratownicze przez SGRW-N,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kierowanie interwencyjne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, w realizowanej przez nią części zadań, jest organizowane przez jej dowódcę.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Przy braku dowódcy SGRW-N, za kierowanie działaniem nurków odpowiada kierujący pracami podwodnymi lub wyznaczony dowodzący działaniem ratowniczym SGRW-N zgodnie z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Zasadami organizacji ratownictwa wodnego w ksrg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W przypadku prowadzenia działań przez SGRW-N, oprócz szczebla interwencyjnego, powinien zostać uruchomiony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szczebel taktyczny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005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A7BBC33-8593-7904-8648-B06D73609753}"/>
              </a:ext>
            </a:extLst>
          </p:cNvPr>
          <p:cNvSpPr txBox="1"/>
          <p:nvPr/>
        </p:nvSpPr>
        <p:spPr>
          <a:xfrm>
            <a:off x="991014" y="558156"/>
            <a:ext cx="10401300" cy="5405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2 c.d.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Kierowanie taktyczne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są obowiązani przejąć, w następującej kolejności:</a:t>
            </a:r>
          </a:p>
          <a:p>
            <a:pPr marL="4891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zastępca dowódcy jednostki ratowniczo-gaśniczej Państwowej Straży Pożarnej właściwej dla miejsca powstania zdarzenia,</a:t>
            </a:r>
          </a:p>
          <a:p>
            <a:pPr marL="4891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dowódca jednostki ratowniczo-gaśniczej Państwowej Straży Pożarnej właściwej dla miejsca powstania zdarzenia,</a:t>
            </a:r>
          </a:p>
          <a:p>
            <a:pPr marL="4891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oficer lub aspirant wyznaczony przez komendanta powiatowego (miejskiego) Państwowej Straży Pożarnej do kierowania w jego imieniu i na jego polecenie,</a:t>
            </a:r>
          </a:p>
          <a:p>
            <a:pPr marL="4891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komendant powiatowy (miejski) Państwowej Straży Pożarnej.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97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67FCD30-0DF1-79B0-2EA0-FF6A2F373C1F}"/>
              </a:ext>
            </a:extLst>
          </p:cNvPr>
          <p:cNvSpPr txBox="1"/>
          <p:nvPr/>
        </p:nvSpPr>
        <p:spPr>
          <a:xfrm>
            <a:off x="1057275" y="532923"/>
            <a:ext cx="102012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Dokumenty regulujące wykonywanie prac podwodnych </a:t>
            </a:r>
            <a:b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Państwowej Straży Pożarnej c.d.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A00EB11-2858-D916-CB9F-87E93CC8E301}"/>
              </a:ext>
            </a:extLst>
          </p:cNvPr>
          <p:cNvSpPr txBox="1"/>
          <p:nvPr/>
        </p:nvSpPr>
        <p:spPr>
          <a:xfrm>
            <a:off x="1057274" y="1815493"/>
            <a:ext cx="10201275" cy="427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Ustawa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 bezpieczeństwie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osób przebywających na obszarach wodnych.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Rozporządzenie Ministra Spraw Wewnętrznych i Administracji w sprawie szczegółowej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organizacji krajowego systemu ratowniczo-gaśniczego.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Rozporządzenie Ministra Spraw Wewnętrznych i Administracji w sprawie wykonywania prac podwodnych w jednostkach organizacyjnych podległych lub nadzorowanych przez ministra właściwego do spraw wewnętrznych (oraz rozporządzenie zmieniające). </a:t>
            </a:r>
          </a:p>
        </p:txBody>
      </p:sp>
    </p:spTree>
    <p:extLst>
      <p:ext uri="{BB962C8B-B14F-4D97-AF65-F5344CB8AC3E}">
        <p14:creationId xmlns:p14="http://schemas.microsoft.com/office/powerpoint/2010/main" val="86903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294755" y="542032"/>
            <a:ext cx="3942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Materiał nauczania:</a:t>
            </a:r>
          </a:p>
          <a:p>
            <a:pPr algn="ctr"/>
            <a:endParaRPr lang="pl-PL" sz="2400" b="1" dirty="0"/>
          </a:p>
        </p:txBody>
      </p:sp>
      <p:sp>
        <p:nvSpPr>
          <p:cNvPr id="2" name="Prostokąt 1"/>
          <p:cNvSpPr/>
          <p:nvPr/>
        </p:nvSpPr>
        <p:spPr>
          <a:xfrm>
            <a:off x="531447" y="1384002"/>
            <a:ext cx="10863384" cy="317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u="sng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 </a:t>
            </a:r>
            <a:r>
              <a:rPr lang="pl-PL" sz="2400" b="1" dirty="0"/>
              <a:t>uregulowania prawne </a:t>
            </a:r>
            <a:r>
              <a:rPr lang="pl-PL" sz="2400" dirty="0"/>
              <a:t>dotyczące wykonywania prac podwodnych,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 </a:t>
            </a:r>
            <a:r>
              <a:rPr lang="pl-PL" sz="2400" b="1" dirty="0"/>
              <a:t>struktura organizacyjna </a:t>
            </a:r>
            <a:r>
              <a:rPr lang="pl-PL" sz="2400" dirty="0"/>
              <a:t>ratownictwa na obszarach wodnych w krajowym systemie ratowniczo-gaśniczym,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b="1" dirty="0"/>
              <a:t> kwalifikacje</a:t>
            </a:r>
            <a:r>
              <a:rPr lang="pl-PL" sz="2400" dirty="0"/>
              <a:t> uprawniające do wykonywania prac podwodnych,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 </a:t>
            </a:r>
            <a:r>
              <a:rPr lang="pl-PL" sz="2400" b="1" dirty="0"/>
              <a:t>dokumentacja</a:t>
            </a:r>
            <a:r>
              <a:rPr lang="pl-PL" sz="2400" dirty="0"/>
              <a:t> sprzętu nurkowego oraz prowadzenia prac podwodnych.</a:t>
            </a:r>
          </a:p>
        </p:txBody>
      </p:sp>
    </p:spTree>
    <p:extLst>
      <p:ext uri="{BB962C8B-B14F-4D97-AF65-F5344CB8AC3E}">
        <p14:creationId xmlns:p14="http://schemas.microsoft.com/office/powerpoint/2010/main" val="1116608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469F27E-9E54-9424-6425-E8FEDEA88997}"/>
              </a:ext>
            </a:extLst>
          </p:cNvPr>
          <p:cNvSpPr txBox="1"/>
          <p:nvPr/>
        </p:nvSpPr>
        <p:spPr>
          <a:xfrm>
            <a:off x="729698" y="824998"/>
            <a:ext cx="10501313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Ad. 3</a:t>
            </a:r>
            <a:endParaRPr lang="pl-PL" sz="2400" b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Rozporządzenie określa: </a:t>
            </a:r>
          </a:p>
          <a:p>
            <a:pPr marL="4108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warunki bezpieczeństwa wykonywania prac podwodnych, w tym działań ratowniczych, szkoleń i ćwiczeń;</a:t>
            </a:r>
          </a:p>
          <a:p>
            <a:pPr marL="4108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tryb i kryteria nabywania kwalifikacji uprawniających do wykonywania prac podwodnych; </a:t>
            </a:r>
          </a:p>
          <a:p>
            <a:pPr marL="4108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wzory dokumentów potwierdzających nabycie kwalifikacji;</a:t>
            </a:r>
          </a:p>
          <a:p>
            <a:pPr marL="4108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wzory innych dokumentów związanych z wykonywaniem prac podwodnych;</a:t>
            </a:r>
          </a:p>
          <a:p>
            <a:pPr marL="4108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sposób ustalania okoliczności wypadków z udziałem nurków w jednostkach.</a:t>
            </a:r>
          </a:p>
        </p:txBody>
      </p:sp>
    </p:spTree>
    <p:extLst>
      <p:ext uri="{BB962C8B-B14F-4D97-AF65-F5344CB8AC3E}">
        <p14:creationId xmlns:p14="http://schemas.microsoft.com/office/powerpoint/2010/main" val="2000636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954A5F5-2EEC-970A-1BBA-A0CE1B8EEC94}"/>
              </a:ext>
            </a:extLst>
          </p:cNvPr>
          <p:cNvSpPr txBox="1"/>
          <p:nvPr/>
        </p:nvSpPr>
        <p:spPr>
          <a:xfrm>
            <a:off x="1414049" y="1242199"/>
            <a:ext cx="9820275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2011 r. rozporządzenie zmieniające wprowadziło zmiany obejmujące m.in. zmiany w głębokościach, do których wykonywane są prace podwodne, brak obowiązku obecności kierującego pracami podwodnymi przy wykonywaniu prac podwodnych.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Uwaga: ze względu na wagę tego rozporządzenia każdy nurek MSWiA powinien znać dobrze jego treść.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0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38BE15F-E3A8-E3B8-F544-F4AA9C60603F}"/>
              </a:ext>
            </a:extLst>
          </p:cNvPr>
          <p:cNvSpPr txBox="1"/>
          <p:nvPr/>
        </p:nvSpPr>
        <p:spPr>
          <a:xfrm>
            <a:off x="1271588" y="575786"/>
            <a:ext cx="93583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Dokumenty regulujące wykonywanie prac podwodnych </a:t>
            </a:r>
            <a:b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Państwowej Straży Pożarnej c.d.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2D5E7D4-C9B4-2D86-DE4A-7759B4438796}"/>
              </a:ext>
            </a:extLst>
          </p:cNvPr>
          <p:cNvSpPr txBox="1"/>
          <p:nvPr/>
        </p:nvSpPr>
        <p:spPr>
          <a:xfrm>
            <a:off x="318052" y="1591449"/>
            <a:ext cx="11608905" cy="4451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Ustawa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 bezpieczeństwie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osób przebywających na obszarach wodnych.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Rozporządzenie Ministra Spraw Wewnętrznych i Administracji w sprawie szczegółowej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organizacji krajowego systemu ratowniczo-gaśniczego.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Rozporządzenie Ministra Spraw Wewnętrznych i Administracji w sprawie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wykonywania prac podwodnych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w jednostkach organizacyjnych podległych lub nadzorowanych przez ministra właściwego do spraw wewnętrznych (oraz rozporządzenie zmieniające).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Zasady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 organizacji ratownictwa wodnego w krajowym systemie ratowniczo-gaśniczym.</a:t>
            </a:r>
          </a:p>
        </p:txBody>
      </p:sp>
    </p:spTree>
    <p:extLst>
      <p:ext uri="{BB962C8B-B14F-4D97-AF65-F5344CB8AC3E}">
        <p14:creationId xmlns:p14="http://schemas.microsoft.com/office/powerpoint/2010/main" val="2696624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7D1E7B2-129A-536C-967A-D156673E6D8E}"/>
              </a:ext>
            </a:extLst>
          </p:cNvPr>
          <p:cNvSpPr txBox="1"/>
          <p:nvPr/>
        </p:nvSpPr>
        <p:spPr>
          <a:xfrm>
            <a:off x="874643" y="1345179"/>
            <a:ext cx="10129838" cy="3641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Ad. 4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Zasady doprecyzowują zasady funkcjonowania specjalistycznych grup ratownictwa wodno-nurkowego.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W zależności od możliwości realizowania zadań ratowniczych, liczebności dostępnych ratowników i ich kwalifikacji oraz wyposażenia technicznego, SGRW-N utrzymują gotowość operacyjną poziomu A lub AB lub ABC.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83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943100" y="400077"/>
            <a:ext cx="6958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Poziom gotowości operacyjnej A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77366" y="1509163"/>
            <a:ext cx="10133973" cy="4794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Organizacja SGRW-N:</a:t>
            </a: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Skład grupy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1 - kierujący pracami podwodnymi, 11 - młodszych nurków.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Minimalny skład grupy do podjęcia działań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2 młodszych nurków, 1 - strażak obsługujący sprzęt logistyczny, pojazd i łódź ratowniczą.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Dowodzącym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działaniem ratowniczym SGRW-N jest wyznaczony młodszy nurek/nurek/kierujący pracami podwodnymi.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Gotowość grupy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 wyjazdu – niezwłoczna.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59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14475"/>
            <a:ext cx="7062787" cy="496304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2386013" y="428625"/>
            <a:ext cx="8072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Poziom gotowości operacyjnej A c.d.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32EA638-2868-89A3-76DB-3A387CF23D9E}"/>
              </a:ext>
            </a:extLst>
          </p:cNvPr>
          <p:cNvSpPr txBox="1"/>
          <p:nvPr/>
        </p:nvSpPr>
        <p:spPr>
          <a:xfrm>
            <a:off x="875110" y="1049604"/>
            <a:ext cx="6093618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Schemat organizacyjny SGRW-N: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80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14550" y="214795"/>
            <a:ext cx="8486775" cy="58737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Poziom gotowości operacyjnej A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1939" y="802170"/>
            <a:ext cx="10876722" cy="605583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400" dirty="0">
                <a:cs typeface="Arial" panose="020B0604020202020204" pitchFamily="34" charset="0"/>
              </a:rPr>
              <a:t>1. </a:t>
            </a: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Zadania SGRW-N: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Zadania w zakresie podstawowym.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Ratowanie życia i zdrowia poprzez wykonywanie prac podwodnych:</a:t>
            </a:r>
          </a:p>
          <a:p>
            <a:pPr marL="6794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niesienie pomocy tonącym;</a:t>
            </a:r>
          </a:p>
          <a:p>
            <a:pPr marL="6794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niesienie pomocy poszkodowanym w wypadkach komunikacyjnych na wodzie;</a:t>
            </a:r>
          </a:p>
          <a:p>
            <a:pPr marL="6794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ratownictwo lodowe polegające na niesieniu pomocy ludziom znajdującym się pod lodem lub na lodzie (krze).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Zadania SGRW-N, poziomu gotowości B – jeżeli grupa podczas danego zdarzenia posiada stan osobowy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 wyposażenie takie jak dla poziomu gotowości operacyjnej B.</a:t>
            </a:r>
          </a:p>
        </p:txBody>
      </p:sp>
    </p:spTree>
    <p:extLst>
      <p:ext uri="{BB962C8B-B14F-4D97-AF65-F5344CB8AC3E}">
        <p14:creationId xmlns:p14="http://schemas.microsoft.com/office/powerpoint/2010/main" val="2632411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114550" y="400077"/>
            <a:ext cx="7672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Poziom gotowości operacyjnej AB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87559" y="1843899"/>
            <a:ext cx="10084023" cy="381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Organizacja SGRW-N:</a:t>
            </a:r>
            <a:endParaRPr kumimoji="0" lang="pl-PL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Skład grupy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6 – kierujących pracami podwodnymi, 12 – młodszych nurków.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Minimalny skład grupy do podjęcia działań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: kierujący pracami podwodnymi, 2 młodszych nurków, 1 - strażak obsługujący sprzęt logistyczny, pojazd i łódź ratowniczą.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Gotowość grupy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do wyjazdu – niezwłoczna.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400" dirty="0"/>
              <a:t> </a:t>
            </a:r>
            <a:endParaRPr lang="pl-PL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29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3175" y="155575"/>
            <a:ext cx="7086600" cy="105886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Poziom gotowości operacyjnej AB c.d.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876425"/>
            <a:ext cx="7439025" cy="474345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5B2C3D3-F0C7-322B-AB0B-6413B784FDE1}"/>
              </a:ext>
            </a:extLst>
          </p:cNvPr>
          <p:cNvSpPr txBox="1"/>
          <p:nvPr/>
        </p:nvSpPr>
        <p:spPr>
          <a:xfrm>
            <a:off x="789385" y="1214438"/>
            <a:ext cx="609361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Schemat organizacyjny SGRW-N: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09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14638" y="365126"/>
            <a:ext cx="6700837" cy="57785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Poziom gotowości operacyjnej AB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3201" y="783259"/>
            <a:ext cx="11988800" cy="5896941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Zadania SGRW-N: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Zadania w zakresie podstawowym.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Zadania w zakresie specjalistycznym poziomu gotowości A przy niezwłocznym czasie wyjazdu.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Wsparcie działań SGRW-N poziomu gotowości A po zakończeniu działań ratowniczych.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Wykonanie działań z zakresu ratownictwa technicznego.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Wykonywanie działań wspomagających, w tym z wykorzystaniem sprzętu pomiarowego do lokalizacji obiektów pod wodą, uwzględniając możliwości sprzętowe i głębokość akwenu.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Zadania SGRW-N poziomu gotowości ABC – jeżeli grupa podczas danego zdarzenia posiada stan osobowy i wyposażenie takie jak dla poziomu gotowości operacyjnej ABC.</a:t>
            </a:r>
          </a:p>
        </p:txBody>
      </p:sp>
    </p:spTree>
    <p:extLst>
      <p:ext uri="{BB962C8B-B14F-4D97-AF65-F5344CB8AC3E}">
        <p14:creationId xmlns:p14="http://schemas.microsoft.com/office/powerpoint/2010/main" val="23073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F5D8EAA-12F9-9BC4-2726-4FA926EBEDD3}"/>
              </a:ext>
            </a:extLst>
          </p:cNvPr>
          <p:cNvSpPr txBox="1"/>
          <p:nvPr/>
        </p:nvSpPr>
        <p:spPr>
          <a:xfrm>
            <a:off x="8443318" y="183100"/>
            <a:ext cx="31825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Cele szczegółowe: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0A93058-155C-64BC-00A0-12A67AE9AAC7}"/>
              </a:ext>
            </a:extLst>
          </p:cNvPr>
          <p:cNvSpPr txBox="1"/>
          <p:nvPr/>
        </p:nvSpPr>
        <p:spPr>
          <a:xfrm>
            <a:off x="764083" y="545850"/>
            <a:ext cx="10663833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wyniku realizacji tematu słuchacz powinien umieć: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wymienić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akty prawne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regulujące wykonywanie prac podwodnych w Polsce,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przedstawić i scharakteryzować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strukturę organizacyjną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ratownictwa na obszarach wodnych w krajowym systemie ratowniczo-gaśniczym,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wyjaśnić tryb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nabywania kwalifikacji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uprawniających do wykonywania prac podwodnych,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omówić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kwalifikacje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młodszego nurka,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wyjaśnić następujące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pojęcia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nurek, prace podwodne, sprzęt nurkowy, technika nurkowa i technologia wykonywania prac podwodnych,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odczytać z dokumentacji sprzętu nurkowego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okresy ważności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atestów i legalizacji,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wypełnić dzienną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kartę prac podwodnych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715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286000" y="400077"/>
            <a:ext cx="7972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Poziom gotowości operacyjnej ABC/ABCchem</a:t>
            </a:r>
          </a:p>
        </p:txBody>
      </p:sp>
      <p:sp>
        <p:nvSpPr>
          <p:cNvPr id="3" name="Prostokąt 2"/>
          <p:cNvSpPr/>
          <p:nvPr/>
        </p:nvSpPr>
        <p:spPr>
          <a:xfrm>
            <a:off x="920017" y="1128611"/>
            <a:ext cx="10351965" cy="5729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Organizacja SGRW-N:</a:t>
            </a: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Skład grupy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6 - kierujących pracami podwodnymi, 12 - nurków,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12 - młodszych nurków.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Minimalny skład grupy do podjęcia działań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kierujący pracami podwodnymi ,2 nurków,  </a:t>
            </a:r>
            <a:b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młodszych nurków, 1 - strażak obsługujący sprzęt logistyczny, pojazd i łódź ratowniczą.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Gotowość grupy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 wyjazdu – nie dłuższa niż 60 minut.</a:t>
            </a:r>
            <a:endParaRPr lang="pl-P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800" dirty="0"/>
              <a:t> </a:t>
            </a:r>
            <a:endParaRPr 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96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8325" y="182893"/>
            <a:ext cx="8515350" cy="892175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Poziom gotowości operacyjnej ABC/ABCchem c.d.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552575"/>
            <a:ext cx="7353300" cy="513873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154CEDB-9CB5-9F76-A112-69D6C44B94A5}"/>
              </a:ext>
            </a:extLst>
          </p:cNvPr>
          <p:cNvSpPr txBox="1"/>
          <p:nvPr/>
        </p:nvSpPr>
        <p:spPr>
          <a:xfrm>
            <a:off x="246460" y="1024864"/>
            <a:ext cx="609361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Schemat organizacyjny SGRW-N: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61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3100" y="365125"/>
            <a:ext cx="8301038" cy="8350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Poziom gotowości operacyjnej ABC/ABCchem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5281" y="1001712"/>
            <a:ext cx="11605419" cy="5754688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Zadania SGRW-N: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Zadania w zakresie podstawowym.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Zadania określone dla SGRW-N poziomu gotowości A i AB (z niezwłocznym czasem wyjazdu).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Wsparcie działań SGRW-N poziomu gotowości A i AB.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Prowadzenie działań ratowniczych wykraczających poza zakres możliwości technicznych poziomu gotowości A i AB.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Ratowanie mienia i środowiska wodnego poprzez stosowanie technik i czynności ratowniczych z zakresu ratownictwa technicznego prowadzonych pod wodą.</a:t>
            </a:r>
          </a:p>
        </p:txBody>
      </p:sp>
    </p:spTree>
    <p:extLst>
      <p:ext uri="{BB962C8B-B14F-4D97-AF65-F5344CB8AC3E}">
        <p14:creationId xmlns:p14="http://schemas.microsoft.com/office/powerpoint/2010/main" val="34665023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9990ECE-E02D-32B3-1296-CC3FA990AADB}"/>
              </a:ext>
            </a:extLst>
          </p:cNvPr>
          <p:cNvSpPr txBox="1"/>
          <p:nvPr/>
        </p:nvSpPr>
        <p:spPr>
          <a:xfrm>
            <a:off x="914400" y="1367731"/>
            <a:ext cx="10515600" cy="4723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r>
              <a:rPr kumimoji="0" lang="pl-PL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Zadania SGRW-N c.d.: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Wydobywanie obiektów z dna, jeśli mogą powodować zagrożenie dla życia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 zdrowia ludzkiego oraz dla środowiska wodnego.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 przypadku SGRW-N poziomu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ABCchem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ratowanie mienia i środowiska wodnego poprzez stosowanie technik i czynności ratowniczych z zakresu ratownictwa technicznego i chemicznego prowadzonych pod wodą, w wodach, których stopień skażenia uniemożliwia realizację zadań przez grupy poziomu gotowości A,AB,ABC.</a:t>
            </a:r>
          </a:p>
        </p:txBody>
      </p:sp>
    </p:spTree>
    <p:extLst>
      <p:ext uri="{BB962C8B-B14F-4D97-AF65-F5344CB8AC3E}">
        <p14:creationId xmlns:p14="http://schemas.microsoft.com/office/powerpoint/2010/main" val="3127950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136204" y="371305"/>
            <a:ext cx="698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gotowości operacyjnej SGRWN</a:t>
            </a:r>
          </a:p>
        </p:txBody>
      </p:sp>
      <p:sp>
        <p:nvSpPr>
          <p:cNvPr id="3" name="Prostokąt 2"/>
          <p:cNvSpPr/>
          <p:nvPr/>
        </p:nvSpPr>
        <p:spPr>
          <a:xfrm>
            <a:off x="922215" y="1531737"/>
            <a:ext cx="9993435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Określenie codziennej gotowości SGRW-N.</a:t>
            </a:r>
          </a:p>
          <a:p>
            <a:pPr marL="3240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Przesyłanie informacji do KCKR. </a:t>
            </a:r>
          </a:p>
          <a:p>
            <a:pPr marL="3240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 przypadku zmiany obowiązkowa aktualizacja.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1" y="3606262"/>
            <a:ext cx="8477250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9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00099" y="396765"/>
            <a:ext cx="10372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Obszary chronione </a:t>
            </a:r>
            <a:b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Specjalistycznych Grup Ratownictwa Wodno-Nurkowego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820" y="1832166"/>
            <a:ext cx="6987931" cy="47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859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83239" y="553931"/>
            <a:ext cx="100162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Kwalifikacje uprawniające do wykonywania prac podwodnych</a:t>
            </a:r>
          </a:p>
        </p:txBody>
      </p:sp>
      <p:sp>
        <p:nvSpPr>
          <p:cNvPr id="2" name="Prostokąt 1"/>
          <p:cNvSpPr/>
          <p:nvPr/>
        </p:nvSpPr>
        <p:spPr>
          <a:xfrm>
            <a:off x="415542" y="2059060"/>
            <a:ext cx="10671557" cy="2620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 myśl </a:t>
            </a:r>
            <a:r>
              <a:rPr lang="pl-PL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ozporządzenia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Ministra Spraw Wewnętrznych i Administracji  </a:t>
            </a:r>
            <a:r>
              <a:rPr kumimoji="0" lang="pl-PL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 sprawie wykonywania prac podwodnych w jednostkach podległych lub nadzorowanych przez ministra właściwego do spraw wewnętrznych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nurkowie Państwowej Straży Pożarnej powinni posiadać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odpowiednie kwalifikacje nurkowe.</a:t>
            </a:r>
            <a:r>
              <a:rPr lang="pl-PL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4274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8BEBDC7-8A53-3127-DF4A-023057BB6085}"/>
              </a:ext>
            </a:extLst>
          </p:cNvPr>
          <p:cNvSpPr txBox="1"/>
          <p:nvPr/>
        </p:nvSpPr>
        <p:spPr>
          <a:xfrm>
            <a:off x="1014413" y="535157"/>
            <a:ext cx="102155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Kwalifikacje uprawniające do wykonywania prac podwodnych</a:t>
            </a: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95712CB-5283-A8F7-9A36-FE98CB8CC438}"/>
              </a:ext>
            </a:extLst>
          </p:cNvPr>
          <p:cNvSpPr txBox="1"/>
          <p:nvPr/>
        </p:nvSpPr>
        <p:spPr>
          <a:xfrm>
            <a:off x="3046810" y="2573317"/>
            <a:ext cx="6093618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młodszy nurek;</a:t>
            </a:r>
          </a:p>
          <a:p>
            <a:pPr marL="542925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nurek;</a:t>
            </a:r>
          </a:p>
          <a:p>
            <a:pPr marL="542925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nurek kierujący pracami podwodnymi;</a:t>
            </a:r>
          </a:p>
          <a:p>
            <a:pPr marL="542925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nurek instruktor; </a:t>
            </a:r>
          </a:p>
        </p:txBody>
      </p:sp>
    </p:spTree>
    <p:extLst>
      <p:ext uri="{BB962C8B-B14F-4D97-AF65-F5344CB8AC3E}">
        <p14:creationId xmlns:p14="http://schemas.microsoft.com/office/powerpoint/2010/main" val="260352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1999" y="146050"/>
            <a:ext cx="10982325" cy="1025525"/>
          </a:xfrm>
        </p:spPr>
        <p:txBody>
          <a:bodyPr>
            <a:normAutofit/>
          </a:bodyPr>
          <a:lstStyle/>
          <a:p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Kwalifikacje uprawniające do wykonywania prac podwodnych c.d.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63500" y="1171575"/>
            <a:ext cx="12255500" cy="5838825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Kwalifikacje młodszego nurka może nabyć osoba,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która posiada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542925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aktualne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orzeczenie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o braku przeciwwskazań do wykonywania prac podwodnych,</a:t>
            </a:r>
          </a:p>
          <a:p>
            <a:pPr marL="542925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ukończone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postępowanie kwalifikacyjne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pierwsze przeszkolenie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 służbie, w przypadku funkcjonariuszy,</a:t>
            </a:r>
          </a:p>
          <a:p>
            <a:pPr marL="542925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potwierdzone odpowiednimi dokumentami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kwalifikacje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co najmniej w zakresie nurkowania rekreacyjnego określone dla płetwonurka wymagającego nadzoru (dla poziomu 1. płetwonurkowania) w Polskiej Normie nr PN-EN 14153-1:2005 albo kwalifikacje nurka III klasy w rozumieniu ustawy,</a:t>
            </a:r>
          </a:p>
          <a:p>
            <a:pPr marL="542925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zaświadczenie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o odbyciu szkolenia teoretycznego i praktycznego w zakresie młodszego nurka.</a:t>
            </a:r>
          </a:p>
        </p:txBody>
      </p:sp>
    </p:spTree>
    <p:extLst>
      <p:ext uri="{BB962C8B-B14F-4D97-AF65-F5344CB8AC3E}">
        <p14:creationId xmlns:p14="http://schemas.microsoft.com/office/powerpoint/2010/main" val="3377975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367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Kwalifikacje uprawniające do wykonywania prac podwodnych c.d.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9300" y="1976436"/>
            <a:ext cx="10845800" cy="1770064"/>
          </a:xfr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Nurek kierujący pracami podwodnymi – kierowanie pracami podwodnymi prowadzonymi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głębokości do 30 metrów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prowadzenie szkoleń doskonalących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 zakresu ratownictwa wodnego, na poziomie specjalistycznym.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7A8C1EF-79B1-F8D4-D59C-B36CB4FA7AA5}"/>
              </a:ext>
            </a:extLst>
          </p:cNvPr>
          <p:cNvSpPr txBox="1"/>
          <p:nvPr/>
        </p:nvSpPr>
        <p:spPr>
          <a:xfrm>
            <a:off x="673100" y="4917043"/>
            <a:ext cx="10845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Należy pamiętać, że obecność kierującego pracami podwodnymi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nie jest wymagana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jeśli zachodzi konieczność ratowania życia lub zdrowia ludzkiego!!!</a:t>
            </a:r>
          </a:p>
        </p:txBody>
      </p:sp>
    </p:spTree>
    <p:extLst>
      <p:ext uri="{BB962C8B-B14F-4D97-AF65-F5344CB8AC3E}">
        <p14:creationId xmlns:p14="http://schemas.microsoft.com/office/powerpoint/2010/main" val="33093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099493" y="587646"/>
            <a:ext cx="10117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/>
              <a:t>Akty prawne regulujące wykonywanie prac podwodnych </a:t>
            </a:r>
            <a:br>
              <a:rPr lang="pl-PL" sz="3000" b="1" dirty="0"/>
            </a:br>
            <a:r>
              <a:rPr lang="pl-PL" sz="3000" b="1" dirty="0"/>
              <a:t>w Polsce </a:t>
            </a:r>
          </a:p>
        </p:txBody>
      </p:sp>
      <p:sp>
        <p:nvSpPr>
          <p:cNvPr id="2" name="Prostokąt 1"/>
          <p:cNvSpPr/>
          <p:nvPr/>
        </p:nvSpPr>
        <p:spPr>
          <a:xfrm>
            <a:off x="634971" y="2169238"/>
            <a:ext cx="10118000" cy="155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810"/>
              </a:spcAft>
              <a:buFont typeface="+mj-lt"/>
              <a:buAutoNum type="arabicPeriod"/>
            </a:pPr>
            <a:r>
              <a:rPr lang="pl-PL" sz="2400" b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Ustawa o wykonywaniu prac podwodnych.</a:t>
            </a:r>
            <a:endParaRPr lang="pl-PL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810"/>
              </a:spcAft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6350" indent="-6350" algn="just">
              <a:spcBef>
                <a:spcPts val="600"/>
              </a:spcBef>
              <a:spcAft>
                <a:spcPts val="810"/>
              </a:spcAft>
            </a:pPr>
            <a:endParaRPr lang="pl-PL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482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00088" y="286863"/>
            <a:ext cx="10186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Ważne definicje dotyczące wykonywania prac podwodnych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2184400" y="1518090"/>
            <a:ext cx="7002464" cy="428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cs typeface="Arial" panose="020B0604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nurek;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sprzęt nurkowy;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technika nurkowania;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prace podwodne;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baza prac podwodnych;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procedura prac podwodnych;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technologia wykonywania prac podwodnych.</a:t>
            </a:r>
          </a:p>
        </p:txBody>
      </p:sp>
    </p:spTree>
    <p:extLst>
      <p:ext uri="{BB962C8B-B14F-4D97-AF65-F5344CB8AC3E}">
        <p14:creationId xmlns:p14="http://schemas.microsoft.com/office/powerpoint/2010/main" val="993028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FFA6931-585A-052F-19B0-2D2243411BAE}"/>
              </a:ext>
            </a:extLst>
          </p:cNvPr>
          <p:cNvSpPr txBox="1"/>
          <p:nvPr/>
        </p:nvSpPr>
        <p:spPr>
          <a:xfrm>
            <a:off x="1057275" y="373529"/>
            <a:ext cx="10229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Kiedy mamy do czynienia z pracami podwodnymi </a:t>
            </a:r>
            <a:b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wykonywanymi w trudnych warunkach?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F9CB6D-DD01-52AD-F3E3-6ABF76033512}"/>
              </a:ext>
            </a:extLst>
          </p:cNvPr>
          <p:cNvSpPr txBox="1"/>
          <p:nvPr/>
        </p:nvSpPr>
        <p:spPr>
          <a:xfrm>
            <a:off x="1057274" y="1684009"/>
            <a:ext cx="10461626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pod powierzchnią wody w nocy, </a:t>
            </a:r>
          </a:p>
          <a:p>
            <a:pPr marL="90170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 czasie opadów atmosferycznych, </a:t>
            </a:r>
          </a:p>
          <a:p>
            <a:pPr marL="90170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przy temperaturze powietrza lub wody niższej niż 4</a:t>
            </a:r>
            <a:r>
              <a:rPr kumimoji="0" lang="pl-PL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C, </a:t>
            </a:r>
          </a:p>
          <a:p>
            <a:pPr marL="90170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przy temperaturze powietrza wyższej niż 25</a:t>
            </a:r>
            <a:r>
              <a:rPr kumimoji="0" lang="pl-PL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C, </a:t>
            </a:r>
          </a:p>
          <a:p>
            <a:pPr marL="90170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temperaturze wody wyższej niż 35</a:t>
            </a:r>
            <a:r>
              <a:rPr kumimoji="0" lang="pl-PL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C, </a:t>
            </a:r>
          </a:p>
          <a:p>
            <a:pPr marL="90170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gdy widzialność w toni wodnej jest mniejsza niż 1 m, </a:t>
            </a:r>
          </a:p>
          <a:p>
            <a:pPr marL="90170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przy prędkości prądu wody większej niż 0,5 m/s,</a:t>
            </a:r>
          </a:p>
          <a:p>
            <a:pPr marL="90170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 akwenach górskich położonych powyżej 300 m nad poziomem morza.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36137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734645" y="263298"/>
            <a:ext cx="101238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Dokumentacja prowadzenia prac podwodnych w PSP</a:t>
            </a:r>
          </a:p>
        </p:txBody>
      </p:sp>
      <p:sp>
        <p:nvSpPr>
          <p:cNvPr id="2" name="Prostokąt 1"/>
          <p:cNvSpPr/>
          <p:nvPr/>
        </p:nvSpPr>
        <p:spPr>
          <a:xfrm>
            <a:off x="453903" y="1749469"/>
            <a:ext cx="11284194" cy="3359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dziennik prac podwodnych,</a:t>
            </a:r>
          </a:p>
          <a:p>
            <a:pPr marL="62230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karta prac podwodnych,</a:t>
            </a:r>
          </a:p>
          <a:p>
            <a:pPr marL="62230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informacja o działaniach ratowniczych przeprowadzonych przez oddział / pododdział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(Centralny Odwód Operacyjny, Wojewódzki Odwód Operacyjny),</a:t>
            </a:r>
          </a:p>
          <a:p>
            <a:pPr marL="62230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informacja o działaniach ratowniczych przeprowadzonych przez Specjalistyczną Grupę Ratownictwa Wodno-Nurkowego.</a:t>
            </a:r>
          </a:p>
        </p:txBody>
      </p:sp>
    </p:spTree>
    <p:extLst>
      <p:ext uri="{BB962C8B-B14F-4D97-AF65-F5344CB8AC3E}">
        <p14:creationId xmlns:p14="http://schemas.microsoft.com/office/powerpoint/2010/main" val="3210127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096758" y="203593"/>
            <a:ext cx="45662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Dziennik prac podwodnych </a:t>
            </a:r>
          </a:p>
        </p:txBody>
      </p:sp>
      <p:sp>
        <p:nvSpPr>
          <p:cNvPr id="3" name="Prostokąt 2"/>
          <p:cNvSpPr/>
          <p:nvPr/>
        </p:nvSpPr>
        <p:spPr>
          <a:xfrm>
            <a:off x="647448" y="1690999"/>
            <a:ext cx="10922252" cy="243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>
                <a:tab pos="2533650" algn="l"/>
              </a:tabLst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Dokument potwierdzający wykonywanie prac podwodnych w jednostkach, który składa się ze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zbioru kart prac podwodnych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Arial" panose="020B0604020202020204" pitchFamily="34" charset="0"/>
              <a:buChar char="•"/>
              <a:tabLst>
                <a:tab pos="2533650" algn="l"/>
              </a:tabLst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Karta prac podwodnych to dokument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potwierdzający wykonanie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prac podwodnych w danym dniu. </a:t>
            </a:r>
          </a:p>
        </p:txBody>
      </p:sp>
    </p:spTree>
    <p:extLst>
      <p:ext uri="{BB962C8B-B14F-4D97-AF65-F5344CB8AC3E}">
        <p14:creationId xmlns:p14="http://schemas.microsoft.com/office/powerpoint/2010/main" val="2449985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465434" y="356604"/>
            <a:ext cx="40398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Karta prac podwodnych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44" y="1207774"/>
            <a:ext cx="7475380" cy="527398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9272" y="1207774"/>
            <a:ext cx="3077428" cy="48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25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905126" y="689246"/>
            <a:ext cx="806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 </a:t>
            </a:r>
          </a:p>
          <a:p>
            <a:pPr algn="ctr"/>
            <a:endParaRPr lang="pl-PL" sz="2400" b="1" dirty="0"/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5" y="305044"/>
            <a:ext cx="5486400" cy="643865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172672" y="1104744"/>
            <a:ext cx="5313728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Zgodnie z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Zasadami organizacji ratownictwa wodnego w ksrg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DDR SGRW-N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każdorazowo sporządza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„Informację o działaniach ratowniczych prowadzonych przez Specjalistyczną Grupę Ratownictwa Wodno-Nurkowego” i przekazuje ją kierującemu działaniem ratowniczym.</a:t>
            </a:r>
          </a:p>
        </p:txBody>
      </p:sp>
    </p:spTree>
    <p:extLst>
      <p:ext uri="{BB962C8B-B14F-4D97-AF65-F5344CB8AC3E}">
        <p14:creationId xmlns:p14="http://schemas.microsoft.com/office/powerpoint/2010/main" val="2984123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767706" y="360633"/>
            <a:ext cx="6219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Dokumentacja sprzętu nurkowego </a:t>
            </a:r>
          </a:p>
        </p:txBody>
      </p:sp>
      <p:sp>
        <p:nvSpPr>
          <p:cNvPr id="2" name="Prostokąt 1"/>
          <p:cNvSpPr/>
          <p:nvPr/>
        </p:nvSpPr>
        <p:spPr>
          <a:xfrm>
            <a:off x="228601" y="1457720"/>
            <a:ext cx="1134427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Każdy producent sprzętu w instrukcji obsługi zawiera informacje w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zakresie sposobu użycia sprzętu.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Zgodnie z przepisami przed wprowadzeniem nowego sprzętu nurkowego do użycia członkowie SGRW-N powinni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przejść przeszkolenie praktyczne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 zakresie jego eksploatacji.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 ramach przeszkolenia przyszli użytkownicy zobowiązani są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zapoznać się z instrukcją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obsługi danego sprzętu.</a:t>
            </a:r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32588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871788" y="376265"/>
            <a:ext cx="6129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Badania okresowe butli nurkowych  </a:t>
            </a:r>
          </a:p>
        </p:txBody>
      </p:sp>
      <p:sp>
        <p:nvSpPr>
          <p:cNvPr id="2" name="Prostokąt 1"/>
          <p:cNvSpPr/>
          <p:nvPr/>
        </p:nvSpPr>
        <p:spPr>
          <a:xfrm>
            <a:off x="662537" y="1476326"/>
            <a:ext cx="10547839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Badania techniczne butli nurkowych wykonuje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Urząd Dozoru Technicznego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Okresowe badania co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lata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(butle stalowe, aluminiowe i kompozytowe z wkładką stalową).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Butle ze znakiem CE (bez daty badania) wymagają rejestracji w UDT:</a:t>
            </a:r>
          </a:p>
          <a:p>
            <a:pPr marL="719138" marR="0" lvl="0" indent="-176213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 możliwość użytkowania przez okres do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lat od daty produkcji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(butle stalowe, aluminiowe i kompozytowe z wkładka stalową) lub w terminach zgodnych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z instrukcją eksploatacji wytwórcy, jeżeli w instrukcji określono inne terminy. </a:t>
            </a:r>
          </a:p>
        </p:txBody>
      </p:sp>
    </p:spTree>
    <p:extLst>
      <p:ext uri="{BB962C8B-B14F-4D97-AF65-F5344CB8AC3E}">
        <p14:creationId xmlns:p14="http://schemas.microsoft.com/office/powerpoint/2010/main" val="2760215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865088" y="689246"/>
            <a:ext cx="253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b="1" dirty="0"/>
              <a:t> </a:t>
            </a:r>
          </a:p>
          <a:p>
            <a:pPr algn="ctr"/>
            <a:endParaRPr lang="pl-PL" sz="2400" b="1" dirty="0"/>
          </a:p>
        </p:txBody>
      </p:sp>
      <p:sp>
        <p:nvSpPr>
          <p:cNvPr id="2" name="Prostokąt 1"/>
          <p:cNvSpPr/>
          <p:nvPr/>
        </p:nvSpPr>
        <p:spPr>
          <a:xfrm>
            <a:off x="901131" y="1243244"/>
            <a:ext cx="1083494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– cecha inspektora,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rr/mm – data badania [rok (dwie ostatnie cyfry), miesiąc (dwie cyfry), oddzielone ukośną kreską „/"],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RR – data następnego badania [dwie ostatnie cyfry roku]</a:t>
            </a:r>
          </a:p>
        </p:txBody>
      </p:sp>
      <p:sp>
        <p:nvSpPr>
          <p:cNvPr id="3" name="Prostokąt 2"/>
          <p:cNvSpPr/>
          <p:nvPr/>
        </p:nvSpPr>
        <p:spPr>
          <a:xfrm>
            <a:off x="2971415" y="427636"/>
            <a:ext cx="59641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Badania okresowe butli nurkowych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891" y="3596663"/>
            <a:ext cx="5122009" cy="277547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994031" y="6372136"/>
            <a:ext cx="2414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/>
              <a:t>Zdjęcie: </a:t>
            </a:r>
            <a:r>
              <a:rPr lang="pl-PL" sz="1050" dirty="0" err="1"/>
              <a:t>M.Zakrzewski</a:t>
            </a:r>
            <a:endParaRPr lang="pl-PL" sz="1050" dirty="0"/>
          </a:p>
        </p:txBody>
      </p:sp>
    </p:spTree>
    <p:extLst>
      <p:ext uri="{BB962C8B-B14F-4D97-AF65-F5344CB8AC3E}">
        <p14:creationId xmlns:p14="http://schemas.microsoft.com/office/powerpoint/2010/main" val="1922923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1843087" y="1343024"/>
            <a:ext cx="5483531" cy="165878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Pytania?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614A8D0-486C-CD5D-E733-1063DB4E6512}"/>
              </a:ext>
            </a:extLst>
          </p:cNvPr>
          <p:cNvSpPr txBox="1"/>
          <p:nvPr/>
        </p:nvSpPr>
        <p:spPr>
          <a:xfrm>
            <a:off x="6418660" y="5514976"/>
            <a:ext cx="49541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Dziękuję za uwagę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58481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3EC418C-CBAF-5434-1072-4C28B8019312}"/>
              </a:ext>
            </a:extLst>
          </p:cNvPr>
          <p:cNvSpPr txBox="1"/>
          <p:nvPr/>
        </p:nvSpPr>
        <p:spPr>
          <a:xfrm>
            <a:off x="802481" y="650354"/>
            <a:ext cx="10587037" cy="5557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</a:pPr>
            <a:r>
              <a:rPr lang="pl-PL" sz="2400" b="1" dirty="0"/>
              <a:t>Ad. 1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Ustawa określa warunki wykonywania prac podwodnych oraz zasady i tryb nabywania uprawnień do ich wykonywania.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Przepisów ustawy </a:t>
            </a:r>
            <a:r>
              <a:rPr lang="pl-PL" sz="2400" b="1" dirty="0">
                <a:solidFill>
                  <a:srgbClr val="FF0000"/>
                </a:solidFill>
              </a:rPr>
              <a:t>nie stosuje </a:t>
            </a:r>
            <a:r>
              <a:rPr lang="pl-PL" sz="2400" dirty="0"/>
              <a:t>się do jednostek organizacyjnych podległych lub nadzorowanych przez ministra właściwego do spraw wewnętrznych, </a:t>
            </a:r>
            <a:r>
              <a:rPr lang="pl-PL" sz="2400" b="1" dirty="0">
                <a:solidFill>
                  <a:srgbClr val="FF0000"/>
                </a:solidFill>
              </a:rPr>
              <a:t>z wyjątkiem </a:t>
            </a:r>
            <a:r>
              <a:rPr lang="pl-PL" sz="2400" b="1" dirty="0"/>
              <a:t>artykułów mówiących o organizacji wykonywania prac podwodnych  w ww. jednostkach</a:t>
            </a:r>
            <a:r>
              <a:rPr lang="pl-PL" sz="2400" dirty="0"/>
              <a:t>.</a:t>
            </a:r>
            <a:endParaRPr lang="pl-PL" sz="24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Ustawa nakłada obowiązek na ministra właściwego do spraw wewnętrznych dookreślenia, w drodze rozporządzenia szczegółów.</a:t>
            </a:r>
            <a:endParaRPr lang="pl-PL" sz="2400" dirty="0">
              <a:solidFill>
                <a:srgbClr val="000000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361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b="1" dirty="0">
                <a:latin typeface="+mn-lt"/>
              </a:rPr>
              <a:t>Metryczka prezentacji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Data powstania pierwowzoru: …………….</a:t>
            </a:r>
          </a:p>
          <a:p>
            <a:r>
              <a:rPr lang="pl-PL" dirty="0"/>
              <a:t>Data ostatniej aktualizacji: ……………</a:t>
            </a:r>
          </a:p>
          <a:p>
            <a:r>
              <a:rPr lang="pl-PL" dirty="0"/>
              <a:t>Bieżący nr wersji: ……………</a:t>
            </a:r>
          </a:p>
          <a:p>
            <a:r>
              <a:rPr lang="pl-PL" dirty="0"/>
              <a:t>Autor: st. kpt. Mariusz Zakrzewski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825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81B306D-8407-6A86-9A30-DD9184212B93}"/>
              </a:ext>
            </a:extLst>
          </p:cNvPr>
          <p:cNvSpPr txBox="1"/>
          <p:nvPr/>
        </p:nvSpPr>
        <p:spPr>
          <a:xfrm>
            <a:off x="1500188" y="390048"/>
            <a:ext cx="95583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Akty prawne regulujące wykonywanie prac podwodnych </a:t>
            </a:r>
            <a:b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Polsce c.d.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500120B-08FA-2F35-775A-943D6D97091A}"/>
              </a:ext>
            </a:extLst>
          </p:cNvPr>
          <p:cNvSpPr txBox="1"/>
          <p:nvPr/>
        </p:nvSpPr>
        <p:spPr>
          <a:xfrm>
            <a:off x="1371601" y="2275800"/>
            <a:ext cx="9686924" cy="1876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Ustawa o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wykonywaniu prac podwodnych.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Rozporządzenie Ministra Zdrowia w sprawie warunków zdrowotnych wykonywania prac podwodnych</a:t>
            </a:r>
            <a:r>
              <a:rPr lang="pl-PL" sz="2400" b="1" dirty="0">
                <a:solidFill>
                  <a:srgbClr val="000000"/>
                </a:solidFill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5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362374C-784F-C9A1-5B48-D8C162F13F05}"/>
              </a:ext>
            </a:extLst>
          </p:cNvPr>
          <p:cNvSpPr txBox="1"/>
          <p:nvPr/>
        </p:nvSpPr>
        <p:spPr>
          <a:xfrm>
            <a:off x="132522" y="145774"/>
            <a:ext cx="12059478" cy="6288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Ad. 2  </a:t>
            </a:r>
            <a:r>
              <a:rPr kumimoji="0" lang="pl-PL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Rozporządzenie określa:</a:t>
            </a:r>
          </a:p>
          <a:p>
            <a:pPr marL="77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warunki zdrowotne, jakim powinien odpowiadać nurek –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dotyczy nurków PSP,</a:t>
            </a:r>
          </a:p>
          <a:p>
            <a:pPr marL="77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tryb orzekania o braku przeciwwskazań do wykonywania prac podwodnych </a:t>
            </a:r>
            <a:b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 przeprowadzania okresowych badań lekarskich –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dotyczy nurków PSP,</a:t>
            </a:r>
          </a:p>
          <a:p>
            <a:pPr marL="77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sposób sprawowania nadzoru medycznego nad pracami podwodnymi,</a:t>
            </a:r>
          </a:p>
          <a:p>
            <a:pPr marL="77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procedury dekompresji i kompresji,</a:t>
            </a:r>
          </a:p>
          <a:p>
            <a:pPr marL="77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wykaz minimalnego wyposażenia medycznego bazy prac podwodnych,</a:t>
            </a:r>
          </a:p>
          <a:p>
            <a:pPr marL="77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wymagania kwalifikacyjne lekarzy orzekających o braku przeciwwskazań do wykonywania prac podwodnych oraz nadzorujących głębinowe i długotrwałe prace podwodne,</a:t>
            </a:r>
          </a:p>
          <a:p>
            <a:pPr marL="77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wzory i tryb wydawania dokumentów potwierdzających kwalifikacje medyczne.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6323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A9533BA-3451-64DD-A335-016BBBCE738D}"/>
              </a:ext>
            </a:extLst>
          </p:cNvPr>
          <p:cNvSpPr txBox="1"/>
          <p:nvPr/>
        </p:nvSpPr>
        <p:spPr>
          <a:xfrm>
            <a:off x="1185863" y="590073"/>
            <a:ext cx="9829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Akty prawne regulujące wykonywanie prac podwodnych </a:t>
            </a:r>
            <a:b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 Polsce c.d.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48D2970-6781-7215-1244-598D379C8ABD}"/>
              </a:ext>
            </a:extLst>
          </p:cNvPr>
          <p:cNvSpPr txBox="1"/>
          <p:nvPr/>
        </p:nvSpPr>
        <p:spPr>
          <a:xfrm>
            <a:off x="1302544" y="2448609"/>
            <a:ext cx="9586912" cy="3164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Ustawa o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wykonywaniu prac podwodnych.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Rozporządzenie Ministra Zdrowia w sprawie </a:t>
            </a:r>
            <a:r>
              <a:rPr kumimoji="0" lang="pl-PL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warunków zdrowotnych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wykonywania prac podwodnych.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1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Rozporządzenie Ministra Infrastruktury w sprawie bezpieczeństwa 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Arial" panose="020B0604020202020204" pitchFamily="34" charset="0"/>
              </a:rPr>
              <a:t>i higieny pracy przy wykonywaniu prac podwodnych.</a:t>
            </a:r>
          </a:p>
        </p:txBody>
      </p:sp>
    </p:spTree>
    <p:extLst>
      <p:ext uri="{BB962C8B-B14F-4D97-AF65-F5344CB8AC3E}">
        <p14:creationId xmlns:p14="http://schemas.microsoft.com/office/powerpoint/2010/main" val="209058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7F0673E-859D-3086-38A5-18C63DE8E3FD}"/>
              </a:ext>
            </a:extLst>
          </p:cNvPr>
          <p:cNvSpPr txBox="1"/>
          <p:nvPr/>
        </p:nvSpPr>
        <p:spPr>
          <a:xfrm>
            <a:off x="543961" y="376882"/>
            <a:ext cx="11315700" cy="610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Ad.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Rozporządzenie określa:</a:t>
            </a:r>
          </a:p>
          <a:p>
            <a:pPr marL="41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wyposażenie bazy prac podwodnych w urządzenia techniczne i sprzęt nurkowy;</a:t>
            </a:r>
          </a:p>
          <a:p>
            <a:pPr marL="41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czynniki oddechowe,</a:t>
            </a:r>
          </a:p>
          <a:p>
            <a:pPr marL="41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przeglądy stanu wyposażenia bazy,</a:t>
            </a:r>
          </a:p>
          <a:p>
            <a:pPr marL="41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obowiązki kierownika prac podwodnych,</a:t>
            </a:r>
          </a:p>
          <a:p>
            <a:pPr marL="4171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skład i liczbę osób wykonujących prace podwodne.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1343025" marR="0" lvl="0" indent="0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Przepisów rozporządzenia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nie stosuje się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do prac podwodnych wykonywanych przez jednostki organizacyjne podległe lub nadzorowane przez ministra właściwego do spraw wewnętrznych.</a:t>
            </a:r>
          </a:p>
        </p:txBody>
      </p:sp>
    </p:spTree>
    <p:extLst>
      <p:ext uri="{BB962C8B-B14F-4D97-AF65-F5344CB8AC3E}">
        <p14:creationId xmlns:p14="http://schemas.microsoft.com/office/powerpoint/2010/main" val="3787117860"/>
      </p:ext>
    </p:extLst>
  </p:cSld>
  <p:clrMapOvr>
    <a:masterClrMapping/>
  </p:clrMapOvr>
</p:sld>
</file>

<file path=ppt/theme/theme1.xml><?xml version="1.0" encoding="utf-8"?>
<a:theme xmlns:a="http://schemas.openxmlformats.org/drawingml/2006/main" name="Przepis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E7E2C9F272144DA26BEA835F05DAD4" ma:contentTypeVersion="10" ma:contentTypeDescription="Utwórz nowy dokument." ma:contentTypeScope="" ma:versionID="f6d31d3ccb2da36b2b7bf6c04601a50b">
  <xsd:schema xmlns:xsd="http://www.w3.org/2001/XMLSchema" xmlns:xs="http://www.w3.org/2001/XMLSchema" xmlns:p="http://schemas.microsoft.com/office/2006/metadata/properties" xmlns:ns2="0a6ba805-8d77-4e8b-a96b-503bf6373bfc" xmlns:ns3="2dc0f34e-853a-45c2-a131-6ab60d1aa962" targetNamespace="http://schemas.microsoft.com/office/2006/metadata/properties" ma:root="true" ma:fieldsID="7a3dc7fa624d64b44f304cd9efa33e62" ns2:_="" ns3:_="">
    <xsd:import namespace="0a6ba805-8d77-4e8b-a96b-503bf6373bfc"/>
    <xsd:import namespace="2dc0f34e-853a-45c2-a131-6ab60d1aa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a805-8d77-4e8b-a96b-503bf6373b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0f34e-853a-45c2-a131-6ab60d1aa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47D830-27F3-4AAD-A091-664D9A5C6A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AFD4FA-207A-493B-AD8E-C06C40A94A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6ba805-8d77-4e8b-a96b-503bf6373bfc"/>
    <ds:schemaRef ds:uri="2dc0f34e-853a-45c2-a131-6ab60d1aa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C08621-1326-4B47-9A51-A2C3C8CF598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2440</TotalTime>
  <Words>3418</Words>
  <Application>Microsoft Office PowerPoint</Application>
  <PresentationFormat>Panoramiczny</PresentationFormat>
  <Paragraphs>302</Paragraphs>
  <Slides>50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7" baseType="lpstr">
      <vt:lpstr>Andalus</vt:lpstr>
      <vt:lpstr>Aptos</vt:lpstr>
      <vt:lpstr>Arial</vt:lpstr>
      <vt:lpstr>Calibri</vt:lpstr>
      <vt:lpstr>Calibri Light</vt:lpstr>
      <vt:lpstr>Wingdings</vt:lpstr>
      <vt:lpstr>Przepisy</vt:lpstr>
      <vt:lpstr>Szkolenie specjalistyczne  w zakresie młodszego nurka   Temat: Uregulowaniu prawne w zakresie prac podwodnych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Poziom gotowości operacyjnej A c.d.</vt:lpstr>
      <vt:lpstr>Prezentacja programu PowerPoint</vt:lpstr>
      <vt:lpstr>Poziom gotowości operacyjnej AB c.d.</vt:lpstr>
      <vt:lpstr>Poziom gotowości operacyjnej AB c.d.</vt:lpstr>
      <vt:lpstr>Prezentacja programu PowerPoint</vt:lpstr>
      <vt:lpstr>Poziom gotowości operacyjnej ABC/ABCchem c.d.</vt:lpstr>
      <vt:lpstr>Poziom gotowości operacyjnej ABC/ABCchem c.d.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Kwalifikacje uprawniające do wykonywania prac podwodnych c.d.</vt:lpstr>
      <vt:lpstr>Kwalifikacje uprawniające do wykonywania prac podwodnych c.d.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Pytania?</vt:lpstr>
      <vt:lpstr>Metryczka prezentacji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Techniki ratownicze wykorzystywane na akwenach zalodzonych</dc:title>
  <dc:creator>Gelert Jacek</dc:creator>
  <cp:lastModifiedBy>A.Dobosz (KG PSP)</cp:lastModifiedBy>
  <cp:revision>99</cp:revision>
  <dcterms:created xsi:type="dcterms:W3CDTF">2018-01-27T12:15:08Z</dcterms:created>
  <dcterms:modified xsi:type="dcterms:W3CDTF">2025-04-07T10:51:07Z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0x0101003EE7E2C9F272144DA26BEA835F05DAD4</vt:lpwstr>
  </property>
</Properties>
</file>