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256" r:id="rId5"/>
    <p:sldId id="410" r:id="rId6"/>
    <p:sldId id="419" r:id="rId7"/>
    <p:sldId id="424" r:id="rId8"/>
    <p:sldId id="402" r:id="rId9"/>
    <p:sldId id="422" r:id="rId10"/>
    <p:sldId id="418" r:id="rId11"/>
    <p:sldId id="361" r:id="rId12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302C179-C49D-44C0-ACAB-90FCA72E82EE}">
          <p14:sldIdLst>
            <p14:sldId id="256"/>
          </p14:sldIdLst>
        </p14:section>
        <p14:section name="Sekcja bez tytułu" id="{24723E0E-16BD-4E6B-8E57-771FB05A141A}">
          <p14:sldIdLst>
            <p14:sldId id="410"/>
            <p14:sldId id="419"/>
            <p14:sldId id="424"/>
            <p14:sldId id="402"/>
            <p14:sldId id="422"/>
            <p14:sldId id="418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FE"/>
    <a:srgbClr val="BE4102"/>
    <a:srgbClr val="003399"/>
    <a:srgbClr val="002073"/>
    <a:srgbClr val="3D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4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03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01" y="1796988"/>
            <a:ext cx="6773550" cy="7747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2000"/>
            </a:br>
            <a:r>
              <a:rPr lang="pl-PL" sz="2700"/>
              <a:t>KPO i FERC </a:t>
            </a:r>
            <a:br>
              <a:rPr lang="pl-PL" sz="2700"/>
            </a:br>
            <a:br>
              <a:rPr lang="pl-PL" sz="2700"/>
            </a:br>
            <a:endParaRPr lang="pl-PL" sz="270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68" y="2452568"/>
            <a:ext cx="6773483" cy="894903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1100" dirty="0"/>
              <a:t>Zapewnienie dostępu do bardzo szybkiego </a:t>
            </a:r>
            <a:r>
              <a:rPr lang="pl-PL" sz="1100" dirty="0" err="1"/>
              <a:t>internetu</a:t>
            </a:r>
            <a:r>
              <a:rPr lang="pl-PL" sz="1100" dirty="0"/>
              <a:t> oraz ultra-szybkiego </a:t>
            </a:r>
            <a:r>
              <a:rPr lang="pl-PL" sz="1100" dirty="0" err="1"/>
              <a:t>internetu</a:t>
            </a:r>
            <a:br>
              <a:rPr lang="pl-PL" sz="1100" dirty="0"/>
            </a:br>
            <a:r>
              <a:rPr lang="pl-PL" sz="1100" dirty="0"/>
              <a:t>szerokopasmowego na obszarach białych plam</a:t>
            </a:r>
            <a:endParaRPr lang="pl-PL" sz="1400" dirty="0"/>
          </a:p>
        </p:txBody>
      </p:sp>
      <p:sp>
        <p:nvSpPr>
          <p:cNvPr id="4" name="Tytuł 2">
            <a:extLst>
              <a:ext uri="{FF2B5EF4-FFF2-40B4-BE49-F238E27FC236}">
                <a16:creationId xmlns:a16="http://schemas.microsoft.com/office/drawing/2014/main" id="{2062FB7D-FD15-91B7-0A98-E32C41F851E7}"/>
              </a:ext>
            </a:extLst>
          </p:cNvPr>
          <p:cNvSpPr txBox="1">
            <a:spLocks/>
          </p:cNvSpPr>
          <p:nvPr/>
        </p:nvSpPr>
        <p:spPr>
          <a:xfrm>
            <a:off x="1185201" y="3175676"/>
            <a:ext cx="6773550" cy="7747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685804" rtl="0" eaLnBrk="1" latinLnBrk="0" hangingPunct="1">
              <a:lnSpc>
                <a:spcPts val="2722"/>
              </a:lnSpc>
              <a:spcBef>
                <a:spcPct val="0"/>
              </a:spcBef>
              <a:buNone/>
              <a:defRPr sz="217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Z</a:t>
            </a:r>
            <a:r>
              <a:rPr lang="pl-PL" sz="2000" dirty="0">
                <a:effectLst/>
              </a:rPr>
              <a:t>agadnienia dotyczące kamieni milowych oraz planów naprawczych.</a:t>
            </a:r>
          </a:p>
          <a:p>
            <a:pPr algn="ctr">
              <a:lnSpc>
                <a:spcPct val="100000"/>
              </a:lnSpc>
            </a:pPr>
            <a:endParaRPr lang="pl-PL" sz="2300" dirty="0"/>
          </a:p>
          <a:p>
            <a:pPr algn="ctr">
              <a:lnSpc>
                <a:spcPct val="100000"/>
              </a:lnSpc>
            </a:pPr>
            <a:r>
              <a:rPr lang="pl-PL" sz="2300" dirty="0"/>
              <a:t>Spotkanie z ostatecznymi odbiorcami wsparcia i beneficjentami 18.10.2024 r.</a:t>
            </a:r>
            <a:br>
              <a:rPr lang="pl-PL" sz="2700" dirty="0"/>
            </a:br>
            <a:br>
              <a:rPr lang="pl-PL" sz="2700" dirty="0"/>
            </a:br>
            <a:endParaRPr lang="pl-PL" sz="27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CE2C8E1-55CA-2DCA-C85A-22A81BA3F6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78C9FA1F-974E-840C-B4ED-CDE40F8F10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 descr="Obraz zawierający tekst, zrzut ekranu, Czcionka">
              <a:extLst>
                <a:ext uri="{FF2B5EF4-FFF2-40B4-BE49-F238E27FC236}">
                  <a16:creationId xmlns:a16="http://schemas.microsoft.com/office/drawing/2014/main" id="{35C11934-72DC-B46B-0B42-C79B4BC180D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Kamienie milowe i plan naprawczy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2626772-05D4-E715-4E5C-6EB81DE72B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25C555A-920F-CF9A-9E79-2A8B3BF4E0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 descr="Obraz zawierający tekst, zrzut ekranu, Czcionka">
              <a:extLst>
                <a:ext uri="{FF2B5EF4-FFF2-40B4-BE49-F238E27FC236}">
                  <a16:creationId xmlns:a16="http://schemas.microsoft.com/office/drawing/2014/main" id="{542F894B-B607-EBEE-54C2-AF9E2DD711A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B6FAE-E029-4A9B-2030-3DA0CEB0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450" y="612237"/>
            <a:ext cx="6365160" cy="713252"/>
          </a:xfrm>
        </p:spPr>
        <p:txBody>
          <a:bodyPr anchor="t">
            <a:normAutofit/>
          </a:bodyPr>
          <a:lstStyle/>
          <a:p>
            <a:r>
              <a:rPr lang="pl-PL" i="0" u="none" strike="noStrike" baseline="0"/>
              <a:t>Kamienie milowe – ważne informacje </a:t>
            </a:r>
            <a:endParaRPr lang="pl-PL"/>
          </a:p>
        </p:txBody>
      </p:sp>
      <p:pic>
        <p:nvPicPr>
          <p:cNvPr id="6" name="Obraz 5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5CDE320D-5821-9B4B-5295-5EA5D614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1" y="1461629"/>
            <a:ext cx="1566769" cy="1631467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41822-654A-1204-2FA6-A82AD5301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0009" y="1325336"/>
            <a:ext cx="6376601" cy="3205928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Wingdings"/>
              <a:buChar char="ü"/>
            </a:pPr>
            <a:r>
              <a:rPr lang="pl-PL" sz="1600" b="0" i="0">
                <a:effectLst/>
                <a:latin typeface="Calibri"/>
                <a:ea typeface="Open Sans"/>
                <a:cs typeface="Open Sans"/>
              </a:rPr>
              <a:t>W ramach KPO1 </a:t>
            </a:r>
            <a:r>
              <a:rPr lang="pl-PL" sz="1600" b="1" i="0">
                <a:effectLst/>
                <a:latin typeface="Calibri"/>
                <a:ea typeface="Open Sans"/>
                <a:cs typeface="Open Sans"/>
              </a:rPr>
              <a:t>warunkiem otrzymania waloryzacji </a:t>
            </a:r>
            <a:r>
              <a:rPr lang="pl-PL" sz="1600" b="0" i="0">
                <a:effectLst/>
                <a:latin typeface="Calibri"/>
                <a:ea typeface="Open Sans"/>
                <a:cs typeface="Open Sans"/>
              </a:rPr>
              <a:t>jest </a:t>
            </a:r>
            <a:r>
              <a:rPr lang="pl-PL" sz="1600" b="1" i="0">
                <a:effectLst/>
                <a:latin typeface="Calibri"/>
                <a:ea typeface="Open Sans"/>
                <a:cs typeface="Open Sans"/>
              </a:rPr>
              <a:t>terminowe </a:t>
            </a:r>
            <a:r>
              <a:rPr lang="pl-PL" sz="1600" b="0" i="0">
                <a:effectLst/>
                <a:latin typeface="Calibri"/>
                <a:ea typeface="Open Sans"/>
                <a:cs typeface="Open Sans"/>
              </a:rPr>
              <a:t>osiągnięcie </a:t>
            </a:r>
            <a:r>
              <a:rPr lang="pl-PL" sz="1600" b="1" i="0">
                <a:effectLst/>
                <a:latin typeface="Calibri"/>
                <a:ea typeface="Open Sans"/>
                <a:cs typeface="Open Sans"/>
              </a:rPr>
              <a:t>kamieni milowych</a:t>
            </a:r>
            <a:r>
              <a:rPr lang="pl-PL" sz="1600" b="0" i="0">
                <a:effectLst/>
                <a:latin typeface="Calibri"/>
                <a:ea typeface="Open Sans"/>
                <a:cs typeface="Open Sans"/>
              </a:rPr>
              <a:t> oraz złożenie wniosku o aneks.</a:t>
            </a:r>
          </a:p>
          <a:p>
            <a:pPr marL="171450" indent="-171450">
              <a:buFont typeface="Wingdings"/>
              <a:buChar char="ü"/>
            </a:pPr>
            <a:r>
              <a:rPr lang="pl-PL" sz="1600">
                <a:latin typeface="Calibri"/>
                <a:ea typeface="Open Sans"/>
                <a:cs typeface="Open Sans"/>
              </a:rPr>
              <a:t>W</a:t>
            </a:r>
            <a:r>
              <a:rPr lang="pl-PL" sz="1600" i="0">
                <a:effectLst/>
                <a:latin typeface="Calibri"/>
                <a:ea typeface="Open Sans"/>
                <a:cs typeface="Open Sans"/>
              </a:rPr>
              <a:t> ramach KPO2 oraz FERC </a:t>
            </a:r>
            <a:r>
              <a:rPr lang="pl-PL" sz="1600" b="1" i="0">
                <a:effectLst/>
                <a:latin typeface="Calibri"/>
                <a:ea typeface="Open Sans"/>
                <a:cs typeface="Open Sans"/>
              </a:rPr>
              <a:t>waloryzacja nie jest uzależniona od terminowej realizacji kamieni </a:t>
            </a:r>
            <a:r>
              <a:rPr lang="pl-PL" sz="1600" b="0" i="0">
                <a:effectLst/>
                <a:latin typeface="Calibri"/>
                <a:ea typeface="Open Sans"/>
                <a:cs typeface="Open Sans"/>
              </a:rPr>
              <a:t>milowych oraz dotyczy wszystkich OOW/Beneficjentów, którzy przystąpią do podpisania aneksu.</a:t>
            </a:r>
            <a:endParaRPr lang="pl-PL" sz="1600">
              <a:latin typeface="Calibri"/>
              <a:ea typeface="Open Sans"/>
              <a:cs typeface="Open Sans"/>
            </a:endParaRPr>
          </a:p>
          <a:p>
            <a:pPr marL="171450" indent="-171450">
              <a:buFont typeface="Wingdings"/>
              <a:buChar char="ü"/>
            </a:pPr>
            <a:r>
              <a:rPr lang="pl-PL" sz="1600">
                <a:latin typeface="Calibri"/>
                <a:ea typeface="Open Sans"/>
                <a:cs typeface="Open Sans"/>
              </a:rPr>
              <a:t>OOW/Beneficjenci mają obowiązek realizacji kamieni milowych zaplanowanych w zadaniu 2 (jeśli dotyczy) </a:t>
            </a:r>
            <a:r>
              <a:rPr lang="pl-PL" sz="1600" b="1">
                <a:latin typeface="Calibri"/>
                <a:ea typeface="Open Sans"/>
                <a:cs typeface="Open Sans"/>
              </a:rPr>
              <a:t>równolegle i proporcjonalnie</a:t>
            </a:r>
            <a:r>
              <a:rPr lang="pl-PL" sz="1600">
                <a:latin typeface="Calibri"/>
                <a:ea typeface="Open Sans"/>
                <a:cs typeface="Open Sans"/>
              </a:rPr>
              <a:t> do realizacji kamieni milowych zaplanowanych w zadaniu 1</a:t>
            </a:r>
            <a:r>
              <a:rPr lang="pl-PL" sz="1200">
                <a:latin typeface="Open Sans"/>
                <a:ea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96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037BAD-489F-0963-9684-469DE673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78763" cy="443676"/>
          </a:xfrm>
        </p:spPr>
        <p:txBody>
          <a:bodyPr>
            <a:normAutofit/>
          </a:bodyPr>
          <a:lstStyle/>
          <a:p>
            <a:pPr algn="ctr"/>
            <a:r>
              <a:rPr lang="pl-PL" i="0" u="none" strike="noStrike" baseline="0"/>
              <a:t>Kamienie milowe – terminy osiągnięcia w podziale na KPO/FERC</a:t>
            </a:r>
            <a:endParaRPr lang="pl-PL"/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7BD4BA78-77FD-A0B5-DAD1-E4DE1B7A4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04881"/>
              </p:ext>
            </p:extLst>
          </p:nvPr>
        </p:nvGraphicFramePr>
        <p:xfrm>
          <a:off x="877888" y="1347788"/>
          <a:ext cx="7456453" cy="31053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2820">
                  <a:extLst>
                    <a:ext uri="{9D8B030D-6E8A-4147-A177-3AD203B41FA5}">
                      <a16:colId xmlns:a16="http://schemas.microsoft.com/office/drawing/2014/main" val="3802253788"/>
                    </a:ext>
                  </a:extLst>
                </a:gridCol>
                <a:gridCol w="1471880">
                  <a:extLst>
                    <a:ext uri="{9D8B030D-6E8A-4147-A177-3AD203B41FA5}">
                      <a16:colId xmlns:a16="http://schemas.microsoft.com/office/drawing/2014/main" val="133368268"/>
                    </a:ext>
                  </a:extLst>
                </a:gridCol>
                <a:gridCol w="1471881">
                  <a:extLst>
                    <a:ext uri="{9D8B030D-6E8A-4147-A177-3AD203B41FA5}">
                      <a16:colId xmlns:a16="http://schemas.microsoft.com/office/drawing/2014/main" val="3013854688"/>
                    </a:ext>
                  </a:extLst>
                </a:gridCol>
                <a:gridCol w="3509872">
                  <a:extLst>
                    <a:ext uri="{9D8B030D-6E8A-4147-A177-3AD203B41FA5}">
                      <a16:colId xmlns:a16="http://schemas.microsoft.com/office/drawing/2014/main" val="1271272340"/>
                    </a:ext>
                  </a:extLst>
                </a:gridCol>
              </a:tblGrid>
              <a:tr h="37694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KPO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KPO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FERC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43827"/>
                  </a:ext>
                </a:extLst>
              </a:tr>
              <a:tr h="825688">
                <a:tc>
                  <a:txBody>
                    <a:bodyPr/>
                    <a:lstStyle/>
                    <a:p>
                      <a:pPr algn="ctr"/>
                      <a:r>
                        <a:rPr lang="pl-PL" sz="1000" b="1"/>
                        <a:t>Kamień milowy 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b="1" i="0" u="none" strike="noStrike" noProof="0">
                          <a:latin typeface="Calibri"/>
                        </a:rPr>
                        <a:t>12 miesięcy </a:t>
                      </a:r>
                      <a:r>
                        <a:rPr lang="pl-PL" sz="1000" b="0" i="0" u="none" strike="noStrike" noProof="0">
                          <a:latin typeface="Calibri"/>
                        </a:rPr>
                        <a:t>od podpisania umowy lub rozpoczęcia realizacji przedsięwzięcia/projektu (w zależności, które zdarzenie nastąpi wcześniej);</a:t>
                      </a:r>
                      <a:endParaRPr lang="pl-PL" sz="10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b="1" i="0" u="none" strike="noStrike" noProof="0">
                          <a:latin typeface="Calibri"/>
                        </a:rPr>
                        <a:t>wartość docelowa to: 15%</a:t>
                      </a:r>
                      <a:r>
                        <a:rPr lang="pl-PL" sz="1000" b="0" i="0" u="none" strike="noStrike" noProof="0">
                          <a:latin typeface="Calibri"/>
                        </a:rPr>
                        <a:t> ze 100% liczby punktów adresowych do objęcia zasięgiem dla Zadania 1 / realizacji wartości Inwestycji własnych dla Zadania 2</a:t>
                      </a:r>
                      <a:endParaRPr lang="pl-PL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11482"/>
                  </a:ext>
                </a:extLst>
              </a:tr>
              <a:tr h="825688">
                <a:tc>
                  <a:txBody>
                    <a:bodyPr/>
                    <a:lstStyle/>
                    <a:p>
                      <a:pPr algn="ctr"/>
                      <a:r>
                        <a:rPr lang="pl-PL" sz="1000" b="1"/>
                        <a:t>Kamień milowy 2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b="1" i="0" u="none" strike="noStrike" noProof="0" dirty="0">
                          <a:latin typeface="Calibri"/>
                        </a:rPr>
                        <a:t>24 miesiące </a:t>
                      </a:r>
                      <a:r>
                        <a:rPr lang="pl-PL" sz="1000" b="0" i="0" u="none" strike="noStrike" noProof="0" dirty="0">
                          <a:latin typeface="Calibri"/>
                        </a:rPr>
                        <a:t>od podpisania umowy lub rozpoczęcia realizacji przedsięwzięcia/projektu (w zależności, które zdarzenie nastąpi wcześniej);</a:t>
                      </a:r>
                      <a:endParaRPr lang="pl-PL" sz="1000" dirty="0"/>
                    </a:p>
                    <a:p>
                      <a:pPr lvl="0" algn="ctr">
                        <a:buNone/>
                      </a:pPr>
                      <a:r>
                        <a:rPr lang="pl-PL" sz="1000" b="1" i="0" u="none" strike="noStrike" noProof="0" dirty="0">
                          <a:latin typeface="Calibri"/>
                        </a:rPr>
                        <a:t>wartość docelowa to: 35% </a:t>
                      </a:r>
                      <a:r>
                        <a:rPr lang="pl-PL" sz="1000" b="0" i="0" u="none" strike="noStrike" noProof="0" dirty="0">
                          <a:latin typeface="Calibri"/>
                        </a:rPr>
                        <a:t>ze 100% liczby punktów adresowych do objęcia zasięgiem dla Zadania 1/ realizacji wartości Inwestycji własnych dla Zadania 2</a:t>
                      </a:r>
                      <a:endParaRPr lang="pl-P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735248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pPr algn="ctr"/>
                      <a:r>
                        <a:rPr lang="pl-PL" sz="1000" b="1"/>
                        <a:t>Kamień milowy 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b="1" i="0" u="none" strike="noStrike" noProof="0" dirty="0">
                          <a:latin typeface="Calibri"/>
                        </a:rPr>
                        <a:t>do 30.06.2026 r.</a:t>
                      </a:r>
                      <a:r>
                        <a:rPr lang="pl-PL" sz="1000" b="0" i="0" u="none" strike="noStrike" noProof="0" dirty="0">
                          <a:latin typeface="Calibri"/>
                        </a:rPr>
                        <a:t> </a:t>
                      </a:r>
                      <a:endParaRPr lang="pl-PL" sz="1000" dirty="0"/>
                    </a:p>
                    <a:p>
                      <a:pPr lvl="0" algn="ctr">
                        <a:buNone/>
                      </a:pPr>
                      <a:r>
                        <a:rPr lang="pl-PL" sz="1000" b="0" i="0" u="none" strike="noStrike" noProof="0" dirty="0">
                          <a:latin typeface="Calibri"/>
                        </a:rPr>
                        <a:t>wartość docelowa to: 100% liczby punktów adresowych do objęcia zasięgiem dla Zadania 1/ realizacji wartości Inwestycji własnych dla Zadania 2</a:t>
                      </a:r>
                      <a:endParaRPr lang="pl-P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b="1" i="0" u="none" strike="noStrike" noProof="0" dirty="0">
                          <a:latin typeface="Calibri"/>
                        </a:rPr>
                        <a:t>36 miesięcy</a:t>
                      </a:r>
                      <a:r>
                        <a:rPr lang="pl-PL" sz="1000" b="0" i="0" u="none" strike="noStrike" noProof="0" dirty="0">
                          <a:latin typeface="Calibri"/>
                        </a:rPr>
                        <a:t> od podpisania </a:t>
                      </a:r>
                      <a:r>
                        <a:rPr lang="pl-PL" sz="1000" b="0" i="0" u="none" strike="noStrike" noProof="0" dirty="0" err="1">
                          <a:latin typeface="Calibri"/>
                        </a:rPr>
                        <a:t>UoD</a:t>
                      </a:r>
                      <a:r>
                        <a:rPr lang="pl-PL" sz="1000" b="0" i="0" u="none" strike="noStrike" noProof="0" dirty="0">
                          <a:latin typeface="Calibri"/>
                        </a:rPr>
                        <a:t> lub rozpoczęcia realizacji Projektu (w zależności, które zdarzenie nastąpi wcześniej), </a:t>
                      </a:r>
                      <a:endParaRPr lang="pl-PL" sz="1000" dirty="0"/>
                    </a:p>
                    <a:p>
                      <a:pPr lvl="0" algn="ctr">
                        <a:buNone/>
                      </a:pPr>
                      <a:r>
                        <a:rPr lang="pl-PL" sz="1000" b="0" i="0" u="none" strike="noStrike" noProof="0" dirty="0">
                          <a:latin typeface="Calibri"/>
                        </a:rPr>
                        <a:t>wartość docelowa to: 100% liczby punktów adresowych do objęcia zasięgiem dla Zadania 1 / realizacji wartości Inwestycji własnych dla Zadania 2</a:t>
                      </a:r>
                      <a:endParaRPr lang="pl-P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435504"/>
                  </a:ext>
                </a:extLst>
              </a:tr>
            </a:tbl>
          </a:graphicData>
        </a:graphic>
      </p:graphicFrame>
      <p:pic>
        <p:nvPicPr>
          <p:cNvPr id="18" name="Grafika 17" descr="Włączone światła z wypełnieniem pełnym">
            <a:extLst>
              <a:ext uri="{FF2B5EF4-FFF2-40B4-BE49-F238E27FC236}">
                <a16:creationId xmlns:a16="http://schemas.microsoft.com/office/drawing/2014/main" id="{16837E26-F37F-06EA-3E57-E341A1A94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9436"/>
            <a:ext cx="935182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32943"/>
            <a:ext cx="3694610" cy="734818"/>
          </a:xfrm>
        </p:spPr>
        <p:txBody>
          <a:bodyPr anchor="t">
            <a:normAutofit/>
          </a:bodyPr>
          <a:lstStyle/>
          <a:p>
            <a:r>
              <a:rPr lang="pl-PL" sz="1400" i="0" u="none" strike="noStrike" baseline="0">
                <a:solidFill>
                  <a:schemeClr val="accent1">
                    <a:lumMod val="76000"/>
                  </a:schemeClr>
                </a:solidFill>
                <a:latin typeface="Open Sans"/>
                <a:ea typeface="Open Sans"/>
                <a:cs typeface="Open Sans"/>
              </a:rPr>
              <a:t>Kamienie milowe – informowanie o wykonaniu</a:t>
            </a:r>
            <a:endParaRPr lang="pl-PL" sz="1400" u="sng">
              <a:solidFill>
                <a:schemeClr val="accent1">
                  <a:lumMod val="76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5458" y="1077524"/>
            <a:ext cx="4572001" cy="345374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lnSpc>
                <a:spcPct val="150000"/>
              </a:lnSpc>
              <a:buFont typeface="Wingdings"/>
              <a:buChar char="ü"/>
            </a:pPr>
            <a:r>
              <a:rPr lang="pl-PL" sz="1300">
                <a:latin typeface="Calibri"/>
                <a:ea typeface="Open Sans"/>
                <a:cs typeface="Open Sans"/>
              </a:rPr>
              <a:t>Najpóźniej w ostatnim dniu na osiągnięcie kamienia milowego, należy złożyć do CPPC oświadczenie potwierdzające z określeniem wartości osiągniętego wskaźnika</a:t>
            </a:r>
            <a:endParaRPr lang="pl-PL"/>
          </a:p>
          <a:p>
            <a:pPr marL="171450" indent="-171450">
              <a:lnSpc>
                <a:spcPct val="150000"/>
              </a:lnSpc>
              <a:buFont typeface="Wingdings"/>
              <a:buChar char="ü"/>
            </a:pPr>
            <a:r>
              <a:rPr lang="pl-PL" sz="1300">
                <a:latin typeface="Calibri"/>
                <a:ea typeface="Open Sans"/>
                <a:cs typeface="Open Sans"/>
              </a:rPr>
              <a:t>Należy złożyć raport w systemie SIMBA obrazujący, które punkty adresowe zostały wykonane – raport składany zgodnie z przyjętym harmonogramem, tj. do 10 dnia miesiąca</a:t>
            </a:r>
          </a:p>
          <a:p>
            <a:pPr marL="171450" indent="-171450">
              <a:lnSpc>
                <a:spcPct val="150000"/>
              </a:lnSpc>
              <a:buFont typeface="Wingdings"/>
              <a:buChar char="ü"/>
            </a:pPr>
            <a:r>
              <a:rPr lang="pl-PL" sz="1300">
                <a:latin typeface="Calibri"/>
                <a:ea typeface="Open Sans"/>
                <a:cs typeface="Open Sans"/>
              </a:rPr>
              <a:t>Wniosek o płatność, w którym rozliczone będą punkty adresowe osiągnięte w danym kamieniu należy złożyć najpóźniej w terminie miesiąca od dnia osiągnięcia kamienia milowego</a:t>
            </a:r>
          </a:p>
        </p:txBody>
      </p:sp>
      <p:pic>
        <p:nvPicPr>
          <p:cNvPr id="7" name="Obraz 6" descr="Dokumenty i tablet na biurku">
            <a:extLst>
              <a:ext uri="{FF2B5EF4-FFF2-40B4-BE49-F238E27FC236}">
                <a16:creationId xmlns:a16="http://schemas.microsoft.com/office/drawing/2014/main" id="{B44C4428-6EAB-6136-6136-4DA6F4688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r="939" b="-2"/>
          <a:stretch/>
        </p:blipFill>
        <p:spPr>
          <a:xfrm>
            <a:off x="584947" y="896537"/>
            <a:ext cx="3645920" cy="335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76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671F9-4B5A-79A5-806E-2B75E4C6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9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Plan naprawczy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0AA2E9-EC78-6B46-72B3-2710644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8" y="1347053"/>
            <a:ext cx="4633876" cy="30118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600">
                <a:latin typeface="Calibri"/>
                <a:ea typeface="Open Sans"/>
                <a:cs typeface="Open Sans"/>
              </a:rPr>
              <a:t>W przypadku, gdy OOW/Beneficjent nie realizuje kamieni milowych w terminach określonych w umowie, zobowiązany jest do przedstawienia </a:t>
            </a:r>
            <a:r>
              <a:rPr lang="pl-PL" sz="1600" b="1">
                <a:latin typeface="Calibri"/>
                <a:ea typeface="Open Sans"/>
                <a:cs typeface="Open Sans"/>
              </a:rPr>
              <a:t>planu naprawczego</a:t>
            </a:r>
            <a:r>
              <a:rPr lang="pl-PL" sz="1600">
                <a:latin typeface="Calibri"/>
                <a:ea typeface="Open Sans"/>
                <a:cs typeface="Open Sans"/>
              </a:rPr>
              <a:t>.</a:t>
            </a:r>
            <a:endParaRPr lang="pl-PL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600">
                <a:latin typeface="Calibri"/>
                <a:ea typeface="Open Sans"/>
                <a:cs typeface="Open Sans"/>
              </a:rPr>
              <a:t>Jeśli pomimo wdrożenia planu naprawczego OOW/Beneficjent nie osiągnie kamienia milowego w terminie do 6 miesięcy od wyznaczonego terminu jego osiągnięcia, CPPC podda pod ponowną analizę wykonalność przedsięwzięcia/projektu oraz przyczyny nierealizowania kamienia milowego. </a:t>
            </a:r>
          </a:p>
        </p:txBody>
      </p:sp>
      <p:pic>
        <p:nvPicPr>
          <p:cNvPr id="5" name="Obraz 4" descr="Obraz zawierający kreskówka, obuwie, zrzut ekranu, tekst&#10;&#10;Opis wygenerowany automatycznie">
            <a:extLst>
              <a:ext uri="{FF2B5EF4-FFF2-40B4-BE49-F238E27FC236}">
                <a16:creationId xmlns:a16="http://schemas.microsoft.com/office/drawing/2014/main" id="{AD667660-BA12-D12C-6B2E-1BA5AAAC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3" y="1247219"/>
            <a:ext cx="3166310" cy="18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0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D10ABB-ECD4-A690-AE81-3D93E9E8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98" y="208430"/>
            <a:ext cx="5756556" cy="323314"/>
          </a:xfrm>
        </p:spPr>
        <p:txBody>
          <a:bodyPr anchor="t">
            <a:noAutofit/>
          </a:bodyPr>
          <a:lstStyle/>
          <a:p>
            <a:pPr algn="ctr"/>
            <a:r>
              <a:rPr lang="pl-PL" sz="1400"/>
              <a:t>Przykładowy wzór planu naprawczego*</a:t>
            </a:r>
          </a:p>
        </p:txBody>
      </p:sp>
      <p:pic>
        <p:nvPicPr>
          <p:cNvPr id="5" name="Symbol zastępczy zawartości 4" descr="Obraz zawierający tekst, zrzut ekranu, dokument, Czcionka&#10;&#10;Opis wygenerowany automatycznie">
            <a:extLst>
              <a:ext uri="{FF2B5EF4-FFF2-40B4-BE49-F238E27FC236}">
                <a16:creationId xmlns:a16="http://schemas.microsoft.com/office/drawing/2014/main" id="{983A68F1-875B-6999-35FA-5A6107F23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203158" y="476876"/>
            <a:ext cx="6407675" cy="4368586"/>
          </a:xfr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E8419AF-A53C-8CDB-1775-CB2EC12DB9A7}"/>
              </a:ext>
            </a:extLst>
          </p:cNvPr>
          <p:cNvSpPr txBox="1"/>
          <p:nvPr/>
        </p:nvSpPr>
        <p:spPr>
          <a:xfrm>
            <a:off x="1251285" y="4845462"/>
            <a:ext cx="5156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/>
              <a:t>*wzór dla KPO zawierający nazewnictwo i oznaczenia dotyczące KPO</a:t>
            </a:r>
          </a:p>
        </p:txBody>
      </p:sp>
    </p:spTree>
    <p:extLst>
      <p:ext uri="{BB962C8B-B14F-4D97-AF65-F5344CB8AC3E}">
        <p14:creationId xmlns:p14="http://schemas.microsoft.com/office/powerpoint/2010/main" val="3874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Dziękujemy za uwagę</a:t>
            </a:r>
            <a:b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8519CA0-B36F-3C47-195D-9464E64F40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B7B85B8-AB31-3E28-6251-740225930C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 descr="Obraz zawierający tekst, zrzut ekranu, Czcionka">
              <a:extLst>
                <a:ext uri="{FF2B5EF4-FFF2-40B4-BE49-F238E27FC236}">
                  <a16:creationId xmlns:a16="http://schemas.microsoft.com/office/drawing/2014/main" id="{E92D2F30-9B81-74FB-304A-E022A5B44AD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94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3CBCB4-F2C6-4E87-B3D9-F82C82D8AAD7}">
  <ds:schemaRefs>
    <ds:schemaRef ds:uri="3361ad4d-7ab5-4428-8e8f-a55a688db929"/>
    <ds:schemaRef ds:uri="83783693-ef60-425a-b273-585e3fe453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472</Words>
  <Application>Microsoft Office PowerPoint</Application>
  <PresentationFormat>Pokaz na ekranie (16:9)</PresentationFormat>
  <Paragraphs>37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Motyw pakietu Office</vt:lpstr>
      <vt:lpstr> KPO i FERC   </vt:lpstr>
      <vt:lpstr>Kamienie milowe i plan naprawczy</vt:lpstr>
      <vt:lpstr>Kamienie milowe – ważne informacje </vt:lpstr>
      <vt:lpstr>Kamienie milowe – terminy osiągnięcia w podziale na KPO/FERC</vt:lpstr>
      <vt:lpstr>Kamienie milowe – informowanie o wykonaniu</vt:lpstr>
      <vt:lpstr>Plan naprawczy</vt:lpstr>
      <vt:lpstr>Przykładowy wzór planu naprawczego*</vt:lpstr>
      <vt:lpstr>Dziękujemy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lastModifiedBy>Agnieszka Węglińska</cp:lastModifiedBy>
  <cp:revision>7</cp:revision>
  <cp:lastPrinted>2024-05-08T07:47:21Z</cp:lastPrinted>
  <dcterms:created xsi:type="dcterms:W3CDTF">2022-06-22T09:40:44Z</dcterms:created>
  <dcterms:modified xsi:type="dcterms:W3CDTF">2024-10-21T11:02:39Z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