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743901" y="3663648"/>
            <a:ext cx="1406181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Dyrektora</a:t>
            </a:r>
            <a:r>
              <a:rPr lang="pl-PL" altLang="pl-PL" sz="1200" dirty="0">
                <a:latin typeface="Calibri" panose="020F0502020204030204" pitchFamily="34" charset="0"/>
              </a:rPr>
              <a:t> </a:t>
            </a:r>
            <a:r>
              <a:rPr lang="pl-PL" altLang="pl-PL" sz="800" dirty="0">
                <a:latin typeface="Calibri" panose="020F0502020204030204" pitchFamily="34" charset="0"/>
              </a:rPr>
              <a:t>Generalnego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785124" y="4049927"/>
            <a:ext cx="1317008" cy="82901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    </a:t>
            </a:r>
          </a:p>
          <a:p>
            <a:r>
              <a:rPr lang="pl-PL" altLang="pl-PL" sz="800" b="1" dirty="0" smtClean="0">
                <a:latin typeface="Calibri" panose="020F0502020204030204" pitchFamily="34" charset="0"/>
              </a:rPr>
              <a:t>BIW</a:t>
            </a:r>
            <a:r>
              <a:rPr lang="pl-PL" altLang="pl-PL" sz="800" b="1" dirty="0" smtClean="0"/>
              <a:t> </a:t>
            </a:r>
            <a:endParaRPr lang="pl-PL" altLang="pl-PL" sz="800" b="1" dirty="0"/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z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wyłączeniem określonym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w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16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listopada 2016  r. </a:t>
            </a:r>
            <a:endParaRPr lang="pl-PL" sz="700" i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Krajowej Administracji Skarbowej</a:t>
            </a:r>
            <a:endParaRPr lang="pl-PL" altLang="pl-PL" sz="7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194035" y="4959099"/>
            <a:ext cx="1436789" cy="58311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Instytucji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Płatniczej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554839" y="3725661"/>
            <a:ext cx="1324578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SP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194744" y="2504422"/>
            <a:ext cx="1436789" cy="46381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Budżetu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Państwa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203047" y="3661665"/>
            <a:ext cx="1436789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 Gospodarczej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203048" y="3035354"/>
            <a:ext cx="1436788" cy="59413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Finansów Samorządu Terytorialnego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561898" y="2497879"/>
            <a:ext cx="1317518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Podatku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551564" y="4913615"/>
            <a:ext cx="1316756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Sektorowych, Lokalnych oraz Podatku od Gier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PS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340867"/>
            <a:ext cx="1234378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743901" y="2532355"/>
            <a:ext cx="1406181" cy="37316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Administracyjne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BAD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743901" y="4289931"/>
            <a:ext cx="1406181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Finansów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i Księgowości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2308058" y="376599"/>
            <a:ext cx="885862" cy="76622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Współpracy Międzynarodowej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5801427" y="5772579"/>
            <a:ext cx="1317007" cy="62525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Ceł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2976375" y="2511548"/>
            <a:ext cx="1394272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Poboru Podatków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1900" y="3903990"/>
            <a:ext cx="1235982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Dyscypliny Finansów Publicznych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743901" y="2963737"/>
            <a:ext cx="1406181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Bezpieczeństwa </a:t>
            </a:r>
            <a:r>
              <a:rPr lang="pl-PL" altLang="pl-PL" sz="800" dirty="0" smtClean="0">
                <a:latin typeface="Calibri" panose="020F0502020204030204" pitchFamily="34" charset="0"/>
              </a:rPr>
              <a:t/>
            </a:r>
            <a:br>
              <a:rPr lang="pl-PL" altLang="pl-PL" sz="800" dirty="0" smtClean="0">
                <a:latin typeface="Calibri" panose="020F0502020204030204" pitchFamily="34" charset="0"/>
              </a:rPr>
            </a:br>
            <a:r>
              <a:rPr lang="pl-PL" altLang="pl-PL" sz="800" dirty="0" smtClean="0">
                <a:latin typeface="Calibri" panose="020F0502020204030204" pitchFamily="34" charset="0"/>
              </a:rPr>
              <a:t>i </a:t>
            </a:r>
            <a:r>
              <a:rPr lang="pl-PL" altLang="pl-PL" sz="800" dirty="0">
                <a:latin typeface="Calibri" panose="020F0502020204030204" pitchFamily="34" charset="0"/>
              </a:rPr>
              <a:t>Ochrony Informacji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2976374" y="3079293"/>
            <a:ext cx="139308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Audytu Środków Publicznych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3255755" y="390889"/>
            <a:ext cx="753473" cy="76374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Informacji </a:t>
            </a:r>
            <a:r>
              <a:rPr lang="pl-PL" altLang="pl-PL" sz="800" dirty="0">
                <a:latin typeface="Calibri" panose="020F0502020204030204" pitchFamily="34" charset="0"/>
              </a:rPr>
              <a:t>Finansowej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194744" y="4282176"/>
            <a:ext cx="1436788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551564" y="5657111"/>
            <a:ext cx="1316516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Podatku  </a:t>
            </a:r>
            <a:r>
              <a:rPr lang="pl-PL" altLang="pl-PL" sz="800" dirty="0">
                <a:latin typeface="Calibri" panose="020F0502020204030204" pitchFamily="34" charset="0"/>
              </a:rPr>
              <a:t>Akcyzowego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 </a:t>
            </a:r>
            <a:r>
              <a:rPr lang="pl-PL" altLang="pl-PL" sz="800" b="1" dirty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561898" y="3105209"/>
            <a:ext cx="131937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Podatków Dochodowych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6008" y="4396965"/>
            <a:ext cx="1221874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Prawny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7194035" y="5613520"/>
            <a:ext cx="1436788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743901" y="1268762"/>
            <a:ext cx="140618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Dyrektor Generalny</a:t>
            </a:r>
            <a:endParaRPr lang="pl-PL" altLang="pl-PL" sz="8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203047" y="1267021"/>
            <a:ext cx="1436789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400"/>
              </a:spcBef>
            </a:pPr>
            <a:r>
              <a:rPr lang="pl-PL" altLang="pl-PL" sz="800" b="1" dirty="0">
                <a:latin typeface="Calibri" panose="020F0502020204030204" pitchFamily="34" charset="0"/>
              </a:rPr>
              <a:t>S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 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600"/>
              </a:spcBef>
            </a:pP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SEBASTIAN </a:t>
            </a: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SKUZA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743901" y="6104879"/>
            <a:ext cx="1406181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pl-PL" altLang="pl-PL" sz="800" i="1" dirty="0">
                <a:latin typeface="Calibri" panose="020F0502020204030204" pitchFamily="34" charset="0"/>
              </a:rPr>
              <a:t>Pełnomocnik do spraw ochrony informacji niejawnych</a:t>
            </a:r>
            <a:endParaRPr lang="pl-PL" altLang="pl-PL" sz="2400" i="1" dirty="0">
              <a:latin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7194035" y="6145132"/>
            <a:ext cx="1436788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Gwarancji </a:t>
            </a:r>
            <a:br>
              <a:rPr lang="pl-PL" altLang="pl-PL" sz="800" dirty="0">
                <a:latin typeface="Calibri" panose="020F0502020204030204" pitchFamily="34" charset="0"/>
              </a:rPr>
            </a:br>
            <a:r>
              <a:rPr lang="pl-PL" altLang="pl-PL" sz="800" dirty="0">
                <a:latin typeface="Calibri" panose="020F0502020204030204" pitchFamily="34" charset="0"/>
              </a:rPr>
              <a:t>i Poręczeń 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1274572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Główny Rzecznik Dyscypliny Finansów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Publicznych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PIOTR PATKOWSKI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7275130" y="379320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i 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500" i="1" dirty="0" smtClean="0">
                <a:latin typeface="Calibri" panose="020F0502020204030204" pitchFamily="34" charset="0"/>
              </a:rPr>
              <a:t>z wyłączeniem </a:t>
            </a:r>
            <a:r>
              <a:rPr lang="pl-PL" sz="500" i="1" dirty="0" smtClean="0">
                <a:latin typeface="Calibri" panose="020F0502020204030204" pitchFamily="34" charset="0"/>
              </a:rPr>
              <a:t>działalności </a:t>
            </a:r>
            <a:r>
              <a:rPr lang="pl-PL" sz="500" i="1" dirty="0" err="1">
                <a:latin typeface="Calibri" panose="020F0502020204030204" pitchFamily="34" charset="0"/>
              </a:rPr>
              <a:t>informacyjno</a:t>
            </a:r>
            <a:r>
              <a:rPr lang="pl-PL" sz="500" i="1" dirty="0">
                <a:latin typeface="Calibri" panose="020F0502020204030204" pitchFamily="34" charset="0"/>
              </a:rPr>
              <a:t>–promocyjnej </a:t>
            </a:r>
            <a:r>
              <a:rPr lang="pl-PL" sz="500" i="1" dirty="0" smtClean="0">
                <a:latin typeface="Calibri" panose="020F0502020204030204" pitchFamily="34" charset="0"/>
              </a:rPr>
              <a:t>Krajowej Administracji Skarbowej</a:t>
            </a:r>
            <a:endParaRPr lang="pl-PL" altLang="pl-PL" sz="500" b="1" i="1" dirty="0">
              <a:latin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46913" y="4913615"/>
            <a:ext cx="1203625" cy="53003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PM</a:t>
            </a:r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244567" y="5509593"/>
            <a:ext cx="1220198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Rozwoju Rynku Finansowego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236008" y="6061289"/>
            <a:ext cx="1221874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pl-PL" sz="800" i="1" dirty="0" smtClean="0"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35025" y="2533937"/>
            <a:ext cx="1228729" cy="7513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Efektywności Wydatków Publicznych i Rachunkowości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DWR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367636" y="371871"/>
            <a:ext cx="845659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dirty="0">
                <a:solidFill>
                  <a:schemeClr val="tx1"/>
                </a:solidFill>
              </a:rPr>
              <a:t>Biuro Ministra</a:t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b="1" dirty="0" smtClean="0">
                <a:solidFill>
                  <a:schemeClr val="tx1"/>
                </a:solidFill>
              </a:rPr>
              <a:t>BMI</a:t>
            </a:r>
            <a:endParaRPr lang="pl-PL" altLang="pl-PL" sz="9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4071063" y="371346"/>
            <a:ext cx="2209005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Minister Finansów, Funduszy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i Polityki Regionalnej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</a:pPr>
            <a:r>
              <a:rPr lang="pl-PL" altLang="pl-PL" sz="1100" b="1" dirty="0" smtClean="0">
                <a:latin typeface="Calibri" panose="020F0502020204030204" pitchFamily="34" charset="0"/>
              </a:rPr>
              <a:t>Tadeusz Kościński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520822" y="375613"/>
            <a:ext cx="725401" cy="7902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dirty="0" smtClean="0">
                <a:solidFill>
                  <a:schemeClr val="tx1"/>
                </a:solidFill>
              </a:rPr>
              <a:t>Gabinet </a:t>
            </a:r>
            <a:r>
              <a:rPr lang="pl-PL" altLang="pl-PL" dirty="0">
                <a:solidFill>
                  <a:schemeClr val="tx1"/>
                </a:solidFill>
              </a:rPr>
              <a:t/>
            </a:r>
            <a:br>
              <a:rPr lang="pl-PL" altLang="pl-PL" dirty="0">
                <a:solidFill>
                  <a:schemeClr val="tx1"/>
                </a:solidFill>
              </a:rPr>
            </a:br>
            <a:r>
              <a:rPr lang="pl-PL" altLang="pl-PL" dirty="0" smtClean="0">
                <a:solidFill>
                  <a:schemeClr val="tx1"/>
                </a:solidFill>
              </a:rPr>
              <a:t>Polityczny</a:t>
            </a:r>
            <a:endParaRPr lang="pl-PL" alt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217380" y="367412"/>
            <a:ext cx="1226972" cy="79753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pl-PL" altLang="pl-PL" dirty="0">
                <a:solidFill>
                  <a:schemeClr val="tx1"/>
                </a:solidFill>
              </a:rPr>
              <a:t>Samodzielne Stanowisko </a:t>
            </a:r>
            <a:endParaRPr lang="pl-PL" altLang="pl-PL" dirty="0" smtClean="0">
              <a:solidFill>
                <a:schemeClr val="tx1"/>
              </a:solidFill>
            </a:endParaRPr>
          </a:p>
          <a:p>
            <a:r>
              <a:rPr lang="pl-PL" altLang="pl-PL" dirty="0" smtClean="0">
                <a:solidFill>
                  <a:schemeClr val="tx1"/>
                </a:solidFill>
              </a:rPr>
              <a:t>do </a:t>
            </a:r>
            <a:r>
              <a:rPr lang="pl-PL" altLang="pl-PL" dirty="0">
                <a:solidFill>
                  <a:schemeClr val="tx1"/>
                </a:solidFill>
              </a:rPr>
              <a:t>Spraw </a:t>
            </a:r>
            <a:r>
              <a:rPr lang="pl-PL" altLang="pl-PL" dirty="0" smtClean="0">
                <a:solidFill>
                  <a:schemeClr val="tx1"/>
                </a:solidFill>
              </a:rPr>
              <a:t>Informatyzacji </a:t>
            </a:r>
          </a:p>
          <a:p>
            <a:r>
              <a:rPr lang="pl-PL" altLang="pl-PL" b="1" dirty="0" smtClean="0">
                <a:solidFill>
                  <a:schemeClr val="tx1"/>
                </a:solidFill>
              </a:rPr>
              <a:t>SI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Pełnomocnik Ministra Finansów </a:t>
            </a:r>
          </a:p>
          <a:p>
            <a:r>
              <a:rPr lang="pl-PL" altLang="pl-PL" dirty="0" smtClean="0">
                <a:solidFill>
                  <a:schemeClr val="tx1"/>
                </a:solidFill>
              </a:rPr>
              <a:t>do Spraw Informatyzacji  </a:t>
            </a: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4467605" y="2536835"/>
            <a:ext cx="1198274" cy="6315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Zwalczania Przestępczości Ekonomicznej            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4471266" y="1266699"/>
            <a:ext cx="2627716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</a:t>
            </a:r>
            <a:r>
              <a:rPr lang="pl-PL" altLang="pl-PL" b="1" dirty="0" smtClean="0">
                <a:latin typeface="Calibri" panose="020F0502020204030204" pitchFamily="34" charset="0"/>
              </a:rPr>
              <a:t>Sekretarz </a:t>
            </a:r>
            <a:r>
              <a:rPr lang="pl-PL" altLang="pl-PL" b="1" dirty="0">
                <a:latin typeface="Calibri" panose="020F0502020204030204" pitchFamily="34" charset="0"/>
              </a:rPr>
              <a:t>Stanu </a:t>
            </a:r>
            <a:endParaRPr lang="pl-PL" altLang="pl-PL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Szef </a:t>
            </a:r>
            <a:r>
              <a:rPr lang="pl-PL" altLang="pl-PL" sz="9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9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>
              <a:spcBef>
                <a:spcPts val="0"/>
              </a:spcBef>
            </a:pPr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pl-PL" altLang="pl-PL" sz="900" b="1" dirty="0" smtClean="0">
                <a:latin typeface="Calibri" panose="020F0502020204030204" pitchFamily="34" charset="0"/>
              </a:rPr>
              <a:t>MAGDALENA RZECZKOWSKA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797310" y="4949300"/>
            <a:ext cx="1317007" cy="730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Komunikacji i </a:t>
            </a:r>
            <a:r>
              <a:rPr lang="pl-PL" altLang="pl-PL" sz="800" dirty="0" smtClean="0">
                <a:latin typeface="Calibri" panose="020F0502020204030204" pitchFamily="34" charset="0"/>
              </a:rPr>
              <a:t> Promocji</a:t>
            </a:r>
            <a:endParaRPr lang="pl-PL" altLang="pl-PL" sz="800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 smtClean="0">
                <a:latin typeface="Calibri" panose="020F0502020204030204" pitchFamily="34" charset="0"/>
              </a:rPr>
              <a:t>BKP </a:t>
            </a:r>
            <a:r>
              <a:rPr lang="pl-PL" altLang="pl-PL" sz="700" i="1" dirty="0" smtClean="0">
                <a:latin typeface="Calibri" panose="020F0502020204030204" pitchFamily="34" charset="0"/>
              </a:rPr>
              <a:t>w zakresie </a:t>
            </a:r>
            <a:r>
              <a:rPr lang="pl-PL" sz="700" i="1" dirty="0" smtClean="0">
                <a:latin typeface="Calibri" panose="020F0502020204030204" pitchFamily="34" charset="0"/>
              </a:rPr>
              <a:t>działalności </a:t>
            </a:r>
            <a:r>
              <a:rPr lang="pl-PL" sz="700" i="1" dirty="0" err="1">
                <a:latin typeface="Calibri" panose="020F0502020204030204" pitchFamily="34" charset="0"/>
              </a:rPr>
              <a:t>informacyjno</a:t>
            </a:r>
            <a:r>
              <a:rPr lang="pl-PL" sz="700" i="1" dirty="0">
                <a:latin typeface="Calibri" panose="020F0502020204030204" pitchFamily="34" charset="0"/>
              </a:rPr>
              <a:t>–promocyjnej Krajowej Administracji Skarbowej</a:t>
            </a:r>
            <a:r>
              <a:rPr lang="pl-PL" altLang="pl-PL" sz="700" b="1" i="1" dirty="0" smtClean="0">
                <a:latin typeface="Calibri" panose="020F0502020204030204" pitchFamily="34" charset="0"/>
              </a:rPr>
              <a:t> </a:t>
            </a:r>
            <a:endParaRPr lang="pl-PL" altLang="pl-PL" sz="700" b="1" i="1" dirty="0">
              <a:latin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2976374" y="3750301"/>
            <a:ext cx="1387214" cy="59925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Kluczowych </a:t>
            </a:r>
            <a:r>
              <a:rPr lang="pl-PL" altLang="pl-PL" sz="800" dirty="0" smtClean="0">
                <a:latin typeface="Calibri" panose="020F0502020204030204" pitchFamily="34" charset="0"/>
              </a:rPr>
              <a:t>Podmiotów                     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Zarządzania Strategicznego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DZT</a:t>
            </a:r>
            <a:endParaRPr lang="pl-PL" altLang="pl-PL" sz="600" i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785124" y="2521342"/>
            <a:ext cx="1312661" cy="6337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Budżetu</a:t>
            </a:r>
            <a:r>
              <a:rPr lang="pl-PL" altLang="pl-PL" sz="800" dirty="0">
                <a:latin typeface="Calibri" panose="020F0502020204030204" pitchFamily="34" charset="0"/>
              </a:rPr>
              <a:t>, Majątku i Kadr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743901" y="4885426"/>
            <a:ext cx="1406181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Biuro </a:t>
            </a:r>
            <a:r>
              <a:rPr lang="pl-PL" altLang="pl-PL" sz="800" dirty="0" smtClean="0">
                <a:latin typeface="Calibri" panose="020F0502020204030204" pitchFamily="34" charset="0"/>
              </a:rPr>
              <a:t>Kontroli i Audytu Wewnętrznego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551564" y="4336896"/>
            <a:ext cx="1323784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r>
              <a:rPr lang="pl-PL" altLang="pl-PL" sz="800" dirty="0" smtClean="0">
                <a:latin typeface="Calibri" panose="020F0502020204030204" pitchFamily="34" charset="0"/>
              </a:rPr>
              <a:t>Cen Transferowych i Wycen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743902" y="5491506"/>
            <a:ext cx="1406182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Informatyzacji</a:t>
            </a: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DI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4467604" y="3226135"/>
            <a:ext cx="1193070" cy="49780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Analiz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4477010" y="3787321"/>
            <a:ext cx="1194692" cy="5252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345075" y="376598"/>
            <a:ext cx="1008110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Biuro Inspekcji Wewnętrznej     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BIW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zakresie  określonym  </a:t>
            </a: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w </a:t>
            </a: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art. 12 d ustawy  z  dnia                    </a:t>
            </a:r>
            <a:b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00" i="1" dirty="0">
                <a:latin typeface="Calibri" panose="020F0502020204030204" pitchFamily="34" charset="0"/>
                <a:cs typeface="Calibri" panose="020F0502020204030204" pitchFamily="34" charset="0"/>
              </a:rPr>
              <a:t>        16 listopada 2016  r. o Krajowej Administracji Skarbowej </a:t>
            </a:r>
            <a:endParaRPr lang="pl-PL" altLang="pl-PL" sz="5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2976374" y="1266212"/>
            <a:ext cx="1405380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 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Zastępca Szefa </a:t>
            </a:r>
            <a:r>
              <a:rPr lang="pl-PL" altLang="pl-PL" sz="800" b="1" dirty="0">
                <a:latin typeface="Calibri" panose="020F0502020204030204" pitchFamily="34" charset="0"/>
              </a:rPr>
              <a:t>Krajowej Administracji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Skarbowej</a:t>
            </a: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ANNA CHAŁUPA</a:t>
            </a:r>
            <a:endParaRPr lang="pl-PL" altLang="pl-PL" sz="9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71" name="Rectangle 342"/>
          <p:cNvSpPr>
            <a:spLocks noChangeArrowheads="1"/>
          </p:cNvSpPr>
          <p:nvPr/>
        </p:nvSpPr>
        <p:spPr bwMode="auto">
          <a:xfrm>
            <a:off x="1581464" y="1266212"/>
            <a:ext cx="1290845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Podsekretarz </a:t>
            </a:r>
            <a:r>
              <a:rPr lang="pl-PL" altLang="pl-PL" sz="800" b="1" dirty="0">
                <a:latin typeface="Calibri" panose="020F0502020204030204" pitchFamily="34" charset="0"/>
              </a:rPr>
              <a:t>Stanu 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900" b="1" dirty="0" smtClean="0">
                <a:latin typeface="Calibri" panose="020F0502020204030204" pitchFamily="34" charset="0"/>
              </a:rPr>
              <a:t>JAN SARNOWSKI</a:t>
            </a:r>
            <a:endParaRPr lang="pl-PL" altLang="pl-PL" sz="900" b="1" dirty="0"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1551564" y="6235558"/>
            <a:ext cx="1326958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800" dirty="0" smtClean="0">
                <a:solidFill>
                  <a:schemeClr val="tx1"/>
                </a:solidFill>
                <a:latin typeface="Calibri" panose="020F0502020204030204" pitchFamily="34" charset="0"/>
              </a:rPr>
              <a:t>Departament Analiz Podatkowych </a:t>
            </a:r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DAP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4473526" y="4376584"/>
            <a:ext cx="1194692" cy="5613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Poboru Opłat Drogowych</a:t>
            </a: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DPO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5775767" y="3226135"/>
            <a:ext cx="1316076" cy="75273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Organizacji </a:t>
            </a:r>
            <a:r>
              <a:rPr lang="pl-PL" altLang="pl-PL" sz="800" dirty="0">
                <a:latin typeface="Calibri" panose="020F0502020204030204" pitchFamily="34" charset="0"/>
              </a:rPr>
              <a:t>i Współpracy Międzynarodowej Krajowej Administracji Skarbowej </a:t>
            </a:r>
            <a:endParaRPr lang="pl-PL" altLang="pl-PL" sz="800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2976374" y="4411922"/>
            <a:ext cx="1396126" cy="6848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800" dirty="0" smtClean="0">
                <a:latin typeface="Calibri" panose="020F0502020204030204" pitchFamily="34" charset="0"/>
              </a:rPr>
              <a:t>Departament Orzecznictwa </a:t>
            </a:r>
            <a:r>
              <a:rPr lang="pl-PL" altLang="pl-PL" sz="800" dirty="0">
                <a:latin typeface="Calibri" panose="020F0502020204030204" pitchFamily="34" charset="0"/>
              </a:rPr>
              <a:t>Podatkowego </a:t>
            </a:r>
            <a:r>
              <a:rPr lang="pl-PL" altLang="pl-PL" sz="800" dirty="0" smtClean="0">
                <a:latin typeface="Calibri" panose="020F0502020204030204" pitchFamily="34" charset="0"/>
              </a:rPr>
              <a:t>                               </a:t>
            </a:r>
            <a:r>
              <a:rPr lang="pl-PL" altLang="pl-PL" sz="800" b="1" dirty="0" smtClean="0">
                <a:latin typeface="Calibri" panose="020F0502020204030204" pitchFamily="34" charset="0"/>
              </a:rPr>
              <a:t>DOP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16601</TotalTime>
  <Words>327</Words>
  <Application>Microsoft Office PowerPoint</Application>
  <PresentationFormat>Slajdy 35 mm</PresentationFormat>
  <Paragraphs>168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Pawlak Ewa</cp:lastModifiedBy>
  <cp:revision>1435</cp:revision>
  <cp:lastPrinted>2019-06-18T08:41:22Z</cp:lastPrinted>
  <dcterms:created xsi:type="dcterms:W3CDTF">2006-06-26T12:00:33Z</dcterms:created>
  <dcterms:modified xsi:type="dcterms:W3CDTF">2020-12-23T12:32:02Z</dcterms:modified>
</cp:coreProperties>
</file>