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40"/>
  </p:notesMasterIdLst>
  <p:sldIdLst>
    <p:sldId id="256" r:id="rId3"/>
    <p:sldId id="303" r:id="rId4"/>
    <p:sldId id="258" r:id="rId5"/>
    <p:sldId id="295" r:id="rId6"/>
    <p:sldId id="265" r:id="rId7"/>
    <p:sldId id="259" r:id="rId8"/>
    <p:sldId id="296" r:id="rId9"/>
    <p:sldId id="260" r:id="rId10"/>
    <p:sldId id="272" r:id="rId11"/>
    <p:sldId id="273" r:id="rId12"/>
    <p:sldId id="274" r:id="rId13"/>
    <p:sldId id="280" r:id="rId14"/>
    <p:sldId id="275" r:id="rId15"/>
    <p:sldId id="297" r:id="rId16"/>
    <p:sldId id="301" r:id="rId17"/>
    <p:sldId id="302" r:id="rId18"/>
    <p:sldId id="279" r:id="rId19"/>
    <p:sldId id="276" r:id="rId20"/>
    <p:sldId id="277" r:id="rId21"/>
    <p:sldId id="278" r:id="rId22"/>
    <p:sldId id="281" r:id="rId23"/>
    <p:sldId id="282" r:id="rId24"/>
    <p:sldId id="285" r:id="rId25"/>
    <p:sldId id="286" r:id="rId26"/>
    <p:sldId id="287" r:id="rId27"/>
    <p:sldId id="298" r:id="rId28"/>
    <p:sldId id="283" r:id="rId29"/>
    <p:sldId id="288" r:id="rId30"/>
    <p:sldId id="284" r:id="rId31"/>
    <p:sldId id="292" r:id="rId32"/>
    <p:sldId id="289" r:id="rId33"/>
    <p:sldId id="290" r:id="rId34"/>
    <p:sldId id="291" r:id="rId35"/>
    <p:sldId id="293" r:id="rId36"/>
    <p:sldId id="294" r:id="rId37"/>
    <p:sldId id="264" r:id="rId38"/>
    <p:sldId id="261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5100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491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0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817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812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0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276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60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339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8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246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41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358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093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737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0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51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877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847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57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362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848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150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54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247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955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204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491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0557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92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33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859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56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522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09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pl-P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27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3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4592" y="155447"/>
            <a:ext cx="2525149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6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3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855736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1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4"/>
            <a:ext cx="4625608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598920" y="0"/>
            <a:ext cx="4571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647686" y="0"/>
            <a:ext cx="25146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4808537" y="2247902"/>
            <a:ext cx="5851525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541337" y="220662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2640597" y="6377458"/>
            <a:ext cx="38364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0" y="2602519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749808" y="118871"/>
            <a:ext cx="8013191" cy="1636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648200" y="1773935"/>
            <a:ext cx="4038599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8237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37159" algn="l" rtl="0">
              <a:spcBef>
                <a:spcPts val="48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07696" algn="l" rtl="0">
              <a:spcBef>
                <a:spcPts val="400"/>
              </a:spcBef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73152" algn="l" rtl="0">
              <a:spcBef>
                <a:spcPts val="360"/>
              </a:spcBef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80264" algn="l" rtl="0">
              <a:spcBef>
                <a:spcPts val="36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78232" algn="l" rtl="0">
              <a:spcBef>
                <a:spcPts val="36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98986"/>
            <a:ext cx="4040187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57200" y="2449511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3"/>
          </p:nvPr>
        </p:nvSpPr>
        <p:spPr>
          <a:xfrm>
            <a:off x="4645025" y="1698986"/>
            <a:ext cx="4041774" cy="7153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4"/>
          </p:nvPr>
        </p:nvSpPr>
        <p:spPr>
          <a:xfrm>
            <a:off x="4645025" y="2449511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20269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60019" algn="l" rtl="0">
              <a:spcBef>
                <a:spcPts val="40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120396" algn="l" rtl="0">
              <a:spcBef>
                <a:spcPts val="360"/>
              </a:spcBef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85852" algn="l" rtl="0">
              <a:spcBef>
                <a:spcPts val="320"/>
              </a:spcBef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92964" algn="l" rtl="0">
              <a:spcBef>
                <a:spcPts val="32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90932" algn="l" rtl="0">
              <a:spcBef>
                <a:spcPts val="32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88900" algn="l" rtl="0">
              <a:spcBef>
                <a:spcPts val="32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86867" algn="l" rtl="0">
              <a:spcBef>
                <a:spcPts val="32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84835" algn="l" rtl="0">
              <a:spcBef>
                <a:spcPts val="32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3" cy="9784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19376" y="1743133"/>
            <a:ext cx="5920640" cy="4558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63500" algn="l" rtl="0">
              <a:spcBef>
                <a:spcPts val="40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61467" algn="l" rtl="0">
              <a:spcBef>
                <a:spcPts val="40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59435" algn="l" rtl="0">
              <a:spcBef>
                <a:spcPts val="40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167838" y="1730017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855736" y="0"/>
            <a:ext cx="45719" cy="1453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435895"/>
            <a:ext cx="9144000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16205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14300" algn="l" rtl="0">
              <a:spcBef>
                <a:spcPts val="560"/>
              </a:spcBef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82296" algn="l" rtl="0">
              <a:spcBef>
                <a:spcPts val="480"/>
              </a:spcBef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-60452" algn="l" rtl="0">
              <a:spcBef>
                <a:spcPts val="400"/>
              </a:spcBef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-67564" algn="l" rtl="0">
              <a:spcBef>
                <a:spcPts val="400"/>
              </a:spcBef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-65532" algn="l" rtl="0">
              <a:spcBef>
                <a:spcPts val="400"/>
              </a:spcBef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-76200" algn="l" rtl="0">
              <a:spcBef>
                <a:spcPts val="360"/>
              </a:spcBef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-74167" algn="l" rtl="0">
              <a:spcBef>
                <a:spcPts val="360"/>
              </a:spcBef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-72135" algn="l" rtl="0">
              <a:spcBef>
                <a:spcPts val="360"/>
              </a:spcBef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Microsoft_Word_97_-_2003_Document5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Microsoft_Word_97_-_2003_Document4.doc"/><Relationship Id="rId10" Type="http://schemas.openxmlformats.org/officeDocument/2006/relationships/image" Target="../media/image24.wmf"/><Relationship Id="rId4" Type="http://schemas.openxmlformats.org/officeDocument/2006/relationships/image" Target="../media/image2.png"/><Relationship Id="rId9" Type="http://schemas.openxmlformats.org/officeDocument/2006/relationships/oleObject" Target="../embeddings/Microsoft_Word_97_-_2003_Document6.doc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0.wmf"/><Relationship Id="rId10" Type="http://schemas.openxmlformats.org/officeDocument/2006/relationships/image" Target="../media/image12.wmf"/><Relationship Id="rId4" Type="http://schemas.openxmlformats.org/officeDocument/2006/relationships/oleObject" Target="../embeddings/Microsoft_Word_97_-_2003_Document1.doc"/><Relationship Id="rId9" Type="http://schemas.openxmlformats.org/officeDocument/2006/relationships/oleObject" Target="../embeddings/Microsoft_Word_97_-_2003_Document3.do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SzPct val="25000"/>
            </a:pP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25: 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dirty="0" smtClean="0"/>
              <a:t> Hydrauliczne urządzenia ratownicze</a:t>
            </a:r>
            <a:r>
              <a:rPr lang="pl-PL" sz="3200" dirty="0" smtClean="0"/>
              <a:t>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18"/>
          <p:cNvSpPr txBox="1">
            <a:spLocks/>
          </p:cNvSpPr>
          <p:nvPr/>
        </p:nvSpPr>
        <p:spPr>
          <a:xfrm>
            <a:off x="5436097" y="5500702"/>
            <a:ext cx="3707903" cy="785818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autorzy: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Bogdan </a:t>
            </a:r>
            <a:r>
              <a:rPr kumimoji="0" lang="pl-PL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Grzymowicz</a:t>
            </a:r>
            <a:endParaRPr kumimoji="0" lang="pl-PL" sz="16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  <a:tabLst/>
              <a:defRPr/>
            </a:pPr>
            <a:r>
              <a:rPr kumimoji="0" lang="pl-PL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Łukasz Zaniewski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braz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71612"/>
            <a:ext cx="4500563" cy="4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06948" y="2565401"/>
            <a:ext cx="4537051" cy="38639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85786" y="5715016"/>
            <a:ext cx="2087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latin typeface="Times New Roman" pitchFamily="18" charset="0"/>
              </a:rPr>
              <a:t>Odcinanie dachu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300788" y="1989138"/>
            <a:ext cx="20875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Wycinanie fotela</a:t>
            </a: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Obraz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1396822"/>
            <a:ext cx="4429124" cy="41816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4213" y="5734050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Przecinanie dachu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5963" y="2276475"/>
            <a:ext cx="25209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Wycinanie pedałów samochodowych</a:t>
            </a:r>
          </a:p>
        </p:txBody>
      </p:sp>
      <p:pic>
        <p:nvPicPr>
          <p:cNvPr id="9" name="Picture 11" descr="Obraz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03992" y="3068638"/>
            <a:ext cx="4640007" cy="3432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57224" y="1500174"/>
          <a:ext cx="7643866" cy="3513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Dokument" r:id="rId5" imgW="5753100" imgH="3201924" progId="Word.Document.8">
                  <p:embed/>
                </p:oleObj>
              </mc:Choice>
              <mc:Fallback>
                <p:oleObj name="Dokument" r:id="rId5" imgW="5753100" imgH="3201924" progId="Word.Documen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1500174"/>
                        <a:ext cx="7643866" cy="3513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0" y="4791075"/>
          <a:ext cx="4643438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Dokument" r:id="rId7" imgW="5972556" imgH="2103120" progId="Word.Document.8">
                  <p:embed/>
                </p:oleObj>
              </mc:Choice>
              <mc:Fallback>
                <p:oleObj name="Dokument" r:id="rId7" imgW="5972556" imgH="2103120" progId="Word.Document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3875"/>
                      <a:stretch>
                        <a:fillRect/>
                      </a:stretch>
                    </p:blipFill>
                    <p:spPr bwMode="auto">
                      <a:xfrm>
                        <a:off x="0" y="4791075"/>
                        <a:ext cx="4643438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4740275" y="5078412"/>
          <a:ext cx="440372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kument" r:id="rId9" imgW="5862828" imgH="1411224" progId="Word.Document.8">
                  <p:embed/>
                </p:oleObj>
              </mc:Choice>
              <mc:Fallback>
                <p:oleObj name="Dokument" r:id="rId9" imgW="5862828" imgH="1411224" progId="Word.Document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773"/>
                      <a:stretch>
                        <a:fillRect/>
                      </a:stretch>
                    </p:blipFill>
                    <p:spPr bwMode="auto">
                      <a:xfrm>
                        <a:off x="4740275" y="5078412"/>
                        <a:ext cx="440372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428728" y="1428736"/>
            <a:ext cx="6026169" cy="2862278"/>
            <a:chOff x="748" y="618"/>
            <a:chExt cx="4158" cy="1956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748" y="618"/>
              <a:ext cx="4158" cy="1956"/>
              <a:chOff x="748" y="618"/>
              <a:chExt cx="4158" cy="1956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748" y="618"/>
                <a:ext cx="4158" cy="1956"/>
                <a:chOff x="748" y="618"/>
                <a:chExt cx="4158" cy="1956"/>
              </a:xfrm>
            </p:grpSpPr>
            <p:pic>
              <p:nvPicPr>
                <p:cNvPr id="11" name="Picture 4" descr="SP 3230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r="54628"/>
                <a:stretch>
                  <a:fillRect/>
                </a:stretch>
              </p:blipFill>
              <p:spPr bwMode="auto">
                <a:xfrm>
                  <a:off x="748" y="618"/>
                  <a:ext cx="4158" cy="1956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12" name="Rectangle 6"/>
                <p:cNvSpPr>
                  <a:spLocks noChangeArrowheads="1"/>
                </p:cNvSpPr>
                <p:nvPr/>
              </p:nvSpPr>
              <p:spPr bwMode="auto">
                <a:xfrm>
                  <a:off x="839" y="618"/>
                  <a:ext cx="1633" cy="13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1111" y="709"/>
                <a:ext cx="1179" cy="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513" y="618"/>
              <a:ext cx="363" cy="13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13" name="Picture 12" descr="SP 3230"/>
          <p:cNvPicPr>
            <a:picLocks noChangeAspect="1" noChangeArrowheads="1"/>
          </p:cNvPicPr>
          <p:nvPr/>
        </p:nvPicPr>
        <p:blipFill>
          <a:blip r:embed="rId4"/>
          <a:srcRect l="45053"/>
          <a:stretch>
            <a:fillRect/>
          </a:stretch>
        </p:blipFill>
        <p:spPr>
          <a:xfrm>
            <a:off x="214282" y="4221163"/>
            <a:ext cx="8604250" cy="263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72506" y="1929618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  ramieniowy </a:t>
            </a:r>
            <a:r>
              <a:rPr lang="pl-PL" sz="2400" b="1" dirty="0" err="1"/>
              <a:t>holmatro</a:t>
            </a:r>
            <a:r>
              <a:rPr lang="pl-PL" sz="2400" b="1" dirty="0"/>
              <a:t> SP 4240 C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szerokość rozpierania – 686 mm,</a:t>
            </a:r>
            <a:endParaRPr lang="pl-PL" b="1" dirty="0"/>
          </a:p>
          <a:p>
            <a:r>
              <a:rPr lang="pl-PL" dirty="0"/>
              <a:t>max siła rozpierania – 21 t,</a:t>
            </a:r>
            <a:endParaRPr lang="pl-PL" b="1" dirty="0"/>
          </a:p>
          <a:p>
            <a:r>
              <a:rPr lang="pl-PL" dirty="0"/>
              <a:t>siła ściskania – 6,6 t,</a:t>
            </a:r>
            <a:endParaRPr lang="pl-PL" b="1" dirty="0"/>
          </a:p>
          <a:p>
            <a:r>
              <a:rPr lang="pl-PL" dirty="0"/>
              <a:t>siła ciągnięcia – 9,2 t,</a:t>
            </a:r>
            <a:endParaRPr lang="pl-PL" b="1" dirty="0"/>
          </a:p>
          <a:p>
            <a:r>
              <a:rPr lang="pl-PL" dirty="0"/>
              <a:t>waga – 18,3 kg,</a:t>
            </a:r>
          </a:p>
        </p:txBody>
      </p:sp>
      <p:pic>
        <p:nvPicPr>
          <p:cNvPr id="8" name="Picture 2" descr="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72385"/>
            <a:ext cx="4848257" cy="36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283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357298"/>
            <a:ext cx="8515380" cy="5072077"/>
          </a:xfrm>
        </p:spPr>
        <p:txBody>
          <a:bodyPr/>
          <a:lstStyle/>
          <a:p>
            <a:r>
              <a:rPr lang="pl-PL" dirty="0" smtClean="0"/>
              <a:t>Rozpieracz  ramieniowy </a:t>
            </a:r>
            <a:r>
              <a:rPr lang="pl-PL" dirty="0" err="1" smtClean="0"/>
              <a:t>holmatro</a:t>
            </a:r>
            <a:r>
              <a:rPr lang="pl-PL" dirty="0" smtClean="0"/>
              <a:t> SP 4240 C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 smtClean="0"/>
          </a:p>
          <a:p>
            <a:r>
              <a:rPr lang="pl-PL" sz="1600" dirty="0" smtClean="0"/>
              <a:t>szerokość rozpierania – 686 mm,</a:t>
            </a:r>
            <a:endParaRPr lang="pl-PL" sz="1600" b="1" dirty="0" smtClean="0"/>
          </a:p>
          <a:p>
            <a:r>
              <a:rPr lang="pl-PL" sz="1600" dirty="0" smtClean="0"/>
              <a:t>max siła rozpierania – 21 t,</a:t>
            </a:r>
            <a:endParaRPr lang="pl-PL" sz="1600" b="1" dirty="0" smtClean="0"/>
          </a:p>
          <a:p>
            <a:r>
              <a:rPr lang="pl-PL" sz="1600" dirty="0" smtClean="0"/>
              <a:t>siła ściskania – 6,6 t,</a:t>
            </a:r>
            <a:endParaRPr lang="pl-PL" sz="1600" b="1" dirty="0" smtClean="0"/>
          </a:p>
          <a:p>
            <a:r>
              <a:rPr lang="pl-PL" sz="1600" dirty="0" smtClean="0"/>
              <a:t>siła ciągnięcia – 9,2 t,</a:t>
            </a:r>
            <a:endParaRPr lang="pl-PL" sz="1600" b="1" dirty="0" smtClean="0"/>
          </a:p>
          <a:p>
            <a:r>
              <a:rPr lang="pl-PL" sz="1600" dirty="0" smtClean="0"/>
              <a:t>waga – 18,3 kg,</a:t>
            </a:r>
          </a:p>
          <a:p>
            <a:endParaRPr lang="pl-PL" sz="1600" b="1" dirty="0" smtClean="0"/>
          </a:p>
          <a:p>
            <a:r>
              <a:rPr lang="pl-PL" dirty="0" smtClean="0"/>
              <a:t>Rozpieracze kolumnowe </a:t>
            </a:r>
            <a:r>
              <a:rPr lang="pl-PL" dirty="0" err="1" smtClean="0"/>
              <a:t>Holmatro</a:t>
            </a:r>
            <a:r>
              <a:rPr lang="pl-PL" dirty="0" smtClean="0"/>
              <a:t>  RA 43 32 C</a:t>
            </a:r>
          </a:p>
          <a:p>
            <a:endParaRPr lang="pl-PL" sz="1600" b="1" dirty="0" smtClean="0"/>
          </a:p>
          <a:p>
            <a:r>
              <a:rPr lang="pl-PL" sz="1600" dirty="0" smtClean="0"/>
              <a:t>max siła rozpierania – 16,4 t,</a:t>
            </a:r>
            <a:endParaRPr lang="pl-PL" sz="1600" b="1" dirty="0" smtClean="0"/>
          </a:p>
          <a:p>
            <a:r>
              <a:rPr lang="pl-PL" sz="1600" dirty="0" smtClean="0"/>
              <a:t>siła ciągnięcia – 5,1 t,</a:t>
            </a:r>
            <a:endParaRPr lang="pl-PL" sz="1600" b="1" dirty="0" smtClean="0"/>
          </a:p>
          <a:p>
            <a:r>
              <a:rPr lang="pl-PL" sz="1600" dirty="0" smtClean="0"/>
              <a:t>waga – 18 kg,</a:t>
            </a:r>
            <a:endParaRPr lang="pl-PL" sz="1600" b="1" dirty="0" smtClean="0"/>
          </a:p>
          <a:p>
            <a:r>
              <a:rPr lang="pl-PL" sz="1600" dirty="0" smtClean="0"/>
              <a:t>max długość - 1622 mm  </a:t>
            </a:r>
            <a:endParaRPr lang="pl-PL" sz="1600" b="1" dirty="0" smtClean="0"/>
          </a:p>
          <a:p>
            <a:r>
              <a:rPr lang="pl-PL" sz="1600" dirty="0" smtClean="0"/>
              <a:t>długość zsuniętego rozpieracza – 942 mm</a:t>
            </a:r>
            <a:endParaRPr lang="pl-PL" sz="1600" b="1" dirty="0" smtClean="0"/>
          </a:p>
          <a:p>
            <a:endParaRPr lang="pl-PL" sz="1600" b="1" dirty="0" smtClean="0"/>
          </a:p>
          <a:p>
            <a:pPr>
              <a:buFont typeface="Arial" charset="0"/>
              <a:buNone/>
            </a:pPr>
            <a:endParaRPr lang="pl-PL" dirty="0" smtClean="0"/>
          </a:p>
        </p:txBody>
      </p:sp>
      <p:pic>
        <p:nvPicPr>
          <p:cNvPr id="8196" name="Picture 2" descr="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000240"/>
            <a:ext cx="2357454" cy="177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k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4446133"/>
            <a:ext cx="2571770" cy="192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</p:spPr>
        <p:txBody>
          <a:bodyPr/>
          <a:lstStyle/>
          <a:p>
            <a:pPr algn="ctr"/>
            <a:r>
              <a:rPr lang="pl-PL" sz="3200" dirty="0" smtClean="0"/>
              <a:t>Parametry </a:t>
            </a:r>
            <a:r>
              <a:rPr lang="pl-PL" sz="3200" dirty="0" smtClean="0"/>
              <a:t>narzędzi i osprzętu</a:t>
            </a:r>
            <a:endParaRPr lang="pl-PL" sz="3200" dirty="0"/>
          </a:p>
        </p:txBody>
      </p:sp>
      <p:pic>
        <p:nvPicPr>
          <p:cNvPr id="7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86345"/>
          </a:xfrm>
        </p:spPr>
        <p:txBody>
          <a:bodyPr/>
          <a:lstStyle/>
          <a:p>
            <a:r>
              <a:rPr lang="pl-PL" dirty="0" smtClean="0"/>
              <a:t>TR 43 50C</a:t>
            </a:r>
            <a:endParaRPr lang="pl-PL" b="1" dirty="0" smtClean="0"/>
          </a:p>
          <a:p>
            <a:r>
              <a:rPr lang="pl-PL" sz="1600" dirty="0" smtClean="0"/>
              <a:t>max siła rozpierania 1 tłoka – 22,1t,</a:t>
            </a:r>
            <a:endParaRPr lang="pl-PL" sz="1600" b="1" dirty="0" smtClean="0"/>
          </a:p>
          <a:p>
            <a:r>
              <a:rPr lang="pl-PL" sz="1600" dirty="0" smtClean="0"/>
              <a:t> max siła rozpierania 2 tłoka – 8,3 t,</a:t>
            </a:r>
            <a:endParaRPr lang="pl-PL" sz="1600" b="1" dirty="0" smtClean="0"/>
          </a:p>
          <a:p>
            <a:r>
              <a:rPr lang="pl-PL" sz="1600" dirty="0" smtClean="0"/>
              <a:t>waga – 17,4 kg,</a:t>
            </a:r>
            <a:endParaRPr lang="pl-PL" sz="1600" b="1" dirty="0" smtClean="0"/>
          </a:p>
          <a:p>
            <a:r>
              <a:rPr lang="pl-PL" sz="1600" dirty="0" smtClean="0"/>
              <a:t>max długość - 1275 mm  </a:t>
            </a:r>
            <a:endParaRPr lang="pl-PL" sz="1600" b="1" dirty="0" smtClean="0"/>
          </a:p>
          <a:p>
            <a:r>
              <a:rPr lang="pl-PL" sz="1600" dirty="0" smtClean="0"/>
              <a:t>długość zsuniętego rozpieracza – 533 mm</a:t>
            </a:r>
            <a:endParaRPr lang="pl-PL" sz="1600" b="1" dirty="0" smtClean="0"/>
          </a:p>
          <a:p>
            <a:r>
              <a:rPr lang="pl-PL" dirty="0" smtClean="0"/>
              <a:t>Nożyce </a:t>
            </a:r>
            <a:r>
              <a:rPr lang="pl-PL" dirty="0" err="1" smtClean="0"/>
              <a:t>Holmatro</a:t>
            </a:r>
            <a:r>
              <a:rPr lang="pl-PL" dirty="0" smtClean="0"/>
              <a:t> NTC – CU 4050 C</a:t>
            </a:r>
            <a:endParaRPr lang="pl-PL" sz="1600" dirty="0" smtClean="0"/>
          </a:p>
          <a:p>
            <a:r>
              <a:rPr lang="pl-PL" sz="1600" dirty="0" smtClean="0"/>
              <a:t>rozwarcie ostrzy – 181 mm,</a:t>
            </a:r>
          </a:p>
          <a:p>
            <a:r>
              <a:rPr lang="pl-PL" sz="1600" dirty="0" smtClean="0"/>
              <a:t>siła cięcia – 95 t,</a:t>
            </a:r>
          </a:p>
          <a:p>
            <a:r>
              <a:rPr lang="pl-PL" sz="1600" dirty="0" smtClean="0"/>
              <a:t>waga – 18,1 kg,</a:t>
            </a:r>
          </a:p>
          <a:p>
            <a:r>
              <a:rPr lang="pl-PL" dirty="0" smtClean="0"/>
              <a:t>Nożyce  – CU 4055 NTC</a:t>
            </a:r>
          </a:p>
          <a:p>
            <a:r>
              <a:rPr lang="pl-PL" sz="1600" dirty="0" smtClean="0"/>
              <a:t>rozwarcie ostrzy – 202 mm,</a:t>
            </a:r>
          </a:p>
          <a:p>
            <a:r>
              <a:rPr lang="pl-PL" sz="1600" dirty="0" smtClean="0"/>
              <a:t>siła cięcia – 103,8 t,</a:t>
            </a:r>
          </a:p>
          <a:p>
            <a:r>
              <a:rPr lang="pl-PL" sz="1600" dirty="0" smtClean="0"/>
              <a:t>waga 19,6 kg</a:t>
            </a:r>
          </a:p>
          <a:p>
            <a:pPr>
              <a:buFont typeface="Arial" charset="0"/>
              <a:buNone/>
            </a:pPr>
            <a:r>
              <a:rPr lang="pl-PL" sz="1600" i="1" dirty="0" smtClean="0"/>
              <a:t>NTC:</a:t>
            </a:r>
          </a:p>
          <a:p>
            <a:r>
              <a:rPr lang="pl-PL" sz="1600" i="1" dirty="0" smtClean="0"/>
              <a:t>materiał jest wciągany do obszaru, gdzie występuje największa siła cięcia nożyc,</a:t>
            </a:r>
          </a:p>
          <a:p>
            <a:r>
              <a:rPr lang="pl-PL" sz="1600" i="1" dirty="0" smtClean="0"/>
              <a:t>przecina pręt okrągły o średnicy 41 mm</a:t>
            </a:r>
            <a:endParaRPr lang="pl-PL" sz="1600" b="1" i="1" dirty="0" smtClean="0"/>
          </a:p>
          <a:p>
            <a:endParaRPr lang="pl-PL" b="1" dirty="0" smtClean="0"/>
          </a:p>
        </p:txBody>
      </p:sp>
      <p:pic>
        <p:nvPicPr>
          <p:cNvPr id="9220" name="Picture 2" descr="k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500174"/>
            <a:ext cx="2373737" cy="178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 descr="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071942"/>
            <a:ext cx="2500312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155447"/>
            <a:ext cx="8229600" cy="1252727"/>
          </a:xfrm>
        </p:spPr>
        <p:txBody>
          <a:bodyPr/>
          <a:lstStyle/>
          <a:p>
            <a:pPr algn="ctr"/>
            <a:r>
              <a:rPr lang="pl-PL" sz="3200" dirty="0" smtClean="0"/>
              <a:t>Parametry </a:t>
            </a:r>
            <a:r>
              <a:rPr lang="pl-PL" sz="3200" dirty="0" smtClean="0"/>
              <a:t>narzędzi i osprzętu</a:t>
            </a:r>
            <a:endParaRPr lang="pl-PL" sz="3200" dirty="0"/>
          </a:p>
        </p:txBody>
      </p:sp>
      <p:pic>
        <p:nvPicPr>
          <p:cNvPr id="7" name="Shape 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12871"/>
            <a:ext cx="5572133" cy="5145088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sz="1800" b="1" dirty="0" smtClean="0">
                <a:latin typeface="Times New Roman" pitchFamily="18" charset="0"/>
              </a:rPr>
              <a:t/>
            </a:r>
            <a:br>
              <a:rPr lang="pl-PL" sz="1800" b="1" dirty="0" smtClean="0">
                <a:latin typeface="Times New Roman" pitchFamily="18" charset="0"/>
              </a:rPr>
            </a:br>
            <a:r>
              <a:rPr lang="pl-PL" sz="1800" b="1" dirty="0" smtClean="0">
                <a:latin typeface="Times New Roman" pitchFamily="18" charset="0"/>
              </a:rPr>
              <a:t>Rozpieracze </a:t>
            </a:r>
            <a:r>
              <a:rPr lang="pl-PL" sz="1800" b="1" dirty="0">
                <a:latin typeface="Times New Roman" pitchFamily="18" charset="0"/>
              </a:rPr>
              <a:t>służą do rozpierania, ściskania lub ciągnięcia w połączeniu z zestawem łańcuchów.</a:t>
            </a:r>
          </a:p>
          <a:p>
            <a:pPr>
              <a:buFontTx/>
              <a:buNone/>
            </a:pPr>
            <a:endParaRPr lang="pl-PL" sz="1800" b="1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1800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pl-PL" sz="1800" b="1" dirty="0" smtClean="0">
                <a:latin typeface="Times New Roman" pitchFamily="18" charset="0"/>
              </a:rPr>
              <a:t/>
            </a:r>
            <a:br>
              <a:rPr lang="pl-PL" sz="1800" b="1" dirty="0" smtClean="0">
                <a:latin typeface="Times New Roman" pitchFamily="18" charset="0"/>
              </a:rPr>
            </a:br>
            <a:r>
              <a:rPr lang="pl-PL" sz="1800" b="1" dirty="0" smtClean="0">
                <a:latin typeface="Times New Roman" pitchFamily="18" charset="0"/>
              </a:rPr>
              <a:t>Budowa </a:t>
            </a:r>
            <a:r>
              <a:rPr lang="pl-PL" sz="1800" b="1" dirty="0">
                <a:latin typeface="Times New Roman" pitchFamily="18" charset="0"/>
              </a:rPr>
              <a:t>i sposób działania rozpieraczy umożliwia również pracę pod wodą.</a:t>
            </a:r>
          </a:p>
        </p:txBody>
      </p:sp>
      <p:pic>
        <p:nvPicPr>
          <p:cNvPr id="16" name="Picture 4" descr="Holmatro - zastosowania 0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12" y="1428736"/>
            <a:ext cx="2975007" cy="2232024"/>
          </a:xfrm>
          <a:prstGeom prst="rect">
            <a:avLst/>
          </a:prstGeom>
          <a:noFill/>
        </p:spPr>
      </p:pic>
      <p:pic>
        <p:nvPicPr>
          <p:cNvPr id="17" name="Picture 5" descr="Holmatro - zastosowania 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3455988" cy="2532063"/>
          </a:xfrm>
          <a:prstGeom prst="rect">
            <a:avLst/>
          </a:prstGeom>
          <a:noFill/>
        </p:spPr>
      </p:pic>
      <p:pic>
        <p:nvPicPr>
          <p:cNvPr id="18" name="Picture 7" descr="Obraz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15074" y="4742890"/>
            <a:ext cx="2452684" cy="211511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857620" y="3571876"/>
            <a:ext cx="46799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1800" b="1" dirty="0">
                <a:solidFill>
                  <a:schemeClr val="tx1"/>
                </a:solidFill>
                <a:latin typeface="Times New Roman" pitchFamily="18" charset="0"/>
              </a:rPr>
              <a:t>W specyficznych przypadkach (samochody ciężarowe, wagony kolejowe, kadłuby samolotów) rozpieracze mogą służyć do rozcinania powłok stalowych.</a:t>
            </a:r>
          </a:p>
        </p:txBody>
      </p:sp>
      <p:sp>
        <p:nvSpPr>
          <p:cNvPr id="13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43438" y="2214554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latin typeface="Times New Roman" pitchFamily="18" charset="0"/>
              </a:rPr>
              <a:t>Rozpieranie elementów</a:t>
            </a:r>
          </a:p>
        </p:txBody>
      </p:sp>
      <p:pic>
        <p:nvPicPr>
          <p:cNvPr id="7" name="Picture 5" descr="Holmatro - zastosowania 0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36"/>
            <a:ext cx="4643438" cy="3484563"/>
          </a:xfrm>
          <a:prstGeom prst="rect">
            <a:avLst/>
          </a:prstGeom>
          <a:noFill/>
        </p:spPr>
      </p:pic>
      <p:pic>
        <p:nvPicPr>
          <p:cNvPr id="8" name="Picture 6" descr="Holmatro - zastosowania 0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950" y="3506788"/>
            <a:ext cx="4464050" cy="3351212"/>
          </a:xfrm>
          <a:prstGeom prst="rect">
            <a:avLst/>
          </a:prstGeom>
          <a:noFill/>
        </p:spPr>
      </p:pic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19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967257" y="1785938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Ściskanie elementów</a:t>
            </a:r>
          </a:p>
        </p:txBody>
      </p:sp>
      <p:pic>
        <p:nvPicPr>
          <p:cNvPr id="7" name="Picture 6" descr="Obraz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68470"/>
            <a:ext cx="4068761" cy="3255929"/>
          </a:xfrm>
          <a:prstGeom prst="rect">
            <a:avLst/>
          </a:prstGeom>
          <a:noFill/>
        </p:spPr>
      </p:pic>
      <p:pic>
        <p:nvPicPr>
          <p:cNvPr id="8" name="Picture 8" descr="Obraz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081338"/>
            <a:ext cx="3960780" cy="3612996"/>
          </a:xfrm>
          <a:prstGeom prst="rect">
            <a:avLst/>
          </a:prstGeom>
          <a:noFill/>
        </p:spPr>
      </p:pic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 smtClean="0"/>
              <a:t> Rodzaje </a:t>
            </a:r>
            <a:r>
              <a:rPr lang="pl-PL" dirty="0"/>
              <a:t>i budowa ratowniczego sprzętu </a:t>
            </a:r>
            <a:r>
              <a:rPr lang="pl-PL" dirty="0" smtClean="0"/>
              <a:t>hydraulicznego;</a:t>
            </a:r>
          </a:p>
          <a:p>
            <a:r>
              <a:rPr lang="pl-PL" dirty="0" smtClean="0"/>
              <a:t> </a:t>
            </a:r>
            <a:r>
              <a:rPr lang="pl-PL" dirty="0"/>
              <a:t>Parametry narzędzi i </a:t>
            </a:r>
            <a:r>
              <a:rPr lang="pl-PL" dirty="0" smtClean="0"/>
              <a:t>osprzętu;</a:t>
            </a:r>
          </a:p>
          <a:p>
            <a:r>
              <a:rPr lang="pl-PL" dirty="0" smtClean="0"/>
              <a:t> </a:t>
            </a:r>
            <a:r>
              <a:rPr lang="pl-PL" dirty="0"/>
              <a:t>Obsługa ratowniczych zestawów </a:t>
            </a:r>
            <a:r>
              <a:rPr lang="pl-PL" dirty="0" smtClean="0"/>
              <a:t>hydraulicznych</a:t>
            </a:r>
            <a:r>
              <a:rPr lang="pl-PL" dirty="0"/>
              <a:t>.</a:t>
            </a:r>
          </a:p>
          <a:p>
            <a:endParaRPr lang="pl-PL" dirty="0"/>
          </a:p>
          <a:p>
            <a:endParaRPr lang="pl-PL" dirty="0" smtClean="0"/>
          </a:p>
          <a:p>
            <a:pPr marL="118872" indent="0" algn="r">
              <a:buNone/>
            </a:pPr>
            <a:r>
              <a:rPr lang="pl-PL" dirty="0" smtClean="0"/>
              <a:t>Czas: 2T</a:t>
            </a: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Obraz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28736"/>
            <a:ext cx="4211638" cy="34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27538" y="1989138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Ciągnięcie elementów</a:t>
            </a:r>
          </a:p>
        </p:txBody>
      </p:sp>
      <p:pic>
        <p:nvPicPr>
          <p:cNvPr id="8" name="Picture 8" descr="PICT00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4663" y="3122613"/>
            <a:ext cx="4859337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643570" y="1500174"/>
            <a:ext cx="24479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latin typeface="Times New Roman" pitchFamily="18" charset="0"/>
              </a:rPr>
              <a:t>Podnoszenie elementów</a:t>
            </a:r>
          </a:p>
        </p:txBody>
      </p:sp>
      <p:pic>
        <p:nvPicPr>
          <p:cNvPr id="10" name="Picture 6" descr="Obraz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4572000" cy="3525838"/>
          </a:xfrm>
          <a:prstGeom prst="rect">
            <a:avLst/>
          </a:prstGeom>
          <a:noFill/>
        </p:spPr>
      </p:pic>
      <p:pic>
        <p:nvPicPr>
          <p:cNvPr id="11" name="Picture 8" descr="Holmatro - zastosowania 0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43438" y="2285992"/>
            <a:ext cx="4500562" cy="33788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e tekstowe 11"/>
          <p:cNvSpPr txBox="1"/>
          <p:nvPr/>
        </p:nvSpPr>
        <p:spPr>
          <a:xfrm>
            <a:off x="214282" y="5214950"/>
            <a:ext cx="40719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1"/>
                </a:solidFill>
              </a:rPr>
              <a:t>Uwaga! </a:t>
            </a:r>
            <a:r>
              <a:rPr lang="pl-PL" dirty="0" smtClean="0">
                <a:solidFill>
                  <a:schemeClr val="tx1"/>
                </a:solidFill>
              </a:rPr>
              <a:t>Może to być jedynie działanie doraźne stosowane w stanie wyższej konieczności. Nie należy ufać, że tak podniesiony element jest miejscem bezpiecznym.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Holmatro - zastosowania 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71612"/>
            <a:ext cx="4643438" cy="36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76825" y="1773238"/>
            <a:ext cx="24479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>
                <a:latin typeface="Times New Roman" pitchFamily="18" charset="0"/>
              </a:rPr>
              <a:t>Rozcinanie powłok metalowych</a:t>
            </a:r>
          </a:p>
        </p:txBody>
      </p:sp>
      <p:pic>
        <p:nvPicPr>
          <p:cNvPr id="11" name="Picture 8" descr="Obraz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6463" y="3284538"/>
            <a:ext cx="4427537" cy="3573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targi-internetowe.pl/__ImageGrabber.axd?m=image/jpeg&amp;c=1&amp;d=60&amp;z=/Uploads/27c55c0b-76fe-46ad-bce9-1e64cb1efe00.jpg&amp;w=300&amp;s=3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3009900" cy="2476501"/>
          </a:xfrm>
          <a:prstGeom prst="rect">
            <a:avLst/>
          </a:prstGeom>
          <a:noFill/>
        </p:spPr>
      </p:pic>
      <p:pic>
        <p:nvPicPr>
          <p:cNvPr id="10246" name="Picture 6" descr="http://www.nopex.com.pl/images/holmatro/TR_4350_C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071942"/>
            <a:ext cx="3904422" cy="2600346"/>
          </a:xfrm>
          <a:prstGeom prst="rect">
            <a:avLst/>
          </a:prstGeom>
          <a:noFill/>
        </p:spPr>
      </p:pic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82438" y="396399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Rodzaje rozpieraczy kolumnowych</a:t>
            </a:r>
            <a:endParaRPr lang="pl-PL" sz="2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285852" y="1928802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Jednostronnego wysuwu</a:t>
            </a:r>
            <a:endParaRPr lang="pl-PL" sz="2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143504" y="3286124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Dwustronnego wysuwu</a:t>
            </a:r>
            <a:endParaRPr lang="pl-PL" sz="20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143240" y="6000768"/>
            <a:ext cx="471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                         Teleskopowe</a:t>
            </a:r>
            <a:endParaRPr lang="pl-PL" sz="2000" dirty="0"/>
          </a:p>
        </p:txBody>
      </p:sp>
      <p:pic>
        <p:nvPicPr>
          <p:cNvPr id="10242" name="Picture 2" descr="http://www.targi-internetowe.pl/__ImageGrabber.axd?m=image/jpeg&amp;c=1&amp;d=60&amp;z=/Uploads/35288ea9-bf4b-4923-b23b-3245a60ae14d.jpg&amp;w=300&amp;s=3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8990" y="1714488"/>
            <a:ext cx="4445010" cy="1600205"/>
          </a:xfrm>
          <a:prstGeom prst="rect">
            <a:avLst/>
          </a:prstGeom>
          <a:noFill/>
        </p:spPr>
      </p:pic>
      <p:sp>
        <p:nvSpPr>
          <p:cNvPr id="12" name="Shape 152"/>
          <p:cNvSpPr txBox="1">
            <a:spLocks/>
          </p:cNvSpPr>
          <p:nvPr/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latin typeface="Times New Roman" pitchFamily="18" charset="0"/>
              </a:rPr>
              <a:t>Rodzaje i budowa ratowniczego </a:t>
            </a:r>
            <a:br>
              <a:rPr lang="pl-PL" sz="2800" smtClean="0">
                <a:latin typeface="Times New Roman" pitchFamily="18" charset="0"/>
              </a:rPr>
            </a:br>
            <a:r>
              <a:rPr lang="pl-PL" sz="2800" smtClean="0">
                <a:latin typeface="Times New Roman" pitchFamily="18" charset="0"/>
              </a:rPr>
              <a:t>sprzętu hydraulicznego</a:t>
            </a:r>
            <a:endParaRPr lang="pl-PL" sz="2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skanuj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596" y="4786322"/>
            <a:ext cx="8162925" cy="162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 descr="skanuj0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371" y="2859097"/>
            <a:ext cx="8229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 rot="10800000" flipV="1">
            <a:off x="0" y="164305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Tx/>
              <a:buFont typeface="Calibri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Wymienne końcówki robocze rozpieraczy cylindrycznych</a:t>
            </a:r>
          </a:p>
        </p:txBody>
      </p:sp>
      <p:sp>
        <p:nvSpPr>
          <p:cNvPr id="1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 rot="10800000">
            <a:off x="5827684" y="1714488"/>
            <a:ext cx="2736850" cy="4968875"/>
            <a:chOff x="3560" y="618"/>
            <a:chExt cx="1497" cy="3702"/>
          </a:xfrm>
        </p:grpSpPr>
        <p:pic>
          <p:nvPicPr>
            <p:cNvPr id="11" name="Picture 5" descr="RA-3332"/>
            <p:cNvPicPr>
              <a:picLocks noChangeAspect="1" noChangeArrowheads="1"/>
            </p:cNvPicPr>
            <p:nvPr/>
          </p:nvPicPr>
          <p:blipFill>
            <a:blip r:embed="rId4"/>
            <a:srcRect t="55672"/>
            <a:stretch>
              <a:fillRect/>
            </a:stretch>
          </p:blipFill>
          <p:spPr bwMode="auto">
            <a:xfrm rot="16200000">
              <a:off x="2458" y="1720"/>
              <a:ext cx="3702" cy="149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833" y="618"/>
              <a:ext cx="317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pic>
        <p:nvPicPr>
          <p:cNvPr id="13" name="Picture 10" descr="Obraz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0034" y="1714488"/>
            <a:ext cx="4424362" cy="49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60164" y="1636811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Rozpieracz teleskopowy </a:t>
            </a:r>
            <a:r>
              <a:rPr lang="pl-PL" sz="2400" b="1" dirty="0"/>
              <a:t>TR 43 50C</a:t>
            </a:r>
          </a:p>
          <a:p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max siła rozpierania 1 tłoka – 22,1t,</a:t>
            </a:r>
            <a:endParaRPr lang="pl-PL" b="1" dirty="0"/>
          </a:p>
          <a:p>
            <a:r>
              <a:rPr lang="pl-PL" dirty="0"/>
              <a:t> max siła rozpierania 2 tłoka – 8,3 t,</a:t>
            </a:r>
            <a:endParaRPr lang="pl-PL" b="1" dirty="0"/>
          </a:p>
          <a:p>
            <a:r>
              <a:rPr lang="pl-PL" dirty="0"/>
              <a:t>waga – 17,4 kg,</a:t>
            </a:r>
            <a:endParaRPr lang="pl-PL" b="1" dirty="0"/>
          </a:p>
          <a:p>
            <a:r>
              <a:rPr lang="pl-PL" dirty="0"/>
              <a:t>max długość - 1275 mm  </a:t>
            </a:r>
            <a:endParaRPr lang="pl-PL" b="1" dirty="0"/>
          </a:p>
          <a:p>
            <a:r>
              <a:rPr lang="pl-PL" dirty="0"/>
              <a:t>długość zsuniętego rozpieracza – 533 mm</a:t>
            </a:r>
            <a:endParaRPr lang="pl-PL" b="1" dirty="0"/>
          </a:p>
        </p:txBody>
      </p:sp>
      <p:pic>
        <p:nvPicPr>
          <p:cNvPr id="9" name="Picture 2" descr="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74979"/>
            <a:ext cx="2986524" cy="224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60164" y="4004154"/>
            <a:ext cx="72518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Rozpieracze </a:t>
            </a:r>
            <a:r>
              <a:rPr lang="pl-PL" sz="2400" b="1" dirty="0" smtClean="0"/>
              <a:t>kolumnowy </a:t>
            </a:r>
            <a:r>
              <a:rPr lang="pl-PL" sz="2400" b="1" dirty="0" err="1"/>
              <a:t>Holmatro</a:t>
            </a:r>
            <a:r>
              <a:rPr lang="pl-PL" sz="2400" b="1" dirty="0"/>
              <a:t>  RA 43 32 C</a:t>
            </a:r>
          </a:p>
          <a:p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max siła rozpierania – 16,4 t,</a:t>
            </a:r>
            <a:endParaRPr lang="pl-PL" b="1" dirty="0"/>
          </a:p>
          <a:p>
            <a:r>
              <a:rPr lang="pl-PL" dirty="0"/>
              <a:t>siła ciągnięcia – 5,1 t,</a:t>
            </a:r>
            <a:endParaRPr lang="pl-PL" b="1" dirty="0"/>
          </a:p>
          <a:p>
            <a:r>
              <a:rPr lang="pl-PL" dirty="0"/>
              <a:t>waga – 18 kg,</a:t>
            </a:r>
            <a:endParaRPr lang="pl-PL" b="1" dirty="0"/>
          </a:p>
          <a:p>
            <a:r>
              <a:rPr lang="pl-PL" dirty="0"/>
              <a:t>max długość - 1622 mm  </a:t>
            </a:r>
            <a:endParaRPr lang="pl-PL" b="1" dirty="0"/>
          </a:p>
          <a:p>
            <a:r>
              <a:rPr lang="pl-PL" dirty="0"/>
              <a:t>długość zsuniętego rozpieracza – 942 mm</a:t>
            </a:r>
            <a:endParaRPr lang="pl-PL" b="1" dirty="0"/>
          </a:p>
        </p:txBody>
      </p:sp>
      <p:pic>
        <p:nvPicPr>
          <p:cNvPr id="11" name="Picture 3" descr="k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19" y="4437112"/>
            <a:ext cx="3040141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646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Holmatro - zastosowania 0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4876" y="1785926"/>
            <a:ext cx="4271962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Holmatro - zastosowania 06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910" y="4084638"/>
            <a:ext cx="3697288" cy="27733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28662" y="2214554"/>
            <a:ext cx="314327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Rozpieranie elementów konstrukcji</a:t>
            </a:r>
          </a:p>
        </p:txBody>
      </p:sp>
      <p:sp>
        <p:nvSpPr>
          <p:cNvPr id="12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Holmatro - zastosowania 0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571612"/>
            <a:ext cx="4248150" cy="3187700"/>
          </a:xfrm>
          <a:prstGeom prst="rect">
            <a:avLst/>
          </a:prstGeom>
          <a:noFill/>
        </p:spPr>
      </p:pic>
      <p:pic>
        <p:nvPicPr>
          <p:cNvPr id="7" name="Picture 5" descr="Holmatro - zastosowania 0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596" y="2714620"/>
            <a:ext cx="4105275" cy="30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4348" y="1643050"/>
            <a:ext cx="331945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Podnoszenie, podpieranie elementów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0" y="5000636"/>
            <a:ext cx="45720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dirty="0" smtClean="0">
                <a:latin typeface="Times New Roman" pitchFamily="18" charset="0"/>
              </a:rPr>
              <a:t>Jest to bezpieczniejsze niż w przypadku rozpieraczy ramieniowych jednak również nie należy tego traktować jako stałego sposobu stabilizacji</a:t>
            </a:r>
            <a:endParaRPr lang="pl-PL" sz="2000" dirty="0">
              <a:latin typeface="Times New Roman" pitchFamily="18" charset="0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29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332037"/>
            <a:ext cx="3970338" cy="4525963"/>
          </a:xfrm>
        </p:spPr>
        <p:txBody>
          <a:bodyPr/>
          <a:lstStyle/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pl-PL" sz="2400" dirty="0">
                <a:latin typeface="Times New Roman" pitchFamily="18" charset="0"/>
              </a:rPr>
              <a:t>Zaletą ich jest możliwość większego rozwarcia (ponad 1,5m) niż rozpieraczy ramieniowych.</a:t>
            </a: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pl-PL" sz="2400" dirty="0">
              <a:latin typeface="Times New Roman" pitchFamily="18" charset="0"/>
            </a:endParaRPr>
          </a:p>
        </p:txBody>
      </p:sp>
      <p:pic>
        <p:nvPicPr>
          <p:cNvPr id="16" name="Picture 4" descr="Holmatro - zastosowania 0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500174"/>
            <a:ext cx="4032250" cy="3027363"/>
          </a:xfrm>
          <a:prstGeom prst="rect">
            <a:avLst/>
          </a:prstGeom>
          <a:noFill/>
        </p:spPr>
      </p:pic>
      <p:pic>
        <p:nvPicPr>
          <p:cNvPr id="17" name="Picture 5" descr="Holmatro - zastosowania 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248150" cy="3071812"/>
          </a:xfrm>
          <a:prstGeom prst="rect">
            <a:avLst/>
          </a:prstGeom>
          <a:noFill/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687858" y="1597015"/>
            <a:ext cx="3887788" cy="2465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l-PL" sz="2400" dirty="0">
                <a:solidFill>
                  <a:schemeClr val="tx1"/>
                </a:solidFill>
                <a:latin typeface="Times New Roman" pitchFamily="18" charset="0"/>
              </a:rPr>
              <a:t>Rozpieracze kolumnowe to inaczej siłowniki teleskopowe służące do rozpierania, ściągania i podpierania elementów konstrukcji.</a:t>
            </a:r>
          </a:p>
          <a:p>
            <a:pPr>
              <a:spcBef>
                <a:spcPct val="50000"/>
              </a:spcBef>
            </a:pPr>
            <a:endParaRPr lang="pl-PL" sz="2400" dirty="0">
              <a:latin typeface="Times New Roman" pitchFamily="18" charset="0"/>
            </a:endParaRP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arzędzia ratownicze 0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2700891" cy="2286016"/>
          </a:xfrm>
          <a:prstGeom prst="rect">
            <a:avLst/>
          </a:prstGeom>
          <a:noFill/>
        </p:spPr>
      </p:pic>
      <p:pic>
        <p:nvPicPr>
          <p:cNvPr id="143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2"/>
          </p:nvPr>
        </p:nvSpPr>
        <p:spPr>
          <a:xfrm>
            <a:off x="5436096" y="5362694"/>
            <a:ext cx="1080120" cy="216023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marL="118871" marR="0" lvl="0" indent="-4571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Zdjęcie 1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11560" y="1500174"/>
            <a:ext cx="653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Times New Roman" pitchFamily="18" charset="0"/>
              </a:rPr>
              <a:t>Sprzęt hydrauliczny </a:t>
            </a:r>
            <a:r>
              <a:rPr lang="pl-PL" sz="2800" dirty="0" smtClean="0">
                <a:latin typeface="Times New Roman" pitchFamily="18" charset="0"/>
              </a:rPr>
              <a:t>zasilany </a:t>
            </a:r>
            <a:r>
              <a:rPr lang="pl-PL" sz="2800" dirty="0" smtClean="0">
                <a:latin typeface="Times New Roman" pitchFamily="18" charset="0"/>
              </a:rPr>
              <a:t>jest z </a:t>
            </a:r>
            <a:r>
              <a:rPr lang="pl-PL" sz="2800" dirty="0" smtClean="0">
                <a:latin typeface="Times New Roman" pitchFamily="18" charset="0"/>
              </a:rPr>
              <a:t> pomp:</a:t>
            </a:r>
            <a:endParaRPr lang="pl-PL" sz="2800" dirty="0" smtClean="0">
              <a:latin typeface="Times New Roman" pitchFamily="18" charset="0"/>
            </a:endParaRPr>
          </a:p>
          <a:p>
            <a:endParaRPr lang="pl-PL" sz="2800" dirty="0"/>
          </a:p>
        </p:txBody>
      </p:sp>
      <p:pic>
        <p:nvPicPr>
          <p:cNvPr id="13" name="Picture 6" descr="Narzędzia ratownicze 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071678"/>
            <a:ext cx="3595687" cy="23368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676775"/>
            <a:ext cx="4662480" cy="17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357158" y="4429132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elektrycznych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643570" y="4143380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spalinowych</a:t>
            </a:r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2428860" y="6357958"/>
            <a:ext cx="550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              lub ręcznych</a:t>
            </a:r>
            <a:endParaRPr lang="pl-PL" dirty="0"/>
          </a:p>
        </p:txBody>
      </p:sp>
      <p:sp>
        <p:nvSpPr>
          <p:cNvPr id="18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30</a:t>
            </a:fld>
            <a:endParaRPr lang="pl-PL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ymbol zastępczy tekstu 9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972452" cy="828668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latin typeface="Times New Roman" pitchFamily="18" charset="0"/>
              </a:rPr>
              <a:t>Narzędzia do wyważania drzwi</a:t>
            </a:r>
          </a:p>
          <a:p>
            <a:pPr algn="ctr"/>
            <a:endParaRPr lang="pl-PL" dirty="0"/>
          </a:p>
        </p:txBody>
      </p:sp>
      <p:pic>
        <p:nvPicPr>
          <p:cNvPr id="11" name="Picture 8" descr="Narzędzia ratownicze 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214554"/>
            <a:ext cx="7650064" cy="3143272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357158" y="5214950"/>
            <a:ext cx="8572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dirty="0" smtClean="0"/>
              <a:t>Narzędzie jednostronnego działania napędzane pompą ręczną, ponieważ małe pojemności cylindrów</a:t>
            </a:r>
          </a:p>
          <a:p>
            <a:pPr>
              <a:defRPr/>
            </a:pPr>
            <a:r>
              <a:rPr lang="pl-PL" sz="1600" dirty="0" smtClean="0"/>
              <a:t>hydraulicznych tego typu narzędzi nie wymagaj dużych wartości ciśnienia.</a:t>
            </a:r>
          </a:p>
          <a:p>
            <a:pPr>
              <a:defRPr/>
            </a:pPr>
            <a:r>
              <a:rPr lang="pl-PL" sz="1600" dirty="0" smtClean="0"/>
              <a:t>Zasilanie pompą ręczną pozwala na powolne i precyzyjne operowanie danym narzędziem.</a:t>
            </a:r>
          </a:p>
          <a:p>
            <a:endParaRPr lang="pl-PL" dirty="0"/>
          </a:p>
        </p:txBody>
      </p:sp>
      <p:sp>
        <p:nvSpPr>
          <p:cNvPr id="1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Przykłady zastosowania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31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Obraz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0942" y="3429000"/>
            <a:ext cx="4653058" cy="2857496"/>
          </a:xfrm>
          <a:prstGeom prst="rect">
            <a:avLst/>
          </a:prstGeom>
          <a:noFill/>
        </p:spPr>
      </p:pic>
      <p:pic>
        <p:nvPicPr>
          <p:cNvPr id="7" name="Picture 6" descr="Obraz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00174"/>
            <a:ext cx="4500562" cy="26685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r>
              <a:rPr lang="pl-PL" sz="2800" dirty="0" smtClean="0"/>
              <a:t>Mininożyce</a:t>
            </a:r>
            <a:endParaRPr lang="pl-PL" sz="2800" dirty="0"/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32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 descr="Obraz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987800"/>
            <a:ext cx="4176713" cy="2870200"/>
          </a:xfrm>
          <a:prstGeom prst="rect">
            <a:avLst/>
          </a:prstGeom>
          <a:noFill/>
        </p:spPr>
      </p:pic>
      <p:pic>
        <p:nvPicPr>
          <p:cNvPr id="7" name="Picture 8" descr="Narzędzia ratownicze 0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844675"/>
            <a:ext cx="3781425" cy="2098675"/>
          </a:xfrm>
          <a:prstGeom prst="rect">
            <a:avLst/>
          </a:prstGeom>
          <a:noFill/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4348" y="2071678"/>
            <a:ext cx="3743325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dirty="0">
                <a:latin typeface="Times New Roman" pitchFamily="18" charset="0"/>
              </a:rPr>
              <a:t>Służą do przecinania prętów metalowych, pedałów samochodowych, kierownic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Przykłady zastosowania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33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Obraz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857364"/>
            <a:ext cx="3816350" cy="282416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714487"/>
            <a:ext cx="3500462" cy="472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r>
              <a:rPr lang="pl-PL" sz="2800" dirty="0" smtClean="0"/>
              <a:t>Zaciskacz do rur</a:t>
            </a:r>
            <a:endParaRPr lang="pl-PL" sz="2800" dirty="0"/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57158" y="2071678"/>
            <a:ext cx="4643470" cy="38576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Służy do</a:t>
            </a:r>
            <a:r>
              <a:rPr kumimoji="0" lang="pl-PL" sz="2500" b="0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uszczelniania rur i przewodów rurowych w celu zatrzymania wypływu oleju, paliwa lub związków chemicznych, palnych lub zanieczyszczających środowisko cieczy i gazów, 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tabLst/>
              <a:defRPr/>
            </a:pPr>
            <a:endParaRPr kumimoji="0" lang="pl-PL" sz="2500" b="0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3597" y="2500306"/>
            <a:ext cx="3646878" cy="208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Przykłady zastosowania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500173"/>
            <a:ext cx="4071966" cy="357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1584" y="3643314"/>
            <a:ext cx="4852416" cy="298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/>
              <a:t>Hydrauliczny system stabilizacji </a:t>
            </a:r>
            <a:r>
              <a:rPr lang="pl-PL" sz="2800" dirty="0" err="1" smtClean="0"/>
              <a:t>PowerShore</a:t>
            </a:r>
            <a:endParaRPr sz="2800" b="1" i="0" u="none" strike="noStrike" cap="none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-214346" y="1643050"/>
            <a:ext cx="4681538" cy="4421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Hydrauliczny system stabilizacji </a:t>
            </a:r>
            <a:r>
              <a:rPr kumimoji="0" lang="pl-PL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PowerShore</a:t>
            </a: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służy do: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stabilizacji: 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pojazdów,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budynków,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wykopów,</a:t>
            </a:r>
          </a:p>
          <a:p>
            <a:pPr marL="731520" marR="0" lvl="1" indent="-11430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innych zastosowań specjalnych.</a:t>
            </a:r>
          </a:p>
          <a:p>
            <a:pPr marL="438912" marR="0" lvl="0" indent="-16205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pic>
        <p:nvPicPr>
          <p:cNvPr id="15" name="Picture 2" descr="http://www.deltaservice.com.pl/mediafolder/prod_zoom/272a-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238" y="1643050"/>
            <a:ext cx="4703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BIBLIOGRAFIA</a:t>
            </a:r>
          </a:p>
        </p:txBody>
      </p:sp>
      <p:sp>
        <p:nvSpPr>
          <p:cNvPr id="179" name="Shape 179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2"/>
          </p:nvPr>
        </p:nvSpPr>
        <p:spPr>
          <a:xfrm>
            <a:off x="467543" y="1832844"/>
            <a:ext cx="8216267" cy="2185986"/>
          </a:xfrm>
          <a:prstGeom prst="rect">
            <a:avLst/>
          </a:prstGeom>
          <a:noFill/>
          <a:ln>
            <a:noFill/>
          </a:ln>
        </p:spPr>
        <p:txBody>
          <a:bodyPr lIns="54850" tIns="91425" rIns="91425" bIns="45700" anchor="t" anchorCtr="0">
            <a:noAutofit/>
          </a:bodyPr>
          <a:lstStyle/>
          <a:p>
            <a:pPr lvl="0" indent="-324612"/>
            <a:r>
              <a:rPr lang="pl-PL" sz="2400" b="0" i="0" u="none" strike="noStrike" cap="none" dirty="0" smtClean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Przemysław Kowalczyk „Hydrauliczny Sprzęt Ratowniczy” </a:t>
            </a:r>
            <a:r>
              <a:rPr lang="pl-PL" sz="2400" dirty="0">
                <a:latin typeface="+mj-lt"/>
                <a:ea typeface="Arial"/>
                <a:cs typeface="Arial"/>
                <a:sym typeface="Arial"/>
              </a:rPr>
              <a:t>Prezentacja </a:t>
            </a:r>
            <a:r>
              <a:rPr lang="pl-PL" sz="2400" dirty="0" smtClean="0">
                <a:latin typeface="+mj-lt"/>
                <a:ea typeface="Arial"/>
                <a:cs typeface="Arial"/>
                <a:sym typeface="Arial"/>
              </a:rPr>
              <a:t>Multimedialna </a:t>
            </a:r>
            <a:r>
              <a:rPr lang="pl-PL" sz="2400" b="0" i="0" u="none" strike="noStrike" cap="none" dirty="0" smtClean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Warszawa 2005r.</a:t>
            </a: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400" dirty="0" smtClean="0">
                <a:latin typeface="+mj-lt"/>
              </a:rPr>
              <a:t>Dariusz </a:t>
            </a:r>
            <a:r>
              <a:rPr lang="pl-PL" sz="2400" dirty="0">
                <a:latin typeface="+mj-lt"/>
              </a:rPr>
              <a:t>Gil „Specjalistyczny Sprzęt Pożarniczy” 2007r. </a:t>
            </a:r>
          </a:p>
          <a:p>
            <a:pPr indent="-324612"/>
            <a:r>
              <a:rPr lang="pl-PL" sz="2400" dirty="0" err="1">
                <a:latin typeface="+mj-lt"/>
              </a:rPr>
              <a:t>Deltaservice</a:t>
            </a:r>
            <a:r>
              <a:rPr lang="pl-PL" sz="2400" dirty="0">
                <a:latin typeface="+mj-lt"/>
              </a:rPr>
              <a:t> „katalog wyrobów sprzętu ratowniczego</a:t>
            </a:r>
            <a:r>
              <a:rPr lang="pl-PL" sz="2400" dirty="0" smtClean="0">
                <a:latin typeface="+mj-lt"/>
              </a:rPr>
              <a:t>”</a:t>
            </a:r>
          </a:p>
          <a:p>
            <a:pPr indent="-324612"/>
            <a:r>
              <a:rPr lang="pl-PL" sz="2400" dirty="0" smtClean="0">
                <a:latin typeface="+mj-lt"/>
              </a:rPr>
              <a:t>Instrukcja obsługi LUKAS „Narzędzia Ratownicze” 2007r.</a:t>
            </a:r>
          </a:p>
          <a:p>
            <a:r>
              <a:rPr lang="pl-PL" sz="2400" smtClean="0"/>
              <a:t>Podręcznik „Szkolenie </a:t>
            </a:r>
            <a:r>
              <a:rPr lang="pl-PL" sz="2400" dirty="0" smtClean="0"/>
              <a:t>z zakresu ratownictwa technicznego dla strażaków </a:t>
            </a:r>
            <a:r>
              <a:rPr lang="pl-PL" sz="2400" smtClean="0"/>
              <a:t>ratowników OSP”, </a:t>
            </a:r>
            <a:r>
              <a:rPr lang="pl-PL" sz="2400" dirty="0" smtClean="0"/>
              <a:t>CNBOP 2009</a:t>
            </a:r>
            <a:endParaRPr lang="pl-PL" sz="2400" dirty="0" smtClean="0">
              <a:latin typeface="+mj-lt"/>
            </a:endParaRPr>
          </a:p>
          <a:p>
            <a:pPr indent="-324612"/>
            <a:r>
              <a:rPr lang="pl-PL" sz="2400" dirty="0" smtClean="0">
                <a:latin typeface="+mj-lt"/>
              </a:rPr>
              <a:t>Materiały </a:t>
            </a:r>
            <a:r>
              <a:rPr lang="pl-PL" sz="2400" dirty="0">
                <a:latin typeface="+mj-lt"/>
              </a:rPr>
              <a:t>własne</a:t>
            </a:r>
          </a:p>
          <a:p>
            <a:pPr indent="-324612"/>
            <a:endParaRPr lang="pl-PL" dirty="0" smtClean="0">
              <a:latin typeface="+mj-lt"/>
            </a:endParaRPr>
          </a:p>
          <a:p>
            <a:pPr indent="-324612"/>
            <a:endParaRPr lang="pl-PL" dirty="0">
              <a:latin typeface="+mj-lt"/>
            </a:endParaRPr>
          </a:p>
          <a:p>
            <a:pPr marL="438912" marR="0" lvl="0" indent="-3246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endParaRPr lang="pl-PL"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8912" marR="0" lvl="0" indent="-324612" algn="l" rtl="0">
              <a:spcBef>
                <a:spcPts val="0"/>
              </a:spcBef>
              <a:buClr>
                <a:schemeClr val="accent1"/>
              </a:buClr>
              <a:buSzPct val="80000"/>
              <a:buFont typeface="Noto Sans Symbols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/>
          <p:cNvSpPr/>
          <p:nvPr/>
        </p:nvSpPr>
        <p:spPr>
          <a:xfrm>
            <a:off x="214282" y="1785926"/>
            <a:ext cx="47149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Wysokociśnieniowe węże hydrauliczne są elementem układu hydraulicznego. Służą do połączenia pompy z narzędziami ratowniczymi. Gumowe lub termoplastyczne zbrojone drutem stalowym, zakończone szybkozłączami.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000240"/>
            <a:ext cx="2844830" cy="260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corema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928802"/>
            <a:ext cx="3342384" cy="248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1428736"/>
            <a:ext cx="32209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0" y="142873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Calibri" pitchFamily="34" charset="0"/>
              </a:rPr>
              <a:t>CORE™</a:t>
            </a:r>
            <a:r>
              <a:rPr lang="pl-PL" sz="2400" b="1" dirty="0" smtClean="0">
                <a:latin typeface="Calibri" pitchFamily="34" charset="0"/>
              </a:rPr>
              <a:t> Technology – </a:t>
            </a:r>
            <a:r>
              <a:rPr lang="pl-PL" sz="2400" b="1" dirty="0" err="1" smtClean="0">
                <a:latin typeface="Calibri" pitchFamily="34" charset="0"/>
              </a:rPr>
              <a:t>holmatro</a:t>
            </a:r>
            <a:endParaRPr lang="pl-PL" sz="2400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3214678" y="1857364"/>
            <a:ext cx="25003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umożliwia odłączenie narzędzia od przewodu bez odcinania dopływu cieczy roboczej z agregatu</a:t>
            </a:r>
          </a:p>
          <a:p>
            <a:r>
              <a:rPr lang="pl-PL" sz="1800" dirty="0" smtClean="0"/>
              <a:t>pod wysokim ciśnieniem.</a:t>
            </a:r>
          </a:p>
          <a:p>
            <a:endParaRPr lang="pl-PL" sz="1800" dirty="0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500166" y="4714884"/>
            <a:ext cx="2857488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09600" indent="-609600" algn="ctr">
              <a:spcBef>
                <a:spcPct val="50000"/>
              </a:spcBef>
            </a:pPr>
            <a:r>
              <a:rPr lang="pl-PL" sz="2400" dirty="0">
                <a:latin typeface="Calibri" pitchFamily="34" charset="0"/>
              </a:rPr>
              <a:t>Tradycyjny podwójny system </a:t>
            </a:r>
            <a:r>
              <a:rPr lang="pl-PL" sz="2400" dirty="0" smtClean="0">
                <a:latin typeface="Calibri" pitchFamily="34" charset="0"/>
              </a:rPr>
              <a:t>wężowy</a:t>
            </a:r>
            <a:endParaRPr lang="pl-PL" sz="2400" dirty="0">
              <a:latin typeface="Calibri" pitchFamily="34" charset="0"/>
            </a:endParaRPr>
          </a:p>
        </p:txBody>
      </p:sp>
      <p:pic>
        <p:nvPicPr>
          <p:cNvPr id="21" name="Picture 4" descr="skanuj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4071941"/>
            <a:ext cx="4183107" cy="278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1538" y="1428736"/>
          <a:ext cx="7072362" cy="345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kument" r:id="rId4" imgW="5753100" imgH="2506980" progId="Word.Document.8">
                  <p:embed/>
                </p:oleObj>
              </mc:Choice>
              <mc:Fallback>
                <p:oleObj name="Dokument" r:id="rId4" imgW="5753100" imgH="250698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428736"/>
                        <a:ext cx="7072362" cy="3457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Rodzaje i budowa ratowniczego </a:t>
            </a:r>
            <a:br>
              <a:rPr lang="pl-PL" sz="2800" dirty="0" smtClean="0">
                <a:latin typeface="Times New Roman" pitchFamily="18" charset="0"/>
              </a:rPr>
            </a:br>
            <a:r>
              <a:rPr lang="pl-PL" sz="2800" dirty="0" smtClean="0">
                <a:latin typeface="Times New Roman" pitchFamily="18" charset="0"/>
              </a:rPr>
              <a:t>sprzętu hydraulicznego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4282" y="4500570"/>
          <a:ext cx="446405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kument" r:id="rId7" imgW="5972556" imgH="3505200" progId="Word.Document.8">
                  <p:embed/>
                </p:oleObj>
              </mc:Choice>
              <mc:Fallback>
                <p:oleObj name="Dokument" r:id="rId7" imgW="5972556" imgH="3505200" progId="Word.Documen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9712" b="40984"/>
                      <a:stretch>
                        <a:fillRect/>
                      </a:stretch>
                    </p:blipFill>
                    <p:spPr bwMode="auto">
                      <a:xfrm>
                        <a:off x="214282" y="4500570"/>
                        <a:ext cx="4464050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643438" y="5129213"/>
          <a:ext cx="3527425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kument" r:id="rId9" imgW="5972556" imgH="1635252" progId="Word.Document.8">
                  <p:embed/>
                </p:oleObj>
              </mc:Choice>
              <mc:Fallback>
                <p:oleObj name="Dokument" r:id="rId9" imgW="5972556" imgH="1635252" progId="Word.Documen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5354"/>
                      <a:stretch>
                        <a:fillRect/>
                      </a:stretch>
                    </p:blipFill>
                    <p:spPr bwMode="auto">
                      <a:xfrm>
                        <a:off x="4643438" y="5129213"/>
                        <a:ext cx="3527425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>
              <a:buSzPct val="25000"/>
            </a:pPr>
            <a:r>
              <a:rPr lang="pl-PL" sz="2800" dirty="0" smtClean="0">
                <a:latin typeface="Times New Roman" pitchFamily="18" charset="0"/>
              </a:rPr>
              <a:t>Parametry narzędzi i osprzętu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72506" y="1929618"/>
            <a:ext cx="710780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Nożyce </a:t>
            </a:r>
            <a:r>
              <a:rPr lang="pl-PL" sz="2400" b="1" dirty="0" smtClean="0"/>
              <a:t>hydrauliczne </a:t>
            </a:r>
            <a:r>
              <a:rPr lang="pl-PL" sz="2400" b="1" dirty="0" err="1" smtClean="0"/>
              <a:t>holmatro</a:t>
            </a:r>
            <a:r>
              <a:rPr lang="pl-PL" sz="2400" b="1" dirty="0" smtClean="0"/>
              <a:t> CU </a:t>
            </a:r>
            <a:r>
              <a:rPr lang="pl-PL" sz="2400" b="1" dirty="0"/>
              <a:t>4055 </a:t>
            </a:r>
            <a:r>
              <a:rPr lang="pl-PL" sz="2400" b="1" dirty="0" smtClean="0"/>
              <a:t>NTC</a:t>
            </a:r>
            <a:br>
              <a:rPr lang="pl-PL" sz="2400" b="1" dirty="0" smtClean="0"/>
            </a:b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b="1" dirty="0"/>
          </a:p>
          <a:p>
            <a:r>
              <a:rPr lang="pl-PL" dirty="0"/>
              <a:t>rozwarcie ostrzy – 202 mm,</a:t>
            </a:r>
          </a:p>
          <a:p>
            <a:r>
              <a:rPr lang="pl-PL" dirty="0"/>
              <a:t>siła cięcia – 103,8 t,</a:t>
            </a:r>
          </a:p>
          <a:p>
            <a:r>
              <a:rPr lang="pl-PL" dirty="0"/>
              <a:t>waga 19,6 kg</a:t>
            </a:r>
          </a:p>
        </p:txBody>
      </p:sp>
      <p:pic>
        <p:nvPicPr>
          <p:cNvPr id="11" name="Picture 3" descr="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51" y="2648501"/>
            <a:ext cx="4511402" cy="3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710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559528" y="0"/>
            <a:ext cx="584471" cy="2500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l-PL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str. </a:t>
            </a:r>
            <a:fld id="{00000000-1234-1234-1234-123412341234}" type="slidenum">
              <a:rPr lang="pl-PL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pl-PL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 descr="Holmatro - zastosowania 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71612"/>
            <a:ext cx="4438650" cy="333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2910" y="5072074"/>
            <a:ext cx="34559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dirty="0">
                <a:latin typeface="Times New Roman" pitchFamily="18" charset="0"/>
              </a:rPr>
              <a:t>Cięcie powłok blaszanych (karoserii, kadłubów)</a:t>
            </a:r>
          </a:p>
        </p:txBody>
      </p:sp>
      <p:pic>
        <p:nvPicPr>
          <p:cNvPr id="20" name="Picture 7" descr="Holmatro - zastosowania 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6100" y="3263900"/>
            <a:ext cx="4787900" cy="35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588125" y="2852738"/>
            <a:ext cx="27717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latin typeface="Times New Roman" pitchFamily="18" charset="0"/>
              </a:rPr>
              <a:t>Przecinanie zawiasów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72507" y="1636811"/>
            <a:ext cx="8287022" cy="10355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127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700" algn="just" rtl="0">
              <a:lnSpc>
                <a:spcPct val="80000"/>
              </a:lnSpc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438" y="254968"/>
            <a:ext cx="822215" cy="93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Holmatro - zastosowania 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00174"/>
            <a:ext cx="4752975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 descr="Holmatro - zastosowania 0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31690" y="3262313"/>
            <a:ext cx="4312309" cy="32385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857224" y="5143512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>
                <a:latin typeface="Times New Roman" pitchFamily="18" charset="0"/>
              </a:rPr>
              <a:t>Przecinanie prętów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443663" y="2492375"/>
            <a:ext cx="208756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latin typeface="Times New Roman" pitchFamily="18" charset="0"/>
              </a:rPr>
              <a:t>Przecinanie profili stalowych</a:t>
            </a:r>
          </a:p>
        </p:txBody>
      </p:sp>
      <p:sp>
        <p:nvSpPr>
          <p:cNvPr id="11" name="Shape 165"/>
          <p:cNvSpPr txBox="1">
            <a:spLocks noGrp="1"/>
          </p:cNvSpPr>
          <p:nvPr>
            <p:ph type="title"/>
          </p:nvPr>
        </p:nvSpPr>
        <p:spPr>
          <a:xfrm>
            <a:off x="1331640" y="250031"/>
            <a:ext cx="7128792" cy="874712"/>
          </a:xfrm>
          <a:prstGeom prst="rect">
            <a:avLst/>
          </a:prstGeom>
          <a:noFill/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lvl="0" algn="ctr">
              <a:buSzPct val="25000"/>
            </a:pPr>
            <a:r>
              <a:rPr lang="pl-PL" sz="2800" dirty="0" smtClean="0">
                <a:latin typeface="Times New Roman" pitchFamily="18" charset="0"/>
              </a:rPr>
              <a:t>Obsługa ratowniczych zestawów hydraulicznych</a:t>
            </a:r>
            <a:endParaRPr sz="280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738</Words>
  <Application>Microsoft Office PowerPoint</Application>
  <PresentationFormat>Pokaz na ekranie (4:3)</PresentationFormat>
  <Paragraphs>243</Paragraphs>
  <Slides>37</Slides>
  <Notes>35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5" baseType="lpstr">
      <vt:lpstr>Calibri</vt:lpstr>
      <vt:lpstr>Arial Black</vt:lpstr>
      <vt:lpstr>Times New Roman</vt:lpstr>
      <vt:lpstr>Arial</vt:lpstr>
      <vt:lpstr>Noto Sans Symbols</vt:lpstr>
      <vt:lpstr>Moduł</vt:lpstr>
      <vt:lpstr>Moduł</vt:lpstr>
      <vt:lpstr>Dokument</vt:lpstr>
      <vt:lpstr>TEMAT 25:   Hydrauliczne urządzenia ratownicze </vt:lpstr>
      <vt:lpstr>MATERIAŁ NAUCZANIA</vt:lpstr>
      <vt:lpstr>Rodzaje i budowa ratowniczego  sprzętu hydraulicznego</vt:lpstr>
      <vt:lpstr>Rodzaje i budowa ratowniczego  sprzętu hydraulicznego</vt:lpstr>
      <vt:lpstr>Rodzaje i budowa ratowniczego  sprzętu hydraulicznego</vt:lpstr>
      <vt:lpstr>Rodzaje i budowa ratowniczego  sprzętu hydraulicznego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Rodzaje i budowa ratowniczego  sprzętu hydraulicznego</vt:lpstr>
      <vt:lpstr>Parametry narzędzi i osprzętu</vt:lpstr>
      <vt:lpstr>Parametry narzędzi i osprzętu</vt:lpstr>
      <vt:lpstr>Parametry narzędzi i osprzętu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Obsługa ratowniczych zestawów hydraulicznych</vt:lpstr>
      <vt:lpstr>Rodzaje rozpieraczy kolumnowych</vt:lpstr>
      <vt:lpstr>Rodzaje i budowa ratowniczego  sprzętu hydraulicznego</vt:lpstr>
      <vt:lpstr>Parametry narzędzi i osprzętu</vt:lpstr>
      <vt:lpstr>Parametry narzędzi i osprzętu</vt:lpstr>
      <vt:lpstr>Obsługa ratowniczych zestawów hydraulicznych</vt:lpstr>
      <vt:lpstr>Obsługa ratowniczych zestawów hydraulicznych</vt:lpstr>
      <vt:lpstr>Obsługa ratowniczych zestawów hydraulicznych</vt:lpstr>
      <vt:lpstr>Rodzaje i budowa ratowniczego  sprzętu hydraulicznego</vt:lpstr>
      <vt:lpstr>Przykłady zastosowania</vt:lpstr>
      <vt:lpstr>Mininożyce</vt:lpstr>
      <vt:lpstr>Przykłady zastosowania</vt:lpstr>
      <vt:lpstr>Zaciskacz do rur</vt:lpstr>
      <vt:lpstr>Przykłady zastosowania</vt:lpstr>
      <vt:lpstr>Hydrauliczny system stabilizacji PowerShore</vt:lpstr>
      <vt:lpstr>BIBLIOGRAFIA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  Hydrauliczne urządzenia ratownicze</dc:title>
  <dc:creator>Łukasz Zaniewski</dc:creator>
  <cp:lastModifiedBy>Marek E</cp:lastModifiedBy>
  <cp:revision>27</cp:revision>
  <dcterms:modified xsi:type="dcterms:W3CDTF">2016-06-06T11:04:58Z</dcterms:modified>
</cp:coreProperties>
</file>