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notesMasterIdLst>
    <p:notesMasterId r:id="rId20"/>
  </p:notesMasterIdLst>
  <p:sldIdLst>
    <p:sldId id="303" r:id="rId6"/>
    <p:sldId id="318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5" r:id="rId15"/>
    <p:sldId id="311" r:id="rId16"/>
    <p:sldId id="317" r:id="rId17"/>
    <p:sldId id="313" r:id="rId18"/>
    <p:sldId id="319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80567" autoAdjust="0"/>
  </p:normalViewPr>
  <p:slideViewPr>
    <p:cSldViewPr snapToGrid="0">
      <p:cViewPr varScale="1">
        <p:scale>
          <a:sx n="54" d="100"/>
          <a:sy n="54" d="100"/>
        </p:scale>
        <p:origin x="1296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C265C-C959-4C47-837E-4CB4F88F808A}" type="datetimeFigureOut">
              <a:rPr lang="pl-PL" smtClean="0"/>
              <a:t>20.02.2024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CCC02-F522-4693-B9B3-7AE13E6FC1F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768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430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5621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463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Dzień płatności salda to dzień płatności końcowej, 100% rozliczenia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052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750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76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572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5504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0CCC02-F522-4693-B9B3-7AE13E6FC1F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3709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2">
            <a:extLst>
              <a:ext uri="{FF2B5EF4-FFF2-40B4-BE49-F238E27FC236}">
                <a16:creationId xmlns:a16="http://schemas.microsoft.com/office/drawing/2014/main" id="{5D1CBC32-8AF8-4F1E-2558-B644064474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7839" y="255209"/>
            <a:ext cx="10515600" cy="735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lnSpc>
                <a:spcPct val="150000"/>
              </a:lnSpc>
              <a:spcAft>
                <a:spcPts val="0"/>
              </a:spcAft>
              <a:buNone/>
              <a:tabLst/>
              <a:defRPr lang="pl-PL" sz="3200" b="0" i="0" u="none" strike="noStrike" cap="none" spc="0" baseline="0">
                <a:solidFill>
                  <a:schemeClr val="bg1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140E9FBE-9938-FC6C-AE9F-0974E10010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7839" y="1218645"/>
            <a:ext cx="10754896" cy="41751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56701518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46448-D936-65D6-6F12-482F0DABD5E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FD1A6EE-40D4-2234-0EC7-2FE96974DE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Aft>
                <a:spcPts val="0"/>
              </a:spcAft>
              <a:buNone/>
              <a:tabLst/>
              <a:defRPr lang="pl-PL" sz="2400" b="0" i="0" u="none" strike="noStrike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r>
              <a:rPr lang="pl-PL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116560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00397770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2">
            <a:extLst>
              <a:ext uri="{FF2B5EF4-FFF2-40B4-BE49-F238E27FC236}">
                <a16:creationId xmlns:a16="http://schemas.microsoft.com/office/drawing/2014/main" id="{6E74B8D6-9024-2F5A-2B8F-D1B1A4F6EA3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4216" y="1399032"/>
            <a:ext cx="10879587" cy="411109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52399FC3-B29A-6436-6B07-BF0B24906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4215" y="285226"/>
            <a:ext cx="10879587" cy="5404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2835853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9AE11835-23B5-1918-9576-CEAF906134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8576"/>
            <a:ext cx="12192000" cy="5952560"/>
          </a:xfrm>
          <a:prstGeom prst="rect">
            <a:avLst/>
          </a:prstGeom>
        </p:spPr>
      </p:pic>
      <p:sp>
        <p:nvSpPr>
          <p:cNvPr id="3" name="Symbol zastępczy tytułu 1">
            <a:extLst>
              <a:ext uri="{FF2B5EF4-FFF2-40B4-BE49-F238E27FC236}">
                <a16:creationId xmlns:a16="http://schemas.microsoft.com/office/drawing/2014/main" id="{75E4D903-6446-8B1B-8DCF-2CDBAF9E67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2112264"/>
            <a:ext cx="10515600" cy="17120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pl-PL" dirty="0"/>
              <a:t>Kliknij, aby edytować styl</a:t>
            </a:r>
          </a:p>
        </p:txBody>
      </p:sp>
      <p:pic>
        <p:nvPicPr>
          <p:cNvPr id="5" name="Obraz 4" descr="Logotypy: Krajowy Plan Odbudowy, Rzeczpospolita Polska, Sfinansowane przez Unię Europejską NextGenerationEU, Centrum Projektów Polska Cyfrowa">
            <a:extLst>
              <a:ext uri="{FF2B5EF4-FFF2-40B4-BE49-F238E27FC236}">
                <a16:creationId xmlns:a16="http://schemas.microsoft.com/office/drawing/2014/main" id="{C8B0E31F-F4E6-BE70-A337-C8F0D9FBCB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64" y="6157677"/>
            <a:ext cx="6367272" cy="56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0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0" i="0" u="none" strike="noStrike" kern="1200" cap="none" spc="0" baseline="0">
          <a:solidFill>
            <a:srgbClr val="FFFFFF"/>
          </a:solidFill>
          <a:uFillTx/>
          <a:latin typeface="Calibri Light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>
            <a:extLst>
              <a:ext uri="{FF2B5EF4-FFF2-40B4-BE49-F238E27FC236}">
                <a16:creationId xmlns:a16="http://schemas.microsoft.com/office/drawing/2014/main" id="{5E95FABE-4BBA-56D0-4B2C-CDB26EFD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1996" cy="11856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ymbol zastępczy tytułu 5">
            <a:extLst>
              <a:ext uri="{FF2B5EF4-FFF2-40B4-BE49-F238E27FC236}">
                <a16:creationId xmlns:a16="http://schemas.microsoft.com/office/drawing/2014/main" id="{03D5F53E-EED4-0485-C749-4056ECD4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25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pic>
        <p:nvPicPr>
          <p:cNvPr id="7" name="Obraz 6" descr="Logotypy: Krajowy Plan Odbudowy, Rzeczpospolita Polska, Sfinansowane przez Unię Europejską NextGenerationEU">
            <a:extLst>
              <a:ext uri="{FF2B5EF4-FFF2-40B4-BE49-F238E27FC236}">
                <a16:creationId xmlns:a16="http://schemas.microsoft.com/office/drawing/2014/main" id="{88DC05BB-8945-EC04-F442-7A9FDA4D3B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40" y="6171538"/>
            <a:ext cx="5151120" cy="5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7" r:id="rId2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pl-PL" sz="4400" b="1" i="0" u="none" strike="noStrike" kern="1200" cap="none" spc="0" baseline="0">
          <a:solidFill>
            <a:schemeClr val="tx1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pl-PL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pl-PL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v.pl/web/cppc/klauzula-informacyjna2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F610478-B8BD-F096-BBA0-01E09AC4C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Obowiązki Ostatecznego odbiorcy wsparcia (OOW)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AD46D00-0D06-5333-4EED-35858496D9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0212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2D4E5DD2-FDBD-D7D3-DFCD-3BAE7B745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Klauzula na stronie CPPC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EEFD9DE-8465-5CB8-3205-6FF106236374}"/>
              </a:ext>
            </a:extLst>
          </p:cNvPr>
          <p:cNvSpPr txBox="1"/>
          <p:nvPr/>
        </p:nvSpPr>
        <p:spPr>
          <a:xfrm>
            <a:off x="155864" y="1278082"/>
            <a:ext cx="6556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>
                <a:hlinkClick r:id="rId2"/>
              </a:rPr>
              <a:t>https://www.gov.pl/web/cppc/klauzula-informacyjna2</a:t>
            </a:r>
            <a:r>
              <a:rPr lang="pl-PL" sz="1800" b="1" dirty="0"/>
              <a:t> </a:t>
            </a:r>
          </a:p>
          <a:p>
            <a:endParaRPr lang="pl-PL" dirty="0"/>
          </a:p>
        </p:txBody>
      </p:sp>
      <p:pic>
        <p:nvPicPr>
          <p:cNvPr id="5" name="Obraz 4" descr="zrzut ekranu ze strony CPPC wskazujący, gdzie znaleźć klauzulę">
            <a:extLst>
              <a:ext uri="{FF2B5EF4-FFF2-40B4-BE49-F238E27FC236}">
                <a16:creationId xmlns:a16="http://schemas.microsoft.com/office/drawing/2014/main" id="{6970304D-AE5B-E0BB-422E-603DA7992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1800000"/>
            <a:ext cx="8916579" cy="4246654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05548705-6110-EEBA-9E1C-A28C4D1E5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sz="1800" b="1" dirty="0"/>
          </a:p>
        </p:txBody>
      </p:sp>
    </p:spTree>
    <p:extLst>
      <p:ext uri="{BB962C8B-B14F-4D97-AF65-F5344CB8AC3E}">
        <p14:creationId xmlns:p14="http://schemas.microsoft.com/office/powerpoint/2010/main" val="268946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Wymagania techniczne dla Sieci KPO/FERC IŁ PIB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732452" y="1466856"/>
            <a:ext cx="10727095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dirty="0"/>
              <a:t>Operator Sieci Dostępowej </a:t>
            </a:r>
            <a:r>
              <a:rPr lang="pl-PL" sz="2000" dirty="0"/>
              <a:t>(OSD)</a:t>
            </a:r>
            <a:r>
              <a:rPr lang="pl-PL" sz="2000" b="1" dirty="0"/>
              <a:t> = Ostateczny Odbiorca Wsparcia </a:t>
            </a:r>
            <a:r>
              <a:rPr lang="pl-PL" sz="2000" dirty="0"/>
              <a:t>(OOW)</a:t>
            </a:r>
          </a:p>
          <a:p>
            <a:endParaRPr lang="pl-PL" dirty="0"/>
          </a:p>
          <a:p>
            <a:r>
              <a:rPr lang="pl-PL" dirty="0"/>
              <a:t>Z „2.2 Obowiązki Operatora Sieci Dostępowej (OSD) w zakresie ustalania treści Oferty z Prezesem UKE”</a:t>
            </a:r>
          </a:p>
          <a:p>
            <a:endParaRPr lang="pl-PL" dirty="0"/>
          </a:p>
          <a:p>
            <a:r>
              <a:rPr lang="pl-PL" dirty="0"/>
              <a:t>OSD (czyli OOW) </a:t>
            </a:r>
            <a:r>
              <a:rPr lang="pl-PL" b="1" dirty="0"/>
              <a:t>jest zobowiązany </a:t>
            </a:r>
            <a:r>
              <a:rPr lang="pl-PL" dirty="0"/>
              <a:t>przedstawić Prezesowi UKE projekt </a:t>
            </a:r>
            <a:r>
              <a:rPr lang="pl-PL" b="1" dirty="0"/>
              <a:t>Oferty</a:t>
            </a:r>
            <a:r>
              <a:rPr lang="pl-PL" dirty="0"/>
              <a:t> wraz z uzasadnieniem oraz dokumentacją źródłową na </a:t>
            </a:r>
            <a:r>
              <a:rPr lang="pl-PL" b="1" dirty="0"/>
              <a:t>co najmniej 3 miesiące przed jej opublikowaniem</a:t>
            </a:r>
            <a:r>
              <a:rPr lang="pl-PL" dirty="0"/>
              <a:t>. OSD posiada </a:t>
            </a:r>
            <a:r>
              <a:rPr lang="pl-PL" b="1" dirty="0"/>
              <a:t>jedną</a:t>
            </a:r>
            <a:r>
              <a:rPr lang="pl-PL" dirty="0"/>
              <a:t> Ofertę na Usługi świadczone na Sieci KPO/FERC.</a:t>
            </a:r>
          </a:p>
          <a:p>
            <a:endParaRPr lang="pl-PL" dirty="0"/>
          </a:p>
          <a:p>
            <a:r>
              <a:rPr lang="pl-PL" dirty="0"/>
              <a:t>Inaczej niż w POPC, w KPO dodatkowo jest proces konsultacji ofert przez prezesa w biuletynie informacji publicznej (BIP) UKE.</a:t>
            </a:r>
          </a:p>
          <a:p>
            <a:endParaRPr lang="pl-PL" dirty="0"/>
          </a:p>
          <a:p>
            <a:r>
              <a:rPr lang="pl-PL" b="1" dirty="0"/>
              <a:t>Nie można rozpocząć świadczenia usług na sieci KPO bez zaakceptowanej oferty! </a:t>
            </a:r>
          </a:p>
          <a:p>
            <a:endParaRPr lang="pl-PL" b="1" dirty="0"/>
          </a:p>
          <a:p>
            <a:r>
              <a:rPr lang="pl-PL" dirty="0"/>
              <a:t>Oferta musi się znaleźć na ogólnodostępnym portalu www OOW </a:t>
            </a:r>
            <a:r>
              <a:rPr lang="pl-PL" b="1" dirty="0"/>
              <a:t>co najmniej 30 dni</a:t>
            </a:r>
            <a:r>
              <a:rPr lang="pl-PL" dirty="0"/>
              <a:t> kalendarzowych </a:t>
            </a:r>
            <a:r>
              <a:rPr lang="pl-PL" b="1" dirty="0"/>
              <a:t>przez rozpoczęciem </a:t>
            </a:r>
            <a:r>
              <a:rPr lang="pl-PL" dirty="0"/>
              <a:t>świadczenia usług. </a:t>
            </a:r>
            <a:r>
              <a:rPr lang="pl-PL" b="1" dirty="0"/>
              <a:t>Niedotrzymanie tego punktu może skutkować nawet wypowiedzeniem umowy.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4397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F6D0E446-55E4-45FD-B76C-031166BC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Dostęp hurtowy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12CAADD-6E6C-A422-A9F6-DE3D7B5E12E1}"/>
              </a:ext>
            </a:extLst>
          </p:cNvPr>
          <p:cNvSpPr txBox="1"/>
          <p:nvPr/>
        </p:nvSpPr>
        <p:spPr>
          <a:xfrm>
            <a:off x="644236" y="1662545"/>
            <a:ext cx="108795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800" dirty="0"/>
              <a:t>Udostępnienie wybudowanej przez OOW sieci innym podmiotom dostarczającym usługi internetowe.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b="1" dirty="0"/>
              <a:t>Należy zapewnić dostęp hurtowy do:</a:t>
            </a:r>
          </a:p>
          <a:p>
            <a:pPr marL="0" indent="0">
              <a:buNone/>
            </a:pPr>
            <a:endParaRPr lang="pl-P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1" dirty="0"/>
              <a:t> </a:t>
            </a:r>
            <a:r>
              <a:rPr lang="pl-PL" sz="1800" dirty="0"/>
              <a:t>aktywnych usług (zapewnienie usług transmisyjnych) przez </a:t>
            </a:r>
            <a:r>
              <a:rPr lang="pl-PL" sz="1800" b="1" dirty="0"/>
              <a:t>10 lat,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 sieci </a:t>
            </a:r>
            <a:r>
              <a:rPr lang="pl-PL" sz="1800" dirty="0"/>
              <a:t>pasywnych (dostęp do infrastruktury) – </a:t>
            </a:r>
            <a:r>
              <a:rPr lang="pl-PL" sz="1800" b="1" dirty="0"/>
              <a:t>nieograniczony.</a:t>
            </a:r>
          </a:p>
          <a:p>
            <a:pPr marL="0" indent="0">
              <a:buNone/>
            </a:pPr>
            <a:endParaRPr lang="pl-PL" sz="1800" b="1" dirty="0"/>
          </a:p>
          <a:p>
            <a:pPr marL="0" indent="0">
              <a:buNone/>
            </a:pPr>
            <a:r>
              <a:rPr lang="pl-PL" sz="1800" dirty="0"/>
              <a:t>Na podstawie </a:t>
            </a:r>
            <a:r>
              <a:rPr lang="pl-PL" dirty="0"/>
              <a:t>roz</a:t>
            </a:r>
            <a:r>
              <a:rPr lang="pl-PL" sz="1800" dirty="0"/>
              <a:t>porządzenie General Block </a:t>
            </a:r>
            <a:r>
              <a:rPr lang="pl-PL" sz="1800" dirty="0" err="1"/>
              <a:t>Exemption</a:t>
            </a:r>
            <a:r>
              <a:rPr lang="pl-PL" sz="1800" dirty="0"/>
              <a:t> </a:t>
            </a:r>
            <a:r>
              <a:rPr lang="pl-PL" sz="1800" dirty="0" err="1"/>
              <a:t>Regulation</a:t>
            </a:r>
            <a:r>
              <a:rPr lang="pl-PL" sz="1800" dirty="0"/>
              <a:t> nr 651/2014 (GBER).</a:t>
            </a:r>
            <a:endParaRPr lang="pl-PL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9B7D6E72-CB83-CC61-0FBD-073FA8AF9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45400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CST 2021 moduł Harmonogramy</a:t>
            </a:r>
            <a:endParaRPr lang="pl-PL" b="1" dirty="0"/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Moduły Harmonogram płatności nie są jeszcze uruchomione w systemie.</a:t>
            </a:r>
          </a:p>
          <a:p>
            <a:endParaRPr lang="pl-PL" dirty="0"/>
          </a:p>
          <a:p>
            <a:r>
              <a:rPr lang="pl-PL" dirty="0"/>
              <a:t>Do czasu ich uruchomienia OOW powinni przesyłać dane w przygotowanych plikach Excel. (Moduł Korespondencja – Kategoria Korespondencji: Harmonogram płatności).</a:t>
            </a:r>
          </a:p>
          <a:p>
            <a:endParaRPr lang="pl-PL" dirty="0"/>
          </a:p>
          <a:p>
            <a:r>
              <a:rPr lang="pl-PL" b="1" dirty="0"/>
              <a:t>Pliki do wypełnienia są oznaczone jako: „do importu”.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 HARMONOGRAMU PŁATNOŚCI plik o nazwie „Harmonogram płatności wersja do importu”;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2204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94983-05E6-5F5A-EAE4-4E3021AF34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E15B4E-F656-4B93-24C8-83A7CA489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Dziękuję za uwagę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FC8B269-4F7F-28A3-5D0D-34544A2D3D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056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0CF8D11B-317D-5524-2CA2-AD2B273FF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Obowiązki Ostatecznego odbiorcy wsparcia (§ 5.)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A09AA518-5E21-6B02-BA97-858365DBBF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1800" dirty="0"/>
              <a:t>.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BACC0FF-E760-B14C-ECDA-03B60497279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5647" y="1555668"/>
            <a:ext cx="104156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sz="1800" dirty="0"/>
              <a:t>Obowiązków w Umowie jest wymienionych </a:t>
            </a:r>
            <a:r>
              <a:rPr lang="pl-PL" sz="1800" b="1" dirty="0"/>
              <a:t>11</a:t>
            </a:r>
            <a:r>
              <a:rPr lang="pl-PL" sz="1800" dirty="0"/>
              <a:t>, m.in.:</a:t>
            </a:r>
          </a:p>
          <a:p>
            <a:pPr marL="0" indent="0">
              <a:buNone/>
            </a:pPr>
            <a:endParaRPr lang="pl-PL" sz="18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Monitorowanie i osiąganie wskaźników;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Terminowa realizacja w oparciu o kamienie milowe;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Stosowanie wytycznych określonych w paragrafie 6;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1800" dirty="0"/>
              <a:t>Rozliczenie całości wsparcia.</a:t>
            </a:r>
          </a:p>
          <a:p>
            <a:pPr marL="457200" indent="-457200">
              <a:buFont typeface="+mj-lt"/>
              <a:buAutoNum type="arabicPeriod"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O wszelkich problemach należy niezwłocznie informować Jednostkę wspierająca w formie pisemnej.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Należy objąć zasięgiem </a:t>
            </a:r>
            <a:r>
              <a:rPr lang="pl-PL" sz="1800" b="1" dirty="0"/>
              <a:t>100%</a:t>
            </a:r>
            <a:r>
              <a:rPr lang="pl-PL" sz="1800" dirty="0"/>
              <a:t> punktów adresowych. W przypadku wystąpienia barier inwestycyjnych, OOW przekazuje informacje na ten temat Jednostce.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Kamienie milowe Zadania 1 i 2 należy realizować </a:t>
            </a:r>
            <a:r>
              <a:rPr lang="pl-PL" sz="1800" b="1" dirty="0"/>
              <a:t>równolegle.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050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Stosowanie wytycznych i innych dokumentów (§ 6.)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E91E8EA-BE9A-BA85-9F7F-4140A91BF9EE}"/>
              </a:ext>
            </a:extLst>
          </p:cNvPr>
          <p:cNvSpPr txBox="1"/>
          <p:nvPr/>
        </p:nvSpPr>
        <p:spPr>
          <a:xfrm>
            <a:off x="852194" y="2400301"/>
            <a:ext cx="104011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Wytycznych dotyczących realizacji zasad równościowych w ramach funduszy unijnych na lata 2021-2027, zwanych dalej „Wytycznymi zasad równościowych”;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Podręcznika dla Beneficjenta Zgodność przedsięwzięć finansowanych ze środków Unii Europejskiej, w tym realizowanych w ramach Krajowego Planu Odbudowy i Zwiększania Odporności, z zasadą „nie czyń znaczącej szkody”;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Strategii Promocji i Informacji Krajowego Planu Odbudowy i Zwiększania Odporności, a także Księgą Identyfikacji Wizualnej KPO;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l-PL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l-PL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Horyzontalnych zasad i kryteriów wyboru przedsięwzięć dla Krajowego Planu Odbudowy i Zwiększania Odporności.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93054"/>
            <a:ext cx="1072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Przypominamy, że OOW zobowiązuje się do zapoznania z treścią oraz stosowania w szczególności:</a:t>
            </a:r>
          </a:p>
        </p:txBody>
      </p:sp>
    </p:spTree>
    <p:extLst>
      <p:ext uri="{BB962C8B-B14F-4D97-AF65-F5344CB8AC3E}">
        <p14:creationId xmlns:p14="http://schemas.microsoft.com/office/powerpoint/2010/main" val="1323153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Zasady odpowiedzialności (§ </a:t>
            </a:r>
            <a:r>
              <a:rPr lang="pl-PL" dirty="0"/>
              <a:t>7</a:t>
            </a:r>
            <a:r>
              <a:rPr lang="pl-PL" b="1" dirty="0"/>
              <a:t>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OOW zobowiązuje się do realizacji Przedsięwzięcia w </a:t>
            </a:r>
            <a:r>
              <a:rPr lang="pl-PL" b="1" dirty="0"/>
              <a:t>pełnym zakresie</a:t>
            </a:r>
            <a:r>
              <a:rPr lang="pl-PL" dirty="0"/>
              <a:t>, </a:t>
            </a:r>
            <a:r>
              <a:rPr lang="pl-PL" b="1" dirty="0"/>
              <a:t>we wskazanym okresie realizacji. </a:t>
            </a:r>
            <a:r>
              <a:rPr lang="pl-PL" dirty="0"/>
              <a:t>Jest to okres wskazany w umowie </a:t>
            </a:r>
            <a:r>
              <a:rPr lang="pl-PL" b="1" dirty="0"/>
              <a:t>i nie może być dłuższy niż do 30.06.2026 r. włącznie.</a:t>
            </a:r>
          </a:p>
          <a:p>
            <a:endParaRPr lang="pl-PL" dirty="0"/>
          </a:p>
          <a:p>
            <a:r>
              <a:rPr lang="pl-PL" dirty="0"/>
              <a:t>Ponosi wydatki celowo, rzetelnie, racjonalnie i oszczędnie z efektywnie i optymalnie, zgodnie z obowiązującymi przepisami prawa i zasadami w sposób, który zapewni </a:t>
            </a:r>
            <a:r>
              <a:rPr lang="pl-PL" b="1" dirty="0"/>
              <a:t>prawidłową i terminową </a:t>
            </a:r>
            <a:r>
              <a:rPr lang="pl-PL" dirty="0"/>
              <a:t>realizację Przedsięwzięcia oraz osiągnięcie celów zakładanych we Wniosku.</a:t>
            </a:r>
          </a:p>
        </p:txBody>
      </p:sp>
    </p:spTree>
    <p:extLst>
      <p:ext uri="{BB962C8B-B14F-4D97-AF65-F5344CB8AC3E}">
        <p14:creationId xmlns:p14="http://schemas.microsoft.com/office/powerpoint/2010/main" val="807128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Zasady wykorzystywania CST2021 (§ 15.)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397675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CST 2021 </a:t>
            </a:r>
            <a:r>
              <a:rPr lang="pl-PL" dirty="0"/>
              <a:t>stanowi główny kanał służący komunikacji i rozliczaniu. Używa się go do przesyłania przede wszystkim: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wniosków o płatność;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dokumentów potwierdzających osiągnięcie rezultatów, wykonanie produktów lub zrealizowanie działań zgodnie z zatwierdzonym Wnioskiem;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harmonogramu płatności;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innych dokumentów związanych z realizacją Przedsięwzięcia.</a:t>
            </a:r>
          </a:p>
          <a:p>
            <a:endParaRPr lang="pl-PL" dirty="0"/>
          </a:p>
          <a:p>
            <a:r>
              <a:rPr lang="pl-PL" dirty="0"/>
              <a:t>OOW sam wyznacza osobę do zarządzania uprawnieniami użytkowników CST2021 po stronie Ostatecznego odbiorcy wsparcia. </a:t>
            </a:r>
          </a:p>
          <a:p>
            <a:endParaRPr lang="pl-PL" dirty="0"/>
          </a:p>
          <a:p>
            <a:r>
              <a:rPr lang="pl-PL" dirty="0"/>
              <a:t>W przypadku awarii, prosimy o przesłanie informacji na adres e-mail </a:t>
            </a:r>
            <a:r>
              <a:rPr lang="pl-PL" b="1" dirty="0"/>
              <a:t>ami.kpod@cppc.gov.pl. </a:t>
            </a:r>
          </a:p>
        </p:txBody>
      </p:sp>
    </p:spTree>
    <p:extLst>
      <p:ext uri="{BB962C8B-B14F-4D97-AF65-F5344CB8AC3E}">
        <p14:creationId xmlns:p14="http://schemas.microsoft.com/office/powerpoint/2010/main" val="411824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Dokumentacja Przedsięwzięcia (§ 16.)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Należy przechowywać oryginały dokumentów. </a:t>
            </a:r>
            <a:r>
              <a:rPr lang="pl-PL" dirty="0"/>
              <a:t>O zmianie miejsca ich archiwizacji należy niezwłocznie poinformować w piśmie.</a:t>
            </a:r>
          </a:p>
          <a:p>
            <a:endParaRPr lang="pl-PL" dirty="0"/>
          </a:p>
          <a:p>
            <a:r>
              <a:rPr lang="pl-PL" dirty="0"/>
              <a:t>OOW przechowuje dokumentację związaną z realizacją Przedsięwzięcia przez </a:t>
            </a:r>
            <a:r>
              <a:rPr lang="pl-PL" b="1" dirty="0"/>
              <a:t>10 lat od dnia płatności salda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Jednostka wpierająca poinformuje Ostatecznego odbiorcę wsparcia o dacie rozpoczęcia tego okresu – dzień płatności salda to </a:t>
            </a:r>
            <a:r>
              <a:rPr lang="pl-PL" b="1" dirty="0"/>
              <a:t>dzień płatności końcowej</a:t>
            </a:r>
            <a:r>
              <a:rPr lang="pl-PL" dirty="0"/>
              <a:t>, 100% rozliczenia.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5128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Kontrola  (§ 17.)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41803" y="1307425"/>
            <a:ext cx="1072709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Kontrole i audyty mogą być przeprowadzane w każdym czasie od dnia podpisania Umowy do dnia wygaśnięcia wszelkich obowiązków z niej wynikających.</a:t>
            </a:r>
          </a:p>
          <a:p>
            <a:endParaRPr lang="pl-PL" dirty="0"/>
          </a:p>
          <a:p>
            <a:r>
              <a:rPr lang="pl-PL" dirty="0"/>
              <a:t>Kontrola może odbyć się zarówno w siedzibie OOW, jak i na miejscu realizacji Przedsięwzięcia. Przeprowadzać ją będą pracownicy CPPC lub uprawnieni do tego pracownicy Urzędu Komunikacji Elektronicznej – na podstawie </a:t>
            </a:r>
            <a:r>
              <a:rPr lang="pl-PL" b="1" dirty="0"/>
              <a:t>pisemnego upoważnienia</a:t>
            </a:r>
            <a:r>
              <a:rPr lang="pl-PL" dirty="0"/>
              <a:t>, które za każdym razem będzie dostarczane przed kontrolą.</a:t>
            </a:r>
          </a:p>
          <a:p>
            <a:endParaRPr lang="pl-PL" dirty="0"/>
          </a:p>
          <a:p>
            <a:r>
              <a:rPr lang="pl-PL" dirty="0"/>
              <a:t>Kontrole są planowe i doraźne. W przypadku planowych, upoważnienie wraz z zawiadomieniem przekazywane jest nie mniej niż 5 dni przed planowaną kontrolą. W przypadku doraźnych pracownik ma upoważnienie przy sobie.</a:t>
            </a:r>
          </a:p>
          <a:p>
            <a:endParaRPr lang="pl-PL" dirty="0"/>
          </a:p>
          <a:p>
            <a:r>
              <a:rPr lang="pl-PL" dirty="0"/>
              <a:t>Jeżeli inna jednostka niż wskazane będzie kontrolować projekt, OOW ma obowiązek </a:t>
            </a:r>
            <a:r>
              <a:rPr lang="pl-PL" b="1" dirty="0"/>
              <a:t>niezwłocznie poinformować </a:t>
            </a:r>
            <a:r>
              <a:rPr lang="pl-PL" dirty="0"/>
              <a:t>o tym Jednostkę wspierającą.</a:t>
            </a:r>
          </a:p>
          <a:p>
            <a:endParaRPr lang="pl-PL" dirty="0"/>
          </a:p>
          <a:p>
            <a:r>
              <a:rPr lang="pl-PL" dirty="0"/>
              <a:t>Po zakończeniu kontroli zostanie przekazana OOW informacja pokontrolna w formie pisemnej za pośrednictwem </a:t>
            </a:r>
            <a:r>
              <a:rPr lang="pl-PL" dirty="0" err="1"/>
              <a:t>ePUAP</a:t>
            </a:r>
            <a:r>
              <a:rPr lang="pl-PL" dirty="0"/>
              <a:t> lub CST2021 w terminie 30 dni od dnia zakończenia kontroli. OOW zawsze ma </a:t>
            </a:r>
            <a:r>
              <a:rPr lang="pl-PL" b="1" dirty="0"/>
              <a:t>prawo do zgłoszenia zastrzeżeń</a:t>
            </a:r>
            <a:r>
              <a:rPr lang="pl-PL" dirty="0"/>
              <a:t>. W wyniku kontroli </a:t>
            </a:r>
            <a:r>
              <a:rPr lang="pl-PL" b="1" dirty="0"/>
              <a:t>mogą być wydane zalecenia</a:t>
            </a:r>
            <a:r>
              <a:rPr lang="pl-PL" dirty="0"/>
              <a:t> które OOW jest zobowiązany wdrożyć w </a:t>
            </a:r>
            <a:r>
              <a:rPr lang="pl-PL" b="1" dirty="0"/>
              <a:t>określonym przez CPPC terminie.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59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Przekazywanie informacji  (§ 18.)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4" y="1674674"/>
            <a:ext cx="1072709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OOW przedstawia Jednostce wspierającej dokumenty, informacje i wyjaśnienia związane z realizacją Przedsięwzięcia w terminie określonym w wezwaniu, liczonym </a:t>
            </a:r>
            <a:r>
              <a:rPr lang="pl-PL" b="1" dirty="0"/>
              <a:t>od dnia wysłania </a:t>
            </a:r>
            <a:r>
              <a:rPr lang="pl-PL" dirty="0"/>
              <a:t>wezwania.</a:t>
            </a:r>
          </a:p>
          <a:p>
            <a:endParaRPr lang="pl-PL" dirty="0"/>
          </a:p>
          <a:p>
            <a:r>
              <a:rPr lang="pl-PL" dirty="0"/>
              <a:t>OOW zobowiązuje się do pisemnego poinformowania Jednostki wspierającej o zdarzeniach: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złożenie przez OOW lub inny podmiot wniosku do sądu upadłościowego i restrukturyzacyjnego;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otwarcie likwidacji albo podleganie zarządowi komisarycznemu, bądź zawieszenie swej działalności;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jakiekolwiek toczące się wobec OOW postępowania egzekucyjne, karne skarbowe lub zajęcie wierzytelności OOW oraz wszelkie zmiany w tym zakresie,</a:t>
            </a:r>
          </a:p>
          <a:p>
            <a:endParaRPr lang="pl-PL" dirty="0"/>
          </a:p>
          <a:p>
            <a:r>
              <a:rPr lang="pl-PL" dirty="0"/>
              <a:t> w terminie </a:t>
            </a:r>
            <a:r>
              <a:rPr lang="pl-PL" b="1" dirty="0"/>
              <a:t>3 dni </a:t>
            </a:r>
            <a:r>
              <a:rPr lang="pl-PL" dirty="0"/>
              <a:t>od dnia powzięcia wiedzy o powyższych okolicznościach.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3384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BF7AB604-74DE-53A7-649E-5510A285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Ochrona danych osobowych (§ 19.)</a:t>
            </a:r>
          </a:p>
        </p:txBody>
      </p:sp>
      <p:sp>
        <p:nvSpPr>
          <p:cNvPr id="2" name="Symbol zastępczy zawartości 1">
            <a:extLst>
              <a:ext uri="{FF2B5EF4-FFF2-40B4-BE49-F238E27FC236}">
                <a16:creationId xmlns:a16="http://schemas.microsoft.com/office/drawing/2014/main" id="{1ABD6F84-5B94-2A33-C514-1F78F7F5AA08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193DA6C-69B7-7474-8B87-25650B54C2BE}"/>
              </a:ext>
            </a:extLst>
          </p:cNvPr>
          <p:cNvSpPr txBox="1"/>
          <p:nvPr/>
        </p:nvSpPr>
        <p:spPr>
          <a:xfrm>
            <a:off x="852193" y="1633111"/>
            <a:ext cx="1072709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b="1" dirty="0"/>
              <a:t>OOW jest samodzielnym administratorem</a:t>
            </a:r>
            <a:r>
              <a:rPr lang="pl-PL" dirty="0"/>
              <a:t>, który udostępnia dane osobowe w zakresie Przedsięwzięcia realizowanego z KPO innym administratorom według właściwości.</a:t>
            </a:r>
          </a:p>
          <a:p>
            <a:endParaRPr lang="pl-PL" dirty="0"/>
          </a:p>
          <a:p>
            <a:r>
              <a:rPr lang="pl-PL" dirty="0"/>
              <a:t>Zobowiązuje się do wykonywania i udokumentowania obowiązku informacyjnego, o którym mowa w art. 14 RODO, wobec osób, których dane pozyskuje oraz swoich pracowników i współpracowników odpowiedzialnych za realizację inwestycji, mając na uwadze zasadę rozliczalności, o której mowa w art. 5 ust. 2 RODO. </a:t>
            </a:r>
          </a:p>
          <a:p>
            <a:endParaRPr lang="pl-PL" dirty="0"/>
          </a:p>
          <a:p>
            <a:r>
              <a:rPr lang="pl-PL" b="1" dirty="0"/>
              <a:t>Zapewnia</a:t>
            </a:r>
            <a:r>
              <a:rPr lang="pl-PL" dirty="0"/>
              <a:t>, że obowiązek udostępniania danych jest wykonywany również przez podmioty, którym powierza realizację zadań w ramach Przedsięwzięcia.</a:t>
            </a:r>
          </a:p>
          <a:p>
            <a:endParaRPr lang="pl-PL" dirty="0"/>
          </a:p>
          <a:p>
            <a:r>
              <a:rPr lang="pl-PL" dirty="0"/>
              <a:t>Zobowiązanie powinno zostać wykonane w oparciu o klauzulę informacyjną zawartą na stronie internetowej pod adresem: </a:t>
            </a:r>
            <a:r>
              <a:rPr lang="pl-PL" b="1" dirty="0"/>
              <a:t>www.cppc.gov.pl</a:t>
            </a:r>
            <a:r>
              <a:rPr lang="pl-PL" dirty="0"/>
              <a:t>. 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717560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17B96AF41238D4DA878551213186F22" ma:contentTypeVersion="2" ma:contentTypeDescription="Utwórz nowy dokument." ma:contentTypeScope="" ma:versionID="27355ec95b59db307203cf1707f87054">
  <xsd:schema xmlns:xsd="http://www.w3.org/2001/XMLSchema" xmlns:xs="http://www.w3.org/2001/XMLSchema" xmlns:p="http://schemas.microsoft.com/office/2006/metadata/properties" xmlns:ns2="3b41daa1-6750-4b31-afda-36cb41ae05c8" targetNamespace="http://schemas.microsoft.com/office/2006/metadata/properties" ma:root="true" ma:fieldsID="3bd844ee2aa79a406ac54578ad605f9d" ns2:_="">
    <xsd:import namespace="3b41daa1-6750-4b31-afda-36cb41ae0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41daa1-6750-4b31-afda-36cb41ae0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653276-CFA8-4823-B746-6143304E0E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41daa1-6750-4b31-afda-36cb41ae0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3BCDAE-413B-41B6-9FEC-3007C03781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6DAB43-12F6-41C1-BBC6-3FBA7F8D1776}">
  <ds:schemaRefs>
    <ds:schemaRef ds:uri="http://purl.org/dc/terms/"/>
    <ds:schemaRef ds:uri="http://www.w3.org/XML/1998/namespace"/>
    <ds:schemaRef ds:uri="http://purl.org/dc/elements/1.1/"/>
    <ds:schemaRef ds:uri="3b41daa1-6750-4b31-afda-36cb41ae05c8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1120</Words>
  <Application>Microsoft Office PowerPoint</Application>
  <PresentationFormat>Panoramiczny</PresentationFormat>
  <Paragraphs>115</Paragraphs>
  <Slides>14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Motyw pakietu Office</vt:lpstr>
      <vt:lpstr>3_Projekt niestandardowy</vt:lpstr>
      <vt:lpstr>Obowiązki Ostatecznego odbiorcy wsparcia (OOW)</vt:lpstr>
      <vt:lpstr>Obowiązki Ostatecznego odbiorcy wsparcia (§ 5.)</vt:lpstr>
      <vt:lpstr>Stosowanie wytycznych i innych dokumentów (§ 6.)</vt:lpstr>
      <vt:lpstr>Zasady odpowiedzialności (§ 7.)</vt:lpstr>
      <vt:lpstr>Zasady wykorzystywania CST2021 (§ 15.)</vt:lpstr>
      <vt:lpstr>Dokumentacja Przedsięwzięcia (§ 16.)</vt:lpstr>
      <vt:lpstr>Kontrola  (§ 17.)</vt:lpstr>
      <vt:lpstr>Przekazywanie informacji  (§ 18.)</vt:lpstr>
      <vt:lpstr>Ochrona danych osobowych (§ 19.)</vt:lpstr>
      <vt:lpstr>Klauzula na stronie CPPC</vt:lpstr>
      <vt:lpstr>Wymagania techniczne dla Sieci KPO/FERC IŁ PIB</vt:lpstr>
      <vt:lpstr>Dostęp hurtowy</vt:lpstr>
      <vt:lpstr>CST 2021 moduł Harmonogramy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Wzorzec KPO</dc:title>
  <dc:subject>prezentacja dotycząca waloryzacji</dc:subject>
  <dc:creator>Anna Czekalska</dc:creator>
  <cp:lastModifiedBy>Apolonia Maj</cp:lastModifiedBy>
  <cp:revision>85</cp:revision>
  <dcterms:created xsi:type="dcterms:W3CDTF">2023-03-05T08:28:36Z</dcterms:created>
  <dcterms:modified xsi:type="dcterms:W3CDTF">2024-02-20T10:51:06Z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0x010100A17B96AF41238D4DA878551213186F22</vt:lpwstr>
  </property>
</Properties>
</file>