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0" r:id="rId5"/>
    <p:sldId id="317" r:id="rId6"/>
    <p:sldId id="310" r:id="rId7"/>
    <p:sldId id="312" r:id="rId8"/>
    <p:sldId id="313" r:id="rId9"/>
    <p:sldId id="319" r:id="rId10"/>
    <p:sldId id="318" r:id="rId11"/>
    <p:sldId id="308" r:id="rId12"/>
    <p:sldId id="304" r:id="rId13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ławomir Wieczorek" initials="SW" lastIdx="10" clrIdx="0">
    <p:extLst>
      <p:ext uri="{19B8F6BF-5375-455C-9EA6-DF929625EA0E}">
        <p15:presenceInfo xmlns:p15="http://schemas.microsoft.com/office/powerpoint/2012/main" userId="S-1-5-21-3207413595-2161433757-774780966-236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3523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62" autoAdjust="0"/>
    <p:restoredTop sz="91020" autoAdjust="0"/>
  </p:normalViewPr>
  <p:slideViewPr>
    <p:cSldViewPr>
      <p:cViewPr>
        <p:scale>
          <a:sx n="66" d="100"/>
          <a:sy n="66" d="100"/>
        </p:scale>
        <p:origin x="888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230C5-89F6-4389-ACE9-04565EABF64B}" type="datetimeFigureOut">
              <a:rPr lang="pl-PL" smtClean="0"/>
              <a:t>15.04.2026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52197-D98B-4E30-AEE3-436D1DF3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4394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52197-D98B-4E30-AEE3-436D1DF369A6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057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52197-D98B-4E30-AEE3-436D1DF369A6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9039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E954B-92E2-CCDB-E2E3-B959F2B96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BA62947-AC37-E443-C6F3-1538642044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C7FFF47-F6B4-F859-3C8B-FECD36B8B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A2D5262-8CE5-BE9C-799F-4A33766824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52197-D98B-4E30-AEE3-436D1DF369A6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6941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62814-3BA6-374C-6F66-2A4201D80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BEFE273-A145-5E0A-CAF6-67BBCF40C9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EDB06CF-2112-1837-5C60-18800E2D48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DF6DDA-A94C-1E80-9725-8FFF45244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52197-D98B-4E30-AEE3-436D1DF369A6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5717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F8B1B-B43E-2ADB-FD4B-6028C8C04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775EB0A-576E-8E19-B83C-AA298A4709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B24C822-8497-AF72-52A6-232C96EEF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6896698-917D-58D7-F005-B109C18060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52197-D98B-4E30-AEE3-436D1DF369A6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0386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9A3D8-3A88-CAE0-B559-F19515FE9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0D74A8E-1701-AE83-829C-05B714214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9571854-6C36-7B32-9F1B-6DCD084BE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A9E60B1-17B9-9253-47E9-4C7E9A86C7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52197-D98B-4E30-AEE3-436D1DF369A6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2239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AEF41-AB8A-539F-0C6D-F2B6CB163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C8E426E-459C-38D4-F3DD-8D157328D2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E02DE64-68D8-8A72-63A0-559B10D3D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FA82C25-1E66-C5B8-CB31-E22B9A7FEE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52197-D98B-4E30-AEE3-436D1DF369A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9111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52197-D98B-4E30-AEE3-436D1DF369A6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3017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4593-0A0D-4907-BC3F-77B15CD6B4D3}" type="datetimeFigureOut">
              <a:rPr lang="pl-PL" smtClean="0"/>
              <a:t>15.04.2026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04C6-7339-4A62-AB3D-AC62E751FF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573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4593-0A0D-4907-BC3F-77B15CD6B4D3}" type="datetimeFigureOut">
              <a:rPr lang="pl-PL" smtClean="0"/>
              <a:t>15.04.2026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04C6-7339-4A62-AB3D-AC62E751FF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7318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4593-0A0D-4907-BC3F-77B15CD6B4D3}" type="datetimeFigureOut">
              <a:rPr lang="pl-PL" smtClean="0"/>
              <a:t>15.04.2026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04C6-7339-4A62-AB3D-AC62E751FF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344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4593-0A0D-4907-BC3F-77B15CD6B4D3}" type="datetimeFigureOut">
              <a:rPr lang="pl-PL" smtClean="0"/>
              <a:t>15.04.2026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04C6-7339-4A62-AB3D-AC62E751FF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787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4593-0A0D-4907-BC3F-77B15CD6B4D3}" type="datetimeFigureOut">
              <a:rPr lang="pl-PL" smtClean="0"/>
              <a:t>15.04.2026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04C6-7339-4A62-AB3D-AC62E751FF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865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4593-0A0D-4907-BC3F-77B15CD6B4D3}" type="datetimeFigureOut">
              <a:rPr lang="pl-PL" smtClean="0"/>
              <a:t>15.04.2026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04C6-7339-4A62-AB3D-AC62E751FF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8402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4593-0A0D-4907-BC3F-77B15CD6B4D3}" type="datetimeFigureOut">
              <a:rPr lang="pl-PL" smtClean="0"/>
              <a:t>15.04.2026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04C6-7339-4A62-AB3D-AC62E751FF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495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4593-0A0D-4907-BC3F-77B15CD6B4D3}" type="datetimeFigureOut">
              <a:rPr lang="pl-PL" smtClean="0"/>
              <a:t>15.04.2026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04C6-7339-4A62-AB3D-AC62E751FF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415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4593-0A0D-4907-BC3F-77B15CD6B4D3}" type="datetimeFigureOut">
              <a:rPr lang="pl-PL" smtClean="0"/>
              <a:t>15.04.2026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04C6-7339-4A62-AB3D-AC62E751FF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682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4593-0A0D-4907-BC3F-77B15CD6B4D3}" type="datetimeFigureOut">
              <a:rPr lang="pl-PL" smtClean="0"/>
              <a:t>15.04.2026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04C6-7339-4A62-AB3D-AC62E751FF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4749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4593-0A0D-4907-BC3F-77B15CD6B4D3}" type="datetimeFigureOut">
              <a:rPr lang="pl-PL" smtClean="0"/>
              <a:t>15.04.2026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04C6-7339-4A62-AB3D-AC62E751FF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716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C4593-0A0D-4907-BC3F-77B15CD6B4D3}" type="datetimeFigureOut">
              <a:rPr lang="pl-PL" smtClean="0"/>
              <a:t>15.04.2026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304C6-7339-4A62-AB3D-AC62E751FF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053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ójkąt prostokątny 4"/>
          <p:cNvSpPr/>
          <p:nvPr/>
        </p:nvSpPr>
        <p:spPr>
          <a:xfrm rot="10800000">
            <a:off x="6588224" y="1"/>
            <a:ext cx="2566600" cy="915566"/>
          </a:xfrm>
          <a:prstGeom prst="rtTriangle">
            <a:avLst/>
          </a:prstGeom>
          <a:gradFill flip="none" rotWithShape="1"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rójkąt prostokątny 5"/>
          <p:cNvSpPr/>
          <p:nvPr/>
        </p:nvSpPr>
        <p:spPr>
          <a:xfrm rot="10800000">
            <a:off x="7871524" y="1"/>
            <a:ext cx="1272476" cy="1347614"/>
          </a:xfrm>
          <a:prstGeom prst="rtTriangle">
            <a:avLst/>
          </a:prstGeom>
          <a:gradFill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>
            <a:off x="0" y="3795886"/>
            <a:ext cx="8804047" cy="1347614"/>
          </a:xfrm>
          <a:prstGeom prst="rtTriangle">
            <a:avLst/>
          </a:prstGeom>
          <a:gradFill flip="none" rotWithShape="1"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rójkąt prostokątny 9"/>
          <p:cNvSpPr/>
          <p:nvPr/>
        </p:nvSpPr>
        <p:spPr>
          <a:xfrm>
            <a:off x="-9525" y="3795886"/>
            <a:ext cx="8804047" cy="1347614"/>
          </a:xfrm>
          <a:prstGeom prst="rtTriangle">
            <a:avLst/>
          </a:prstGeom>
          <a:gradFill flip="none" rotWithShape="1"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/>
              <a:t>Spotkanie informacyjne</a:t>
            </a:r>
          </a:p>
          <a:p>
            <a:pPr algn="ctr"/>
            <a:r>
              <a:rPr lang="pl-PL" sz="1600" dirty="0"/>
              <a:t>Warszawa 21.04.2026 r.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29579"/>
            <a:ext cx="5184576" cy="222416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515D5D7-A51E-3C74-0EC9-DDE791DE4AA1}"/>
              </a:ext>
            </a:extLst>
          </p:cNvPr>
          <p:cNvSpPr txBox="1"/>
          <p:nvPr/>
        </p:nvSpPr>
        <p:spPr>
          <a:xfrm>
            <a:off x="628271" y="2427734"/>
            <a:ext cx="5184576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chemeClr val="tx2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Podsumowanie wniosków wynikających </a:t>
            </a:r>
            <a:br>
              <a:rPr lang="pl-PL" b="1" dirty="0">
                <a:solidFill>
                  <a:schemeClr val="tx2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b="1" dirty="0">
                <a:solidFill>
                  <a:schemeClr val="tx2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 konsultacji społecznych i opiniowania przez organy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B545189-35F9-E43F-51D1-D840AE65BE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37" y="0"/>
            <a:ext cx="34999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55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ójkąt prostokątny 4"/>
          <p:cNvSpPr/>
          <p:nvPr/>
        </p:nvSpPr>
        <p:spPr>
          <a:xfrm rot="10800000">
            <a:off x="6588224" y="1"/>
            <a:ext cx="2566600" cy="915566"/>
          </a:xfrm>
          <a:prstGeom prst="rtTriangle">
            <a:avLst/>
          </a:prstGeom>
          <a:gradFill flip="none" rotWithShape="1"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rójkąt prostokątny 5"/>
          <p:cNvSpPr/>
          <p:nvPr/>
        </p:nvSpPr>
        <p:spPr>
          <a:xfrm rot="10800000">
            <a:off x="7871524" y="1"/>
            <a:ext cx="1272476" cy="1347614"/>
          </a:xfrm>
          <a:prstGeom prst="rtTriangle">
            <a:avLst/>
          </a:prstGeom>
          <a:gradFill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oliniowy 8"/>
          <p:cNvCxnSpPr/>
          <p:nvPr/>
        </p:nvCxnSpPr>
        <p:spPr>
          <a:xfrm>
            <a:off x="444898" y="699542"/>
            <a:ext cx="7983446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/>
          <p:cNvSpPr txBox="1"/>
          <p:nvPr/>
        </p:nvSpPr>
        <p:spPr>
          <a:xfrm>
            <a:off x="528330" y="279797"/>
            <a:ext cx="164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Plan prezentacji</a:t>
            </a:r>
            <a:endParaRPr lang="en-P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" name="Grupa 9"/>
          <p:cNvGrpSpPr/>
          <p:nvPr/>
        </p:nvGrpSpPr>
        <p:grpSpPr>
          <a:xfrm>
            <a:off x="1538506" y="860286"/>
            <a:ext cx="5973137" cy="1089791"/>
            <a:chOff x="1622538" y="1101883"/>
            <a:chExt cx="5973137" cy="1089791"/>
          </a:xfrm>
        </p:grpSpPr>
        <p:sp>
          <p:nvSpPr>
            <p:cNvPr id="11" name="Prostokąt zaokrąglony 10"/>
            <p:cNvSpPr/>
            <p:nvPr/>
          </p:nvSpPr>
          <p:spPr>
            <a:xfrm>
              <a:off x="2172868" y="1349330"/>
              <a:ext cx="5287689" cy="842344"/>
            </a:xfrm>
            <a:prstGeom prst="roundRect">
              <a:avLst>
                <a:gd name="adj" fmla="val 14204"/>
              </a:avLst>
            </a:prstGeom>
            <a:solidFill>
              <a:schemeClr val="accent5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Elipsa 12"/>
            <p:cNvSpPr/>
            <p:nvPr/>
          </p:nvSpPr>
          <p:spPr>
            <a:xfrm>
              <a:off x="1622538" y="1101883"/>
              <a:ext cx="760189" cy="76018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539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000" b="1" dirty="0">
                  <a:latin typeface="Calibri Light" panose="020F0302020204030204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1</a:t>
              </a:r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2421841" y="1508892"/>
              <a:ext cx="51738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500" b="1" spc="200" dirty="0">
                  <a:solidFill>
                    <a:schemeClr val="accent5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Uwagi i wnioski skierowane do konsultowanych </a:t>
              </a:r>
            </a:p>
            <a:p>
              <a:r>
                <a:rPr lang="pl-PL" sz="1500" b="1" spc="200" dirty="0">
                  <a:solidFill>
                    <a:schemeClr val="accent5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dokumentów</a:t>
              </a:r>
            </a:p>
          </p:txBody>
        </p:sp>
      </p:grpSp>
      <p:grpSp>
        <p:nvGrpSpPr>
          <p:cNvPr id="21" name="Grupa 20"/>
          <p:cNvGrpSpPr/>
          <p:nvPr/>
        </p:nvGrpSpPr>
        <p:grpSpPr>
          <a:xfrm>
            <a:off x="512184" y="2422212"/>
            <a:ext cx="7848873" cy="1544412"/>
            <a:chOff x="633332" y="1185513"/>
            <a:chExt cx="7848873" cy="1544412"/>
          </a:xfrm>
        </p:grpSpPr>
        <p:sp>
          <p:nvSpPr>
            <p:cNvPr id="22" name="Prostokąt zaokrąglony 21"/>
            <p:cNvSpPr/>
            <p:nvPr/>
          </p:nvSpPr>
          <p:spPr>
            <a:xfrm>
              <a:off x="989635" y="1359005"/>
              <a:ext cx="3460122" cy="1370919"/>
            </a:xfrm>
            <a:prstGeom prst="roundRect">
              <a:avLst>
                <a:gd name="adj" fmla="val 14204"/>
              </a:avLst>
            </a:prstGeom>
            <a:solidFill>
              <a:schemeClr val="accent5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Elipsa 23"/>
            <p:cNvSpPr/>
            <p:nvPr/>
          </p:nvSpPr>
          <p:spPr>
            <a:xfrm>
              <a:off x="633332" y="1185513"/>
              <a:ext cx="760189" cy="76018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539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000" b="1" dirty="0">
                  <a:latin typeface="Calibri Light" panose="020F0302020204030204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2</a:t>
              </a:r>
            </a:p>
          </p:txBody>
        </p:sp>
        <p:sp>
          <p:nvSpPr>
            <p:cNvPr id="25" name="pole tekstowe 24"/>
            <p:cNvSpPr txBox="1"/>
            <p:nvPr/>
          </p:nvSpPr>
          <p:spPr>
            <a:xfrm>
              <a:off x="1348052" y="1555923"/>
              <a:ext cx="30698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500" b="1" spc="200" dirty="0">
                  <a:solidFill>
                    <a:schemeClr val="accent5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Projekt Programu po konsultacjach społecznych</a:t>
              </a:r>
              <a:br>
                <a:rPr lang="pl-PL" sz="1500" b="1" spc="200" dirty="0">
                  <a:solidFill>
                    <a:schemeClr val="accent5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pl-PL" sz="1500" b="1" spc="200" dirty="0">
                  <a:solidFill>
                    <a:schemeClr val="accent5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i uwzględnieniu uwag organów</a:t>
              </a:r>
            </a:p>
          </p:txBody>
        </p:sp>
        <p:sp>
          <p:nvSpPr>
            <p:cNvPr id="26" name="Prostokąt zaokrąglony 25"/>
            <p:cNvSpPr/>
            <p:nvPr/>
          </p:nvSpPr>
          <p:spPr>
            <a:xfrm>
              <a:off x="5022083" y="1359006"/>
              <a:ext cx="3460122" cy="1370919"/>
            </a:xfrm>
            <a:prstGeom prst="roundRect">
              <a:avLst>
                <a:gd name="adj" fmla="val 14204"/>
              </a:avLst>
            </a:prstGeom>
            <a:solidFill>
              <a:schemeClr val="accent5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8" name="Elipsa 27"/>
            <p:cNvSpPr/>
            <p:nvPr/>
          </p:nvSpPr>
          <p:spPr>
            <a:xfrm>
              <a:off x="4665780" y="1185513"/>
              <a:ext cx="760189" cy="76018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539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000" b="1" dirty="0">
                  <a:latin typeface="Calibri Light" panose="020F0302020204030204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3</a:t>
              </a:r>
            </a:p>
          </p:txBody>
        </p:sp>
      </p:grpSp>
      <p:pic>
        <p:nvPicPr>
          <p:cNvPr id="39" name="Obraz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73" y="4743881"/>
            <a:ext cx="703851" cy="39961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7CCEE26-7344-8BA9-BBBC-115306D30A29}"/>
              </a:ext>
            </a:extLst>
          </p:cNvPr>
          <p:cNvSpPr txBox="1"/>
          <p:nvPr/>
        </p:nvSpPr>
        <p:spPr>
          <a:xfrm>
            <a:off x="5286699" y="2696387"/>
            <a:ext cx="281369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500" b="1" spc="200" dirty="0">
                <a:solidFill>
                  <a:schemeClr val="accent5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Prognoza oddziaływania na środowisko proj. POBM po konsultacjach </a:t>
            </a:r>
            <a:br>
              <a:rPr lang="pl-PL" sz="1500" b="1" spc="200" dirty="0">
                <a:solidFill>
                  <a:schemeClr val="accent5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500" b="1" spc="200" dirty="0">
                <a:solidFill>
                  <a:schemeClr val="accent5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 uwzględnieniu uwag organów</a:t>
            </a:r>
          </a:p>
        </p:txBody>
      </p:sp>
      <p:sp>
        <p:nvSpPr>
          <p:cNvPr id="7" name="Strzałka: w dół 6">
            <a:extLst>
              <a:ext uri="{FF2B5EF4-FFF2-40B4-BE49-F238E27FC236}">
                <a16:creationId xmlns:a16="http://schemas.microsoft.com/office/drawing/2014/main" id="{581F62E8-5A12-6AB8-C1D1-3173FFDFAB51}"/>
              </a:ext>
            </a:extLst>
          </p:cNvPr>
          <p:cNvSpPr/>
          <p:nvPr/>
        </p:nvSpPr>
        <p:spPr>
          <a:xfrm>
            <a:off x="3059832" y="1975617"/>
            <a:ext cx="239326" cy="5809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: w dół 7">
            <a:extLst>
              <a:ext uri="{FF2B5EF4-FFF2-40B4-BE49-F238E27FC236}">
                <a16:creationId xmlns:a16="http://schemas.microsoft.com/office/drawing/2014/main" id="{FA2AD0C3-CA95-6485-F9F5-CE23DD8D9A88}"/>
              </a:ext>
            </a:extLst>
          </p:cNvPr>
          <p:cNvSpPr/>
          <p:nvPr/>
        </p:nvSpPr>
        <p:spPr>
          <a:xfrm>
            <a:off x="5678907" y="1994693"/>
            <a:ext cx="239326" cy="5809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4371C3A4-7F36-6567-4EC5-5DD66199C5E1}"/>
              </a:ext>
            </a:extLst>
          </p:cNvPr>
          <p:cNvSpPr/>
          <p:nvPr/>
        </p:nvSpPr>
        <p:spPr>
          <a:xfrm>
            <a:off x="4328609" y="3362640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1050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5E5BE-F74F-A939-B9DB-F39AAB367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ójkąt prostokątny 4">
            <a:extLst>
              <a:ext uri="{FF2B5EF4-FFF2-40B4-BE49-F238E27FC236}">
                <a16:creationId xmlns:a16="http://schemas.microsoft.com/office/drawing/2014/main" id="{B3F6BD94-AA25-69B7-9363-E0D074689560}"/>
              </a:ext>
            </a:extLst>
          </p:cNvPr>
          <p:cNvSpPr/>
          <p:nvPr/>
        </p:nvSpPr>
        <p:spPr>
          <a:xfrm rot="10800000">
            <a:off x="6588224" y="1"/>
            <a:ext cx="2566600" cy="915566"/>
          </a:xfrm>
          <a:prstGeom prst="rtTriangle">
            <a:avLst/>
          </a:prstGeom>
          <a:gradFill flip="none" rotWithShape="1"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rójkąt prostokątny 5">
            <a:extLst>
              <a:ext uri="{FF2B5EF4-FFF2-40B4-BE49-F238E27FC236}">
                <a16:creationId xmlns:a16="http://schemas.microsoft.com/office/drawing/2014/main" id="{83C95F7B-6250-8B54-889E-CC4FA2865103}"/>
              </a:ext>
            </a:extLst>
          </p:cNvPr>
          <p:cNvSpPr/>
          <p:nvPr/>
        </p:nvSpPr>
        <p:spPr>
          <a:xfrm rot="10800000">
            <a:off x="7871524" y="1"/>
            <a:ext cx="1272476" cy="1347614"/>
          </a:xfrm>
          <a:prstGeom prst="rtTriangle">
            <a:avLst/>
          </a:prstGeom>
          <a:gradFill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oliniowy 8">
            <a:extLst>
              <a:ext uri="{FF2B5EF4-FFF2-40B4-BE49-F238E27FC236}">
                <a16:creationId xmlns:a16="http://schemas.microsoft.com/office/drawing/2014/main" id="{0FD39741-FDEA-C2D8-A7F1-F1BF2EC0B38E}"/>
              </a:ext>
            </a:extLst>
          </p:cNvPr>
          <p:cNvCxnSpPr/>
          <p:nvPr/>
        </p:nvCxnSpPr>
        <p:spPr>
          <a:xfrm>
            <a:off x="444898" y="699542"/>
            <a:ext cx="7983446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7B8CE79-AB3F-2584-B41E-8B0D1BBA9721}"/>
              </a:ext>
            </a:extLst>
          </p:cNvPr>
          <p:cNvSpPr txBox="1"/>
          <p:nvPr/>
        </p:nvSpPr>
        <p:spPr>
          <a:xfrm>
            <a:off x="481140" y="273118"/>
            <a:ext cx="5833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Calibri Light" panose="020F0302020204030204" pitchFamily="34" charset="0"/>
              </a:rPr>
              <a:t>Uwagi i wnioski skierowane do konsultowanych dokumentów</a:t>
            </a:r>
          </a:p>
          <a:p>
            <a:endParaRPr lang="pl-PL" dirty="0">
              <a:latin typeface="Calibri Light" panose="020F030202020403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92C765E-C6E3-5328-74A2-1C6ADD7AD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73" y="4743881"/>
            <a:ext cx="703851" cy="39961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5D7C249-A85F-D5B3-73AE-A0DB645B00BD}"/>
              </a:ext>
            </a:extLst>
          </p:cNvPr>
          <p:cNvSpPr txBox="1"/>
          <p:nvPr/>
        </p:nvSpPr>
        <p:spPr>
          <a:xfrm>
            <a:off x="445515" y="883829"/>
            <a:ext cx="599742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 trakcie przeprowadzonych konsultacji społecznych Prognozy wraz z projektem POBM oraz opiniowania dokumentów przez organy, skierowano łącznie:</a:t>
            </a:r>
          </a:p>
          <a:p>
            <a:pPr>
              <a:spcAft>
                <a:spcPts val="600"/>
              </a:spcAft>
            </a:pP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• </a:t>
            </a:r>
            <a:r>
              <a:rPr lang="pl-PL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212</a:t>
            </a:r>
            <a:r>
              <a:rPr lang="pl-PL" sz="18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uwag/ zagadnień, w tym 184 uwagi w ramach konsultacji.</a:t>
            </a:r>
            <a:endParaRPr lang="pl-PL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l-P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Uwagi zostały skierowane przez podmioty:</a:t>
            </a:r>
          </a:p>
          <a:p>
            <a:pPr>
              <a:spcAft>
                <a:spcPts val="600"/>
              </a:spcAft>
            </a:pP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• administracja rządowa – 1 podmiot – </a:t>
            </a:r>
            <a:r>
              <a:rPr lang="pl-PL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pl-PL" sz="18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uwaga</a:t>
            </a: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;</a:t>
            </a:r>
            <a:endParaRPr lang="pl-P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• jednostki naukowo- badawcze – 7 jednostek – </a:t>
            </a:r>
            <a:r>
              <a:rPr lang="pl-PL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77 uwag</a:t>
            </a:r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;</a:t>
            </a:r>
            <a:endParaRPr lang="pl-PL" sz="18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• organizacje pozarządowe– </a:t>
            </a:r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podmioty – </a:t>
            </a:r>
            <a:r>
              <a:rPr lang="pl-PL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51</a:t>
            </a:r>
            <a:r>
              <a:rPr lang="pl-PL" sz="18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uwag</a:t>
            </a: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;</a:t>
            </a:r>
          </a:p>
          <a:p>
            <a:pPr>
              <a:spcAft>
                <a:spcPts val="600"/>
              </a:spcAft>
            </a:pP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• inne instytucje – 7 podmiotów – </a:t>
            </a:r>
            <a:r>
              <a:rPr lang="pl-PL" sz="18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40 uwag</a:t>
            </a: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;</a:t>
            </a:r>
          </a:p>
          <a:p>
            <a:pPr>
              <a:spcAft>
                <a:spcPts val="600"/>
              </a:spcAft>
            </a:pPr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• osoby prywatne – 2 – </a:t>
            </a:r>
            <a:r>
              <a:rPr lang="pl-PL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15 uwag</a:t>
            </a:r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;</a:t>
            </a:r>
            <a:endParaRPr lang="pl-PL" sz="18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• organy opiniujące – 3 podmioty – </a:t>
            </a:r>
            <a:r>
              <a:rPr lang="pl-PL" sz="18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28 uwag/ zagadnień</a:t>
            </a: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529073B-7AF1-61E0-939B-B836454C4C30}"/>
              </a:ext>
            </a:extLst>
          </p:cNvPr>
          <p:cNvSpPr txBox="1"/>
          <p:nvPr/>
        </p:nvSpPr>
        <p:spPr>
          <a:xfrm>
            <a:off x="7871524" y="3789446"/>
            <a:ext cx="13863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Fot. Piotr Domaradzki</a:t>
            </a:r>
          </a:p>
        </p:txBody>
      </p:sp>
      <p:sp>
        <p:nvSpPr>
          <p:cNvPr id="22" name="AutoShape 4" descr="Urząd Morski w Gdyni">
            <a:extLst>
              <a:ext uri="{FF2B5EF4-FFF2-40B4-BE49-F238E27FC236}">
                <a16:creationId xmlns:a16="http://schemas.microsoft.com/office/drawing/2014/main" id="{3B794A57-9ACE-A9ED-18C9-7F6C80ACA0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F72099A-22BE-3114-DA56-6645A7863E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4" t="-486" r="10474" b="486"/>
          <a:stretch/>
        </p:blipFill>
        <p:spPr>
          <a:xfrm>
            <a:off x="6442937" y="-21629"/>
            <a:ext cx="2711887" cy="516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35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8F09B-2D48-43E9-609C-6D928AF9C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E12AAAB1-8DF8-620E-4104-A6EBD4F21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" y="3644529"/>
            <a:ext cx="9136753" cy="1498970"/>
          </a:xfrm>
          <a:prstGeom prst="rect">
            <a:avLst/>
          </a:prstGeom>
        </p:spPr>
      </p:pic>
      <p:sp>
        <p:nvSpPr>
          <p:cNvPr id="5" name="Trójkąt prostokątny 4">
            <a:extLst>
              <a:ext uri="{FF2B5EF4-FFF2-40B4-BE49-F238E27FC236}">
                <a16:creationId xmlns:a16="http://schemas.microsoft.com/office/drawing/2014/main" id="{A2C5D2D9-42E9-1ACF-466A-818BB7B96A85}"/>
              </a:ext>
            </a:extLst>
          </p:cNvPr>
          <p:cNvSpPr/>
          <p:nvPr/>
        </p:nvSpPr>
        <p:spPr>
          <a:xfrm rot="10800000">
            <a:off x="6588224" y="1"/>
            <a:ext cx="2566600" cy="915566"/>
          </a:xfrm>
          <a:prstGeom prst="rtTriangle">
            <a:avLst/>
          </a:prstGeom>
          <a:gradFill flip="none" rotWithShape="1"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rójkąt prostokątny 5">
            <a:extLst>
              <a:ext uri="{FF2B5EF4-FFF2-40B4-BE49-F238E27FC236}">
                <a16:creationId xmlns:a16="http://schemas.microsoft.com/office/drawing/2014/main" id="{20876FE7-8E5A-1D7F-B9EC-D59953281EA0}"/>
              </a:ext>
            </a:extLst>
          </p:cNvPr>
          <p:cNvSpPr/>
          <p:nvPr/>
        </p:nvSpPr>
        <p:spPr>
          <a:xfrm rot="10800000">
            <a:off x="7871524" y="1"/>
            <a:ext cx="1272476" cy="1347614"/>
          </a:xfrm>
          <a:prstGeom prst="rtTriangle">
            <a:avLst/>
          </a:prstGeom>
          <a:gradFill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oliniowy 8">
            <a:extLst>
              <a:ext uri="{FF2B5EF4-FFF2-40B4-BE49-F238E27FC236}">
                <a16:creationId xmlns:a16="http://schemas.microsoft.com/office/drawing/2014/main" id="{ACD48C09-0F09-8C24-CE48-667CD2B76402}"/>
              </a:ext>
            </a:extLst>
          </p:cNvPr>
          <p:cNvCxnSpPr/>
          <p:nvPr/>
        </p:nvCxnSpPr>
        <p:spPr>
          <a:xfrm>
            <a:off x="444898" y="699542"/>
            <a:ext cx="7983446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81AE596-F633-5C42-63D7-4FE3479A8C93}"/>
              </a:ext>
            </a:extLst>
          </p:cNvPr>
          <p:cNvSpPr txBox="1"/>
          <p:nvPr/>
        </p:nvSpPr>
        <p:spPr>
          <a:xfrm>
            <a:off x="481140" y="273118"/>
            <a:ext cx="4955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Calibri Light" panose="020F0302020204030204" pitchFamily="34" charset="0"/>
              </a:rPr>
              <a:t>Sposób rozpatrzenia uwag z konsultacji społecznych</a:t>
            </a:r>
          </a:p>
          <a:p>
            <a:endParaRPr lang="pl-PL" dirty="0">
              <a:latin typeface="Calibri Light" panose="020F030202020403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7849BD8-031C-65FF-870E-52984C6D84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73" y="4743881"/>
            <a:ext cx="703851" cy="39961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DD8A783-089D-BE84-4526-CEA5265E9C86}"/>
              </a:ext>
            </a:extLst>
          </p:cNvPr>
          <p:cNvSpPr txBox="1"/>
          <p:nvPr/>
        </p:nvSpPr>
        <p:spPr>
          <a:xfrm>
            <a:off x="445876" y="851530"/>
            <a:ext cx="794291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8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uwaga uwzględniona </a:t>
            </a: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– w </a:t>
            </a:r>
            <a:r>
              <a:rPr lang="pl-PL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24</a:t>
            </a: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przypadkach uwzględniono rozwiązania zaproponowane przez podmioty biorące udział w konsultacjach,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8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uwaga uwzględniona częściowo </a:t>
            </a: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– w </a:t>
            </a:r>
            <a:r>
              <a:rPr lang="pl-PL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20</a:t>
            </a: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przypadkach częściowo uwzględniono rozwiązania zaproponowane przez podmioty biorące udział w konsultacjach, </a:t>
            </a:r>
            <a:b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 zostało odpowiednio uzasadnione,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8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uwaga nieuwzględniona </a:t>
            </a: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– w </a:t>
            </a:r>
            <a:r>
              <a:rPr lang="pl-PL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64</a:t>
            </a: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przypadkach nie uwzględniono rozwiązań zaproponowanych przez podmioty biorące udział w konsultacjach, co zostało odpowiednio uzasadnione,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8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wyjaśnienie</a:t>
            </a: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– w </a:t>
            </a:r>
            <a:r>
              <a:rPr lang="pl-PL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76 </a:t>
            </a:r>
            <a:r>
              <a:rPr lang="pl-PL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przypadkach udzielono wyjaśnienia do zgłoszonych wątpliwości.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4D77114-C0A8-0F3D-B2DE-823E4C42543C}"/>
              </a:ext>
            </a:extLst>
          </p:cNvPr>
          <p:cNvSpPr txBox="1"/>
          <p:nvPr/>
        </p:nvSpPr>
        <p:spPr>
          <a:xfrm>
            <a:off x="7871524" y="3789446"/>
            <a:ext cx="13863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Fot. Piotr Domaradzki</a:t>
            </a:r>
          </a:p>
        </p:txBody>
      </p:sp>
      <p:sp>
        <p:nvSpPr>
          <p:cNvPr id="22" name="AutoShape 4" descr="Urząd Morski w Gdyni">
            <a:extLst>
              <a:ext uri="{FF2B5EF4-FFF2-40B4-BE49-F238E27FC236}">
                <a16:creationId xmlns:a16="http://schemas.microsoft.com/office/drawing/2014/main" id="{EDFA0EA6-5E85-D1F8-611A-4452C1EAD9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6587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60B02-EDD6-D008-B3A8-DFDA0F1C5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E2987E3-E174-2435-6DF2-11D2FE9311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366" y="0"/>
            <a:ext cx="2681458" cy="5143500"/>
          </a:xfrm>
          <a:prstGeom prst="rect">
            <a:avLst/>
          </a:prstGeom>
        </p:spPr>
      </p:pic>
      <p:sp>
        <p:nvSpPr>
          <p:cNvPr id="5" name="Trójkąt prostokątny 4">
            <a:extLst>
              <a:ext uri="{FF2B5EF4-FFF2-40B4-BE49-F238E27FC236}">
                <a16:creationId xmlns:a16="http://schemas.microsoft.com/office/drawing/2014/main" id="{9434DECC-FA1C-5B39-4226-A0B8990E0216}"/>
              </a:ext>
            </a:extLst>
          </p:cNvPr>
          <p:cNvSpPr/>
          <p:nvPr/>
        </p:nvSpPr>
        <p:spPr>
          <a:xfrm rot="10800000">
            <a:off x="6588224" y="1"/>
            <a:ext cx="2566600" cy="915566"/>
          </a:xfrm>
          <a:prstGeom prst="rtTriangle">
            <a:avLst/>
          </a:prstGeom>
          <a:gradFill flip="none" rotWithShape="1"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rójkąt prostokątny 5">
            <a:extLst>
              <a:ext uri="{FF2B5EF4-FFF2-40B4-BE49-F238E27FC236}">
                <a16:creationId xmlns:a16="http://schemas.microsoft.com/office/drawing/2014/main" id="{E1EF7A1A-02CD-2122-792F-C16C864305EE}"/>
              </a:ext>
            </a:extLst>
          </p:cNvPr>
          <p:cNvSpPr/>
          <p:nvPr/>
        </p:nvSpPr>
        <p:spPr>
          <a:xfrm rot="10800000">
            <a:off x="7871524" y="1"/>
            <a:ext cx="1272476" cy="1347614"/>
          </a:xfrm>
          <a:prstGeom prst="rtTriangle">
            <a:avLst/>
          </a:prstGeom>
          <a:gradFill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oliniowy 8">
            <a:extLst>
              <a:ext uri="{FF2B5EF4-FFF2-40B4-BE49-F238E27FC236}">
                <a16:creationId xmlns:a16="http://schemas.microsoft.com/office/drawing/2014/main" id="{2EFD32FF-1393-4B48-58F5-97F43FADEE7E}"/>
              </a:ext>
            </a:extLst>
          </p:cNvPr>
          <p:cNvCxnSpPr/>
          <p:nvPr/>
        </p:nvCxnSpPr>
        <p:spPr>
          <a:xfrm>
            <a:off x="444898" y="699542"/>
            <a:ext cx="7983446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DA5DEB0-CDD2-A38F-4DD7-79667DA03165}"/>
              </a:ext>
            </a:extLst>
          </p:cNvPr>
          <p:cNvSpPr txBox="1"/>
          <p:nvPr/>
        </p:nvSpPr>
        <p:spPr>
          <a:xfrm>
            <a:off x="481140" y="273118"/>
            <a:ext cx="915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Calibri Light" panose="020F0302020204030204" pitchFamily="34" charset="0"/>
              </a:rPr>
              <a:t>Wnioski</a:t>
            </a:r>
          </a:p>
          <a:p>
            <a:endParaRPr lang="pl-PL" dirty="0">
              <a:latin typeface="Calibri Light" panose="020F030202020403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C1D4E4A5-D732-B3A3-2579-73EAE7F8C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73" y="4743881"/>
            <a:ext cx="703851" cy="399619"/>
          </a:xfrm>
          <a:prstGeom prst="rect">
            <a:avLst/>
          </a:prstGeom>
        </p:spPr>
      </p:pic>
      <p:sp>
        <p:nvSpPr>
          <p:cNvPr id="22" name="AutoShape 4" descr="Urząd Morski w Gdyni">
            <a:extLst>
              <a:ext uri="{FF2B5EF4-FFF2-40B4-BE49-F238E27FC236}">
                <a16:creationId xmlns:a16="http://schemas.microsoft.com/office/drawing/2014/main" id="{F7FB4D5B-211D-B7A9-C73F-BBF1438768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91DFEE5-2538-5182-F5FF-7DC6D1C5DCEC}"/>
              </a:ext>
            </a:extLst>
          </p:cNvPr>
          <p:cNvSpPr txBox="1"/>
          <p:nvPr/>
        </p:nvSpPr>
        <p:spPr>
          <a:xfrm>
            <a:off x="448988" y="954267"/>
            <a:ext cx="56351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Wszystkie zgłoszone uwagi i wnioski zostały poddane dokładnej analizie i pogłębionej ocenie pod kątem możliwości i zasadności ich uwzględnienia w projekcie POBM oraz w Prognozie. </a:t>
            </a:r>
          </a:p>
          <a:p>
            <a:endParaRPr lang="pl-P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Rozpatrzono również uwagi skierowane w ramach opinii GDOŚ złożone po terminie wyznaczonym przez ustawodawcę, ze względu na istotność wniesionych uwag dla ostatecznego kształtu dokumentów poddawanych SOOŚ.</a:t>
            </a:r>
          </a:p>
        </p:txBody>
      </p:sp>
    </p:spTree>
    <p:extLst>
      <p:ext uri="{BB962C8B-B14F-4D97-AF65-F5344CB8AC3E}">
        <p14:creationId xmlns:p14="http://schemas.microsoft.com/office/powerpoint/2010/main" val="3644361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F2544-993A-B2BD-DF69-814237D01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1C81663-44CE-C6C4-3133-637F53CE83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5083"/>
            <a:ext cx="9144000" cy="1500158"/>
          </a:xfrm>
          <a:prstGeom prst="rect">
            <a:avLst/>
          </a:prstGeom>
        </p:spPr>
      </p:pic>
      <p:sp>
        <p:nvSpPr>
          <p:cNvPr id="5" name="Trójkąt prostokątny 4">
            <a:extLst>
              <a:ext uri="{FF2B5EF4-FFF2-40B4-BE49-F238E27FC236}">
                <a16:creationId xmlns:a16="http://schemas.microsoft.com/office/drawing/2014/main" id="{02C9BACB-455D-95C0-F756-23DB5B507738}"/>
              </a:ext>
            </a:extLst>
          </p:cNvPr>
          <p:cNvSpPr/>
          <p:nvPr/>
        </p:nvSpPr>
        <p:spPr>
          <a:xfrm rot="10800000">
            <a:off x="6588225" y="1"/>
            <a:ext cx="2566600" cy="915566"/>
          </a:xfrm>
          <a:prstGeom prst="rtTriangle">
            <a:avLst/>
          </a:prstGeom>
          <a:gradFill flip="none" rotWithShape="1"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rójkąt prostokątny 5">
            <a:extLst>
              <a:ext uri="{FF2B5EF4-FFF2-40B4-BE49-F238E27FC236}">
                <a16:creationId xmlns:a16="http://schemas.microsoft.com/office/drawing/2014/main" id="{5A0DB2DC-AD39-00F0-44D0-1A515ECCFE9C}"/>
              </a:ext>
            </a:extLst>
          </p:cNvPr>
          <p:cNvSpPr/>
          <p:nvPr/>
        </p:nvSpPr>
        <p:spPr>
          <a:xfrm rot="10800000">
            <a:off x="7871524" y="1"/>
            <a:ext cx="1272476" cy="1347614"/>
          </a:xfrm>
          <a:prstGeom prst="rtTriangle">
            <a:avLst/>
          </a:prstGeom>
          <a:gradFill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oliniowy 8">
            <a:extLst>
              <a:ext uri="{FF2B5EF4-FFF2-40B4-BE49-F238E27FC236}">
                <a16:creationId xmlns:a16="http://schemas.microsoft.com/office/drawing/2014/main" id="{C30F0F8F-6C35-C6CA-4C6F-001974846CE2}"/>
              </a:ext>
            </a:extLst>
          </p:cNvPr>
          <p:cNvCxnSpPr/>
          <p:nvPr/>
        </p:nvCxnSpPr>
        <p:spPr>
          <a:xfrm>
            <a:off x="444898" y="699542"/>
            <a:ext cx="7983446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747BD38-0C6E-13F0-E906-D56159DC38D6}"/>
              </a:ext>
            </a:extLst>
          </p:cNvPr>
          <p:cNvSpPr txBox="1"/>
          <p:nvPr/>
        </p:nvSpPr>
        <p:spPr>
          <a:xfrm>
            <a:off x="481140" y="273119"/>
            <a:ext cx="91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Calibri Light" panose="020F0302020204030204" pitchFamily="34" charset="0"/>
              </a:rPr>
              <a:t>Wnioski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26C16817-B33E-E4CF-98A3-0E8CEF060C89}"/>
              </a:ext>
            </a:extLst>
          </p:cNvPr>
          <p:cNvSpPr txBox="1"/>
          <p:nvPr/>
        </p:nvSpPr>
        <p:spPr>
          <a:xfrm>
            <a:off x="444898" y="757176"/>
            <a:ext cx="7684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pl-PL" sz="160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124D1BD-0708-2EA4-C4C1-06B504E006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74" y="4743882"/>
            <a:ext cx="703851" cy="39961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22FF8A9-7719-DE74-4B16-F996D297DC98}"/>
              </a:ext>
            </a:extLst>
          </p:cNvPr>
          <p:cNvSpPr txBox="1"/>
          <p:nvPr/>
        </p:nvSpPr>
        <p:spPr>
          <a:xfrm>
            <a:off x="448988" y="954267"/>
            <a:ext cx="800198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Przeprowadzone konsultacje społeczne spełniły stawiane przed nimi cele: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zapewniły udział społeczeństwa w strategicznej ocenie oddziaływania na środowisko projektu Programu;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umożliwiły zgłaszanie uwag. </a:t>
            </a:r>
          </a:p>
          <a:p>
            <a:endParaRPr lang="pl-P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Wyniki konsultacji wniosły wkład w prace nad Programem oraz umożliwiły wyjaśnienie zainteresowanym powodu nieuwzględnienia w projekcie dokumentu dodatkowych zapisów o które wnioskowali. </a:t>
            </a:r>
          </a:p>
          <a:p>
            <a:endParaRPr lang="pl-P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234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A179F-A6EA-E07E-F196-A422CE07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096F5B65-E6BC-A781-E610-718F50267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-1"/>
            <a:ext cx="3412990" cy="5143500"/>
          </a:xfrm>
          <a:prstGeom prst="rect">
            <a:avLst/>
          </a:prstGeom>
        </p:spPr>
      </p:pic>
      <p:sp>
        <p:nvSpPr>
          <p:cNvPr id="5" name="Trójkąt prostokątny 4">
            <a:extLst>
              <a:ext uri="{FF2B5EF4-FFF2-40B4-BE49-F238E27FC236}">
                <a16:creationId xmlns:a16="http://schemas.microsoft.com/office/drawing/2014/main" id="{C9966450-9244-7A15-1FA9-1782CA3FFDA9}"/>
              </a:ext>
            </a:extLst>
          </p:cNvPr>
          <p:cNvSpPr/>
          <p:nvPr/>
        </p:nvSpPr>
        <p:spPr>
          <a:xfrm rot="10800000">
            <a:off x="6588224" y="1"/>
            <a:ext cx="2566600" cy="915566"/>
          </a:xfrm>
          <a:prstGeom prst="rtTriangle">
            <a:avLst/>
          </a:prstGeom>
          <a:gradFill flip="none" rotWithShape="1"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rójkąt prostokątny 5">
            <a:extLst>
              <a:ext uri="{FF2B5EF4-FFF2-40B4-BE49-F238E27FC236}">
                <a16:creationId xmlns:a16="http://schemas.microsoft.com/office/drawing/2014/main" id="{C0E4121A-5131-EF20-062C-10677E3A461A}"/>
              </a:ext>
            </a:extLst>
          </p:cNvPr>
          <p:cNvSpPr/>
          <p:nvPr/>
        </p:nvSpPr>
        <p:spPr>
          <a:xfrm rot="10800000">
            <a:off x="7871524" y="1"/>
            <a:ext cx="1272476" cy="1347614"/>
          </a:xfrm>
          <a:prstGeom prst="rtTriangle">
            <a:avLst/>
          </a:prstGeom>
          <a:gradFill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oliniowy 8">
            <a:extLst>
              <a:ext uri="{FF2B5EF4-FFF2-40B4-BE49-F238E27FC236}">
                <a16:creationId xmlns:a16="http://schemas.microsoft.com/office/drawing/2014/main" id="{D2EA9B60-C4E1-9F4B-4751-90D19CFC44C6}"/>
              </a:ext>
            </a:extLst>
          </p:cNvPr>
          <p:cNvCxnSpPr/>
          <p:nvPr/>
        </p:nvCxnSpPr>
        <p:spPr>
          <a:xfrm>
            <a:off x="444898" y="699542"/>
            <a:ext cx="7983446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6C9B470-C1AD-2DC8-7B02-A05451D67A78}"/>
              </a:ext>
            </a:extLst>
          </p:cNvPr>
          <p:cNvSpPr txBox="1"/>
          <p:nvPr/>
        </p:nvSpPr>
        <p:spPr>
          <a:xfrm>
            <a:off x="481140" y="273118"/>
            <a:ext cx="3784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Calibri Light" panose="020F0302020204030204" pitchFamily="34" charset="0"/>
              </a:rPr>
              <a:t>Zmiany wprowadzone do dokumentów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B1C945F-44B5-20F5-21FD-0B37FF097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73" y="4743881"/>
            <a:ext cx="703851" cy="399619"/>
          </a:xfrm>
          <a:prstGeom prst="rect">
            <a:avLst/>
          </a:prstGeom>
        </p:spPr>
      </p:pic>
      <p:sp>
        <p:nvSpPr>
          <p:cNvPr id="22" name="AutoShape 4" descr="Urząd Morski w Gdyni">
            <a:extLst>
              <a:ext uri="{FF2B5EF4-FFF2-40B4-BE49-F238E27FC236}">
                <a16:creationId xmlns:a16="http://schemas.microsoft.com/office/drawing/2014/main" id="{3664637F-C8D0-3757-8383-04139F3089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2FF453E-9B97-8DC5-594A-857B226046FD}"/>
              </a:ext>
            </a:extLst>
          </p:cNvPr>
          <p:cNvSpPr txBox="1"/>
          <p:nvPr/>
        </p:nvSpPr>
        <p:spPr>
          <a:xfrm>
            <a:off x="444898" y="817072"/>
            <a:ext cx="5423246" cy="361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doprecyzowanie i uzupełnienie zapisów proj. POBM, w tym w zakresie wyłączenia obszarów rezerwatów przyrody i parków narodowych;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zmiany formy zapisów i dodatkowe wyjaśnienia </a:t>
            </a:r>
            <a:b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 celu  ich właściwego odbioru;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doprecyzowanie i uzupełnienie źródeł wykorzystywanych informacji.</a:t>
            </a:r>
          </a:p>
          <a:p>
            <a:endParaRPr lang="pl-P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Wprowadzone zmiany wpłynęły na uszczegółowienie zakresu Programu. Nie wpłynęły natomiast na wyniki opracowanej oceny oddziaływań zapisów proj. POBM </a:t>
            </a:r>
            <a:b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na elementy środowiska.</a:t>
            </a:r>
          </a:p>
        </p:txBody>
      </p:sp>
    </p:spTree>
    <p:extLst>
      <p:ext uri="{BB962C8B-B14F-4D97-AF65-F5344CB8AC3E}">
        <p14:creationId xmlns:p14="http://schemas.microsoft.com/office/powerpoint/2010/main" val="3460171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ójkąt prostokątny 4"/>
          <p:cNvSpPr/>
          <p:nvPr/>
        </p:nvSpPr>
        <p:spPr>
          <a:xfrm rot="10800000">
            <a:off x="6588225" y="1"/>
            <a:ext cx="2566600" cy="915566"/>
          </a:xfrm>
          <a:prstGeom prst="rtTriangle">
            <a:avLst/>
          </a:prstGeom>
          <a:gradFill flip="none" rotWithShape="1"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rójkąt prostokątny 5"/>
          <p:cNvSpPr/>
          <p:nvPr/>
        </p:nvSpPr>
        <p:spPr>
          <a:xfrm rot="10800000">
            <a:off x="7871524" y="1"/>
            <a:ext cx="1272476" cy="1347614"/>
          </a:xfrm>
          <a:prstGeom prst="rtTriangle">
            <a:avLst/>
          </a:prstGeom>
          <a:gradFill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oliniowy 8"/>
          <p:cNvCxnSpPr/>
          <p:nvPr/>
        </p:nvCxnSpPr>
        <p:spPr>
          <a:xfrm>
            <a:off x="444898" y="699542"/>
            <a:ext cx="7983446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/>
          <p:cNvSpPr txBox="1"/>
          <p:nvPr/>
        </p:nvSpPr>
        <p:spPr>
          <a:xfrm>
            <a:off x="481140" y="273119"/>
            <a:ext cx="657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Calibri Light" panose="020F0302020204030204" pitchFamily="34" charset="0"/>
              </a:rPr>
              <a:t>Cel i zadania Programu – brak zmian, wskazanie celów szczegółowych</a:t>
            </a:r>
          </a:p>
        </p:txBody>
      </p:sp>
      <p:sp>
        <p:nvSpPr>
          <p:cNvPr id="42" name="pole tekstowe 41"/>
          <p:cNvSpPr txBox="1"/>
          <p:nvPr/>
        </p:nvSpPr>
        <p:spPr>
          <a:xfrm>
            <a:off x="444898" y="757176"/>
            <a:ext cx="815955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>
                <a:latin typeface="Calibri Light" panose="020F0302020204030204" pitchFamily="34" charset="0"/>
              </a:rPr>
              <a:t>Podstawowym celem projektowanej uchwały Rady Ministrów w sprawie ustanowienia programu wieloletniego pod nazwą „Program ochrony brzegów morskich” jest ochrona brzegów morskich Rzeczpospolitej Polskiej poprzez powstrzymanie procesów erozyjnych wynikających z globalnych zmian klimatu. </a:t>
            </a:r>
          </a:p>
          <a:p>
            <a:pPr>
              <a:spcAft>
                <a:spcPts val="600"/>
              </a:spcAft>
            </a:pPr>
            <a:r>
              <a:rPr lang="pl-PL" dirty="0">
                <a:latin typeface="Calibri Light" panose="020F0302020204030204" pitchFamily="34" charset="0"/>
              </a:rPr>
              <a:t>Cele szczegółowe Programu to:</a:t>
            </a:r>
          </a:p>
          <a:p>
            <a:pPr>
              <a:spcAft>
                <a:spcPts val="600"/>
              </a:spcAft>
            </a:pPr>
            <a:r>
              <a:rPr lang="pl-PL" dirty="0">
                <a:latin typeface="Calibri Light" panose="020F0302020204030204" pitchFamily="34" charset="0"/>
              </a:rPr>
              <a:t>− ograniczenie skutków erozji w wybranych lokalizacjach,</a:t>
            </a:r>
          </a:p>
          <a:p>
            <a:pPr>
              <a:spcAft>
                <a:spcPts val="600"/>
              </a:spcAft>
            </a:pPr>
            <a:r>
              <a:rPr lang="pl-PL" dirty="0">
                <a:latin typeface="Calibri Light" panose="020F0302020204030204" pitchFamily="34" charset="0"/>
              </a:rPr>
              <a:t>− ochrona określonej infrastruktury i zabudowy,</a:t>
            </a:r>
          </a:p>
          <a:p>
            <a:pPr>
              <a:spcAft>
                <a:spcPts val="600"/>
              </a:spcAft>
            </a:pPr>
            <a:r>
              <a:rPr lang="pl-PL" dirty="0">
                <a:latin typeface="Calibri Light" panose="020F0302020204030204" pitchFamily="34" charset="0"/>
              </a:rPr>
              <a:t>− minimalizacja ryzyka dla życia i zdrowia ludzi związanego z występowaniem zjawisk ekstremalnych. </a:t>
            </a:r>
          </a:p>
          <a:p>
            <a:pPr>
              <a:spcAft>
                <a:spcPts val="600"/>
              </a:spcAft>
            </a:pPr>
            <a:r>
              <a:rPr lang="pl-PL" dirty="0">
                <a:latin typeface="Calibri Light" panose="020F0302020204030204" pitchFamily="34" charset="0"/>
              </a:rPr>
              <a:t>Założeniem Programu jest selektywne zabezpieczenie funkcji ochronnych i użytkowych linii brzegowej na poziomie odpowiadającym stanowi z 2023 r., poprzez podejmowanie działań ochronnych wyłącznie na odcinkach szczególnie narażonych na erozję </a:t>
            </a:r>
            <a:br>
              <a:rPr lang="pl-PL" dirty="0">
                <a:latin typeface="Calibri Light" panose="020F0302020204030204" pitchFamily="34" charset="0"/>
              </a:rPr>
            </a:br>
            <a:r>
              <a:rPr lang="pl-PL" dirty="0">
                <a:latin typeface="Calibri Light" panose="020F0302020204030204" pitchFamily="34" charset="0"/>
              </a:rPr>
              <a:t>i powodzie sztormowe, przy jednoczesnym zachowaniu naturalnej dynamiki procesów brzegowych na odcinkach o dominujących funkcjach przyrodniczych.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74" y="4743882"/>
            <a:ext cx="703851" cy="39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36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99D5886-6B19-7C69-ED12-1A23EEDFA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38" y="6280"/>
            <a:ext cx="3499987" cy="5143500"/>
          </a:xfrm>
          <a:prstGeom prst="rect">
            <a:avLst/>
          </a:prstGeom>
        </p:spPr>
      </p:pic>
      <p:sp>
        <p:nvSpPr>
          <p:cNvPr id="5" name="Trójkąt prostokątny 4"/>
          <p:cNvSpPr/>
          <p:nvPr/>
        </p:nvSpPr>
        <p:spPr>
          <a:xfrm rot="10800000">
            <a:off x="6588224" y="1"/>
            <a:ext cx="2566600" cy="915566"/>
          </a:xfrm>
          <a:prstGeom prst="rtTriangle">
            <a:avLst/>
          </a:prstGeom>
          <a:gradFill flip="none" rotWithShape="1"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rójkąt prostokątny 5"/>
          <p:cNvSpPr/>
          <p:nvPr/>
        </p:nvSpPr>
        <p:spPr>
          <a:xfrm rot="10800000">
            <a:off x="7871524" y="1"/>
            <a:ext cx="1272476" cy="1347614"/>
          </a:xfrm>
          <a:prstGeom prst="rtTriangle">
            <a:avLst/>
          </a:prstGeom>
          <a:gradFill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>
            <a:off x="0" y="3795886"/>
            <a:ext cx="8804047" cy="1347614"/>
          </a:xfrm>
          <a:prstGeom prst="rtTriangle">
            <a:avLst/>
          </a:prstGeom>
          <a:gradFill flip="none" rotWithShape="1"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rójkąt prostokątny 9"/>
          <p:cNvSpPr/>
          <p:nvPr/>
        </p:nvSpPr>
        <p:spPr>
          <a:xfrm>
            <a:off x="-1" y="3795886"/>
            <a:ext cx="8804047" cy="1347614"/>
          </a:xfrm>
          <a:prstGeom prst="rtTriangle">
            <a:avLst/>
          </a:prstGeom>
          <a:gradFill flip="none" rotWithShape="1">
            <a:gsLst>
              <a:gs pos="39000">
                <a:schemeClr val="tx2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29579"/>
            <a:ext cx="5184576" cy="222416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1AA32BD-A444-01E9-BB98-A5D4770B4585}"/>
              </a:ext>
            </a:extLst>
          </p:cNvPr>
          <p:cNvSpPr txBox="1"/>
          <p:nvPr/>
        </p:nvSpPr>
        <p:spPr>
          <a:xfrm>
            <a:off x="539552" y="4469693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183819575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E8FB5235FBBA498A3C58E001AA917C" ma:contentTypeVersion="0" ma:contentTypeDescription="Utwórz nowy dokument." ma:contentTypeScope="" ma:versionID="97518a393bc14fc9ae544d44dbdbf97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ee384dce7a52089c1fa718a27ddf0f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90989E-D609-4EB7-8125-C5CE7F230F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2BB32D1-94A2-460C-9CD2-6884A153F7F1}">
  <ds:schemaRefs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399BFEB-9C8B-44B2-BFC5-F5DE4302F2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561</Words>
  <Application>Microsoft Office PowerPoint</Application>
  <PresentationFormat>Pokaz na ekranie (16:9)</PresentationFormat>
  <Paragraphs>61</Paragraphs>
  <Slides>9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Szablon_prezentacji_MI.pptx</dc:title>
  <dc:creator>Ciszewska Alicja</dc:creator>
  <cp:lastModifiedBy>Katarzyna Banaszak</cp:lastModifiedBy>
  <cp:revision>160</cp:revision>
  <dcterms:created xsi:type="dcterms:W3CDTF">2017-02-07T09:00:42Z</dcterms:created>
  <dcterms:modified xsi:type="dcterms:W3CDTF">2026-04-15T18:36:40Z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0x010100D6E8FB5235FBBA498A3C58E001AA917C</vt:lpwstr>
  </property>
</Properties>
</file>