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73"/>
  </p:notesMasterIdLst>
  <p:handoutMasterIdLst>
    <p:handoutMasterId r:id="rId74"/>
  </p:handoutMasterIdLst>
  <p:sldIdLst>
    <p:sldId id="865" r:id="rId2"/>
    <p:sldId id="1089" r:id="rId3"/>
    <p:sldId id="1090" r:id="rId4"/>
    <p:sldId id="1086" r:id="rId5"/>
    <p:sldId id="1087" r:id="rId6"/>
    <p:sldId id="1088" r:id="rId7"/>
    <p:sldId id="1069" r:id="rId8"/>
    <p:sldId id="1091" r:id="rId9"/>
    <p:sldId id="1097" r:id="rId10"/>
    <p:sldId id="1132" r:id="rId11"/>
    <p:sldId id="1070" r:id="rId12"/>
    <p:sldId id="1100" r:id="rId13"/>
    <p:sldId id="1133" r:id="rId14"/>
    <p:sldId id="1102" r:id="rId15"/>
    <p:sldId id="1103" r:id="rId16"/>
    <p:sldId id="1134" r:id="rId17"/>
    <p:sldId id="1105" r:id="rId18"/>
    <p:sldId id="1106" r:id="rId19"/>
    <p:sldId id="1135" r:id="rId20"/>
    <p:sldId id="1109" r:id="rId21"/>
    <p:sldId id="1136" r:id="rId22"/>
    <p:sldId id="1110" r:id="rId23"/>
    <p:sldId id="1092" r:id="rId24"/>
    <p:sldId id="1093" r:id="rId25"/>
    <p:sldId id="1094" r:id="rId26"/>
    <p:sldId id="1162" r:id="rId27"/>
    <p:sldId id="1111" r:id="rId28"/>
    <p:sldId id="1161" r:id="rId29"/>
    <p:sldId id="1166" r:id="rId30"/>
    <p:sldId id="1154" r:id="rId31"/>
    <p:sldId id="1169" r:id="rId32"/>
    <p:sldId id="1164" r:id="rId33"/>
    <p:sldId id="1168" r:id="rId34"/>
    <p:sldId id="1148" r:id="rId35"/>
    <p:sldId id="1167" r:id="rId36"/>
    <p:sldId id="1170" r:id="rId37"/>
    <p:sldId id="1149" r:id="rId38"/>
    <p:sldId id="1181" r:id="rId39"/>
    <p:sldId id="1180" r:id="rId40"/>
    <p:sldId id="1172" r:id="rId41"/>
    <p:sldId id="1171" r:id="rId42"/>
    <p:sldId id="1173" r:id="rId43"/>
    <p:sldId id="1151" r:id="rId44"/>
    <p:sldId id="1177" r:id="rId45"/>
    <p:sldId id="1174" r:id="rId46"/>
    <p:sldId id="1175" r:id="rId47"/>
    <p:sldId id="1176" r:id="rId48"/>
    <p:sldId id="1152" r:id="rId49"/>
    <p:sldId id="1178" r:id="rId50"/>
    <p:sldId id="1179" r:id="rId51"/>
    <p:sldId id="1155" r:id="rId52"/>
    <p:sldId id="1183" r:id="rId53"/>
    <p:sldId id="1182" r:id="rId54"/>
    <p:sldId id="1184" r:id="rId55"/>
    <p:sldId id="1185" r:id="rId56"/>
    <p:sldId id="1186" r:id="rId57"/>
    <p:sldId id="1187" r:id="rId58"/>
    <p:sldId id="1188" r:id="rId59"/>
    <p:sldId id="1189" r:id="rId60"/>
    <p:sldId id="1190" r:id="rId61"/>
    <p:sldId id="1157" r:id="rId62"/>
    <p:sldId id="1191" r:id="rId63"/>
    <p:sldId id="1137" r:id="rId64"/>
    <p:sldId id="1143" r:id="rId65"/>
    <p:sldId id="1144" r:id="rId66"/>
    <p:sldId id="1145" r:id="rId67"/>
    <p:sldId id="1146" r:id="rId68"/>
    <p:sldId id="1147" r:id="rId69"/>
    <p:sldId id="870" r:id="rId70"/>
    <p:sldId id="911" r:id="rId71"/>
    <p:sldId id="871" r:id="rId7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69" d="100"/>
          <a:sy n="69" d="100"/>
        </p:scale>
        <p:origin x="67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14.09.2021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14.09.2021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53939" t="42079" r="20740"/>
          <a:stretch/>
        </p:blipFill>
        <p:spPr>
          <a:xfrm rot="-10800000">
            <a:off x="19455" y="0"/>
            <a:ext cx="2262062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 rotWithShape="1">
          <a:blip r:embed="rId2"/>
          <a:srcRect l="53939" t="42079" r="20740"/>
          <a:stretch/>
        </p:blipFill>
        <p:spPr>
          <a:xfrm rot="-10800000">
            <a:off x="19455" y="0"/>
            <a:ext cx="2262062" cy="6848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43267" y="5914211"/>
            <a:ext cx="704891" cy="7048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22923" y="5960192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snopis.pl/" TargetMode="External"/><Relationship Id="rId2" Type="http://schemas.openxmlformats.org/officeDocument/2006/relationships/hyperlink" Target="https://dozabawy.logios.dev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unduszeeuropejskie.gov.pl/media/82728/dziennikustaw_19lipca2019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color-contrast-checker/" TargetMode="External"/><Relationship Id="rId2" Type="http://schemas.openxmlformats.org/officeDocument/2006/relationships/hyperlink" Target="https://contrast-rat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ve.webaim.org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aazbK4Va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ostepnosc-cyfrowa/omowienie-wymogow-dostepnosci-cyfrowej-dla-podmiotow-publicznych" TargetMode="External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dostepnosc-cyfrowa/jak-znalezc-podstawowe-bledy-dostepnosci-cyfrowej-strony-internetowej" TargetMode="External"/><Relationship Id="rId5" Type="http://schemas.openxmlformats.org/officeDocument/2006/relationships/hyperlink" Target="https://www.gov.pl/web/dostepnosc-cyfrowa/jak-przygotowac-deklaracje-dostepnosci" TargetMode="External"/><Relationship Id="rId4" Type="http://schemas.openxmlformats.org/officeDocument/2006/relationships/hyperlink" Target="https://isap.sejm.gov.pl/isap.nsf/download.xsp/WDU20190000848/T/D20190848L.pdf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6615" y="5091765"/>
            <a:ext cx="9144000" cy="96525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2000" dirty="0" smtClean="0"/>
              <a:t>Wydział Dostępności Cyfrowej</a:t>
            </a:r>
            <a:br>
              <a:rPr lang="pl-PL" sz="2000" dirty="0" smtClean="0"/>
            </a:br>
            <a:r>
              <a:rPr lang="pl-PL" sz="2000" dirty="0" smtClean="0"/>
              <a:t>Departamentu Społeczeństwa Informacyjnego, 2021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2900218"/>
            <a:ext cx="11010523" cy="1717964"/>
          </a:xfrm>
        </p:spPr>
        <p:txBody>
          <a:bodyPr anchor="t">
            <a:noAutofit/>
          </a:bodyPr>
          <a:lstStyle/>
          <a:p>
            <a:pPr algn="l"/>
            <a:r>
              <a:rPr lang="pl-PL" sz="6000" b="1" dirty="0" smtClean="0"/>
              <a:t>Dostępność cyfrowa treści </a:t>
            </a:r>
            <a:br>
              <a:rPr lang="pl-PL" sz="6000" b="1" dirty="0" smtClean="0"/>
            </a:br>
            <a:r>
              <a:rPr lang="pl-PL" sz="6000" b="1" dirty="0" smtClean="0"/>
              <a:t>na </a:t>
            </a:r>
            <a:r>
              <a:rPr lang="pl-PL" sz="6000" b="1" dirty="0" smtClean="0"/>
              <a:t>stronach </a:t>
            </a:r>
            <a:r>
              <a:rPr lang="pl-PL" sz="6000" b="1" dirty="0" smtClean="0"/>
              <a:t>internetowych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ko w połowie zacienione, a w połowie widoczne - symbol osób słabowidzącyc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t="25825" r="28308" b="25754"/>
          <a:stretch/>
        </p:blipFill>
        <p:spPr>
          <a:xfrm>
            <a:off x="4947386" y="-86628"/>
            <a:ext cx="7247822" cy="646328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9067" y="2915818"/>
            <a:ext cx="10635113" cy="183906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Osoby słabowidzące </a:t>
            </a:r>
            <a:r>
              <a:rPr lang="pl-PL" b="1" dirty="0"/>
              <a:t>powiększają widok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lub </a:t>
            </a:r>
            <a:r>
              <a:rPr lang="pl-PL" b="1" dirty="0"/>
              <a:t>w pełni go dostosowują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2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Potrzebują dobrego </a:t>
            </a:r>
            <a:r>
              <a:rPr lang="pl-PL" b="1" dirty="0" smtClean="0"/>
              <a:t>kontrastu</a:t>
            </a:r>
            <a:r>
              <a:rPr lang="pl-PL" dirty="0" smtClean="0"/>
              <a:t>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Zwykle </a:t>
            </a:r>
            <a:r>
              <a:rPr lang="pl-PL" b="1" dirty="0" smtClean="0"/>
              <a:t>nie potrzebują specjalnych wersji </a:t>
            </a:r>
            <a:r>
              <a:rPr lang="pl-PL" dirty="0" smtClean="0"/>
              <a:t>wysokokontrastowych,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Wygodne są dla nich </a:t>
            </a:r>
            <a:r>
              <a:rPr lang="pl-PL" b="1" dirty="0" smtClean="0"/>
              <a:t>duże obszary </a:t>
            </a:r>
            <a:r>
              <a:rPr lang="pl-PL" b="1" dirty="0" err="1" smtClean="0"/>
              <a:t>klikalne</a:t>
            </a:r>
            <a:r>
              <a:rPr lang="pl-PL" dirty="0" smtClean="0"/>
              <a:t>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 smtClean="0"/>
              <a:t>Powiększają</a:t>
            </a:r>
            <a:r>
              <a:rPr lang="pl-PL" dirty="0" smtClean="0"/>
              <a:t> widok strony o kilkaset procent – doceniają </a:t>
            </a:r>
            <a:r>
              <a:rPr lang="pl-PL" dirty="0" err="1" smtClean="0"/>
              <a:t>responsywność</a:t>
            </a:r>
            <a:r>
              <a:rPr lang="pl-PL" dirty="0" smtClean="0"/>
              <a:t>,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słabowidzące </a:t>
            </a:r>
            <a:r>
              <a:rPr lang="pl-PL" dirty="0" smtClean="0"/>
              <a:t>1/2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2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Potrzebują </a:t>
            </a:r>
            <a:r>
              <a:rPr lang="pl-PL" b="1" dirty="0"/>
              <a:t>solidnej struktury </a:t>
            </a:r>
            <a:r>
              <a:rPr lang="pl-PL" dirty="0"/>
              <a:t>semantycznej kodu, bo czasem </a:t>
            </a:r>
            <a:r>
              <a:rPr lang="pl-PL" dirty="0" smtClean="0"/>
              <a:t>zmieniają </a:t>
            </a:r>
            <a:r>
              <a:rPr lang="pl-PL" dirty="0"/>
              <a:t>wygląd strony,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Często </a:t>
            </a:r>
            <a:r>
              <a:rPr lang="pl-PL" b="1" dirty="0"/>
              <a:t>źle czują się </a:t>
            </a:r>
            <a:r>
              <a:rPr lang="pl-PL" dirty="0"/>
              <a:t>na stronach, na których wszystko się </a:t>
            </a:r>
            <a:r>
              <a:rPr lang="pl-PL" b="1" dirty="0"/>
              <a:t>zwija/rozwija</a:t>
            </a:r>
            <a:r>
              <a:rPr lang="pl-PL" dirty="0"/>
              <a:t> po najechaniu </a:t>
            </a:r>
            <a:r>
              <a:rPr lang="pl-PL" dirty="0" smtClean="0"/>
              <a:t>kursorem </a:t>
            </a:r>
            <a:r>
              <a:rPr lang="pl-PL" dirty="0"/>
              <a:t>lub działa na </a:t>
            </a:r>
            <a:r>
              <a:rPr lang="pl-PL" b="1" dirty="0"/>
              <a:t>warstwach</a:t>
            </a:r>
            <a:r>
              <a:rPr lang="pl-PL" dirty="0"/>
              <a:t>. 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słabowidzące </a:t>
            </a:r>
            <a:r>
              <a:rPr lang="pl-PL" dirty="0" smtClean="0"/>
              <a:t>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81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Ekran z ikoną mówiącego oprogramowania - symbol osób niewidomyc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22457" r="22816" b="23087"/>
          <a:stretch/>
        </p:blipFill>
        <p:spPr>
          <a:xfrm>
            <a:off x="4995512" y="0"/>
            <a:ext cx="7180446" cy="707072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9067" y="2915818"/>
            <a:ext cx="10635113" cy="183906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Osoby niewidome korzystają z </a:t>
            </a:r>
            <a:r>
              <a:rPr lang="pl-PL" b="1" dirty="0"/>
              <a:t>czytników ekranu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„widzą” i nawigują </a:t>
            </a:r>
            <a:r>
              <a:rPr lang="pl-PL" b="1" dirty="0" smtClean="0"/>
              <a:t>czytnikami ekranu</a:t>
            </a:r>
            <a:r>
              <a:rPr lang="pl-PL" dirty="0" smtClean="0"/>
              <a:t>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Część znająca alfabet Braille’a korzysta z </a:t>
            </a:r>
            <a:r>
              <a:rPr lang="pl-PL" b="1" dirty="0" smtClean="0"/>
              <a:t>linijek brajlowskich</a:t>
            </a:r>
            <a:r>
              <a:rPr lang="pl-PL" dirty="0" smtClean="0"/>
              <a:t>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Mają do dyspozycji wiele </a:t>
            </a:r>
            <a:r>
              <a:rPr lang="pl-PL" b="1" dirty="0" smtClean="0"/>
              <a:t>własnych skrótów klawiaturowych/gestów</a:t>
            </a:r>
            <a:r>
              <a:rPr lang="pl-PL" dirty="0" smtClean="0"/>
              <a:t>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Potrzebują </a:t>
            </a:r>
            <a:r>
              <a:rPr lang="pl-PL" b="1" dirty="0" smtClean="0"/>
              <a:t>alternatywy dla treści graficznych </a:t>
            </a:r>
            <a:r>
              <a:rPr lang="pl-PL" dirty="0" smtClean="0"/>
              <a:t>i części </a:t>
            </a:r>
            <a:r>
              <a:rPr lang="pl-PL" b="1" dirty="0" smtClean="0"/>
              <a:t>multimediów</a:t>
            </a:r>
            <a:r>
              <a:rPr lang="pl-PL" dirty="0" smtClean="0"/>
              <a:t>,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</a:t>
            </a:r>
            <a:r>
              <a:rPr lang="pl-PL" dirty="0" smtClean="0"/>
              <a:t>niewidome 1/2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5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Potrzebują </a:t>
            </a:r>
            <a:r>
              <a:rPr lang="pl-PL" b="1" dirty="0"/>
              <a:t>solidnej struktury </a:t>
            </a:r>
            <a:r>
              <a:rPr lang="pl-PL" dirty="0"/>
              <a:t>semantycznej kodu,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Potrzebują </a:t>
            </a:r>
            <a:r>
              <a:rPr lang="pl-PL" b="1" dirty="0" smtClean="0"/>
              <a:t>spójności i właściwej kolejności </a:t>
            </a:r>
            <a:r>
              <a:rPr lang="pl-PL" dirty="0" smtClean="0"/>
              <a:t>kodu (tak jak osoby widzące spójności wizualnej)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Wygoda użycia opiera się na rozwiązaniach zgodnych ze </a:t>
            </a:r>
            <a:r>
              <a:rPr lang="pl-PL" b="1" dirty="0" smtClean="0"/>
              <a:t>standardami.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</a:t>
            </a:r>
            <a:r>
              <a:rPr lang="pl-PL" dirty="0" smtClean="0"/>
              <a:t>niewidome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1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lawiatura - symbol osób z niepełnosprawnością ruchową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18947" r="28103" b="28702"/>
          <a:stretch/>
        </p:blipFill>
        <p:spPr>
          <a:xfrm>
            <a:off x="5727032" y="-240631"/>
            <a:ext cx="6451998" cy="649814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9067" y="2915818"/>
            <a:ext cx="10635113" cy="21278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Osoby z niepełnosprawnością ruchową nawigują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samą </a:t>
            </a:r>
            <a:r>
              <a:rPr lang="pl-PL" b="1" dirty="0"/>
              <a:t>klawiaturą, samą myszką, głosowo, ruchem gałek ocznych, a nawet myślami.</a:t>
            </a:r>
          </a:p>
        </p:txBody>
      </p:sp>
    </p:spTree>
    <p:extLst>
      <p:ext uri="{BB962C8B-B14F-4D97-AF65-F5344CB8AC3E}">
        <p14:creationId xmlns:p14="http://schemas.microsoft.com/office/powerpoint/2010/main" val="40633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Bez </a:t>
            </a:r>
            <a:r>
              <a:rPr lang="pl-PL" b="1" dirty="0" smtClean="0"/>
              <a:t>fokusu</a:t>
            </a:r>
            <a:r>
              <a:rPr lang="pl-PL" dirty="0" smtClean="0"/>
              <a:t> nie skorzystają z serwisu (test </a:t>
            </a:r>
            <a:r>
              <a:rPr lang="pl-PL" dirty="0" err="1" smtClean="0"/>
              <a:t>TABem</a:t>
            </a:r>
            <a:r>
              <a:rPr lang="pl-PL" dirty="0" smtClean="0"/>
              <a:t>),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Potrzebują </a:t>
            </a:r>
            <a:r>
              <a:rPr lang="pl-PL" b="1" dirty="0" smtClean="0"/>
              <a:t>dostępu z poziomu klawiatury</a:t>
            </a:r>
            <a:r>
              <a:rPr lang="pl-PL" dirty="0" smtClean="0"/>
              <a:t> do wszystkich linków, przycisków, pól formularzy, itp.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Treści widoczne tylko po najechaniu kursorem nie są dla nich dostępne,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z niepełnosprawnością </a:t>
            </a:r>
            <a:r>
              <a:rPr lang="pl-PL" dirty="0" smtClean="0"/>
              <a:t>ruchową – sama klawiatura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64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Wielopoziomowe </a:t>
            </a:r>
            <a:r>
              <a:rPr lang="pl-PL" b="1" dirty="0" smtClean="0"/>
              <a:t>elementy rozwijane </a:t>
            </a:r>
            <a:r>
              <a:rPr lang="pl-PL" dirty="0" smtClean="0"/>
              <a:t>są dla nich udręką,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Im </a:t>
            </a:r>
            <a:r>
              <a:rPr lang="pl-PL" b="1" dirty="0" smtClean="0"/>
              <a:t>większe obszary </a:t>
            </a:r>
            <a:r>
              <a:rPr lang="pl-PL" b="1" dirty="0" err="1" smtClean="0"/>
              <a:t>klikalne</a:t>
            </a:r>
            <a:r>
              <a:rPr lang="pl-PL" b="1" dirty="0" smtClean="0"/>
              <a:t> </a:t>
            </a:r>
            <a:r>
              <a:rPr lang="pl-PL" dirty="0" smtClean="0"/>
              <a:t>tym lepiej,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Często są precyzyjni </a:t>
            </a:r>
            <a:r>
              <a:rPr lang="pl-PL" b="1" dirty="0" smtClean="0"/>
              <a:t>jak użytkownicy 65+,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z niepełnosprawnością </a:t>
            </a:r>
            <a:r>
              <a:rPr lang="pl-PL" dirty="0" smtClean="0"/>
              <a:t>ruchową – sama mysz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1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Ucho w ukośnym przekreśleniem - symbol osób słabosłyszących i niesłyszącyc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18597" r="33032" b="21144"/>
          <a:stretch/>
        </p:blipFill>
        <p:spPr>
          <a:xfrm>
            <a:off x="7016817" y="-38501"/>
            <a:ext cx="5168766" cy="6920564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9067" y="2915818"/>
            <a:ext cx="10635113" cy="21278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Osoby słabosłyszące potrzebują </a:t>
            </a:r>
            <a:r>
              <a:rPr lang="pl-PL" b="1" dirty="0"/>
              <a:t>zrozumiałości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alternatywy tekstowej dla dźwięków.</a:t>
            </a:r>
          </a:p>
        </p:txBody>
      </p:sp>
    </p:spTree>
    <p:extLst>
      <p:ext uri="{BB962C8B-B14F-4D97-AF65-F5344CB8AC3E}">
        <p14:creationId xmlns:p14="http://schemas.microsoft.com/office/powerpoint/2010/main" val="29493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Czym jest dostępność cyfrowa?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Kto i jak korzysta z dostępności cyfrowej?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Czym i po co jest WCAG?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dbać o dostępność cyfrową treści na stronach internetowych?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Pytania.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szkolenia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6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Docenią </a:t>
            </a:r>
            <a:r>
              <a:rPr lang="pl-PL" b="1" dirty="0"/>
              <a:t>p</a:t>
            </a:r>
            <a:r>
              <a:rPr lang="pl-PL" b="1" dirty="0" smtClean="0"/>
              <a:t>rosty język i zrozumiałe instrukcje,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 filmach z dźwiękiem potrzebują </a:t>
            </a:r>
            <a:r>
              <a:rPr lang="pl-PL" b="1" dirty="0" smtClean="0"/>
              <a:t>napisów rozszerzonych</a:t>
            </a:r>
            <a:r>
              <a:rPr lang="pl-PL" dirty="0" smtClean="0"/>
              <a:t>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 nagraniach audio potrzebują </a:t>
            </a:r>
            <a:r>
              <a:rPr lang="pl-PL" b="1" dirty="0" smtClean="0"/>
              <a:t>transkrypcji</a:t>
            </a:r>
            <a:r>
              <a:rPr lang="pl-PL" dirty="0" smtClean="0"/>
              <a:t>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Sam kontakt telefoniczny to zbyt mało, potrzebny </a:t>
            </a:r>
            <a:r>
              <a:rPr lang="pl-PL" b="1" dirty="0" smtClean="0"/>
              <a:t>kanał komunikacji pisanej</a:t>
            </a:r>
            <a:r>
              <a:rPr lang="pl-PL" dirty="0" smtClean="0"/>
              <a:t>,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</a:t>
            </a:r>
            <a:r>
              <a:rPr lang="pl-PL" dirty="0" smtClean="0"/>
              <a:t>słabosłyszące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10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wie dłonie osoby posługującej się językiem migowym - symbol Głuchyc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18386" r="28687" b="18877"/>
          <a:stretch/>
        </p:blipFill>
        <p:spPr>
          <a:xfrm>
            <a:off x="6181813" y="-558264"/>
            <a:ext cx="6094494" cy="664143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9067" y="2915818"/>
            <a:ext cx="10635113" cy="21278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Głusi potrzebują </a:t>
            </a:r>
            <a:r>
              <a:rPr lang="pl-PL" b="1" dirty="0"/>
              <a:t>języka migowego, prostoty </a:t>
            </a:r>
            <a:br>
              <a:rPr lang="pl-PL" b="1" dirty="0"/>
            </a:br>
            <a:r>
              <a:rPr lang="pl-PL" b="1" dirty="0"/>
              <a:t>i zrozumiałości.</a:t>
            </a:r>
          </a:p>
        </p:txBody>
      </p:sp>
    </p:spTree>
    <p:extLst>
      <p:ext uri="{BB962C8B-B14F-4D97-AF65-F5344CB8AC3E}">
        <p14:creationId xmlns:p14="http://schemas.microsoft.com/office/powerpoint/2010/main" val="29222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Podstawą komunikacji jest </a:t>
            </a:r>
            <a:r>
              <a:rPr lang="pl-PL" b="1" dirty="0" smtClean="0"/>
              <a:t>język migowy </a:t>
            </a:r>
            <a:r>
              <a:rPr lang="pl-PL" dirty="0" smtClean="0"/>
              <a:t>(inny niż język pisany/mówiony)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W filmach z dźwiękiem potrzebują </a:t>
            </a:r>
            <a:r>
              <a:rPr lang="pl-PL" b="1" dirty="0" smtClean="0"/>
              <a:t>tłumaczenia na język migowy (PJM)</a:t>
            </a:r>
            <a:r>
              <a:rPr lang="pl-PL" dirty="0" smtClean="0"/>
              <a:t>,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Docenią </a:t>
            </a:r>
            <a:r>
              <a:rPr lang="pl-PL" b="1" dirty="0"/>
              <a:t>prosty język i zrozumiałe instrukcje,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Sam </a:t>
            </a:r>
            <a:r>
              <a:rPr lang="pl-PL" dirty="0"/>
              <a:t>kontakt telefoniczny </a:t>
            </a:r>
            <a:r>
              <a:rPr lang="pl-PL" dirty="0" smtClean="0"/>
              <a:t>i kanał </a:t>
            </a:r>
            <a:r>
              <a:rPr lang="pl-PL" dirty="0"/>
              <a:t>komunikacji </a:t>
            </a:r>
            <a:r>
              <a:rPr lang="pl-PL" dirty="0" smtClean="0"/>
              <a:t>pisanej to zbyt mało, potrzebują </a:t>
            </a:r>
            <a:r>
              <a:rPr lang="pl-PL" b="1" dirty="0" smtClean="0"/>
              <a:t>komunikacji w języku migowym.</a:t>
            </a:r>
            <a:endParaRPr lang="pl-PL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</a:t>
            </a:r>
            <a:r>
              <a:rPr lang="pl-PL" dirty="0" smtClean="0"/>
              <a:t>niesłyszące (Głusi)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92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i po co jest WCAG</a:t>
            </a:r>
            <a:r>
              <a:rPr lang="pl-PL" dirty="0"/>
              <a:t>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4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Jeden ze standardów sieciowych,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Opisuje </a:t>
            </a:r>
            <a:r>
              <a:rPr lang="pl-PL" b="1" dirty="0" smtClean="0"/>
              <a:t>jak tworzyć </a:t>
            </a:r>
            <a:r>
              <a:rPr lang="pl-PL" dirty="0" smtClean="0"/>
              <a:t>dostępne cyfrowo rozwiązania cyfrowe,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Obecnie obowiązuje wersja </a:t>
            </a:r>
            <a:r>
              <a:rPr lang="pl-PL" b="1" dirty="0" smtClean="0">
                <a:hlinkClick r:id="rId2"/>
              </a:rPr>
              <a:t>WCAG 2.1</a:t>
            </a:r>
            <a:r>
              <a:rPr lang="pl-PL" dirty="0" smtClean="0"/>
              <a:t>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Zawiera </a:t>
            </a:r>
            <a:r>
              <a:rPr lang="pl-PL" b="1" dirty="0" smtClean="0"/>
              <a:t>informacje i wskazówki </a:t>
            </a:r>
            <a:r>
              <a:rPr lang="pl-PL" dirty="0" smtClean="0"/>
              <a:t>dla webmasterów, ale również dla redaktorów</a:t>
            </a:r>
            <a:r>
              <a:rPr lang="pl-PL" dirty="0"/>
              <a:t> </a:t>
            </a:r>
            <a:r>
              <a:rPr lang="pl-PL" dirty="0" smtClean="0"/>
              <a:t>i grafików.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Wytyczne Web Content Accessibility </a:t>
            </a:r>
            <a:r>
              <a:rPr lang="pl-PL" dirty="0" err="1"/>
              <a:t>Guidelines</a:t>
            </a:r>
            <a:r>
              <a:rPr lang="pl-PL" dirty="0"/>
              <a:t> (WCAG)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53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730866"/>
            <a:ext cx="10515600" cy="224047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Jak </a:t>
            </a:r>
            <a:r>
              <a:rPr lang="pl-PL" dirty="0" smtClean="0"/>
              <a:t>dbać o </a:t>
            </a:r>
            <a:r>
              <a:rPr lang="pl-PL" dirty="0"/>
              <a:t>dostępność cyfrową </a:t>
            </a:r>
            <a:r>
              <a:rPr lang="pl-PL" dirty="0" smtClean="0"/>
              <a:t>treści </a:t>
            </a:r>
            <a:br>
              <a:rPr lang="pl-PL" dirty="0" smtClean="0"/>
            </a:br>
            <a:r>
              <a:rPr lang="pl-PL" dirty="0" smtClean="0"/>
              <a:t>na stronach internetowych?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68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</a:t>
            </a:r>
            <a:r>
              <a:rPr lang="pl-PL" dirty="0" smtClean="0"/>
              <a:t>worzenie treści zrozumiałych</a:t>
            </a:r>
            <a:r>
              <a:rPr lang="pl-PL" b="1" dirty="0" smtClean="0"/>
              <a:t> dla odbiorców,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</a:t>
            </a:r>
            <a:r>
              <a:rPr lang="pl-PL" dirty="0" smtClean="0"/>
              <a:t>piera się na: </a:t>
            </a:r>
          </a:p>
          <a:p>
            <a:pPr marL="1143000" lvl="1" indent="-457200"/>
            <a:r>
              <a:rPr lang="pl-PL" b="1" dirty="0"/>
              <a:t>z</a:t>
            </a:r>
            <a:r>
              <a:rPr lang="pl-PL" b="1" dirty="0" smtClean="0"/>
              <a:t>rozumiałych słowach i zwrotach,</a:t>
            </a:r>
          </a:p>
          <a:p>
            <a:pPr marL="1143000" lvl="1" indent="-457200"/>
            <a:r>
              <a:rPr lang="pl-PL" b="1" dirty="0"/>
              <a:t>p</a:t>
            </a:r>
            <a:r>
              <a:rPr lang="pl-PL" b="1" dirty="0" smtClean="0"/>
              <a:t>rostych zdaniach,</a:t>
            </a:r>
          </a:p>
          <a:p>
            <a:pPr marL="1143000" lvl="1" indent="-457200"/>
            <a:r>
              <a:rPr lang="pl-PL" b="1" dirty="0" smtClean="0"/>
              <a:t>kolejności – to co najważniejszych dla odbiorcy na początku,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/>
              <a:t>m</a:t>
            </a:r>
            <a:r>
              <a:rPr lang="pl-PL" b="1" dirty="0" smtClean="0"/>
              <a:t>usi być dopasowana do kontekstu – </a:t>
            </a:r>
            <a:r>
              <a:rPr lang="pl-PL" dirty="0" smtClean="0"/>
              <a:t>kluczowe, do kogo </a:t>
            </a:r>
            <a:r>
              <a:rPr lang="pl-PL" dirty="0" smtClean="0"/>
              <a:t>adresowany dany </a:t>
            </a:r>
            <a:r>
              <a:rPr lang="pl-PL" dirty="0" smtClean="0"/>
              <a:t>tekst?</a:t>
            </a:r>
          </a:p>
          <a:p>
            <a:pPr marL="1143000" lvl="1" indent="-457200"/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Zrozumiałość – opis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10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rzyspiesza </a:t>
            </a:r>
            <a:r>
              <a:rPr lang="pl-PL" b="1" dirty="0" smtClean="0"/>
              <a:t>każdemu</a:t>
            </a:r>
            <a:r>
              <a:rPr lang="pl-PL" dirty="0" smtClean="0"/>
              <a:t> zapoznawanie się z informacjami,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 Polsce to </a:t>
            </a:r>
            <a:r>
              <a:rPr lang="pl-PL" b="1" dirty="0" smtClean="0"/>
              <a:t>najlepsza praktyka</a:t>
            </a:r>
            <a:r>
              <a:rPr lang="pl-PL" dirty="0" smtClean="0"/>
              <a:t>, ale nie wymóg prawny,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przydatne </a:t>
            </a:r>
            <a:r>
              <a:rPr lang="pl-PL" b="1" dirty="0" smtClean="0"/>
              <a:t>automaty do analizy </a:t>
            </a:r>
            <a:r>
              <a:rPr lang="pl-PL" dirty="0" smtClean="0"/>
              <a:t>zrozumiałości: </a:t>
            </a:r>
            <a:r>
              <a:rPr lang="pl-PL" dirty="0" smtClean="0">
                <a:hlinkClick r:id="rId2"/>
              </a:rPr>
              <a:t>Logios</a:t>
            </a:r>
            <a:r>
              <a:rPr lang="pl-PL" dirty="0"/>
              <a:t> </a:t>
            </a:r>
            <a:r>
              <a:rPr lang="pl-PL" dirty="0" smtClean="0"/>
              <a:t>i </a:t>
            </a:r>
            <a:r>
              <a:rPr lang="pl-PL" dirty="0" smtClean="0">
                <a:hlinkClick r:id="rId3"/>
              </a:rPr>
              <a:t>Jasnopis</a:t>
            </a:r>
            <a:r>
              <a:rPr lang="pl-PL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1143000" lvl="1" indent="-457200"/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Zrozumiałość – opis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9203" y="1281594"/>
            <a:ext cx="5563551" cy="43987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Zrozumiały, unikatowy tytuł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Wyjaśnienie - na początku</a:t>
            </a:r>
            <a:endParaRPr lang="pl-PL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Procedura opisana krok po kroku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Bezpośrednie zwroty do czytelnika</a:t>
            </a:r>
            <a:endParaRPr lang="pl-PL" sz="2200" dirty="0"/>
          </a:p>
          <a:p>
            <a:pPr>
              <a:lnSpc>
                <a:spcPct val="150000"/>
              </a:lnSpc>
            </a:pP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Zrozumiałość – przykład 1/2</a:t>
            </a:r>
            <a:endParaRPr lang="pl-PL" dirty="0"/>
          </a:p>
        </p:txBody>
      </p:sp>
      <p:pic>
        <p:nvPicPr>
          <p:cNvPr id="5" name="Obraz 4" title="Zrzut ekranu z fragmentem opisu e-usługi w portalu gov.pl."/>
          <p:cNvPicPr>
            <a:picLocks noChangeAspect="1"/>
          </p:cNvPicPr>
          <p:nvPr/>
        </p:nvPicPr>
        <p:blipFill rotWithShape="1">
          <a:blip r:embed="rId2"/>
          <a:srcRect l="28644" t="24720" r="35144" b="4842"/>
          <a:stretch/>
        </p:blipFill>
        <p:spPr>
          <a:xfrm>
            <a:off x="932331" y="1281593"/>
            <a:ext cx="4563306" cy="49929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3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9203" y="1281594"/>
            <a:ext cx="5563551" cy="43987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Format „łatwy do czytania” - szczególnie dla osób z niepełnosprawnością intelektualną,</a:t>
            </a:r>
          </a:p>
          <a:p>
            <a:pPr marL="1028700" lvl="1" indent="-342900"/>
            <a:r>
              <a:rPr lang="pl-PL" sz="1800" dirty="0" smtClean="0"/>
              <a:t>Obraz + tekst,</a:t>
            </a:r>
          </a:p>
          <a:p>
            <a:pPr marL="1028700" lvl="1" indent="-342900"/>
            <a:r>
              <a:rPr lang="pl-PL" sz="1800" dirty="0" smtClean="0"/>
              <a:t>Zdania bardzo uproszczone, ale nie infantylne.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Informację </a:t>
            </a:r>
            <a:r>
              <a:rPr lang="pl-PL" sz="2200" dirty="0" smtClean="0"/>
              <a:t>o swoich działaniach musi w tym formacie </a:t>
            </a:r>
            <a:r>
              <a:rPr lang="pl-PL" sz="2200" dirty="0" smtClean="0"/>
              <a:t>opublikować na stronie www każdy podmiot publiczny (</a:t>
            </a:r>
            <a:r>
              <a:rPr lang="pl-PL" sz="2200" dirty="0" smtClean="0">
                <a:hlinkClick r:id="rId2"/>
              </a:rPr>
              <a:t>Ustawa o </a:t>
            </a:r>
            <a:r>
              <a:rPr lang="pl-PL" sz="2200" dirty="0" smtClean="0">
                <a:hlinkClick r:id="rId2"/>
              </a:rPr>
              <a:t>zapewnianiu dostępności osobom </a:t>
            </a:r>
            <a:r>
              <a:rPr lang="pl-PL" sz="2200" dirty="0" smtClean="0">
                <a:hlinkClick r:id="rId2"/>
              </a:rPr>
              <a:t>ze szczególnymi potrzebami</a:t>
            </a:r>
            <a:r>
              <a:rPr lang="pl-PL" sz="2200" dirty="0" smtClean="0"/>
              <a:t>)</a:t>
            </a: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Zrozumiałość – przykład 2/2</a:t>
            </a:r>
            <a:endParaRPr lang="pl-PL" dirty="0"/>
          </a:p>
        </p:txBody>
      </p:sp>
      <p:pic>
        <p:nvPicPr>
          <p:cNvPr id="4" name="Obraz 3" title="Fragment opisu Kancelarii Prezesa Rady Ministrów w formacie &quot;łatwym do czytania&quot;"/>
          <p:cNvPicPr>
            <a:picLocks noChangeAspect="1"/>
          </p:cNvPicPr>
          <p:nvPr/>
        </p:nvPicPr>
        <p:blipFill rotWithShape="1">
          <a:blip r:embed="rId3"/>
          <a:srcRect l="32334" t="22814" r="33083" b="5482"/>
          <a:stretch/>
        </p:blipFill>
        <p:spPr>
          <a:xfrm>
            <a:off x="1031621" y="1281594"/>
            <a:ext cx="4216400" cy="49174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56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dostępność cyfrowa?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Tytuł i śródtytuły </a:t>
            </a:r>
            <a:r>
              <a:rPr lang="pl-PL" dirty="0" smtClean="0"/>
              <a:t>tworzące ramy </a:t>
            </a:r>
            <a:r>
              <a:rPr lang="pl-PL" dirty="0" smtClean="0"/>
              <a:t>tekstu i nazywające jego części,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Najważniejsza ich </a:t>
            </a:r>
            <a:r>
              <a:rPr lang="pl-PL" b="1" dirty="0" smtClean="0"/>
              <a:t>logika </a:t>
            </a:r>
            <a:r>
              <a:rPr lang="pl-PL" dirty="0" smtClean="0"/>
              <a:t>(a nie sam wygląd),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Określają</a:t>
            </a:r>
            <a:r>
              <a:rPr lang="pl-PL" b="1" dirty="0" smtClean="0"/>
              <a:t> podrzędność i nadrzędność </a:t>
            </a:r>
            <a:r>
              <a:rPr lang="pl-PL" dirty="0" smtClean="0"/>
              <a:t>części tekstu – ważna kolejność (poziom nagłówków),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Nagłówek (odpowiedniego poziomu) jako </a:t>
            </a:r>
            <a:r>
              <a:rPr lang="pl-PL" b="1" dirty="0" smtClean="0"/>
              <a:t>tytuł + reszta według potrzeb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Nagłówki –</a:t>
            </a:r>
            <a:r>
              <a:rPr lang="pl-PL" dirty="0"/>
              <a:t> </a:t>
            </a:r>
            <a:r>
              <a:rPr lang="pl-PL" dirty="0" smtClean="0"/>
              <a:t>opis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1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Sama wizualna zmiana wyglądu to zbyt mało </a:t>
            </a:r>
            <a:r>
              <a:rPr lang="pl-PL" dirty="0" smtClean="0"/>
              <a:t>– treść musi być nagłówkiem w logice strony/dokumentu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Poprawnie wdrożone mają </a:t>
            </a:r>
            <a:r>
              <a:rPr lang="pl-PL" b="1" dirty="0"/>
              <a:t>wiele zastosować nawigacyjnych </a:t>
            </a:r>
            <a:r>
              <a:rPr lang="pl-PL" dirty="0"/>
              <a:t>(skanowanie wzrokiem lub czytnikiem ekranu, automatyczne  zakładki i spis treści itp.)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Nagłówki – opis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4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9203" y="1281594"/>
            <a:ext cx="5563551" cy="43987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Jednoznaczny tytuł - nagłówek najwyższego poziomu,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Zrozumiałe śródtytuły - nagłówki na kolejnym, niższym poziomie.</a:t>
            </a:r>
            <a:endParaRPr lang="pl-PL" sz="2200" dirty="0"/>
          </a:p>
          <a:p>
            <a:pPr>
              <a:lnSpc>
                <a:spcPct val="150000"/>
              </a:lnSpc>
            </a:pP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Nagłówki – przykład 1/2</a:t>
            </a:r>
            <a:endParaRPr lang="pl-PL" dirty="0"/>
          </a:p>
        </p:txBody>
      </p:sp>
      <p:pic>
        <p:nvPicPr>
          <p:cNvPr id="5" name="Obraz 4" title="Fragment artykułu z widocznymi nagłówkami dzielącymi treść na logiczne części."/>
          <p:cNvPicPr>
            <a:picLocks noChangeAspect="1"/>
          </p:cNvPicPr>
          <p:nvPr/>
        </p:nvPicPr>
        <p:blipFill rotWithShape="1">
          <a:blip r:embed="rId2"/>
          <a:srcRect l="45833" t="29495" r="17500" b="4916"/>
          <a:stretch/>
        </p:blipFill>
        <p:spPr>
          <a:xfrm>
            <a:off x="932330" y="1281594"/>
            <a:ext cx="4470400" cy="449810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49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9203" y="1281594"/>
            <a:ext cx="5563551" cy="43987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Tam gdzie ma to uzasadnienie śródtytuł może być nawet do każdego akapitu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200" dirty="0"/>
          </a:p>
          <a:p>
            <a:pPr>
              <a:lnSpc>
                <a:spcPct val="150000"/>
              </a:lnSpc>
            </a:pP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Nagłówki – przykład 2/2</a:t>
            </a:r>
            <a:endParaRPr lang="pl-PL" dirty="0"/>
          </a:p>
        </p:txBody>
      </p:sp>
      <p:pic>
        <p:nvPicPr>
          <p:cNvPr id="6" name="Obraz 5" title="Fragment artykułu z widocznymi śródtytułami - nagłówkami"/>
          <p:cNvPicPr>
            <a:picLocks noChangeAspect="1"/>
          </p:cNvPicPr>
          <p:nvPr/>
        </p:nvPicPr>
        <p:blipFill rotWithShape="1">
          <a:blip r:embed="rId2"/>
          <a:srcRect l="26439" t="24242" r="33030" b="7340"/>
          <a:stretch/>
        </p:blipFill>
        <p:spPr>
          <a:xfrm>
            <a:off x="932331" y="1281594"/>
            <a:ext cx="4710380" cy="44726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5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Wspierają czytelność </a:t>
            </a:r>
            <a:r>
              <a:rPr lang="pl-PL" dirty="0" smtClean="0"/>
              <a:t>dużo lepiej niż wymienianie elementów „po przecinku”,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Listy </a:t>
            </a:r>
            <a:r>
              <a:rPr lang="pl-PL" b="1" dirty="0" smtClean="0"/>
              <a:t>uporządkowane</a:t>
            </a:r>
            <a:r>
              <a:rPr lang="pl-PL" dirty="0" smtClean="0"/>
              <a:t> (numerowane) tam gdzie ważna kolejność lub ilość elementów,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Listy </a:t>
            </a:r>
            <a:r>
              <a:rPr lang="pl-PL" b="1" dirty="0" smtClean="0"/>
              <a:t>nieuporządkowane</a:t>
            </a:r>
            <a:r>
              <a:rPr lang="pl-PL" dirty="0" smtClean="0"/>
              <a:t> (punktowane) tam gdzie istotne tylko wymienienie elementów,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Tylko wizualne (np. ręcznie numerowane) nie są postrzegane przez czytniki ekranu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Listy -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5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Listy – przykład 1/2</a:t>
            </a:r>
            <a:endParaRPr lang="pl-PL" dirty="0"/>
          </a:p>
        </p:txBody>
      </p:sp>
      <p:pic>
        <p:nvPicPr>
          <p:cNvPr id="5" name="Obraz 4" title="Fragment artykułu z listami nieuporządkowanymi"/>
          <p:cNvPicPr>
            <a:picLocks noChangeAspect="1"/>
          </p:cNvPicPr>
          <p:nvPr/>
        </p:nvPicPr>
        <p:blipFill rotWithShape="1">
          <a:blip r:embed="rId2"/>
          <a:srcRect l="45500" t="32593" r="17166" b="14519"/>
          <a:stretch/>
        </p:blipFill>
        <p:spPr>
          <a:xfrm>
            <a:off x="932329" y="1281594"/>
            <a:ext cx="6031889" cy="48066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99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Listy – przykład </a:t>
            </a:r>
            <a:r>
              <a:rPr lang="pl-PL" dirty="0" smtClean="0"/>
              <a:t>2/2</a:t>
            </a:r>
            <a:endParaRPr lang="pl-PL" dirty="0"/>
          </a:p>
        </p:txBody>
      </p:sp>
      <p:pic>
        <p:nvPicPr>
          <p:cNvPr id="4" name="Obraz 3" title="Fragment artykułu z listą uporządkowaną"/>
          <p:cNvPicPr>
            <a:picLocks noChangeAspect="1"/>
          </p:cNvPicPr>
          <p:nvPr/>
        </p:nvPicPr>
        <p:blipFill rotWithShape="1">
          <a:blip r:embed="rId2"/>
          <a:srcRect l="45151" t="35286" r="17576" b="20739"/>
          <a:stretch/>
        </p:blipFill>
        <p:spPr>
          <a:xfrm>
            <a:off x="932329" y="1281595"/>
            <a:ext cx="6364398" cy="42236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72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Tabele najlepsze </a:t>
            </a:r>
            <a:r>
              <a:rPr lang="pl-PL" b="1" dirty="0" smtClean="0"/>
              <a:t>do prezentacji porównywalnych danych,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Ważne </a:t>
            </a:r>
            <a:r>
              <a:rPr lang="pl-PL" b="1" dirty="0" smtClean="0"/>
              <a:t>nagłówki kolumn/wersów </a:t>
            </a:r>
            <a:r>
              <a:rPr lang="pl-PL" dirty="0" smtClean="0"/>
              <a:t>- informujące co jest w danej </a:t>
            </a:r>
            <a:r>
              <a:rPr lang="pl-PL" dirty="0" smtClean="0"/>
              <a:t>kolumnie/wersie</a:t>
            </a:r>
            <a:r>
              <a:rPr lang="pl-PL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Unikaj pustych komórek i tabel w tabeli.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Zawsze gdy to </a:t>
            </a:r>
            <a:r>
              <a:rPr lang="pl-PL" dirty="0" smtClean="0"/>
              <a:t>możliwe </a:t>
            </a:r>
            <a:r>
              <a:rPr lang="pl-PL" dirty="0" smtClean="0"/>
              <a:t>unikaj scalania komórek.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Tabele –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62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Tabele – przykład</a:t>
            </a:r>
            <a:endParaRPr lang="pl-PL" dirty="0"/>
          </a:p>
        </p:txBody>
      </p:sp>
      <p:pic>
        <p:nvPicPr>
          <p:cNvPr id="5" name="Obraz 4" title="Fragment tabeli z widocznym wersem nagłówkowym"/>
          <p:cNvPicPr>
            <a:picLocks noChangeAspect="1"/>
          </p:cNvPicPr>
          <p:nvPr/>
        </p:nvPicPr>
        <p:blipFill rotWithShape="1">
          <a:blip r:embed="rId2"/>
          <a:srcRect l="24697" t="17373" r="12045" b="9225"/>
          <a:stretch/>
        </p:blipFill>
        <p:spPr>
          <a:xfrm>
            <a:off x="932330" y="1302327"/>
            <a:ext cx="7712364" cy="50338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3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Kluczowa ich zrozumiałość – </a:t>
            </a:r>
            <a:r>
              <a:rPr lang="pl-PL" dirty="0" smtClean="0"/>
              <a:t>jednoznacznie wiadomo dokąd prowadzą co się wydarzy po ich użyciu,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Uwaga na linki „czytaj więcej”, „pobierz”, „tutaj” itp. – można uzupełniać je treścią </a:t>
            </a:r>
            <a:r>
              <a:rPr lang="pl-PL" dirty="0" err="1" smtClean="0"/>
              <a:t>dojaśniającą</a:t>
            </a:r>
            <a:r>
              <a:rPr lang="pl-PL" dirty="0" smtClean="0"/>
              <a:t>, ale </a:t>
            </a:r>
            <a:r>
              <a:rPr lang="pl-PL" b="1" dirty="0" smtClean="0"/>
              <a:t>najczęściej to </a:t>
            </a:r>
            <a:r>
              <a:rPr lang="pl-PL" b="1" dirty="0" err="1" smtClean="0"/>
              <a:t>dojaśnienie</a:t>
            </a:r>
            <a:r>
              <a:rPr lang="pl-PL" b="1" dirty="0" smtClean="0"/>
              <a:t> jest dostępne tylko dla wąskiej grupy</a:t>
            </a:r>
            <a:r>
              <a:rPr lang="pl-PL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W Internecie zawsze lepsze </a:t>
            </a:r>
            <a:r>
              <a:rPr lang="pl-PL" b="1" dirty="0" smtClean="0"/>
              <a:t>linki </a:t>
            </a:r>
            <a:r>
              <a:rPr lang="pl-PL" b="1" dirty="0" smtClean="0"/>
              <a:t>opisowe</a:t>
            </a:r>
            <a:r>
              <a:rPr lang="pl-PL" dirty="0" smtClean="0"/>
              <a:t>, a nie „http”,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Linki do dokumentów </a:t>
            </a:r>
            <a:r>
              <a:rPr lang="pl-PL" dirty="0" smtClean="0"/>
              <a:t>ze wskazaniem </a:t>
            </a:r>
            <a:r>
              <a:rPr lang="pl-PL" b="1" dirty="0" smtClean="0"/>
              <a:t>formatu i wielkości </a:t>
            </a:r>
            <a:r>
              <a:rPr lang="pl-PL" dirty="0" smtClean="0"/>
              <a:t>pliku.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Linki – opis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03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809181"/>
            <a:ext cx="10660956" cy="2122048"/>
          </a:xfrm>
        </p:spPr>
        <p:txBody>
          <a:bodyPr>
            <a:noAutofit/>
          </a:bodyPr>
          <a:lstStyle/>
          <a:p>
            <a:pPr fontAlgn="base"/>
            <a:r>
              <a:rPr lang="pl-PL" sz="3200" b="1" dirty="0"/>
              <a:t>Przyjazność dla osób z niepełnosprawnościami</a:t>
            </a:r>
          </a:p>
          <a:p>
            <a:pPr fontAlgn="base"/>
            <a:r>
              <a:rPr lang="pl-PL" sz="3200" dirty="0"/>
              <a:t>Dzięki dostępności cyfrowej osoby z </a:t>
            </a:r>
            <a:r>
              <a:rPr lang="pl-PL" sz="3200" dirty="0" smtClean="0"/>
              <a:t>niepełnosprawnościami </a:t>
            </a:r>
            <a:r>
              <a:rPr lang="pl-PL" sz="3200" dirty="0"/>
              <a:t>mogą wygodnie </a:t>
            </a:r>
            <a:r>
              <a:rPr lang="pl-PL" sz="3200" dirty="0" smtClean="0"/>
              <a:t>korzystać z </a:t>
            </a:r>
            <a:r>
              <a:rPr lang="pl-PL" sz="3200" dirty="0"/>
              <a:t>serwisów internetowych i aplikacji </a:t>
            </a:r>
            <a:r>
              <a:rPr lang="pl-PL" sz="3200" dirty="0" smtClean="0"/>
              <a:t>mobilnych.</a:t>
            </a:r>
            <a:endParaRPr lang="pl-PL" sz="3200" dirty="0"/>
          </a:p>
          <a:p>
            <a:r>
              <a:rPr lang="pl-PL" sz="3200" dirty="0" smtClean="0"/>
              <a:t> </a:t>
            </a:r>
          </a:p>
          <a:p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dostępność cyfrowa 1/3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3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Linki muszą odróżniać się </a:t>
            </a:r>
            <a:r>
              <a:rPr lang="pl-PL" dirty="0" smtClean="0"/>
              <a:t>od tekstu je otaczającego – nie wszyscy użytkownicy widzą, nie wszyscy rozróżniają kolory,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Wyróżniając linki </a:t>
            </a:r>
            <a:r>
              <a:rPr lang="pl-PL" b="1" dirty="0" smtClean="0"/>
              <a:t>łącz inny kolor i inne formatowanie </a:t>
            </a:r>
            <a:r>
              <a:rPr lang="pl-PL" dirty="0" smtClean="0"/>
              <a:t>(najlepiej podkreślenie) niż tekstu.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Linki – opis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4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Linki – przykład 1/2</a:t>
            </a:r>
            <a:endParaRPr lang="pl-PL" dirty="0"/>
          </a:p>
        </p:txBody>
      </p:sp>
      <p:pic>
        <p:nvPicPr>
          <p:cNvPr id="3" name="Obraz 2" title="Fragment artykułu z wyraźnie wyróżnionymi linkami śródtekstowymi"/>
          <p:cNvPicPr>
            <a:picLocks noChangeAspect="1"/>
          </p:cNvPicPr>
          <p:nvPr/>
        </p:nvPicPr>
        <p:blipFill rotWithShape="1">
          <a:blip r:embed="rId2"/>
          <a:srcRect l="45227" t="23569" r="13636" b="40472"/>
          <a:stretch/>
        </p:blipFill>
        <p:spPr>
          <a:xfrm>
            <a:off x="932329" y="1281593"/>
            <a:ext cx="7386735" cy="36321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30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Linki – przykład 2/2</a:t>
            </a:r>
            <a:endParaRPr lang="pl-PL" dirty="0"/>
          </a:p>
        </p:txBody>
      </p:sp>
      <p:pic>
        <p:nvPicPr>
          <p:cNvPr id="4" name="Obraz 3" title="Fragment strony z widocznym linkiem do dokumentu z informacją o formacie i wielkości tego dokumentu"/>
          <p:cNvPicPr>
            <a:picLocks noChangeAspect="1"/>
          </p:cNvPicPr>
          <p:nvPr/>
        </p:nvPicPr>
        <p:blipFill rotWithShape="1">
          <a:blip r:embed="rId2"/>
          <a:srcRect l="44470" t="45118" r="26061" b="22424"/>
          <a:stretch/>
        </p:blipFill>
        <p:spPr>
          <a:xfrm>
            <a:off x="932330" y="1281594"/>
            <a:ext cx="5754255" cy="35649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1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Treść przekazywana obrazem musi mieć </a:t>
            </a:r>
            <a:r>
              <a:rPr lang="pl-PL" b="1" dirty="0" smtClean="0"/>
              <a:t>alternatywę tekstową </a:t>
            </a:r>
            <a:r>
              <a:rPr lang="pl-PL" dirty="0" smtClean="0"/>
              <a:t>– najczęściej będzie to </a:t>
            </a:r>
            <a:r>
              <a:rPr lang="pl-PL" b="1" dirty="0" smtClean="0"/>
              <a:t>opis alternatywny </a:t>
            </a:r>
            <a:r>
              <a:rPr lang="pl-PL" dirty="0" smtClean="0"/>
              <a:t>(alt),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Opis alternatywny ma być:</a:t>
            </a:r>
          </a:p>
          <a:p>
            <a:pPr marL="1143000" lvl="1" indent="-457200"/>
            <a:r>
              <a:rPr lang="pl-PL" b="1" dirty="0" smtClean="0"/>
              <a:t>Zwięzły,</a:t>
            </a:r>
          </a:p>
          <a:p>
            <a:pPr marL="1143000" lvl="1" indent="-457200"/>
            <a:r>
              <a:rPr lang="pl-PL" b="1" dirty="0" smtClean="0"/>
              <a:t>Skupiony na najważniejszych elementach obrazu,</a:t>
            </a:r>
          </a:p>
          <a:p>
            <a:pPr marL="1143000" lvl="1" indent="-457200"/>
            <a:r>
              <a:rPr lang="pl-PL" b="1" dirty="0" smtClean="0"/>
              <a:t>Adekwatny do kontekstu</a:t>
            </a:r>
            <a:r>
              <a:rPr lang="pl-PL" b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Opis alternatywny jest </a:t>
            </a:r>
            <a:r>
              <a:rPr lang="pl-PL" b="1" dirty="0" smtClean="0"/>
              <a:t>niewidoczny</a:t>
            </a:r>
            <a:r>
              <a:rPr lang="pl-PL" dirty="0" smtClean="0"/>
              <a:t> – to coś inne niż podpis.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Grafiki i zdjęcia – opis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1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Elementy dekoracyjne</a:t>
            </a:r>
            <a:r>
              <a:rPr lang="pl-PL" dirty="0" smtClean="0"/>
              <a:t> też muszą mieć tzw. „alt” tylko, że bez treści (pusty),</a:t>
            </a:r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Grafiki, które </a:t>
            </a:r>
            <a:r>
              <a:rPr lang="pl-PL" b="1" dirty="0" smtClean="0"/>
              <a:t>są </a:t>
            </a:r>
            <a:r>
              <a:rPr lang="pl-PL" b="1" dirty="0" smtClean="0"/>
              <a:t>linkami, </a:t>
            </a:r>
            <a:r>
              <a:rPr lang="pl-PL" dirty="0" smtClean="0"/>
              <a:t>w </a:t>
            </a:r>
            <a:r>
              <a:rPr lang="pl-PL" dirty="0" smtClean="0"/>
              <a:t>opisie alternatywnym mają informację</a:t>
            </a:r>
            <a:r>
              <a:rPr lang="pl-PL" b="1" dirty="0" smtClean="0"/>
              <a:t> </a:t>
            </a:r>
            <a:r>
              <a:rPr lang="pl-PL" b="1" dirty="0" smtClean="0"/>
              <a:t>„dokąd prowadzą”, </a:t>
            </a:r>
            <a:r>
              <a:rPr lang="pl-PL" dirty="0" smtClean="0"/>
              <a:t>a nie „jak wyglądają”.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Grafiki i zdjęcia – opis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81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Grafiki i zdjęcia – przykład 1/3</a:t>
            </a:r>
            <a:endParaRPr lang="pl-PL" dirty="0"/>
          </a:p>
        </p:txBody>
      </p:sp>
      <p:pic>
        <p:nvPicPr>
          <p:cNvPr id="5" name="Obraz 4" title="Przykładowe zdjęcie z widocznym opisem alternatywnym (1 z 3)"/>
          <p:cNvPicPr>
            <a:picLocks noChangeAspect="1"/>
          </p:cNvPicPr>
          <p:nvPr/>
        </p:nvPicPr>
        <p:blipFill rotWithShape="1">
          <a:blip r:embed="rId2"/>
          <a:srcRect l="20227" t="42693" r="26591" b="12727"/>
          <a:stretch/>
        </p:blipFill>
        <p:spPr>
          <a:xfrm>
            <a:off x="932330" y="1281594"/>
            <a:ext cx="8271307" cy="39000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90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Grafiki i zdjęcia – przykład 2/3</a:t>
            </a:r>
            <a:endParaRPr lang="pl-PL" dirty="0"/>
          </a:p>
        </p:txBody>
      </p:sp>
      <p:pic>
        <p:nvPicPr>
          <p:cNvPr id="3" name="Obraz 2" title="Przykładowe zdjęcie z widocznym opisem alternatywnym (2 z 3)"/>
          <p:cNvPicPr>
            <a:picLocks noChangeAspect="1"/>
          </p:cNvPicPr>
          <p:nvPr/>
        </p:nvPicPr>
        <p:blipFill rotWithShape="1">
          <a:blip r:embed="rId2"/>
          <a:srcRect l="20303" t="44041" r="27045" b="9494"/>
          <a:stretch/>
        </p:blipFill>
        <p:spPr>
          <a:xfrm>
            <a:off x="932330" y="1281593"/>
            <a:ext cx="8191454" cy="40662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7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Grafiki i zdjęcia – przykład 3/3</a:t>
            </a:r>
            <a:endParaRPr lang="pl-PL" dirty="0"/>
          </a:p>
        </p:txBody>
      </p:sp>
      <p:pic>
        <p:nvPicPr>
          <p:cNvPr id="4" name="Obraz 3" title="Przykładowe zdjęcie z widocznym opisem alternatywnym (3 z 3)"/>
          <p:cNvPicPr>
            <a:picLocks noChangeAspect="1"/>
          </p:cNvPicPr>
          <p:nvPr/>
        </p:nvPicPr>
        <p:blipFill rotWithShape="1">
          <a:blip r:embed="rId2"/>
          <a:srcRect l="20000" t="38788" r="27348" b="17307"/>
          <a:stretch/>
        </p:blipFill>
        <p:spPr>
          <a:xfrm>
            <a:off x="932330" y="1281594"/>
            <a:ext cx="8895161" cy="41724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7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Złożone grafiki mogą wymagać </a:t>
            </a:r>
            <a:r>
              <a:rPr lang="pl-PL" b="1" dirty="0" smtClean="0"/>
              <a:t>szerszego opisu </a:t>
            </a:r>
            <a:r>
              <a:rPr lang="pl-PL" dirty="0" smtClean="0"/>
              <a:t>niż zwięzły </a:t>
            </a:r>
            <a:r>
              <a:rPr lang="pl-PL" dirty="0" smtClean="0"/>
              <a:t>„alt”,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Opis taki zawsze powinien być </a:t>
            </a:r>
            <a:r>
              <a:rPr lang="pl-PL" b="1" dirty="0" smtClean="0"/>
              <a:t>bezpośrednio obok złożonej grafiki </a:t>
            </a:r>
            <a:r>
              <a:rPr lang="pl-PL" dirty="0" smtClean="0"/>
              <a:t>– w formie tekstu lub linku do opisu,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Dla </a:t>
            </a:r>
            <a:r>
              <a:rPr lang="pl-PL" b="1" dirty="0" smtClean="0"/>
              <a:t>wykresów i schematów </a:t>
            </a:r>
            <a:r>
              <a:rPr lang="pl-PL" dirty="0" smtClean="0"/>
              <a:t>dobrą alternatywą są </a:t>
            </a:r>
            <a:r>
              <a:rPr lang="pl-PL" b="1" dirty="0" smtClean="0"/>
              <a:t>tabele z danymi</a:t>
            </a:r>
            <a:r>
              <a:rPr lang="pl-PL" dirty="0" smtClean="0"/>
              <a:t>.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Infografiki, wykresy, schematy -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7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Infografiki, wykresy, schematy – przykład 1/2</a:t>
            </a:r>
            <a:endParaRPr lang="pl-PL" dirty="0"/>
          </a:p>
        </p:txBody>
      </p:sp>
      <p:pic>
        <p:nvPicPr>
          <p:cNvPr id="5" name="Obraz 4" title="przykładowa prosta infografika (schemat) z widocznym linkiem do jej opisu"/>
          <p:cNvPicPr>
            <a:picLocks noChangeAspect="1"/>
          </p:cNvPicPr>
          <p:nvPr/>
        </p:nvPicPr>
        <p:blipFill rotWithShape="1">
          <a:blip r:embed="rId2"/>
          <a:srcRect l="44773" t="37305" r="3258" b="35489"/>
          <a:stretch/>
        </p:blipFill>
        <p:spPr>
          <a:xfrm>
            <a:off x="932330" y="1281594"/>
            <a:ext cx="6336146" cy="18657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Obraz 5" title="Treści opisu tekstowego prostej infografiki (schematu)"/>
          <p:cNvPicPr>
            <a:picLocks noChangeAspect="1"/>
          </p:cNvPicPr>
          <p:nvPr/>
        </p:nvPicPr>
        <p:blipFill rotWithShape="1">
          <a:blip r:embed="rId3"/>
          <a:srcRect l="21136" t="40808" r="30304" b="26061"/>
          <a:stretch/>
        </p:blipFill>
        <p:spPr>
          <a:xfrm>
            <a:off x="932330" y="3583709"/>
            <a:ext cx="5920511" cy="22721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38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809181"/>
            <a:ext cx="10660956" cy="2122048"/>
          </a:xfrm>
        </p:spPr>
        <p:txBody>
          <a:bodyPr>
            <a:noAutofit/>
          </a:bodyPr>
          <a:lstStyle/>
          <a:p>
            <a:pPr fontAlgn="base"/>
            <a:r>
              <a:rPr lang="pl-PL" sz="3200" b="1" dirty="0"/>
              <a:t>Obowiązek i szansa dla podmiotów publicznych</a:t>
            </a:r>
          </a:p>
          <a:p>
            <a:pPr fontAlgn="base"/>
            <a:r>
              <a:rPr lang="pl-PL" sz="3200" dirty="0"/>
              <a:t>Dostępność cyfrowa to </a:t>
            </a:r>
            <a:r>
              <a:rPr lang="pl-PL" sz="3200" dirty="0">
                <a:hlinkClick r:id="rId2"/>
              </a:rPr>
              <a:t>obowiązek prawny</a:t>
            </a:r>
            <a:r>
              <a:rPr lang="pl-PL" sz="3200" dirty="0"/>
              <a:t>, ale też szansa na dotarcie do wszystkich użytkowników, w tym osób z niepełnosprawnościami.</a:t>
            </a:r>
          </a:p>
          <a:p>
            <a:r>
              <a:rPr lang="pl-PL" sz="3200" dirty="0" smtClean="0"/>
              <a:t> </a:t>
            </a:r>
          </a:p>
          <a:p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dostępność cyfrowa 2/3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Infografiki, wykresy, schematy – przykład 2/2</a:t>
            </a:r>
            <a:endParaRPr lang="pl-PL" dirty="0"/>
          </a:p>
        </p:txBody>
      </p:sp>
      <p:pic>
        <p:nvPicPr>
          <p:cNvPr id="3" name="Obraz 2" title="Złożona infografika (schemat)"/>
          <p:cNvPicPr>
            <a:picLocks noChangeAspect="1"/>
          </p:cNvPicPr>
          <p:nvPr/>
        </p:nvPicPr>
        <p:blipFill rotWithShape="1">
          <a:blip r:embed="rId2"/>
          <a:srcRect l="45303" t="36767" r="6893" b="25252"/>
          <a:stretch/>
        </p:blipFill>
        <p:spPr>
          <a:xfrm>
            <a:off x="6212542" y="1281594"/>
            <a:ext cx="4581779" cy="20476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Obraz 3" title="Treści opisu tekstowego złożonej infografiki (schematu)"/>
          <p:cNvPicPr>
            <a:picLocks noChangeAspect="1"/>
          </p:cNvPicPr>
          <p:nvPr/>
        </p:nvPicPr>
        <p:blipFill rotWithShape="1">
          <a:blip r:embed="rId3"/>
          <a:srcRect l="25303" t="16431" r="33030" b="9764"/>
          <a:stretch/>
        </p:blipFill>
        <p:spPr>
          <a:xfrm>
            <a:off x="932330" y="1281594"/>
            <a:ext cx="5080001" cy="50615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31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Żadna informacja </a:t>
            </a:r>
            <a:r>
              <a:rPr lang="pl-PL" dirty="0" smtClean="0"/>
              <a:t>nie powinna być przekazywana </a:t>
            </a:r>
            <a:r>
              <a:rPr lang="pl-PL" b="1" dirty="0" smtClean="0"/>
              <a:t>wyłącznie kolorem</a:t>
            </a:r>
            <a:r>
              <a:rPr lang="pl-PL" dirty="0" smtClean="0"/>
              <a:t>, a </a:t>
            </a:r>
            <a:r>
              <a:rPr lang="pl-PL" b="1" dirty="0" smtClean="0"/>
              <a:t>żadna instrukcja bazować tylko na kolorze</a:t>
            </a:r>
            <a:r>
              <a:rPr lang="pl-PL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Bezpieczny</a:t>
            </a:r>
            <a:r>
              <a:rPr lang="pl-PL" b="1" dirty="0" smtClean="0"/>
              <a:t> kontrast tekstu do tła powyżej 4,5:1,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Bezpieczny</a:t>
            </a:r>
            <a:r>
              <a:rPr lang="pl-PL" b="1" dirty="0"/>
              <a:t> kontrast </a:t>
            </a:r>
            <a:r>
              <a:rPr lang="pl-PL" b="1" dirty="0" smtClean="0"/>
              <a:t>grafik/ikon </a:t>
            </a:r>
            <a:r>
              <a:rPr lang="pl-PL" b="1" dirty="0"/>
              <a:t>do tła powyżej 3</a:t>
            </a:r>
            <a:r>
              <a:rPr lang="pl-PL" b="1" dirty="0" smtClean="0"/>
              <a:t>:1</a:t>
            </a:r>
            <a:r>
              <a:rPr lang="pl-PL" b="1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Przydatne automaty do analizy kontrastu: </a:t>
            </a:r>
            <a:r>
              <a:rPr lang="pl-PL" dirty="0" smtClean="0">
                <a:hlinkClick r:id="rId2"/>
              </a:rPr>
              <a:t>Contrast Ratio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>
                <a:hlinkClick r:id="rId3"/>
              </a:rPr>
              <a:t>Color Contrast </a:t>
            </a:r>
            <a:r>
              <a:rPr lang="pl-PL" dirty="0" err="1" smtClean="0">
                <a:hlinkClick r:id="rId3"/>
              </a:rPr>
              <a:t>Checker</a:t>
            </a:r>
            <a:r>
              <a:rPr lang="pl-PL" dirty="0" smtClean="0"/>
              <a:t>, </a:t>
            </a:r>
            <a:r>
              <a:rPr lang="pl-PL" dirty="0" smtClean="0">
                <a:hlinkClick r:id="rId4"/>
              </a:rPr>
              <a:t>WAVE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Kolor i kontrast -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7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Kolor i kontrast - przykład</a:t>
            </a:r>
            <a:endParaRPr lang="pl-PL" dirty="0"/>
          </a:p>
        </p:txBody>
      </p:sp>
      <p:pic>
        <p:nvPicPr>
          <p:cNvPr id="5" name="Obraz 4" title="Wynik analizy kontrastu w narzędziu WAVE"/>
          <p:cNvPicPr>
            <a:picLocks noChangeAspect="1"/>
          </p:cNvPicPr>
          <p:nvPr/>
        </p:nvPicPr>
        <p:blipFill rotWithShape="1">
          <a:blip r:embed="rId2"/>
          <a:srcRect t="11986" r="77727" b="18115"/>
          <a:stretch/>
        </p:blipFill>
        <p:spPr>
          <a:xfrm>
            <a:off x="932330" y="1281594"/>
            <a:ext cx="2956179" cy="52185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93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to głównie</a:t>
            </a:r>
            <a:r>
              <a:rPr lang="pl-PL" b="1" dirty="0" smtClean="0"/>
              <a:t> wyzwanie dla osób z niepełnosprawnością słuchu,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Podstawa to </a:t>
            </a:r>
            <a:r>
              <a:rPr lang="pl-PL" b="1" dirty="0" smtClean="0"/>
              <a:t>transkrypcja </a:t>
            </a:r>
            <a:r>
              <a:rPr lang="pl-PL" dirty="0"/>
              <a:t> </a:t>
            </a:r>
            <a:r>
              <a:rPr lang="pl-PL" dirty="0" smtClean="0"/>
              <a:t>- zapis tekstowy ścieżki dźwiękowej (obowiązek),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Tłumaczenie </a:t>
            </a:r>
            <a:r>
              <a:rPr lang="pl-PL" dirty="0" smtClean="0"/>
              <a:t>na polski język migowy </a:t>
            </a:r>
            <a:r>
              <a:rPr lang="pl-PL" dirty="0" smtClean="0"/>
              <a:t>zapewni dostęp Głuchym (dobra </a:t>
            </a:r>
            <a:r>
              <a:rPr lang="pl-PL" dirty="0" smtClean="0"/>
              <a:t>praktyka),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Audio </a:t>
            </a:r>
            <a:r>
              <a:rPr lang="pl-PL" b="1" dirty="0" smtClean="0"/>
              <a:t>opublikowane przed 23 września 2020r. </a:t>
            </a:r>
            <a:r>
              <a:rPr lang="pl-PL" dirty="0" smtClean="0"/>
              <a:t>bez obowiązku </a:t>
            </a:r>
            <a:r>
              <a:rPr lang="pl-PL" dirty="0" smtClean="0"/>
              <a:t>dostępności cyfrowej,</a:t>
            </a:r>
            <a:r>
              <a:rPr lang="pl-PL" b="1" dirty="0" smtClean="0"/>
              <a:t> 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Audio – opis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91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Niedostępne audio podmiotu publicznego opublikowane w zewnętrznym serwisie (np. Facebook) musi być </a:t>
            </a:r>
            <a:r>
              <a:rPr lang="pl-PL" b="1" dirty="0" smtClean="0"/>
              <a:t>raz jeszcze opublikowane w formie w pełni dostępnej </a:t>
            </a:r>
            <a:r>
              <a:rPr lang="pl-PL" dirty="0" smtClean="0"/>
              <a:t>(na stronie tego podmiotu). 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Audio – opis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37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Audio – przykład</a:t>
            </a:r>
            <a:endParaRPr lang="pl-PL" dirty="0"/>
          </a:p>
        </p:txBody>
      </p:sp>
      <p:pic>
        <p:nvPicPr>
          <p:cNvPr id="5" name="Obraz 4" title="Fragment transkrypcji tekstowej"/>
          <p:cNvPicPr>
            <a:picLocks noChangeAspect="1"/>
          </p:cNvPicPr>
          <p:nvPr/>
        </p:nvPicPr>
        <p:blipFill rotWithShape="1">
          <a:blip r:embed="rId2"/>
          <a:srcRect l="26288" t="24647" r="27348" b="11650"/>
          <a:stretch/>
        </p:blipFill>
        <p:spPr>
          <a:xfrm>
            <a:off x="932330" y="1281594"/>
            <a:ext cx="5652655" cy="43688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5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to głównie</a:t>
            </a:r>
            <a:r>
              <a:rPr lang="pl-PL" b="1" dirty="0" smtClean="0"/>
              <a:t> wyzwanie dla osób z niepełnosprawnością słuchu i wzroku,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Napisy rozszerzone </a:t>
            </a:r>
            <a:r>
              <a:rPr lang="pl-PL" dirty="0" smtClean="0"/>
              <a:t>(obowiązek) – tam gdzie ścieżka dźwiękowa,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Audiodeskrypcja</a:t>
            </a:r>
            <a:r>
              <a:rPr lang="pl-PL" dirty="0" smtClean="0"/>
              <a:t> (obowiązek) – tam gdzie obraz przekazuje ważne informacje,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Tłumaczenia na polski język migowy </a:t>
            </a:r>
            <a:r>
              <a:rPr lang="pl-PL" dirty="0" smtClean="0"/>
              <a:t>(dobra praktyka),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Wideo – opis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0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Wideo </a:t>
            </a:r>
            <a:r>
              <a:rPr lang="pl-PL" b="1" dirty="0"/>
              <a:t>opublikowane przed 23 września 2020r. </a:t>
            </a:r>
            <a:r>
              <a:rPr lang="pl-PL" dirty="0"/>
              <a:t>bez obowiązku </a:t>
            </a:r>
            <a:r>
              <a:rPr lang="pl-PL" dirty="0" smtClean="0"/>
              <a:t>dostępności cyfrowej, 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Niedostępne wideo podmiotu publicznego opublikowane w zewnętrznym serwisie (np. Facebook) musi być </a:t>
            </a:r>
            <a:r>
              <a:rPr lang="pl-PL" b="1" dirty="0" smtClean="0"/>
              <a:t>raz jeszcze opublikowane w formie w pełni dostępnej </a:t>
            </a:r>
            <a:r>
              <a:rPr lang="pl-PL" dirty="0" smtClean="0"/>
              <a:t>(na stronie tego podmiotu).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 smtClean="0"/>
              <a:t>Wideotłumaczenie</a:t>
            </a:r>
            <a:r>
              <a:rPr lang="pl-PL" dirty="0" smtClean="0"/>
              <a:t> </a:t>
            </a:r>
            <a:r>
              <a:rPr lang="pl-PL" dirty="0" smtClean="0"/>
              <a:t>na język migowy, nie musi już mieć audiodeskrypcji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Wideo – opis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6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Wideo – przykład 1/3</a:t>
            </a:r>
            <a:endParaRPr lang="pl-PL" dirty="0"/>
          </a:p>
        </p:txBody>
      </p:sp>
      <p:pic>
        <p:nvPicPr>
          <p:cNvPr id="5" name="Obraz 4" title="Kadr w filmu z widocznymi napisami dla osób niesłyszących"/>
          <p:cNvPicPr>
            <a:picLocks noChangeAspect="1"/>
          </p:cNvPicPr>
          <p:nvPr/>
        </p:nvPicPr>
        <p:blipFill rotWithShape="1">
          <a:blip r:embed="rId2"/>
          <a:srcRect l="3106" t="21145" r="34849" b="16094"/>
          <a:stretch/>
        </p:blipFill>
        <p:spPr>
          <a:xfrm>
            <a:off x="932330" y="1281594"/>
            <a:ext cx="7564583" cy="43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Wideo – przykład 2/3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/>
          <a:p>
            <a:r>
              <a:rPr lang="pl-PL" dirty="0">
                <a:hlinkClick r:id="rId2"/>
              </a:rPr>
              <a:t>F</a:t>
            </a:r>
            <a:r>
              <a:rPr lang="pl-PL" dirty="0" smtClean="0">
                <a:hlinkClick r:id="rId2"/>
              </a:rPr>
              <a:t>ilm „Modelowa rewitalizacja miasta w Miliczu” z audiodeskrypcją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15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809181"/>
            <a:ext cx="10660956" cy="2122048"/>
          </a:xfrm>
        </p:spPr>
        <p:txBody>
          <a:bodyPr>
            <a:noAutofit/>
          </a:bodyPr>
          <a:lstStyle/>
          <a:p>
            <a:pPr fontAlgn="base"/>
            <a:r>
              <a:rPr lang="pl-PL" sz="3200" b="1" dirty="0"/>
              <a:t>Proces wymagający zaplanowania</a:t>
            </a:r>
          </a:p>
          <a:p>
            <a:pPr fontAlgn="base"/>
            <a:r>
              <a:rPr lang="pl-PL" sz="3200" dirty="0"/>
              <a:t>Dostępność </a:t>
            </a:r>
            <a:r>
              <a:rPr lang="pl-PL" sz="3200" dirty="0" smtClean="0"/>
              <a:t>cyfrowa </a:t>
            </a:r>
            <a:r>
              <a:rPr lang="pl-PL" sz="3200" dirty="0"/>
              <a:t>„staje się”, a nie „jest”.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Bez </a:t>
            </a:r>
            <a:r>
              <a:rPr lang="pl-PL" sz="3200" dirty="0"/>
              <a:t>konsekwentnych, </a:t>
            </a:r>
            <a:r>
              <a:rPr lang="pl-PL" sz="3200" dirty="0" smtClean="0"/>
              <a:t>planowanych </a:t>
            </a:r>
            <a:r>
              <a:rPr lang="pl-PL" sz="3200" dirty="0"/>
              <a:t>działań </a:t>
            </a:r>
            <a:r>
              <a:rPr lang="pl-PL" sz="3200" dirty="0" smtClean="0"/>
              <a:t>nie sposób zapewnić ją nawet na poziomie „zgodny </a:t>
            </a:r>
            <a:r>
              <a:rPr lang="pl-PL" sz="3200" dirty="0"/>
              <a:t>z prawem”.</a:t>
            </a:r>
          </a:p>
          <a:p>
            <a:r>
              <a:rPr lang="pl-PL" sz="3200" dirty="0" smtClean="0"/>
              <a:t> </a:t>
            </a:r>
          </a:p>
          <a:p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dostępność cyfrowa 3/3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96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Wideo – przykład 3/3</a:t>
            </a:r>
            <a:endParaRPr lang="pl-PL" dirty="0"/>
          </a:p>
        </p:txBody>
      </p:sp>
      <p:pic>
        <p:nvPicPr>
          <p:cNvPr id="3" name="Obraz 2" title="Kadr z wideotłumaczenia na polski język migowy"/>
          <p:cNvPicPr>
            <a:picLocks noChangeAspect="1"/>
          </p:cNvPicPr>
          <p:nvPr/>
        </p:nvPicPr>
        <p:blipFill rotWithShape="1">
          <a:blip r:embed="rId2"/>
          <a:srcRect l="44999" t="28013" r="5834" b="15556"/>
          <a:stretch/>
        </p:blipFill>
        <p:spPr>
          <a:xfrm>
            <a:off x="932329" y="1281593"/>
            <a:ext cx="6884901" cy="44449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Dokumenty zamieszczone na stronie www to także </a:t>
            </a:r>
            <a:r>
              <a:rPr lang="pl-PL" b="1" dirty="0" smtClean="0"/>
              <a:t>treść, która musi być dostępna cyfrowo,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Wszystkie wcześniejsze zasady </a:t>
            </a:r>
            <a:r>
              <a:rPr lang="pl-PL" dirty="0" smtClean="0"/>
              <a:t>odnoszą się także do dokumentów (struktura, zrozumiałość, alternatywy itd.),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/>
              <a:t>Skany tylko w ostateczności </a:t>
            </a:r>
            <a:r>
              <a:rPr lang="pl-PL" dirty="0"/>
              <a:t>i zawsze z alternatywą</a:t>
            </a:r>
            <a:r>
              <a:rPr lang="pl-PL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Pliki PDF i tworzone w Microsoft Office mogą być dostępne cyfrowo – ich </a:t>
            </a:r>
            <a:r>
              <a:rPr lang="pl-PL" b="1" dirty="0" smtClean="0"/>
              <a:t>edytory pozwalają na takie ich przygotowanie </a:t>
            </a:r>
            <a:endParaRPr lang="pl-PL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Dokumenty – opis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26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Dokumenty </a:t>
            </a:r>
            <a:r>
              <a:rPr lang="pl-PL" b="1" dirty="0"/>
              <a:t>opublikowane przed 23 września 2018r. i nieużywane do bieżących działań - bez obowiązku dostępności, 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Niedostępne dokumenty </a:t>
            </a:r>
            <a:r>
              <a:rPr lang="pl-PL" dirty="0"/>
              <a:t>podmiotu publicznego opublikowane w zewnętrznym serwisie (np. </a:t>
            </a:r>
            <a:r>
              <a:rPr lang="pl-PL" dirty="0" smtClean="0"/>
              <a:t>platforma zakupowa) muszą </a:t>
            </a:r>
            <a:r>
              <a:rPr lang="pl-PL" dirty="0"/>
              <a:t>być </a:t>
            </a:r>
            <a:r>
              <a:rPr lang="pl-PL" b="1" dirty="0"/>
              <a:t>raz jeszcze opublikowane w formie w pełni dostępnej </a:t>
            </a:r>
            <a:r>
              <a:rPr lang="pl-PL" dirty="0"/>
              <a:t>(na stronie tego podmiotu</a:t>
            </a:r>
            <a:r>
              <a:rPr lang="pl-PL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Dokumenty – opis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97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9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to podstawa </a:t>
            </a:r>
            <a:r>
              <a:rPr lang="pl-PL" b="1" dirty="0" smtClean="0"/>
              <a:t>czytelności,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ozwala rozumieć </a:t>
            </a:r>
            <a:r>
              <a:rPr lang="pl-PL" b="1" dirty="0" smtClean="0"/>
              <a:t>zależności między treściami</a:t>
            </a:r>
            <a:r>
              <a:rPr lang="pl-PL" dirty="0" smtClean="0"/>
              <a:t> i </a:t>
            </a:r>
            <a:r>
              <a:rPr lang="pl-PL" b="1" dirty="0" smtClean="0"/>
              <a:t>umożliwia nawigację </a:t>
            </a:r>
            <a:r>
              <a:rPr lang="pl-PL" dirty="0" smtClean="0"/>
              <a:t>osobom niewidomym,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tworzą ją między innymi</a:t>
            </a:r>
            <a:r>
              <a:rPr lang="pl-PL" b="1" dirty="0" smtClean="0"/>
              <a:t>: akapity, nagłówki, listy, tabele</a:t>
            </a:r>
            <a:r>
              <a:rPr lang="pl-PL" dirty="0"/>
              <a:t>,</a:t>
            </a:r>
            <a:endParaRPr lang="pl-PL" dirty="0" smtClean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 smtClean="0"/>
              <a:t>nie </a:t>
            </a:r>
            <a:r>
              <a:rPr lang="pl-PL" b="1" dirty="0"/>
              <a:t>chodzi </a:t>
            </a:r>
            <a:r>
              <a:rPr lang="pl-PL" b="1" dirty="0" smtClean="0"/>
              <a:t>w niej głównie </a:t>
            </a:r>
            <a:r>
              <a:rPr lang="pl-PL" b="1" dirty="0"/>
              <a:t>o wygląd, ale </a:t>
            </a:r>
            <a:r>
              <a:rPr lang="pl-PL" b="1" dirty="0" smtClean="0"/>
              <a:t>o </a:t>
            </a:r>
            <a:r>
              <a:rPr lang="pl-PL" b="1" dirty="0"/>
              <a:t>logikę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Struktura treści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5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informacja przekazywana obrazem </a:t>
            </a:r>
            <a:r>
              <a:rPr lang="pl-PL" b="1" dirty="0" smtClean="0"/>
              <a:t>musi mieć alternatywę tekstową,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opis alternatywny </a:t>
            </a:r>
            <a:r>
              <a:rPr lang="pl-PL" b="1" dirty="0" smtClean="0"/>
              <a:t>grafik </a:t>
            </a:r>
            <a:r>
              <a:rPr lang="pl-PL" b="1" dirty="0"/>
              <a:t>i zdjęć </a:t>
            </a:r>
            <a:r>
              <a:rPr lang="pl-PL" dirty="0" smtClean="0"/>
              <a:t>mówi </a:t>
            </a:r>
            <a:r>
              <a:rPr lang="pl-PL" b="1" dirty="0"/>
              <a:t>co widać </a:t>
            </a:r>
            <a:r>
              <a:rPr lang="pl-PL" dirty="0"/>
              <a:t>na </a:t>
            </a:r>
            <a:r>
              <a:rPr lang="pl-PL" dirty="0" smtClean="0"/>
              <a:t>grafice/zdjęciu</a:t>
            </a:r>
            <a:r>
              <a:rPr lang="pl-PL" b="1" dirty="0" smtClean="0"/>
              <a:t>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opis alternatywny </a:t>
            </a:r>
            <a:r>
              <a:rPr lang="pl-PL" b="1" dirty="0" smtClean="0"/>
              <a:t>linków graficznych </a:t>
            </a:r>
            <a:r>
              <a:rPr lang="pl-PL" dirty="0" smtClean="0"/>
              <a:t>mówi </a:t>
            </a:r>
            <a:r>
              <a:rPr lang="pl-PL" b="1" dirty="0" smtClean="0"/>
              <a:t>o funkcji, a nie wyglądzie linku,</a:t>
            </a:r>
            <a:endParaRPr lang="pl-PL" dirty="0" smtClean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t</a:t>
            </a:r>
            <a:r>
              <a:rPr lang="pl-PL" b="1" dirty="0" smtClean="0"/>
              <a:t>abele </a:t>
            </a:r>
            <a:r>
              <a:rPr lang="pl-PL" dirty="0" smtClean="0"/>
              <a:t>to dobra alternatywa </a:t>
            </a:r>
            <a:r>
              <a:rPr lang="pl-PL" b="1" dirty="0" smtClean="0"/>
              <a:t>dla wykresów i schematów.</a:t>
            </a:r>
            <a:endParaRPr lang="pl-PL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Alternatywa tekstowa dla elementów graficznych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01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29" y="2002054"/>
            <a:ext cx="10723961" cy="416783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 filmach ze ścieżką dźwiękową </a:t>
            </a:r>
            <a:r>
              <a:rPr lang="pl-PL" b="1" dirty="0" smtClean="0"/>
              <a:t>napisy rozszerzone </a:t>
            </a:r>
            <a:r>
              <a:rPr lang="pl-PL" dirty="0" smtClean="0"/>
              <a:t>(obowiązek)</a:t>
            </a:r>
            <a:r>
              <a:rPr lang="pl-PL" b="1" dirty="0" smtClean="0"/>
              <a:t>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t</a:t>
            </a:r>
            <a:r>
              <a:rPr lang="pl-PL" b="1" dirty="0" smtClean="0"/>
              <a:t>łumacz języka migowego </a:t>
            </a:r>
            <a:r>
              <a:rPr lang="pl-PL" dirty="0" smtClean="0"/>
              <a:t>jedyna opcja dla Głuchych </a:t>
            </a:r>
            <a:r>
              <a:rPr lang="pl-PL" dirty="0" smtClean="0"/>
              <a:t>(dobra praktyka</a:t>
            </a:r>
            <a:r>
              <a:rPr lang="pl-PL" dirty="0" smtClean="0"/>
              <a:t>),</a:t>
            </a:r>
            <a:endParaRPr lang="pl-PL" dirty="0" smtClean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 materiałach audio </a:t>
            </a:r>
            <a:r>
              <a:rPr lang="pl-PL" b="1" dirty="0" smtClean="0"/>
              <a:t>transkrypcja</a:t>
            </a:r>
            <a:r>
              <a:rPr lang="pl-PL" dirty="0" smtClean="0"/>
              <a:t> (obowiązek),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a</a:t>
            </a:r>
            <a:r>
              <a:rPr lang="pl-PL" b="1" dirty="0" smtClean="0"/>
              <a:t>udiodeskrypcja </a:t>
            </a:r>
            <a:r>
              <a:rPr lang="pl-PL" dirty="0" smtClean="0"/>
              <a:t>w filmach z ważnymi informacjami w formie obrazów (obowiązek),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t</a:t>
            </a:r>
            <a:r>
              <a:rPr lang="pl-PL" dirty="0" smtClean="0"/>
              <a:t>e formy </a:t>
            </a:r>
            <a:r>
              <a:rPr lang="pl-PL" b="1" dirty="0" smtClean="0"/>
              <a:t>nie są wymienne </a:t>
            </a:r>
            <a:r>
              <a:rPr lang="pl-PL" dirty="0" smtClean="0"/>
              <a:t>– każda dla innych odbiorców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Alternatywa dla multimediów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61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ze zrozumiałości </a:t>
            </a:r>
            <a:r>
              <a:rPr lang="pl-PL" b="1" dirty="0" smtClean="0"/>
              <a:t>korzystają wszyscy,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rozumiale to </a:t>
            </a:r>
            <a:r>
              <a:rPr lang="pl-PL" b="1" dirty="0" smtClean="0"/>
              <a:t>prosto, krótko i bezpośrednio, </a:t>
            </a:r>
            <a:r>
              <a:rPr lang="pl-PL" dirty="0" smtClean="0"/>
              <a:t>a nie infantylnie,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d</a:t>
            </a:r>
            <a:r>
              <a:rPr lang="pl-PL" dirty="0" smtClean="0"/>
              <a:t>otyczy także treści </a:t>
            </a:r>
            <a:r>
              <a:rPr lang="pl-PL" b="1" dirty="0" smtClean="0"/>
              <a:t>nagłówków</a:t>
            </a:r>
            <a:r>
              <a:rPr lang="pl-PL" dirty="0" smtClean="0"/>
              <a:t> (informacyjne, a nie „sprytne”), </a:t>
            </a:r>
            <a:r>
              <a:rPr lang="pl-PL" b="1" dirty="0" smtClean="0"/>
              <a:t>linków</a:t>
            </a:r>
            <a:r>
              <a:rPr lang="pl-PL" dirty="0" smtClean="0"/>
              <a:t> (tekstowe, a nie „http”) czy </a:t>
            </a:r>
            <a:r>
              <a:rPr lang="pl-PL" b="1" dirty="0" smtClean="0"/>
              <a:t>opisów alternatywnych </a:t>
            </a:r>
            <a:r>
              <a:rPr lang="pl-PL" dirty="0" smtClean="0"/>
              <a:t>(to co najważniejsze, bez „zdjęcie przedstawiające...”)</a:t>
            </a:r>
            <a:r>
              <a:rPr lang="pl-PL" b="1" dirty="0" smtClean="0"/>
              <a:t> 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Zrozumiałość czyli prosty język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60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8597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t</a:t>
            </a:r>
            <a:r>
              <a:rPr lang="pl-PL" b="1" dirty="0" smtClean="0"/>
              <a:t>am gdzie to możliwe treść</a:t>
            </a:r>
            <a:r>
              <a:rPr lang="pl-PL" dirty="0" smtClean="0"/>
              <a:t> nie w dokumencie tylko </a:t>
            </a:r>
            <a:r>
              <a:rPr lang="pl-PL" b="1" dirty="0" smtClean="0"/>
              <a:t>w HTML </a:t>
            </a:r>
            <a:r>
              <a:rPr lang="pl-PL" dirty="0" smtClean="0"/>
              <a:t>(bezpośrednio na stronie),</a:t>
            </a:r>
            <a:endParaRPr lang="pl-PL" b="1" dirty="0" smtClean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 err="1" smtClean="0"/>
              <a:t>PDFy</a:t>
            </a:r>
            <a:r>
              <a:rPr lang="pl-PL" b="1" dirty="0" smtClean="0"/>
              <a:t> mogą być dostępne</a:t>
            </a:r>
            <a:r>
              <a:rPr lang="pl-PL" dirty="0" smtClean="0"/>
              <a:t> cyfrowo – to kwestia ich przygotowania,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akiet </a:t>
            </a:r>
            <a:r>
              <a:rPr lang="pl-PL" b="1" dirty="0" smtClean="0"/>
              <a:t>Microsoft Office pozwala tworzyć bardzo dostępne dokumenty </a:t>
            </a:r>
            <a:r>
              <a:rPr lang="pl-PL" dirty="0" err="1" smtClean="0"/>
              <a:t>docx</a:t>
            </a:r>
            <a:r>
              <a:rPr lang="pl-PL" dirty="0" smtClean="0"/>
              <a:t>, </a:t>
            </a:r>
            <a:r>
              <a:rPr lang="pl-PL" dirty="0" err="1" smtClean="0"/>
              <a:t>xlsx</a:t>
            </a:r>
            <a:r>
              <a:rPr lang="pl-PL" dirty="0" smtClean="0"/>
              <a:t>, </a:t>
            </a:r>
            <a:r>
              <a:rPr lang="pl-PL" dirty="0" err="1" smtClean="0"/>
              <a:t>pptx</a:t>
            </a:r>
            <a:r>
              <a:rPr lang="pl-PL" dirty="0" smtClean="0"/>
              <a:t> – to także kwestia ich przygotowania.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Dokumenty to też treści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69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Ikona człowieka w okręgu - symbol uniwersalności dostępności cyfrowej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6280" r="17678" b="33611"/>
          <a:stretch/>
        </p:blipFill>
        <p:spPr>
          <a:xfrm>
            <a:off x="5197641" y="1674795"/>
            <a:ext cx="7536583" cy="5741777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432843" y="2383917"/>
            <a:ext cx="5141211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3200" b="1" dirty="0"/>
              <a:t>Pełny,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3200" b="1" dirty="0"/>
              <a:t>Samodzielny, </a:t>
            </a:r>
            <a:endParaRPr lang="pl-PL" sz="3200" b="1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3200" b="1" dirty="0" smtClean="0"/>
              <a:t>Wygodny,</a:t>
            </a:r>
            <a:endParaRPr lang="pl-PL" sz="32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3200" b="1" dirty="0" smtClean="0"/>
              <a:t>Bezpieczny </a:t>
            </a:r>
            <a:endParaRPr lang="pl-PL" sz="3200" dirty="0" smtClean="0"/>
          </a:p>
          <a:p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Dostępność cyfrowa umożliwia dostęp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12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48284"/>
            <a:ext cx="10560424" cy="43744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Polskie tłumaczenie wytycznych WCAG 2.1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Omówienie wymagań prawnych związanych z dostępnością cyfrową</a:t>
            </a:r>
            <a:r>
              <a:rPr lang="pl-PL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hlinkClick r:id="rId4"/>
              </a:rPr>
              <a:t>Ustawa </a:t>
            </a:r>
            <a:r>
              <a:rPr lang="pl-PL" dirty="0">
                <a:hlinkClick r:id="rId4"/>
              </a:rPr>
              <a:t>o dostępności cyfrowej stron internetowych i aplikacji podmiotów publicznych</a:t>
            </a:r>
            <a:endParaRPr lang="pl-PL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hlinkClick r:id="rId5"/>
              </a:rPr>
              <a:t>Poradnik – Jak przygotować deklarację dostępności?</a:t>
            </a:r>
            <a:endParaRPr lang="pl-PL" dirty="0" smtClean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hlinkClick r:id="rId6"/>
              </a:rPr>
              <a:t>Poradnik – Znajdź podstawowe błędy dostępności cyfrowej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Pomocne źródła i narzędzia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31850" y="4436198"/>
            <a:ext cx="9669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Zapraszam </a:t>
            </a:r>
            <a:r>
              <a:rPr lang="pl-PL" sz="2400" dirty="0"/>
              <a:t>na naszą </a:t>
            </a:r>
            <a:r>
              <a:rPr lang="pl-PL" sz="2400" dirty="0" smtClean="0">
                <a:hlinkClick r:id="rId2"/>
              </a:rPr>
              <a:t>stronę poświęconą dostępności cyfrowej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do kontaktu </a:t>
            </a:r>
            <a:r>
              <a:rPr lang="pl-PL" sz="2400" dirty="0">
                <a:hlinkClick r:id="rId3"/>
              </a:rPr>
              <a:t>dostepnosc.cyfrowa@mc.gov.pl</a:t>
            </a:r>
            <a:r>
              <a:rPr lang="pl-PL" sz="2400" dirty="0"/>
              <a:t>  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dirty="0" smtClean="0"/>
              <a:t>Dziękuję 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684158" cy="2240470"/>
          </a:xfrm>
        </p:spPr>
        <p:txBody>
          <a:bodyPr/>
          <a:lstStyle/>
          <a:p>
            <a:r>
              <a:rPr lang="pl-PL" dirty="0"/>
              <a:t>Kto i jak korzysta z dostępności cyfrowej?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6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849" y="2548139"/>
            <a:ext cx="10560424" cy="2114395"/>
          </a:xfrm>
        </p:spPr>
        <p:txBody>
          <a:bodyPr>
            <a:normAutofit lnSpcReduction="10000"/>
          </a:bodyPr>
          <a:lstStyle/>
          <a:p>
            <a:r>
              <a:rPr lang="pl-PL" sz="3200" b="1" dirty="0" smtClean="0"/>
              <a:t>Nie ma jednej, spójnej grupy „osoby z niepełnosprawnością”.</a:t>
            </a:r>
          </a:p>
          <a:p>
            <a:endParaRPr lang="pl-PL" sz="2400" dirty="0"/>
          </a:p>
          <a:p>
            <a:r>
              <a:rPr lang="pl-PL" sz="2400" dirty="0" smtClean="0"/>
              <a:t>Nawet w podziale na dane rodzaje niepełnosprawności użytkownicy mocno różnią się między sobą i korzystają z różnych rozwiązań.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</a:t>
            </a:r>
            <a:r>
              <a:rPr lang="pl-PL" dirty="0" smtClean="0"/>
              <a:t>eneficjenci dostępności cyfrowej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7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4361</TotalTime>
  <Words>1909</Words>
  <Application>Microsoft Office PowerPoint</Application>
  <PresentationFormat>Panoramiczny</PresentationFormat>
  <Paragraphs>241</Paragraphs>
  <Slides>71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Dostępność cyfrowa treści  na stronach internetowych</vt:lpstr>
      <vt:lpstr>Plan szkolenia</vt:lpstr>
      <vt:lpstr>Czym jest dostępność cyfrowa?</vt:lpstr>
      <vt:lpstr>Czym jest dostępność cyfrowa 1/3</vt:lpstr>
      <vt:lpstr>Czym jest dostępność cyfrowa 2/3</vt:lpstr>
      <vt:lpstr>Czym jest dostępność cyfrowa 3/3</vt:lpstr>
      <vt:lpstr>Dostępność cyfrowa umożliwia dostęp</vt:lpstr>
      <vt:lpstr>Kto i jak korzysta z dostępności cyfrowej? </vt:lpstr>
      <vt:lpstr>Beneficjenci dostępności cyfrowej</vt:lpstr>
      <vt:lpstr>Osoby słabowidzące powiększają widok  lub w pełni go dostosowują.</vt:lpstr>
      <vt:lpstr>Osoby słabowidzące 1/2 </vt:lpstr>
      <vt:lpstr>Osoby słabowidzące 2/2</vt:lpstr>
      <vt:lpstr>Osoby niewidome korzystają z czytników ekranu.</vt:lpstr>
      <vt:lpstr>Osoby niewidome 1/2 </vt:lpstr>
      <vt:lpstr>Osoby niewidome 2/2</vt:lpstr>
      <vt:lpstr>Osoby z niepełnosprawnością ruchową nawigują  samą klawiaturą, samą myszką, głosowo, ruchem gałek ocznych, a nawet myślami.</vt:lpstr>
      <vt:lpstr>Osoby z niepełnosprawnością ruchową – sama klawiatura</vt:lpstr>
      <vt:lpstr>Osoby z niepełnosprawnością ruchową – sama mysz </vt:lpstr>
      <vt:lpstr>Osoby słabosłyszące potrzebują zrozumiałości  i alternatywy tekstowej dla dźwięków.</vt:lpstr>
      <vt:lpstr>Osoby słabosłyszące </vt:lpstr>
      <vt:lpstr>Głusi potrzebują języka migowego, prostoty  i zrozumiałości.</vt:lpstr>
      <vt:lpstr>Osoby niesłyszące (Głusi)</vt:lpstr>
      <vt:lpstr>Czym i po co jest WCAG? </vt:lpstr>
      <vt:lpstr>Wytyczne Web Content Accessibility Guidelines (WCAG) </vt:lpstr>
      <vt:lpstr>Jak dbać o dostępność cyfrową treści  na stronach internetowych?</vt:lpstr>
      <vt:lpstr>Zrozumiałość – opis 1/2</vt:lpstr>
      <vt:lpstr>Zrozumiałość – opis 2/2</vt:lpstr>
      <vt:lpstr>Zrozumiałość – przykład 1/2</vt:lpstr>
      <vt:lpstr>Zrozumiałość – przykład 2/2</vt:lpstr>
      <vt:lpstr>Nagłówki – opis 1/2</vt:lpstr>
      <vt:lpstr>Nagłówki – opis 2/2</vt:lpstr>
      <vt:lpstr>Nagłówki – przykład 1/2</vt:lpstr>
      <vt:lpstr>Nagłówki – przykład 2/2</vt:lpstr>
      <vt:lpstr>Listy - opis</vt:lpstr>
      <vt:lpstr>Listy – przykład 1/2</vt:lpstr>
      <vt:lpstr>Listy – przykład 2/2</vt:lpstr>
      <vt:lpstr>Tabele – opis</vt:lpstr>
      <vt:lpstr>Tabele – przykład</vt:lpstr>
      <vt:lpstr>Linki – opis 1/2</vt:lpstr>
      <vt:lpstr>Linki – opis 2/2</vt:lpstr>
      <vt:lpstr>Linki – przykład 1/2</vt:lpstr>
      <vt:lpstr>Linki – przykład 2/2</vt:lpstr>
      <vt:lpstr>Grafiki i zdjęcia – opis 1/2</vt:lpstr>
      <vt:lpstr>Grafiki i zdjęcia – opis 2/2</vt:lpstr>
      <vt:lpstr>Grafiki i zdjęcia – przykład 1/3</vt:lpstr>
      <vt:lpstr>Grafiki i zdjęcia – przykład 2/3</vt:lpstr>
      <vt:lpstr>Grafiki i zdjęcia – przykład 3/3</vt:lpstr>
      <vt:lpstr>Infografiki, wykresy, schematy - opis</vt:lpstr>
      <vt:lpstr>Infografiki, wykresy, schematy – przykład 1/2</vt:lpstr>
      <vt:lpstr>Infografiki, wykresy, schematy – przykład 2/2</vt:lpstr>
      <vt:lpstr>Kolor i kontrast - opis</vt:lpstr>
      <vt:lpstr>Kolor i kontrast - przykład</vt:lpstr>
      <vt:lpstr>Audio – opis 1/2</vt:lpstr>
      <vt:lpstr>Audio – opis 2/2</vt:lpstr>
      <vt:lpstr>Audio – przykład</vt:lpstr>
      <vt:lpstr>Wideo – opis 1/2</vt:lpstr>
      <vt:lpstr>Wideo – opis 2/2</vt:lpstr>
      <vt:lpstr>Wideo – przykład 1/3</vt:lpstr>
      <vt:lpstr>Wideo – przykład 2/3</vt:lpstr>
      <vt:lpstr>Wideo – przykład 3/3</vt:lpstr>
      <vt:lpstr>Dokumenty – opis 1/2</vt:lpstr>
      <vt:lpstr>Dokumenty – opis 2/2</vt:lpstr>
      <vt:lpstr>Podsumowanie </vt:lpstr>
      <vt:lpstr>Struktura treści</vt:lpstr>
      <vt:lpstr>Alternatywa tekstowa dla elementów graficznych</vt:lpstr>
      <vt:lpstr>Alternatywa dla multimediów</vt:lpstr>
      <vt:lpstr>Zrozumiałość czyli prosty język</vt:lpstr>
      <vt:lpstr>Dokumenty to też treści</vt:lpstr>
      <vt:lpstr>Pytania?</vt:lpstr>
      <vt:lpstr>Pomocne źródła i narzędzia</vt:lpstr>
      <vt:lpstr>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Wprowadzenie do dostępności cyfrowej</dc:title>
  <dc:creator>Krycki Wojciech</dc:creator>
  <cp:lastModifiedBy>Dębski Jakub</cp:lastModifiedBy>
  <cp:revision>292</cp:revision>
  <dcterms:created xsi:type="dcterms:W3CDTF">2018-01-11T08:55:36Z</dcterms:created>
  <dcterms:modified xsi:type="dcterms:W3CDTF">2021-09-14T13:08:34Z</dcterms:modified>
</cp:coreProperties>
</file>